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5" r:id="rId3"/>
    <p:sldId id="280" r:id="rId4"/>
    <p:sldId id="284" r:id="rId5"/>
    <p:sldId id="279" r:id="rId6"/>
    <p:sldId id="286" r:id="rId7"/>
    <p:sldId id="283" r:id="rId8"/>
    <p:sldId id="287" r:id="rId9"/>
    <p:sldId id="28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0064r1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2018-07-09</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5974078"/>
          </a:xfrm>
        </p:spPr>
        <p:txBody>
          <a:bodyPr/>
          <a:lstStyle/>
          <a:p>
            <a:r>
              <a:rPr lang="en-US" dirty="0" smtClean="0"/>
              <a:t>Sub 1GHz Interest Group</a:t>
            </a:r>
            <a:br>
              <a:rPr lang="en-US" dirty="0" smtClean="0"/>
            </a:br>
            <a:r>
              <a:rPr lang="en-US" dirty="0" smtClean="0"/>
              <a:t>Closing Report</a:t>
            </a:r>
            <a:br>
              <a:rPr lang="en-US" dirty="0" smtClean="0"/>
            </a:br>
            <a:r>
              <a:rPr lang="en-US" dirty="0"/>
              <a:t/>
            </a:r>
            <a:br>
              <a:rPr lang="en-US" dirty="0"/>
            </a:br>
            <a:r>
              <a:rPr lang="en-US" dirty="0" smtClean="0"/>
              <a:t/>
            </a:r>
            <a:br>
              <a:rPr lang="en-US" dirty="0" smtClean="0"/>
            </a:br>
            <a:r>
              <a:rPr lang="en-US" sz="4000" dirty="0"/>
              <a:t>IG </a:t>
            </a:r>
            <a:r>
              <a:rPr lang="en-US" sz="4000" dirty="0" smtClean="0"/>
              <a:t>Chair and Recording </a:t>
            </a:r>
            <a:r>
              <a:rPr lang="en-US" sz="4000" dirty="0"/>
              <a:t>Secretary: Benjamin Rolfe, BCA, MERL</a:t>
            </a:r>
            <a:br>
              <a:rPr lang="en-US" sz="4000"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2943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a:t>Sub-1GHz Coexistence Interest </a:t>
            </a:r>
            <a:r>
              <a:rPr lang="en-US" sz="3600" dirty="0" smtClean="0"/>
              <a:t>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lstStyle/>
          <a:p>
            <a:r>
              <a:rPr lang="en-US" sz="2827" dirty="0"/>
              <a:t>The </a:t>
            </a:r>
            <a:r>
              <a:rPr lang="en-US" sz="2827" dirty="0"/>
              <a:t>Interest Group </a:t>
            </a:r>
            <a:r>
              <a:rPr lang="en-US" sz="2827" dirty="0"/>
              <a:t>had 2 meeting slots</a:t>
            </a:r>
            <a:endParaRPr lang="en-US" sz="2827" dirty="0"/>
          </a:p>
          <a:p>
            <a:pPr lvl="1"/>
            <a:r>
              <a:rPr lang="en-US" sz="2400" dirty="0"/>
              <a:t>Tuesday </a:t>
            </a:r>
            <a:r>
              <a:rPr lang="en-US" sz="2400" dirty="0" smtClean="0"/>
              <a:t>PM1</a:t>
            </a:r>
            <a:endParaRPr lang="en-US" sz="2400" dirty="0"/>
          </a:p>
          <a:p>
            <a:pPr lvl="1"/>
            <a:r>
              <a:rPr lang="en-US" sz="2400" dirty="0" smtClean="0"/>
              <a:t>Thursday </a:t>
            </a:r>
            <a:r>
              <a:rPr lang="en-US" sz="2400" dirty="0" smtClean="0"/>
              <a:t>PM1</a:t>
            </a:r>
          </a:p>
          <a:p>
            <a:r>
              <a:rPr lang="en-US" sz="2827" dirty="0" smtClean="0"/>
              <a:t>Reviewed objectives</a:t>
            </a:r>
          </a:p>
          <a:p>
            <a:r>
              <a:rPr lang="en-US" sz="2827" dirty="0" smtClean="0"/>
              <a:t>Heard some technical  proposals and had good discussions</a:t>
            </a:r>
          </a:p>
          <a:p>
            <a:r>
              <a:rPr lang="en-US" sz="2827" dirty="0" smtClean="0"/>
              <a:t>Reached some conclusions and a recommendation</a:t>
            </a:r>
          </a:p>
          <a:p>
            <a:endParaRPr lang="en-US" sz="2827" dirty="0" smtClean="0"/>
          </a:p>
          <a:p>
            <a:endParaRPr lang="en-US" sz="2827" dirty="0" smtClean="0"/>
          </a:p>
          <a:p>
            <a:endParaRPr lang="en-US" sz="2827" dirty="0"/>
          </a:p>
          <a:p>
            <a:endParaRPr lang="en-US" sz="2400" dirty="0" smtClean="0"/>
          </a:p>
          <a:p>
            <a:endParaRPr lang="en-US" sz="24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dirty="0" smtClean="0">
                <a:sym typeface="Wingdings" panose="05000000000000000000" pitchFamily="2" charset="2"/>
              </a:rPr>
              <a:t></a:t>
            </a:r>
            <a:r>
              <a:rPr lang="en-US" dirty="0" smtClean="0"/>
              <a:t>Review </a:t>
            </a:r>
            <a:r>
              <a:rPr lang="en-US" dirty="0" smtClean="0"/>
              <a:t>simulation results</a:t>
            </a:r>
          </a:p>
          <a:p>
            <a:r>
              <a:rPr lang="en-US" dirty="0">
                <a:sym typeface="Wingdings" panose="05000000000000000000" pitchFamily="2" charset="2"/>
              </a:rPr>
              <a:t> </a:t>
            </a:r>
            <a:r>
              <a:rPr lang="en-US" dirty="0" smtClean="0"/>
              <a:t>Continue </a:t>
            </a:r>
            <a:r>
              <a:rPr lang="en-US" dirty="0" smtClean="0"/>
              <a:t>work on simulation parameters</a:t>
            </a:r>
          </a:p>
          <a:p>
            <a:r>
              <a:rPr lang="en-US" dirty="0">
                <a:sym typeface="Wingdings" panose="05000000000000000000" pitchFamily="2" charset="2"/>
              </a:rPr>
              <a:t> </a:t>
            </a:r>
            <a:r>
              <a:rPr lang="en-US" dirty="0" smtClean="0"/>
              <a:t>Begin </a:t>
            </a:r>
            <a:r>
              <a:rPr lang="en-US" dirty="0" smtClean="0"/>
              <a:t>use on use </a:t>
            </a:r>
            <a:r>
              <a:rPr lang="en-US" dirty="0" smtClean="0"/>
              <a:t>cases</a:t>
            </a:r>
          </a:p>
          <a:p>
            <a:pPr marL="0"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676400"/>
            <a:ext cx="8288868" cy="4824310"/>
          </a:xfrm>
        </p:spPr>
        <p:txBody>
          <a:bodyPr/>
          <a:lstStyle/>
          <a:p>
            <a:r>
              <a:rPr lang="en-US" sz="2400" dirty="0" smtClean="0"/>
              <a:t>Developed simulation models and scenarios to characterize coexistence</a:t>
            </a:r>
          </a:p>
          <a:p>
            <a:pPr lvl="1"/>
            <a:r>
              <a:rPr lang="en-US" sz="1973" dirty="0" smtClean="0"/>
              <a:t>Reviewed results from quite a few</a:t>
            </a:r>
          </a:p>
          <a:p>
            <a:pPr lvl="1"/>
            <a:r>
              <a:rPr lang="en-US" sz="1973" dirty="0" smtClean="0"/>
              <a:t>See potential issues and potential for success</a:t>
            </a:r>
          </a:p>
          <a:p>
            <a:r>
              <a:rPr lang="en-US" sz="2400" dirty="0" smtClean="0"/>
              <a:t>Evaluate </a:t>
            </a:r>
            <a:r>
              <a:rPr lang="en-US" sz="2400" dirty="0" smtClean="0"/>
              <a:t>possible actions in 802 to improve coexistence characteristics</a:t>
            </a:r>
          </a:p>
          <a:p>
            <a:pPr lvl="1"/>
            <a:r>
              <a:rPr lang="en-US" sz="2400" dirty="0" smtClean="0"/>
              <a:t>Reviewed and discussed </a:t>
            </a:r>
            <a:r>
              <a:rPr lang="en-US" sz="2400" dirty="0" smtClean="0"/>
              <a:t>coexistence results</a:t>
            </a:r>
          </a:p>
          <a:p>
            <a:pPr lvl="1"/>
            <a:r>
              <a:rPr lang="en-US" sz="2400" dirty="0" smtClean="0"/>
              <a:t>Discussed  </a:t>
            </a:r>
            <a:r>
              <a:rPr lang="en-US" sz="2400" dirty="0" smtClean="0"/>
              <a:t>possible mitigation techniques</a:t>
            </a:r>
            <a:r>
              <a:rPr lang="en-US" sz="2400" dirty="0"/>
              <a:t> </a:t>
            </a:r>
            <a:r>
              <a:rPr lang="en-US" sz="2400" dirty="0" smtClean="0"/>
              <a:t>and </a:t>
            </a:r>
            <a:r>
              <a:rPr lang="en-US" sz="2400" dirty="0" smtClean="0"/>
              <a:t>strategies and found </a:t>
            </a:r>
            <a:r>
              <a:rPr lang="en-US" sz="2400" dirty="0" smtClean="0"/>
              <a:t>the following have promise:</a:t>
            </a:r>
            <a:endParaRPr lang="en-US" sz="2400" dirty="0" smtClean="0"/>
          </a:p>
          <a:p>
            <a:pPr lvl="2"/>
            <a:r>
              <a:rPr lang="en-US" sz="2067" dirty="0" smtClean="0"/>
              <a:t>Implementation </a:t>
            </a:r>
            <a:r>
              <a:rPr lang="en-US" sz="2067" dirty="0" smtClean="0"/>
              <a:t>Strategies?</a:t>
            </a:r>
          </a:p>
          <a:p>
            <a:pPr lvl="2"/>
            <a:r>
              <a:rPr lang="en-US" sz="2067" dirty="0" smtClean="0"/>
              <a:t>Operational/deployment guidance</a:t>
            </a:r>
            <a:r>
              <a:rPr lang="en-US" sz="2067" dirty="0" smtClean="0"/>
              <a:t>?</a:t>
            </a:r>
            <a:endParaRPr lang="en-US" sz="2400" dirty="0" smtClean="0"/>
          </a:p>
          <a:p>
            <a:r>
              <a:rPr lang="en-US" sz="2827" dirty="0" smtClean="0"/>
              <a:t>Have a recommendation for the </a:t>
            </a:r>
            <a:r>
              <a:rPr lang="en-US" sz="2827" dirty="0" smtClean="0"/>
              <a:t>Working </a:t>
            </a:r>
            <a:r>
              <a:rPr lang="en-US" sz="2827" dirty="0" smtClean="0"/>
              <a:t>Group</a:t>
            </a:r>
            <a:endParaRPr lang="en-US" sz="2827" dirty="0"/>
          </a:p>
        </p:txBody>
      </p:sp>
      <p:sp>
        <p:nvSpPr>
          <p:cNvPr id="4" name="Slide Number Placeholder 3">
            <a:extLst>
              <a:ext uri="{FF2B5EF4-FFF2-40B4-BE49-F238E27FC236}">
                <a16:creationId xmlns:a16="http://schemas.microsoft.com/office/drawing/2014/main" xmlns=""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8F9885FD-848B-4F22-AFB6-B6169A8D993F}"/>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B13FE938-6519-4958-91C6-A195F9378531}"/>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8724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731520" y="1752600"/>
            <a:ext cx="8288868" cy="4748109"/>
          </a:xfrm>
        </p:spPr>
        <p:txBody>
          <a:bodyPr>
            <a:normAutofit fontScale="92500"/>
          </a:bodyPr>
          <a:lstStyle/>
          <a:p>
            <a:r>
              <a:rPr lang="en-US" dirty="0" smtClean="0"/>
              <a:t>Promoting and enabling good coexistence between 802.15.4 based systems and 802.11 bases systems in the sub-1GHz bands is very important – there is lots of interest and value.</a:t>
            </a:r>
          </a:p>
          <a:p>
            <a:r>
              <a:rPr lang="en-US" dirty="0" smtClean="0"/>
              <a:t>802 has the ability to enable and promote good coexistence</a:t>
            </a:r>
          </a:p>
          <a:p>
            <a:r>
              <a:rPr lang="en-US" dirty="0" smtClean="0"/>
              <a:t>There are ways in which 802.11 and 802.15.4 can coexist</a:t>
            </a:r>
          </a:p>
          <a:p>
            <a:pPr marL="944893" lvl="1" indent="-457200">
              <a:buFont typeface="+mj-lt"/>
              <a:buAutoNum type="arabicPeriod"/>
            </a:pPr>
            <a:r>
              <a:rPr lang="en-US" dirty="0" smtClean="0"/>
              <a:t>Recommending best practices for use of each service when coexistence is required (i.e. same physical area) can be very valuable</a:t>
            </a:r>
          </a:p>
          <a:p>
            <a:pPr marL="944893" lvl="1" indent="-457200">
              <a:buFont typeface="+mj-lt"/>
              <a:buAutoNum type="arabicPeriod"/>
            </a:pPr>
            <a:r>
              <a:rPr lang="en-US" dirty="0" smtClean="0"/>
              <a:t>It may be enough to provide best practices for configuration and deployment, i.e. how to use the flexibility already present in both standards</a:t>
            </a:r>
          </a:p>
          <a:p>
            <a:pPr marL="944893" lvl="1" indent="-457200">
              <a:buFont typeface="+mj-lt"/>
              <a:buAutoNum type="arabicPeriod"/>
            </a:pPr>
            <a:r>
              <a:rPr lang="en-US" dirty="0" smtClean="0"/>
              <a:t>Defining such practices is a good place to begin</a:t>
            </a:r>
          </a:p>
          <a:p>
            <a:pPr lvl="1"/>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1437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lstStyle/>
          <a:p>
            <a:r>
              <a:rPr lang="en-US" dirty="0" smtClean="0"/>
              <a:t>That 802.19 develop a recommended practice for sub-1GHz coexistence focused on coexistence of 802.11 and 802.15.4 to provide guidance  on best use of the standards.</a:t>
            </a:r>
          </a:p>
          <a:p>
            <a:pPr marL="0" indent="0">
              <a:buNone/>
            </a:pPr>
            <a:endParaRPr lang="en-US" dirty="0"/>
          </a:p>
          <a:p>
            <a:pPr marL="0" indent="0">
              <a:buNone/>
            </a:pPr>
            <a:r>
              <a:rPr lang="en-US" dirty="0"/>
              <a:t>Motion: </a:t>
            </a:r>
            <a:r>
              <a:rPr lang="en-US" i="1" dirty="0" smtClean="0"/>
              <a:t>The Sub 1GHz Interest Group recommends that 802.19 form a study group to develop the </a:t>
            </a:r>
            <a:r>
              <a:rPr lang="en-US" i="1" dirty="0"/>
              <a:t>PAR and CSD documents for </a:t>
            </a:r>
            <a:r>
              <a:rPr lang="en-US" i="1" dirty="0" smtClean="0"/>
              <a:t>Recommended Practice(s) for Sub-1GHz coexistence.</a:t>
            </a:r>
          </a:p>
          <a:p>
            <a:pPr marL="0" indent="0">
              <a:buNone/>
            </a:pPr>
            <a:r>
              <a:rPr lang="en-US" i="1" dirty="0" smtClean="0"/>
              <a:t>9/0/1</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Motion</a:t>
            </a:r>
            <a:endParaRPr lang="en-US" dirty="0"/>
          </a:p>
        </p:txBody>
      </p:sp>
      <p:sp>
        <p:nvSpPr>
          <p:cNvPr id="3" name="Content Placeholder 2"/>
          <p:cNvSpPr>
            <a:spLocks noGrp="1"/>
          </p:cNvSpPr>
          <p:nvPr>
            <p:ph idx="1"/>
          </p:nvPr>
        </p:nvSpPr>
        <p:spPr/>
        <p:txBody>
          <a:bodyPr/>
          <a:lstStyle/>
          <a:p>
            <a:pPr marL="0" indent="0">
              <a:buNone/>
            </a:pPr>
            <a:r>
              <a:rPr lang="en-US" dirty="0"/>
              <a:t>Motion: </a:t>
            </a:r>
            <a:r>
              <a:rPr lang="en-US" i="1" dirty="0"/>
              <a:t>that the 802.19 Working Group seeks approval from the 802 EC to form a study group in 802.19 to develop the PAR and CSD documents for </a:t>
            </a:r>
            <a:r>
              <a:rPr lang="en-US" i="1" dirty="0" smtClean="0"/>
              <a:t>a Recommended </a:t>
            </a:r>
            <a:r>
              <a:rPr lang="en-US" i="1" dirty="0"/>
              <a:t>Practice for </a:t>
            </a:r>
            <a:r>
              <a:rPr lang="en-US" i="1" dirty="0" smtClean="0"/>
              <a:t>sub-1GHz coexistence.</a:t>
            </a:r>
          </a:p>
          <a:p>
            <a:pPr marL="0" indent="0">
              <a:buNone/>
            </a:pPr>
            <a:r>
              <a:rPr lang="en-US" i="1" dirty="0" smtClean="0"/>
              <a:t>Moved by: Ben Rolfe</a:t>
            </a:r>
          </a:p>
          <a:p>
            <a:pPr marL="0" indent="0">
              <a:buNone/>
            </a:pPr>
            <a:r>
              <a:rPr lang="en-US" i="1" dirty="0" smtClean="0"/>
              <a:t>Second by: </a:t>
            </a:r>
            <a:r>
              <a:rPr lang="en-US" i="1" dirty="0" err="1" smtClean="0"/>
              <a:t>Jianlin</a:t>
            </a:r>
            <a:r>
              <a:rPr lang="en-US" i="1" dirty="0" smtClean="0"/>
              <a:t> </a:t>
            </a:r>
            <a:r>
              <a:rPr lang="en-US" i="1" dirty="0" err="1" smtClean="0"/>
              <a:t>Guo</a:t>
            </a:r>
            <a:r>
              <a:rPr lang="en-US" i="1" dirty="0" smtClean="0"/>
              <a:t> </a:t>
            </a:r>
          </a:p>
          <a:p>
            <a:pPr marL="0" indent="0">
              <a:buNone/>
            </a:pPr>
            <a:r>
              <a:rPr lang="en-US" i="1" dirty="0" smtClean="0"/>
              <a:t>Count: 9/1/1</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77477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solidFill>
                  <a:schemeClr val="accent6">
                    <a:lumMod val="75000"/>
                  </a:schemeClr>
                </a:solidFill>
              </a:rPr>
              <a:t>Slide </a:t>
            </a:r>
            <a:fld id="{440F5867-744E-4AA6-B0ED-4C44D2DFBB7B}" type="slidenum">
              <a:rPr lang="en-GB" smtClean="0">
                <a:solidFill>
                  <a:schemeClr val="accent6">
                    <a:lumMod val="75000"/>
                  </a:schemeClr>
                </a:solidFill>
              </a:rPr>
              <a:pPr/>
              <a:t>9</a:t>
            </a:fld>
            <a:endParaRPr lang="en-GB" dirty="0">
              <a:solidFill>
                <a:schemeClr val="accent6">
                  <a:lumMod val="75000"/>
                </a:schemeClr>
              </a:solidFill>
            </a:endParaRPr>
          </a:p>
        </p:txBody>
      </p:sp>
      <p:sp>
        <p:nvSpPr>
          <p:cNvPr id="5" name="Footer Placeholder 4"/>
          <p:cNvSpPr>
            <a:spLocks noGrp="1"/>
          </p:cNvSpPr>
          <p:nvPr>
            <p:ph type="ftr" idx="14"/>
          </p:nvPr>
        </p:nvSpPr>
        <p:spPr/>
        <p:txBody>
          <a:bodyPr/>
          <a:lstStyle/>
          <a:p>
            <a:pPr algn="ctr"/>
            <a:r>
              <a:rPr lang="en-GB" smtClean="0">
                <a:solidFill>
                  <a:schemeClr val="accent6">
                    <a:lumMod val="75000"/>
                  </a:schemeClr>
                </a:solidFill>
              </a:rPr>
              <a:t>Benjamin Rolfe BCA/MERL</a:t>
            </a:r>
            <a:endParaRPr lang="en-GB" dirty="0">
              <a:solidFill>
                <a:schemeClr val="accent6">
                  <a:lumMod val="75000"/>
                </a:schemeClr>
              </a:solidFill>
            </a:endParaRPr>
          </a:p>
        </p:txBody>
      </p:sp>
      <p:sp>
        <p:nvSpPr>
          <p:cNvPr id="6" name="Date Placeholder 5"/>
          <p:cNvSpPr>
            <a:spLocks noGrp="1"/>
          </p:cNvSpPr>
          <p:nvPr>
            <p:ph type="dt" idx="15"/>
          </p:nvPr>
        </p:nvSpPr>
        <p:spPr/>
        <p:txBody>
          <a:bodyPr/>
          <a:lstStyle/>
          <a:p>
            <a:pPr algn="ctr"/>
            <a:r>
              <a:rPr lang="en-US" smtClean="0">
                <a:solidFill>
                  <a:schemeClr val="accent6">
                    <a:lumMod val="75000"/>
                  </a:schemeClr>
                </a:solidFill>
              </a:rPr>
              <a:t>July 2018</a:t>
            </a:r>
            <a:endParaRPr lang="en-GB" dirty="0">
              <a:solidFill>
                <a:schemeClr val="accent6">
                  <a:lumMod val="75000"/>
                </a:schemeClr>
              </a:solidFill>
            </a:endParaRPr>
          </a:p>
        </p:txBody>
      </p:sp>
      <p:pic>
        <p:nvPicPr>
          <p:cNvPr id="12" name="Content Placeholder 6"/>
          <p:cNvPicPr>
            <a:picLocks noChangeAspect="1"/>
          </p:cNvPicPr>
          <p:nvPr/>
        </p:nvPicPr>
        <p:blipFill>
          <a:blip r:embed="rId2"/>
          <a:stretch>
            <a:fillRect/>
          </a:stretch>
        </p:blipFill>
        <p:spPr bwMode="auto">
          <a:xfrm>
            <a:off x="3051710" y="2973945"/>
            <a:ext cx="4293648" cy="2415177"/>
          </a:xfrm>
          <a:prstGeom prst="rect">
            <a:avLst/>
          </a:prstGeom>
          <a:noFill/>
          <a:ln w="9525">
            <a:noFill/>
            <a:round/>
            <a:headEnd/>
            <a:tailEnd/>
          </a:ln>
          <a:effectLst/>
        </p:spPr>
      </p:pic>
      <p:sp>
        <p:nvSpPr>
          <p:cNvPr id="7" name="TextBox 6"/>
          <p:cNvSpPr txBox="1"/>
          <p:nvPr/>
        </p:nvSpPr>
        <p:spPr>
          <a:xfrm>
            <a:off x="3051710" y="1600200"/>
            <a:ext cx="4187290" cy="482761"/>
          </a:xfrm>
          <a:prstGeom prst="rect">
            <a:avLst/>
          </a:prstGeom>
          <a:noFill/>
        </p:spPr>
        <p:txBody>
          <a:bodyPr wrap="square" rtlCol="0">
            <a:spAutoFit/>
          </a:bodyPr>
          <a:lstStyle/>
          <a:p>
            <a:pPr algn="ctr"/>
            <a:r>
              <a:rPr lang="en-US" dirty="0" smtClean="0">
                <a:solidFill>
                  <a:schemeClr val="accent6">
                    <a:lumMod val="75000"/>
                  </a:schemeClr>
                </a:solidFill>
              </a:rPr>
              <a:t>Thank You!</a:t>
            </a:r>
            <a:endParaRPr lang="en-US" dirty="0">
              <a:solidFill>
                <a:schemeClr val="accent6">
                  <a:lumMod val="75000"/>
                </a:schemeClr>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1201</TotalTime>
  <Words>416</Words>
  <Application>Microsoft Office PowerPoint</Application>
  <PresentationFormat>Custom</PresentationFormat>
  <Paragraphs>78</Paragraphs>
  <Slides>9</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Arial</vt:lpstr>
      <vt:lpstr>Calibri</vt:lpstr>
      <vt:lpstr>Courier New</vt:lpstr>
      <vt:lpstr>Times New Roman</vt:lpstr>
      <vt:lpstr>Wingdings</vt:lpstr>
      <vt:lpstr>Office Theme</vt:lpstr>
      <vt:lpstr>Document</vt:lpstr>
      <vt:lpstr>July 2018 Sub 1 GHz Interest Group</vt:lpstr>
      <vt:lpstr>Sub 1GHz Interest Group Closing Report   IG Chair and Recording Secretary: Benjamin Rolfe, BCA, MERL </vt:lpstr>
      <vt:lpstr>Sub-1GHz Coexistence Interest Group</vt:lpstr>
      <vt:lpstr>Meeting Objectives</vt:lpstr>
      <vt:lpstr>Objectives of the IG</vt:lpstr>
      <vt:lpstr>Conclusions</vt:lpstr>
      <vt:lpstr>Recommendation</vt:lpstr>
      <vt:lpstr>Working Group Motion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161</cp:revision>
  <cp:lastPrinted>2015-01-08T23:35:49Z</cp:lastPrinted>
  <dcterms:created xsi:type="dcterms:W3CDTF">2014-10-30T17:06:39Z</dcterms:created>
  <dcterms:modified xsi:type="dcterms:W3CDTF">2018-07-12T23:33:53Z</dcterms:modified>
</cp:coreProperties>
</file>