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73"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78" r:id="rId18"/>
    <p:sldId id="268" r:id="rId19"/>
    <p:sldId id="272" r:id="rId2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5" d="100"/>
          <a:sy n="85" d="100"/>
        </p:scale>
        <p:origin x="1173" y="4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agai\Desktop\2019-03_IEEE_Contribution\&#32080;&#26524;&#12469;&#12531;&#12503;&#12523;_&#12494;&#12540;&#12489;&#37197;&#32622;&#30906;&#35469;&#29992;\coex_sim_results_numNodes_11=51_numNodes_15=50_num_pkt_per_second_11=0.245_period=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nagai\Desktop\2019-03_IEEE_Contribution\&#32080;&#26524;&#12469;&#12531;&#12503;&#12523;_&#12494;&#12540;&#12489;&#37197;&#32622;&#30906;&#35469;&#29992;\coex_sim_results_numNodes_11=99_numNodes_15=100_num_pkt_per_second_11=0.12626_period=8.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4"/>
          <c:order val="0"/>
          <c:tx>
            <c:v>15.4g PANC</c:v>
          </c:tx>
          <c:spPr>
            <a:ln w="25400" cap="rnd">
              <a:noFill/>
              <a:round/>
            </a:ln>
            <a:effectLst/>
          </c:spPr>
          <c:marker>
            <c:symbol val="square"/>
            <c:size val="7"/>
            <c:spPr>
              <a:noFill/>
              <a:ln w="19050">
                <a:solidFill>
                  <a:schemeClr val="tx1"/>
                </a:solidFill>
              </a:ln>
              <a:effectLst/>
            </c:spPr>
          </c:marker>
          <c:xVal>
            <c:numRef>
              <c:f>result!$B$75</c:f>
              <c:numCache>
                <c:formatCode>General</c:formatCode>
                <c:ptCount val="1"/>
                <c:pt idx="0">
                  <c:v>0</c:v>
                </c:pt>
              </c:numCache>
            </c:numRef>
          </c:xVal>
          <c:yVal>
            <c:numRef>
              <c:f>result!$C$75</c:f>
              <c:numCache>
                <c:formatCode>General</c:formatCode>
                <c:ptCount val="1"/>
                <c:pt idx="0">
                  <c:v>0</c:v>
                </c:pt>
              </c:numCache>
            </c:numRef>
          </c:yVal>
          <c:smooth val="0"/>
          <c:extLst>
            <c:ext xmlns:c16="http://schemas.microsoft.com/office/drawing/2014/chart" uri="{C3380CC4-5D6E-409C-BE32-E72D297353CC}">
              <c16:uniqueId val="{00000000-3551-4F80-BC03-079EDEDC4CCF}"/>
            </c:ext>
          </c:extLst>
        </c:ser>
        <c:ser>
          <c:idx val="0"/>
          <c:order val="1"/>
          <c:tx>
            <c:v>15.4g node</c:v>
          </c:tx>
          <c:spPr>
            <a:ln w="19050" cap="rnd">
              <a:noFill/>
              <a:round/>
            </a:ln>
            <a:effectLst/>
          </c:spPr>
          <c:marker>
            <c:symbol val="star"/>
            <c:size val="7"/>
            <c:spPr>
              <a:noFill/>
              <a:ln w="19050">
                <a:solidFill>
                  <a:schemeClr val="tx1"/>
                </a:solidFill>
              </a:ln>
              <a:effectLst/>
            </c:spPr>
          </c:marker>
          <c:xVal>
            <c:numRef>
              <c:f>result!$B$76:$B$125</c:f>
              <c:numCache>
                <c:formatCode>General</c:formatCode>
                <c:ptCount val="50"/>
                <c:pt idx="0">
                  <c:v>-5.8690699999999998</c:v>
                </c:pt>
                <c:pt idx="1">
                  <c:v>0.98405600000000004</c:v>
                </c:pt>
                <c:pt idx="2">
                  <c:v>8.3881499999999996</c:v>
                </c:pt>
                <c:pt idx="3">
                  <c:v>-15.675700000000001</c:v>
                </c:pt>
                <c:pt idx="4">
                  <c:v>15.016999999999999</c:v>
                </c:pt>
                <c:pt idx="5">
                  <c:v>-5.0612000000000004</c:v>
                </c:pt>
                <c:pt idx="6">
                  <c:v>-9.7064299999999992</c:v>
                </c:pt>
                <c:pt idx="7">
                  <c:v>21.146899999999999</c:v>
                </c:pt>
                <c:pt idx="8">
                  <c:v>-22.0718</c:v>
                </c:pt>
                <c:pt idx="9">
                  <c:v>10.6678</c:v>
                </c:pt>
                <c:pt idx="10">
                  <c:v>7.9012500000000001</c:v>
                </c:pt>
                <c:pt idx="11">
                  <c:v>-23.856400000000001</c:v>
                </c:pt>
                <c:pt idx="12">
                  <c:v>28.0288</c:v>
                </c:pt>
                <c:pt idx="13">
                  <c:v>-17.127600000000001</c:v>
                </c:pt>
                <c:pt idx="14">
                  <c:v>-3.9625300000000001</c:v>
                </c:pt>
                <c:pt idx="15">
                  <c:v>24.345500000000001</c:v>
                </c:pt>
                <c:pt idx="16">
                  <c:v>-32.7898</c:v>
                </c:pt>
                <c:pt idx="17">
                  <c:v>23.9358</c:v>
                </c:pt>
                <c:pt idx="18">
                  <c:v>-1.6012599999999999</c:v>
                </c:pt>
                <c:pt idx="19">
                  <c:v>-22.8078</c:v>
                </c:pt>
                <c:pt idx="20">
                  <c:v>36.1494</c:v>
                </c:pt>
                <c:pt idx="21">
                  <c:v>-30.644400000000001</c:v>
                </c:pt>
                <c:pt idx="22">
                  <c:v>8.3763900000000007</c:v>
                </c:pt>
                <c:pt idx="23">
                  <c:v>19.388400000000001</c:v>
                </c:pt>
                <c:pt idx="24">
                  <c:v>-37.915399999999998</c:v>
                </c:pt>
                <c:pt idx="25">
                  <c:v>36.842399999999998</c:v>
                </c:pt>
                <c:pt idx="26">
                  <c:v>-15.9649</c:v>
                </c:pt>
                <c:pt idx="27">
                  <c:v>-14.257099999999999</c:v>
                </c:pt>
                <c:pt idx="28">
                  <c:v>37.943199999999997</c:v>
                </c:pt>
                <c:pt idx="29">
                  <c:v>-42.155299999999997</c:v>
                </c:pt>
                <c:pt idx="30">
                  <c:v>23.965699999999998</c:v>
                </c:pt>
                <c:pt idx="31">
                  <c:v>7.6291599999999997</c:v>
                </c:pt>
                <c:pt idx="32">
                  <c:v>-36.152200000000001</c:v>
                </c:pt>
                <c:pt idx="33">
                  <c:v>46.252699999999997</c:v>
                </c:pt>
                <c:pt idx="34">
                  <c:v>-31.974699999999999</c:v>
                </c:pt>
                <c:pt idx="35">
                  <c:v>0.229487</c:v>
                </c:pt>
                <c:pt idx="36">
                  <c:v>32.532499999999999</c:v>
                </c:pt>
                <c:pt idx="37">
                  <c:v>-48.8566</c:v>
                </c:pt>
                <c:pt idx="38">
                  <c:v>39.592199999999998</c:v>
                </c:pt>
                <c:pt idx="39">
                  <c:v>-9.0060599999999997</c:v>
                </c:pt>
                <c:pt idx="40">
                  <c:v>-27.148199999999999</c:v>
                </c:pt>
                <c:pt idx="41">
                  <c:v>49.750100000000003</c:v>
                </c:pt>
                <c:pt idx="42">
                  <c:v>-46.434100000000001</c:v>
                </c:pt>
                <c:pt idx="43">
                  <c:v>18.348800000000001</c:v>
                </c:pt>
                <c:pt idx="44">
                  <c:v>20.136299999999999</c:v>
                </c:pt>
                <c:pt idx="45">
                  <c:v>-48.784999999999997</c:v>
                </c:pt>
                <c:pt idx="46">
                  <c:v>52.143900000000002</c:v>
                </c:pt>
                <c:pt idx="47">
                  <c:v>-27.8779</c:v>
                </c:pt>
                <c:pt idx="48">
                  <c:v>-11.703200000000001</c:v>
                </c:pt>
                <c:pt idx="49">
                  <c:v>45.887099999999997</c:v>
                </c:pt>
              </c:numCache>
            </c:numRef>
          </c:xVal>
          <c:yVal>
            <c:numRef>
              <c:f>result!$C$76:$C$125</c:f>
              <c:numCache>
                <c:formatCode>General</c:formatCode>
                <c:ptCount val="50"/>
                <c:pt idx="0">
                  <c:v>5.3765700000000001</c:v>
                </c:pt>
                <c:pt idx="1">
                  <c:v>-11.2133</c:v>
                </c:pt>
                <c:pt idx="2">
                  <c:v>10.9407</c:v>
                </c:pt>
                <c:pt idx="3">
                  <c:v>-2.7726700000000002</c:v>
                </c:pt>
                <c:pt idx="4">
                  <c:v>-9.5528200000000005</c:v>
                </c:pt>
                <c:pt idx="5">
                  <c:v>18.828299999999999</c:v>
                </c:pt>
                <c:pt idx="6">
                  <c:v>-18.688500000000001</c:v>
                </c:pt>
                <c:pt idx="7">
                  <c:v>7.7224300000000001</c:v>
                </c:pt>
                <c:pt idx="8">
                  <c:v>9.1113900000000001</c:v>
                </c:pt>
                <c:pt idx="9">
                  <c:v>-22.797699999999999</c:v>
                </c:pt>
                <c:pt idx="10">
                  <c:v>25.188500000000001</c:v>
                </c:pt>
                <c:pt idx="11">
                  <c:v>-13.8245</c:v>
                </c:pt>
                <c:pt idx="12">
                  <c:v>-6.1628299999999996</c:v>
                </c:pt>
                <c:pt idx="13">
                  <c:v>24.363800000000001</c:v>
                </c:pt>
                <c:pt idx="14">
                  <c:v>-30.571300000000001</c:v>
                </c:pt>
                <c:pt idx="15">
                  <c:v>20.517099999999999</c:v>
                </c:pt>
                <c:pt idx="16">
                  <c:v>1.3570899999999999</c:v>
                </c:pt>
                <c:pt idx="17">
                  <c:v>-23.821000000000002</c:v>
                </c:pt>
                <c:pt idx="18">
                  <c:v>34.657699999999998</c:v>
                </c:pt>
                <c:pt idx="19">
                  <c:v>-27.3291</c:v>
                </c:pt>
                <c:pt idx="20">
                  <c:v>4.8622899999999998</c:v>
                </c:pt>
                <c:pt idx="21">
                  <c:v>21.323599999999999</c:v>
                </c:pt>
                <c:pt idx="22">
                  <c:v>-37.241999999999997</c:v>
                </c:pt>
                <c:pt idx="23">
                  <c:v>33.831600000000002</c:v>
                </c:pt>
                <c:pt idx="24">
                  <c:v>-12.0939</c:v>
                </c:pt>
                <c:pt idx="25">
                  <c:v>-17.0245</c:v>
                </c:pt>
                <c:pt idx="26">
                  <c:v>38.153199999999998</c:v>
                </c:pt>
                <c:pt idx="27">
                  <c:v>-39.6312</c:v>
                </c:pt>
                <c:pt idx="28">
                  <c:v>19.939</c:v>
                </c:pt>
                <c:pt idx="29">
                  <c:v>11.114699999999999</c:v>
                </c:pt>
                <c:pt idx="30">
                  <c:v>-37.2774</c:v>
                </c:pt>
                <c:pt idx="31">
                  <c:v>44.374600000000001</c:v>
                </c:pt>
                <c:pt idx="32">
                  <c:v>-27.994399999999999</c:v>
                </c:pt>
                <c:pt idx="33">
                  <c:v>-3.8351500000000001</c:v>
                </c:pt>
                <c:pt idx="34">
                  <c:v>34.568600000000004</c:v>
                </c:pt>
                <c:pt idx="35">
                  <c:v>-47.756399999999999</c:v>
                </c:pt>
                <c:pt idx="36">
                  <c:v>35.856900000000003</c:v>
                </c:pt>
                <c:pt idx="37">
                  <c:v>-4.5242199999999997</c:v>
                </c:pt>
                <c:pt idx="38">
                  <c:v>-30.053999999999998</c:v>
                </c:pt>
                <c:pt idx="39">
                  <c:v>49.528100000000002</c:v>
                </c:pt>
                <c:pt idx="40">
                  <c:v>-43.133200000000002</c:v>
                </c:pt>
                <c:pt idx="41">
                  <c:v>13.629899999999999</c:v>
                </c:pt>
                <c:pt idx="42">
                  <c:v>23.834299999999999</c:v>
                </c:pt>
                <c:pt idx="43">
                  <c:v>-49.506300000000003</c:v>
                </c:pt>
                <c:pt idx="44">
                  <c:v>49.4514</c:v>
                </c:pt>
                <c:pt idx="45">
                  <c:v>-23.114599999999999</c:v>
                </c:pt>
                <c:pt idx="46">
                  <c:v>-16.082000000000001</c:v>
                </c:pt>
                <c:pt idx="47">
                  <c:v>47.579300000000003</c:v>
                </c:pt>
                <c:pt idx="48">
                  <c:v>-54.473500000000001</c:v>
                </c:pt>
                <c:pt idx="49">
                  <c:v>32.589100000000002</c:v>
                </c:pt>
              </c:numCache>
            </c:numRef>
          </c:yVal>
          <c:smooth val="0"/>
          <c:extLst>
            <c:ext xmlns:c16="http://schemas.microsoft.com/office/drawing/2014/chart" uri="{C3380CC4-5D6E-409C-BE32-E72D297353CC}">
              <c16:uniqueId val="{00000001-3551-4F80-BC03-079EDEDC4CCF}"/>
            </c:ext>
          </c:extLst>
        </c:ser>
        <c:ser>
          <c:idx val="1"/>
          <c:order val="2"/>
          <c:tx>
            <c:v>11ah AP#1</c:v>
          </c:tx>
          <c:spPr>
            <a:ln w="25400" cap="rnd">
              <a:noFill/>
              <a:round/>
            </a:ln>
            <a:effectLst/>
          </c:spPr>
          <c:marker>
            <c:symbol val="diamond"/>
            <c:size val="7"/>
            <c:spPr>
              <a:noFill/>
              <a:ln w="19050">
                <a:solidFill>
                  <a:srgbClr val="FF0000"/>
                </a:solidFill>
              </a:ln>
              <a:effectLst/>
            </c:spPr>
          </c:marker>
          <c:xVal>
            <c:numRef>
              <c:f>result!$B$129</c:f>
              <c:numCache>
                <c:formatCode>General</c:formatCode>
                <c:ptCount val="1"/>
                <c:pt idx="0">
                  <c:v>7</c:v>
                </c:pt>
              </c:numCache>
            </c:numRef>
          </c:xVal>
          <c:yVal>
            <c:numRef>
              <c:f>result!$C$129</c:f>
              <c:numCache>
                <c:formatCode>General</c:formatCode>
                <c:ptCount val="1"/>
                <c:pt idx="0">
                  <c:v>0</c:v>
                </c:pt>
              </c:numCache>
            </c:numRef>
          </c:yVal>
          <c:smooth val="0"/>
          <c:extLst>
            <c:ext xmlns:c16="http://schemas.microsoft.com/office/drawing/2014/chart" uri="{C3380CC4-5D6E-409C-BE32-E72D297353CC}">
              <c16:uniqueId val="{00000002-3551-4F80-BC03-079EDEDC4CCF}"/>
            </c:ext>
          </c:extLst>
        </c:ser>
        <c:ser>
          <c:idx val="5"/>
          <c:order val="3"/>
          <c:tx>
            <c:v>11ah STA(AP#1)</c:v>
          </c:tx>
          <c:spPr>
            <a:ln w="25400" cap="rnd">
              <a:noFill/>
              <a:round/>
            </a:ln>
            <a:effectLst/>
          </c:spPr>
          <c:marker>
            <c:symbol val="circle"/>
            <c:size val="7"/>
            <c:spPr>
              <a:solidFill>
                <a:srgbClr val="FF0000"/>
              </a:solidFill>
              <a:ln w="9525">
                <a:noFill/>
              </a:ln>
              <a:effectLst/>
            </c:spPr>
          </c:marker>
          <c:xVal>
            <c:numRef>
              <c:f>result!$B$132:$B$148</c:f>
              <c:numCache>
                <c:formatCode>General</c:formatCode>
                <c:ptCount val="17"/>
                <c:pt idx="0">
                  <c:v>14</c:v>
                </c:pt>
                <c:pt idx="1">
                  <c:v>-0.62414800000000004</c:v>
                </c:pt>
                <c:pt idx="2">
                  <c:v>8.2783300000000004</c:v>
                </c:pt>
                <c:pt idx="3">
                  <c:v>17.8965</c:v>
                </c:pt>
                <c:pt idx="4">
                  <c:v>-13.363300000000001</c:v>
                </c:pt>
                <c:pt idx="5">
                  <c:v>26.5077</c:v>
                </c:pt>
                <c:pt idx="6">
                  <c:v>0.42531099999999999</c:v>
                </c:pt>
                <c:pt idx="7">
                  <c:v>-5.6090299999999997</c:v>
                </c:pt>
                <c:pt idx="8">
                  <c:v>34.470700000000001</c:v>
                </c:pt>
                <c:pt idx="9">
                  <c:v>-21.6721</c:v>
                </c:pt>
                <c:pt idx="10">
                  <c:v>20.857900000000001</c:v>
                </c:pt>
                <c:pt idx="11">
                  <c:v>17.263999999999999</c:v>
                </c:pt>
                <c:pt idx="12">
                  <c:v>-23.990300000000001</c:v>
                </c:pt>
                <c:pt idx="13">
                  <c:v>43.410499999999999</c:v>
                </c:pt>
                <c:pt idx="14">
                  <c:v>-15.249499999999999</c:v>
                </c:pt>
                <c:pt idx="15">
                  <c:v>1.85253</c:v>
                </c:pt>
                <c:pt idx="16">
                  <c:v>38.625799999999998</c:v>
                </c:pt>
              </c:numCache>
            </c:numRef>
          </c:xVal>
          <c:yVal>
            <c:numRef>
              <c:f>result!$C$132:$C$148</c:f>
              <c:numCache>
                <c:formatCode>General</c:formatCode>
                <c:ptCount val="17"/>
                <c:pt idx="0">
                  <c:v>0</c:v>
                </c:pt>
                <c:pt idx="1">
                  <c:v>6.9843700000000002</c:v>
                </c:pt>
                <c:pt idx="2">
                  <c:v>-14.5665</c:v>
                </c:pt>
                <c:pt idx="3">
                  <c:v>14.212400000000001</c:v>
                </c:pt>
                <c:pt idx="4">
                  <c:v>-3.60181</c:v>
                </c:pt>
                <c:pt idx="5">
                  <c:v>-12.4095</c:v>
                </c:pt>
                <c:pt idx="6">
                  <c:v>24.4587</c:v>
                </c:pt>
                <c:pt idx="7">
                  <c:v>-24.277100000000001</c:v>
                </c:pt>
                <c:pt idx="8">
                  <c:v>10.031700000000001</c:v>
                </c:pt>
                <c:pt idx="9">
                  <c:v>11.836</c:v>
                </c:pt>
                <c:pt idx="10">
                  <c:v>-29.614999999999998</c:v>
                </c:pt>
                <c:pt idx="11">
                  <c:v>32.720799999999997</c:v>
                </c:pt>
                <c:pt idx="12">
                  <c:v>-17.958500000000001</c:v>
                </c:pt>
                <c:pt idx="13">
                  <c:v>-8.0057600000000004</c:v>
                </c:pt>
                <c:pt idx="14">
                  <c:v>31.6495</c:v>
                </c:pt>
                <c:pt idx="15">
                  <c:v>-39.713200000000001</c:v>
                </c:pt>
                <c:pt idx="16">
                  <c:v>26.6525</c:v>
                </c:pt>
              </c:numCache>
            </c:numRef>
          </c:yVal>
          <c:smooth val="0"/>
          <c:extLst>
            <c:ext xmlns:c16="http://schemas.microsoft.com/office/drawing/2014/chart" uri="{C3380CC4-5D6E-409C-BE32-E72D297353CC}">
              <c16:uniqueId val="{00000003-3551-4F80-BC03-079EDEDC4CCF}"/>
            </c:ext>
          </c:extLst>
        </c:ser>
        <c:ser>
          <c:idx val="2"/>
          <c:order val="4"/>
          <c:tx>
            <c:v>11ah AP#2</c:v>
          </c:tx>
          <c:spPr>
            <a:ln w="25400" cap="rnd">
              <a:noFill/>
              <a:round/>
            </a:ln>
            <a:effectLst/>
          </c:spPr>
          <c:marker>
            <c:symbol val="diamond"/>
            <c:size val="7"/>
            <c:spPr>
              <a:noFill/>
              <a:ln w="19050">
                <a:solidFill>
                  <a:srgbClr val="00B050"/>
                </a:solidFill>
              </a:ln>
              <a:effectLst/>
            </c:spPr>
          </c:marker>
          <c:xVal>
            <c:numRef>
              <c:f>result!$B$130</c:f>
              <c:numCache>
                <c:formatCode>General</c:formatCode>
                <c:ptCount val="1"/>
                <c:pt idx="0">
                  <c:v>-7</c:v>
                </c:pt>
              </c:numCache>
            </c:numRef>
          </c:xVal>
          <c:yVal>
            <c:numRef>
              <c:f>result!$C$130</c:f>
              <c:numCache>
                <c:formatCode>General</c:formatCode>
                <c:ptCount val="1"/>
                <c:pt idx="0">
                  <c:v>7</c:v>
                </c:pt>
              </c:numCache>
            </c:numRef>
          </c:yVal>
          <c:smooth val="0"/>
          <c:extLst>
            <c:ext xmlns:c16="http://schemas.microsoft.com/office/drawing/2014/chart" uri="{C3380CC4-5D6E-409C-BE32-E72D297353CC}">
              <c16:uniqueId val="{00000004-3551-4F80-BC03-079EDEDC4CCF}"/>
            </c:ext>
          </c:extLst>
        </c:ser>
        <c:ser>
          <c:idx val="6"/>
          <c:order val="5"/>
          <c:tx>
            <c:v>11ah STA(AP#2)</c:v>
          </c:tx>
          <c:spPr>
            <a:ln w="25400" cap="rnd">
              <a:noFill/>
              <a:round/>
            </a:ln>
            <a:effectLst/>
          </c:spPr>
          <c:marker>
            <c:symbol val="circle"/>
            <c:size val="7"/>
            <c:spPr>
              <a:solidFill>
                <a:srgbClr val="00B050"/>
              </a:solidFill>
              <a:ln w="19050">
                <a:noFill/>
              </a:ln>
              <a:effectLst/>
            </c:spPr>
          </c:marker>
          <c:xVal>
            <c:numRef>
              <c:f>result!$B$149:$B$165</c:f>
              <c:numCache>
                <c:formatCode>General</c:formatCode>
                <c:ptCount val="17"/>
                <c:pt idx="0">
                  <c:v>-14</c:v>
                </c:pt>
                <c:pt idx="1">
                  <c:v>-14.6241</c:v>
                </c:pt>
                <c:pt idx="2">
                  <c:v>-5.7216699999999996</c:v>
                </c:pt>
                <c:pt idx="3">
                  <c:v>3.8965299999999998</c:v>
                </c:pt>
                <c:pt idx="4">
                  <c:v>-27.363299999999999</c:v>
                </c:pt>
                <c:pt idx="5">
                  <c:v>12.5077</c:v>
                </c:pt>
                <c:pt idx="6">
                  <c:v>-13.5747</c:v>
                </c:pt>
                <c:pt idx="7">
                  <c:v>-19.609000000000002</c:v>
                </c:pt>
                <c:pt idx="8">
                  <c:v>20.470700000000001</c:v>
                </c:pt>
                <c:pt idx="9">
                  <c:v>-35.6721</c:v>
                </c:pt>
                <c:pt idx="10">
                  <c:v>6.8578700000000001</c:v>
                </c:pt>
                <c:pt idx="11">
                  <c:v>3.26403</c:v>
                </c:pt>
                <c:pt idx="12">
                  <c:v>-37.990299999999998</c:v>
                </c:pt>
                <c:pt idx="13">
                  <c:v>29.410499999999999</c:v>
                </c:pt>
                <c:pt idx="14">
                  <c:v>-29.249500000000001</c:v>
                </c:pt>
                <c:pt idx="15">
                  <c:v>-12.147500000000001</c:v>
                </c:pt>
                <c:pt idx="16">
                  <c:v>24.625800000000002</c:v>
                </c:pt>
              </c:numCache>
            </c:numRef>
          </c:xVal>
          <c:yVal>
            <c:numRef>
              <c:f>result!$C$149:$C$165</c:f>
              <c:numCache>
                <c:formatCode>General</c:formatCode>
                <c:ptCount val="17"/>
                <c:pt idx="0">
                  <c:v>14</c:v>
                </c:pt>
                <c:pt idx="1">
                  <c:v>13.984400000000001</c:v>
                </c:pt>
                <c:pt idx="2">
                  <c:v>-7.5665399999999998</c:v>
                </c:pt>
                <c:pt idx="3">
                  <c:v>21.212399999999999</c:v>
                </c:pt>
                <c:pt idx="4">
                  <c:v>3.39819</c:v>
                </c:pt>
                <c:pt idx="5">
                  <c:v>-5.4094800000000003</c:v>
                </c:pt>
                <c:pt idx="6">
                  <c:v>31.4587</c:v>
                </c:pt>
                <c:pt idx="7">
                  <c:v>-17.277100000000001</c:v>
                </c:pt>
                <c:pt idx="8">
                  <c:v>17.031700000000001</c:v>
                </c:pt>
                <c:pt idx="9">
                  <c:v>18.835999999999999</c:v>
                </c:pt>
                <c:pt idx="10">
                  <c:v>-22.614999999999998</c:v>
                </c:pt>
                <c:pt idx="11">
                  <c:v>39.720799999999997</c:v>
                </c:pt>
                <c:pt idx="12">
                  <c:v>-10.958500000000001</c:v>
                </c:pt>
                <c:pt idx="13">
                  <c:v>-1.00576</c:v>
                </c:pt>
                <c:pt idx="14">
                  <c:v>38.649500000000003</c:v>
                </c:pt>
                <c:pt idx="15">
                  <c:v>-32.713200000000001</c:v>
                </c:pt>
                <c:pt idx="16">
                  <c:v>33.652500000000003</c:v>
                </c:pt>
              </c:numCache>
            </c:numRef>
          </c:yVal>
          <c:smooth val="0"/>
          <c:extLst>
            <c:ext xmlns:c16="http://schemas.microsoft.com/office/drawing/2014/chart" uri="{C3380CC4-5D6E-409C-BE32-E72D297353CC}">
              <c16:uniqueId val="{00000005-3551-4F80-BC03-079EDEDC4CCF}"/>
            </c:ext>
          </c:extLst>
        </c:ser>
        <c:ser>
          <c:idx val="3"/>
          <c:order val="6"/>
          <c:tx>
            <c:v>11ah AP#3</c:v>
          </c:tx>
          <c:spPr>
            <a:ln w="25400" cap="rnd">
              <a:noFill/>
              <a:round/>
            </a:ln>
            <a:effectLst/>
          </c:spPr>
          <c:marker>
            <c:symbol val="diamond"/>
            <c:size val="7"/>
            <c:spPr>
              <a:noFill/>
              <a:ln w="19050">
                <a:solidFill>
                  <a:srgbClr val="002060"/>
                </a:solidFill>
              </a:ln>
              <a:effectLst/>
            </c:spPr>
          </c:marker>
          <c:xVal>
            <c:numRef>
              <c:f>result!$B$131</c:f>
              <c:numCache>
                <c:formatCode>General</c:formatCode>
                <c:ptCount val="1"/>
                <c:pt idx="0">
                  <c:v>-7</c:v>
                </c:pt>
              </c:numCache>
            </c:numRef>
          </c:xVal>
          <c:yVal>
            <c:numRef>
              <c:f>result!$C$131</c:f>
              <c:numCache>
                <c:formatCode>General</c:formatCode>
                <c:ptCount val="1"/>
                <c:pt idx="0">
                  <c:v>-7</c:v>
                </c:pt>
              </c:numCache>
            </c:numRef>
          </c:yVal>
          <c:smooth val="0"/>
          <c:extLst>
            <c:ext xmlns:c16="http://schemas.microsoft.com/office/drawing/2014/chart" uri="{C3380CC4-5D6E-409C-BE32-E72D297353CC}">
              <c16:uniqueId val="{00000006-3551-4F80-BC03-079EDEDC4CCF}"/>
            </c:ext>
          </c:extLst>
        </c:ser>
        <c:ser>
          <c:idx val="7"/>
          <c:order val="7"/>
          <c:tx>
            <c:v>11ah STA(AP#3)</c:v>
          </c:tx>
          <c:spPr>
            <a:ln w="25400" cap="rnd">
              <a:noFill/>
              <a:round/>
            </a:ln>
            <a:effectLst/>
          </c:spPr>
          <c:marker>
            <c:symbol val="circle"/>
            <c:size val="7"/>
            <c:spPr>
              <a:solidFill>
                <a:srgbClr val="0070C0"/>
              </a:solidFill>
              <a:ln w="9525">
                <a:noFill/>
              </a:ln>
              <a:effectLst/>
            </c:spPr>
          </c:marker>
          <c:xVal>
            <c:numRef>
              <c:f>result!$B$166:$B$182</c:f>
              <c:numCache>
                <c:formatCode>General</c:formatCode>
                <c:ptCount val="17"/>
                <c:pt idx="0">
                  <c:v>-14</c:v>
                </c:pt>
                <c:pt idx="1">
                  <c:v>-14.6241</c:v>
                </c:pt>
                <c:pt idx="2">
                  <c:v>-5.7216699999999996</c:v>
                </c:pt>
                <c:pt idx="3">
                  <c:v>3.8965299999999998</c:v>
                </c:pt>
                <c:pt idx="4">
                  <c:v>-27.363299999999999</c:v>
                </c:pt>
                <c:pt idx="5">
                  <c:v>12.5077</c:v>
                </c:pt>
                <c:pt idx="6">
                  <c:v>-13.5747</c:v>
                </c:pt>
                <c:pt idx="7">
                  <c:v>-19.609000000000002</c:v>
                </c:pt>
                <c:pt idx="8">
                  <c:v>20.470700000000001</c:v>
                </c:pt>
                <c:pt idx="9">
                  <c:v>-35.6721</c:v>
                </c:pt>
                <c:pt idx="10">
                  <c:v>6.8578700000000001</c:v>
                </c:pt>
                <c:pt idx="11">
                  <c:v>3.26403</c:v>
                </c:pt>
                <c:pt idx="12">
                  <c:v>-37.990299999999998</c:v>
                </c:pt>
                <c:pt idx="13">
                  <c:v>29.410499999999999</c:v>
                </c:pt>
                <c:pt idx="14">
                  <c:v>-29.249500000000001</c:v>
                </c:pt>
                <c:pt idx="15">
                  <c:v>-12.147500000000001</c:v>
                </c:pt>
                <c:pt idx="16">
                  <c:v>24.625800000000002</c:v>
                </c:pt>
              </c:numCache>
            </c:numRef>
          </c:xVal>
          <c:yVal>
            <c:numRef>
              <c:f>result!$C$166:$C$182</c:f>
              <c:numCache>
                <c:formatCode>General</c:formatCode>
                <c:ptCount val="17"/>
                <c:pt idx="0">
                  <c:v>-14</c:v>
                </c:pt>
                <c:pt idx="1">
                  <c:v>-1.5627499999999999E-2</c:v>
                </c:pt>
                <c:pt idx="2">
                  <c:v>-21.566500000000001</c:v>
                </c:pt>
                <c:pt idx="3">
                  <c:v>7.2124199999999998</c:v>
                </c:pt>
                <c:pt idx="4">
                  <c:v>-10.601800000000001</c:v>
                </c:pt>
                <c:pt idx="5">
                  <c:v>-19.409500000000001</c:v>
                </c:pt>
                <c:pt idx="6">
                  <c:v>17.4587</c:v>
                </c:pt>
                <c:pt idx="7">
                  <c:v>-31.277100000000001</c:v>
                </c:pt>
                <c:pt idx="8">
                  <c:v>3.0317400000000001</c:v>
                </c:pt>
                <c:pt idx="9">
                  <c:v>4.8360399999999997</c:v>
                </c:pt>
                <c:pt idx="10">
                  <c:v>-36.615000000000002</c:v>
                </c:pt>
                <c:pt idx="11">
                  <c:v>25.720800000000001</c:v>
                </c:pt>
                <c:pt idx="12">
                  <c:v>-24.958500000000001</c:v>
                </c:pt>
                <c:pt idx="13">
                  <c:v>-15.005800000000001</c:v>
                </c:pt>
                <c:pt idx="14">
                  <c:v>24.6495</c:v>
                </c:pt>
                <c:pt idx="15">
                  <c:v>-46.713200000000001</c:v>
                </c:pt>
                <c:pt idx="16">
                  <c:v>19.6525</c:v>
                </c:pt>
              </c:numCache>
            </c:numRef>
          </c:yVal>
          <c:smooth val="0"/>
          <c:extLst>
            <c:ext xmlns:c16="http://schemas.microsoft.com/office/drawing/2014/chart" uri="{C3380CC4-5D6E-409C-BE32-E72D297353CC}">
              <c16:uniqueId val="{00000007-3551-4F80-BC03-079EDEDC4CCF}"/>
            </c:ext>
          </c:extLst>
        </c:ser>
        <c:dLbls>
          <c:showLegendKey val="0"/>
          <c:showVal val="0"/>
          <c:showCatName val="0"/>
          <c:showSerName val="0"/>
          <c:showPercent val="0"/>
          <c:showBubbleSize val="0"/>
        </c:dLbls>
        <c:axId val="185039216"/>
        <c:axId val="185039608"/>
      </c:scatterChart>
      <c:valAx>
        <c:axId val="18503921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a:t>x[m]</a:t>
                </a:r>
                <a:endParaRPr lang="ja-JP"/>
              </a:p>
            </c:rich>
          </c:tx>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85039608"/>
        <c:crossesAt val="-60"/>
        <c:crossBetween val="midCat"/>
        <c:majorUnit val="10"/>
        <c:minorUnit val="5"/>
      </c:valAx>
      <c:valAx>
        <c:axId val="185039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a:t>y[m]</a:t>
                </a:r>
                <a:endParaRPr lang="ja-JP"/>
              </a:p>
            </c:rich>
          </c:tx>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85039216"/>
        <c:crossesAt val="-60"/>
        <c:crossBetween val="midCat"/>
        <c:majorUnit val="10"/>
        <c:minorUnit val="5"/>
      </c:valAx>
      <c:spPr>
        <a:noFill/>
        <a:ln>
          <a:noFill/>
        </a:ln>
        <a:effectLst/>
      </c:spPr>
    </c:plotArea>
    <c:plotVisOnly val="1"/>
    <c:dispBlanksAs val="gap"/>
    <c:showDLblsOverMax val="0"/>
  </c:chart>
  <c:spPr>
    <a:noFill/>
    <a:ln>
      <a:noFill/>
    </a:ln>
    <a:effectLst/>
  </c:spPr>
  <c:txPr>
    <a:bodyPr/>
    <a:lstStyle/>
    <a:p>
      <a:pPr>
        <a:defRPr sz="16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4"/>
          <c:order val="0"/>
          <c:tx>
            <c:v>15.4g PANC</c:v>
          </c:tx>
          <c:spPr>
            <a:ln w="25400" cap="rnd">
              <a:noFill/>
              <a:round/>
            </a:ln>
            <a:effectLst/>
          </c:spPr>
          <c:marker>
            <c:symbol val="square"/>
            <c:size val="7"/>
            <c:spPr>
              <a:noFill/>
              <a:ln w="19050">
                <a:solidFill>
                  <a:schemeClr val="tx1"/>
                </a:solidFill>
              </a:ln>
              <a:effectLst/>
            </c:spPr>
          </c:marker>
          <c:xVal>
            <c:numRef>
              <c:f>result!$B$75</c:f>
              <c:numCache>
                <c:formatCode>General</c:formatCode>
                <c:ptCount val="1"/>
                <c:pt idx="0">
                  <c:v>0</c:v>
                </c:pt>
              </c:numCache>
            </c:numRef>
          </c:xVal>
          <c:yVal>
            <c:numRef>
              <c:f>result!$C$75</c:f>
              <c:numCache>
                <c:formatCode>General</c:formatCode>
                <c:ptCount val="1"/>
                <c:pt idx="0">
                  <c:v>0</c:v>
                </c:pt>
              </c:numCache>
            </c:numRef>
          </c:yVal>
          <c:smooth val="0"/>
          <c:extLst>
            <c:ext xmlns:c16="http://schemas.microsoft.com/office/drawing/2014/chart" uri="{C3380CC4-5D6E-409C-BE32-E72D297353CC}">
              <c16:uniqueId val="{00000000-9695-4C26-BBB2-FAF6B6FEE373}"/>
            </c:ext>
          </c:extLst>
        </c:ser>
        <c:ser>
          <c:idx val="0"/>
          <c:order val="1"/>
          <c:tx>
            <c:v>15.4g node</c:v>
          </c:tx>
          <c:spPr>
            <a:ln w="19050" cap="rnd">
              <a:noFill/>
              <a:round/>
            </a:ln>
            <a:effectLst/>
          </c:spPr>
          <c:marker>
            <c:symbol val="star"/>
            <c:size val="7"/>
            <c:spPr>
              <a:noFill/>
              <a:ln w="19050">
                <a:solidFill>
                  <a:schemeClr val="tx1"/>
                </a:solidFill>
              </a:ln>
              <a:effectLst/>
            </c:spPr>
          </c:marker>
          <c:xVal>
            <c:numRef>
              <c:f>result!$B$76:$B$175</c:f>
              <c:numCache>
                <c:formatCode>General</c:formatCode>
                <c:ptCount val="100"/>
                <c:pt idx="0">
                  <c:v>-4.1396199999999999</c:v>
                </c:pt>
                <c:pt idx="1">
                  <c:v>0.69408199999999998</c:v>
                </c:pt>
                <c:pt idx="2">
                  <c:v>5.9164000000000003</c:v>
                </c:pt>
                <c:pt idx="3">
                  <c:v>-11.0565</c:v>
                </c:pt>
                <c:pt idx="4">
                  <c:v>10.591900000000001</c:v>
                </c:pt>
                <c:pt idx="5">
                  <c:v>-3.5697999999999999</c:v>
                </c:pt>
                <c:pt idx="6">
                  <c:v>-6.8462199999999998</c:v>
                </c:pt>
                <c:pt idx="7">
                  <c:v>14.9155</c:v>
                </c:pt>
                <c:pt idx="8">
                  <c:v>-15.5679</c:v>
                </c:pt>
                <c:pt idx="9">
                  <c:v>7.5242899999999997</c:v>
                </c:pt>
                <c:pt idx="10">
                  <c:v>5.5729699999999998</c:v>
                </c:pt>
                <c:pt idx="11">
                  <c:v>-16.826599999999999</c:v>
                </c:pt>
                <c:pt idx="12">
                  <c:v>19.769500000000001</c:v>
                </c:pt>
                <c:pt idx="13">
                  <c:v>-12.0806</c:v>
                </c:pt>
                <c:pt idx="14">
                  <c:v>-2.79488</c:v>
                </c:pt>
                <c:pt idx="15">
                  <c:v>17.171600000000002</c:v>
                </c:pt>
                <c:pt idx="16">
                  <c:v>-23.127500000000001</c:v>
                </c:pt>
                <c:pt idx="17">
                  <c:v>16.8826</c:v>
                </c:pt>
                <c:pt idx="18">
                  <c:v>-1.12941</c:v>
                </c:pt>
                <c:pt idx="19">
                  <c:v>-16.0869</c:v>
                </c:pt>
                <c:pt idx="20">
                  <c:v>25.497199999999999</c:v>
                </c:pt>
                <c:pt idx="21">
                  <c:v>-21.6144</c:v>
                </c:pt>
                <c:pt idx="22">
                  <c:v>5.9081000000000001</c:v>
                </c:pt>
                <c:pt idx="23">
                  <c:v>13.6752</c:v>
                </c:pt>
                <c:pt idx="24">
                  <c:v>-26.742799999999999</c:v>
                </c:pt>
                <c:pt idx="25">
                  <c:v>25.985900000000001</c:v>
                </c:pt>
                <c:pt idx="26">
                  <c:v>-11.2605</c:v>
                </c:pt>
                <c:pt idx="27">
                  <c:v>-10.055899999999999</c:v>
                </c:pt>
                <c:pt idx="28">
                  <c:v>26.7624</c:v>
                </c:pt>
                <c:pt idx="29">
                  <c:v>-29.7333</c:v>
                </c:pt>
                <c:pt idx="30">
                  <c:v>16.903700000000001</c:v>
                </c:pt>
                <c:pt idx="31">
                  <c:v>5.3810599999999997</c:v>
                </c:pt>
                <c:pt idx="32">
                  <c:v>-25.499099999999999</c:v>
                </c:pt>
                <c:pt idx="33">
                  <c:v>32.6233</c:v>
                </c:pt>
                <c:pt idx="34">
                  <c:v>-22.552700000000002</c:v>
                </c:pt>
                <c:pt idx="35">
                  <c:v>0.16186300000000001</c:v>
                </c:pt>
                <c:pt idx="36">
                  <c:v>22.946100000000001</c:v>
                </c:pt>
                <c:pt idx="37">
                  <c:v>-34.459899999999998</c:v>
                </c:pt>
                <c:pt idx="38">
                  <c:v>27.9255</c:v>
                </c:pt>
                <c:pt idx="39">
                  <c:v>-6.3522299999999996</c:v>
                </c:pt>
                <c:pt idx="40">
                  <c:v>-19.148399999999999</c:v>
                </c:pt>
                <c:pt idx="41">
                  <c:v>35.0901</c:v>
                </c:pt>
                <c:pt idx="42">
                  <c:v>-32.751300000000001</c:v>
                </c:pt>
                <c:pt idx="43">
                  <c:v>12.9419</c:v>
                </c:pt>
                <c:pt idx="44">
                  <c:v>14.2027</c:v>
                </c:pt>
                <c:pt idx="45">
                  <c:v>-34.409399999999998</c:v>
                </c:pt>
                <c:pt idx="46">
                  <c:v>36.778500000000001</c:v>
                </c:pt>
                <c:pt idx="47">
                  <c:v>-19.6631</c:v>
                </c:pt>
                <c:pt idx="48">
                  <c:v>-8.2545999999999999</c:v>
                </c:pt>
                <c:pt idx="49">
                  <c:v>32.365499999999997</c:v>
                </c:pt>
                <c:pt idx="50">
                  <c:v>-39.784100000000002</c:v>
                </c:pt>
                <c:pt idx="51">
                  <c:v>26.236899999999999</c:v>
                </c:pt>
                <c:pt idx="52">
                  <c:v>1.49386</c:v>
                </c:pt>
                <c:pt idx="53">
                  <c:v>-28.9605</c:v>
                </c:pt>
                <c:pt idx="54">
                  <c:v>41.580800000000004</c:v>
                </c:pt>
                <c:pt idx="55">
                  <c:v>-32.383800000000001</c:v>
                </c:pt>
                <c:pt idx="56">
                  <c:v>5.8519399999999999</c:v>
                </c:pt>
                <c:pt idx="57">
                  <c:v>24.2516</c:v>
                </c:pt>
                <c:pt idx="58">
                  <c:v>-42.025399999999998</c:v>
                </c:pt>
                <c:pt idx="59">
                  <c:v>37.833100000000002</c:v>
                </c:pt>
                <c:pt idx="60">
                  <c:v>-13.5251</c:v>
                </c:pt>
                <c:pt idx="61">
                  <c:v>-18.349699999999999</c:v>
                </c:pt>
                <c:pt idx="62">
                  <c:v>41.023400000000002</c:v>
                </c:pt>
                <c:pt idx="63">
                  <c:v>-42.333599999999997</c:v>
                </c:pt>
                <c:pt idx="64">
                  <c:v>21.247199999999999</c:v>
                </c:pt>
                <c:pt idx="65">
                  <c:v>11.415900000000001</c:v>
                </c:pt>
                <c:pt idx="66">
                  <c:v>-38.533999999999999</c:v>
                </c:pt>
                <c:pt idx="67">
                  <c:v>45.662399999999998</c:v>
                </c:pt>
                <c:pt idx="68">
                  <c:v>-28.728400000000001</c:v>
                </c:pt>
                <c:pt idx="69">
                  <c:v>-3.6563699999999999</c:v>
                </c:pt>
                <c:pt idx="70">
                  <c:v>34.572400000000002</c:v>
                </c:pt>
                <c:pt idx="71">
                  <c:v>-47.634599999999999</c:v>
                </c:pt>
                <c:pt idx="72">
                  <c:v>35.678699999999999</c:v>
                </c:pt>
                <c:pt idx="73">
                  <c:v>-4.6840900000000003</c:v>
                </c:pt>
                <c:pt idx="74">
                  <c:v>-29.209800000000001</c:v>
                </c:pt>
                <c:pt idx="75">
                  <c:v>48.109900000000003</c:v>
                </c:pt>
                <c:pt idx="76">
                  <c:v>-41.817900000000002</c:v>
                </c:pt>
                <c:pt idx="77">
                  <c:v>13.3307</c:v>
                </c:pt>
                <c:pt idx="78">
                  <c:v>22.572700000000001</c:v>
                </c:pt>
                <c:pt idx="79">
                  <c:v>-46.999299999999998</c:v>
                </c:pt>
                <c:pt idx="80">
                  <c:v>46.886699999999998</c:v>
                </c:pt>
                <c:pt idx="81">
                  <c:v>-21.9878</c:v>
                </c:pt>
                <c:pt idx="82">
                  <c:v>-14.838699999999999</c:v>
                </c:pt>
                <c:pt idx="83">
                  <c:v>44.268900000000002</c:v>
                </c:pt>
                <c:pt idx="84">
                  <c:v>-50.655999999999999</c:v>
                </c:pt>
                <c:pt idx="85">
                  <c:v>30.349499999999999</c:v>
                </c:pt>
                <c:pt idx="86">
                  <c:v>6.2315800000000001</c:v>
                </c:pt>
                <c:pt idx="87">
                  <c:v>-39.942900000000002</c:v>
                </c:pt>
                <c:pt idx="88">
                  <c:v>52.936199999999999</c:v>
                </c:pt>
                <c:pt idx="89">
                  <c:v>-38.109900000000003</c:v>
                </c:pt>
                <c:pt idx="90">
                  <c:v>2.9857300000000002</c:v>
                </c:pt>
                <c:pt idx="91">
                  <c:v>34.103700000000003</c:v>
                </c:pt>
                <c:pt idx="92">
                  <c:v>-53.584899999999998</c:v>
                </c:pt>
                <c:pt idx="93">
                  <c:v>44.974899999999998</c:v>
                </c:pt>
                <c:pt idx="94">
                  <c:v>-12.5198</c:v>
                </c:pt>
                <c:pt idx="95">
                  <c:v>-26.890499999999999</c:v>
                </c:pt>
                <c:pt idx="96">
                  <c:v>52.513199999999998</c:v>
                </c:pt>
                <c:pt idx="97">
                  <c:v>-50.6721</c:v>
                </c:pt>
                <c:pt idx="98">
                  <c:v>22.0564</c:v>
                </c:pt>
                <c:pt idx="99">
                  <c:v>18.4953</c:v>
                </c:pt>
              </c:numCache>
            </c:numRef>
          </c:xVal>
          <c:yVal>
            <c:numRef>
              <c:f>result!$C$76:$C$175</c:f>
              <c:numCache>
                <c:formatCode>General</c:formatCode>
                <c:ptCount val="100"/>
                <c:pt idx="0">
                  <c:v>3.7922500000000001</c:v>
                </c:pt>
                <c:pt idx="1">
                  <c:v>-7.9090699999999998</c:v>
                </c:pt>
                <c:pt idx="2">
                  <c:v>7.7168000000000001</c:v>
                </c:pt>
                <c:pt idx="3">
                  <c:v>-1.95564</c:v>
                </c:pt>
                <c:pt idx="4">
                  <c:v>-6.73787</c:v>
                </c:pt>
                <c:pt idx="5">
                  <c:v>13.280099999999999</c:v>
                </c:pt>
                <c:pt idx="6">
                  <c:v>-13.1815</c:v>
                </c:pt>
                <c:pt idx="7">
                  <c:v>5.4468500000000004</c:v>
                </c:pt>
                <c:pt idx="8">
                  <c:v>6.42652</c:v>
                </c:pt>
                <c:pt idx="9">
                  <c:v>-16.079799999999999</c:v>
                </c:pt>
                <c:pt idx="10">
                  <c:v>17.766100000000002</c:v>
                </c:pt>
                <c:pt idx="11">
                  <c:v>-9.7507900000000003</c:v>
                </c:pt>
                <c:pt idx="12">
                  <c:v>-4.3468200000000001</c:v>
                </c:pt>
                <c:pt idx="13">
                  <c:v>17.1844</c:v>
                </c:pt>
                <c:pt idx="14">
                  <c:v>-21.562799999999999</c:v>
                </c:pt>
                <c:pt idx="15">
                  <c:v>14.471299999999999</c:v>
                </c:pt>
                <c:pt idx="16">
                  <c:v>0.95719399999999999</c:v>
                </c:pt>
                <c:pt idx="17">
                  <c:v>-16.801600000000001</c:v>
                </c:pt>
                <c:pt idx="18">
                  <c:v>24.445</c:v>
                </c:pt>
                <c:pt idx="19">
                  <c:v>-19.2759</c:v>
                </c:pt>
                <c:pt idx="20">
                  <c:v>3.4295100000000001</c:v>
                </c:pt>
                <c:pt idx="21">
                  <c:v>15.040100000000001</c:v>
                </c:pt>
                <c:pt idx="22">
                  <c:v>-26.267800000000001</c:v>
                </c:pt>
                <c:pt idx="23">
                  <c:v>23.862300000000001</c:v>
                </c:pt>
                <c:pt idx="24">
                  <c:v>-8.5301799999999997</c:v>
                </c:pt>
                <c:pt idx="25">
                  <c:v>-12.0078</c:v>
                </c:pt>
                <c:pt idx="26">
                  <c:v>26.910499999999999</c:v>
                </c:pt>
                <c:pt idx="27">
                  <c:v>-27.952999999999999</c:v>
                </c:pt>
                <c:pt idx="28">
                  <c:v>14.063599999999999</c:v>
                </c:pt>
                <c:pt idx="29">
                  <c:v>7.8395400000000004</c:v>
                </c:pt>
                <c:pt idx="30">
                  <c:v>-26.2928</c:v>
                </c:pt>
                <c:pt idx="31">
                  <c:v>31.2987</c:v>
                </c:pt>
                <c:pt idx="32">
                  <c:v>-19.745200000000001</c:v>
                </c:pt>
                <c:pt idx="33">
                  <c:v>-2.7050399999999999</c:v>
                </c:pt>
                <c:pt idx="34">
                  <c:v>24.382200000000001</c:v>
                </c:pt>
                <c:pt idx="35">
                  <c:v>-33.683900000000001</c:v>
                </c:pt>
                <c:pt idx="36">
                  <c:v>25.290900000000001</c:v>
                </c:pt>
                <c:pt idx="37">
                  <c:v>-3.1910599999999998</c:v>
                </c:pt>
                <c:pt idx="38">
                  <c:v>-21.197900000000001</c:v>
                </c:pt>
                <c:pt idx="39">
                  <c:v>34.933500000000002</c:v>
                </c:pt>
                <c:pt idx="40">
                  <c:v>-30.422999999999998</c:v>
                </c:pt>
                <c:pt idx="41">
                  <c:v>9.6135400000000004</c:v>
                </c:pt>
                <c:pt idx="42">
                  <c:v>16.811</c:v>
                </c:pt>
                <c:pt idx="43">
                  <c:v>-34.918199999999999</c:v>
                </c:pt>
                <c:pt idx="44">
                  <c:v>34.879399999999997</c:v>
                </c:pt>
                <c:pt idx="45">
                  <c:v>-16.3033</c:v>
                </c:pt>
                <c:pt idx="46">
                  <c:v>-11.3431</c:v>
                </c:pt>
                <c:pt idx="47">
                  <c:v>33.558999999999997</c:v>
                </c:pt>
                <c:pt idx="48">
                  <c:v>-38.421700000000001</c:v>
                </c:pt>
                <c:pt idx="49">
                  <c:v>22.986000000000001</c:v>
                </c:pt>
                <c:pt idx="50">
                  <c:v>4.9623900000000001</c:v>
                </c:pt>
                <c:pt idx="51">
                  <c:v>-30.8308</c:v>
                </c:pt>
                <c:pt idx="52">
                  <c:v>40.843600000000002</c:v>
                </c:pt>
                <c:pt idx="53">
                  <c:v>-29.381</c:v>
                </c:pt>
                <c:pt idx="54">
                  <c:v>2.12141</c:v>
                </c:pt>
                <c:pt idx="55">
                  <c:v>26.763300000000001</c:v>
                </c:pt>
                <c:pt idx="56">
                  <c:v>-41.979199999999999</c:v>
                </c:pt>
                <c:pt idx="57">
                  <c:v>35.2119</c:v>
                </c:pt>
                <c:pt idx="58">
                  <c:v>-9.66465</c:v>
                </c:pt>
                <c:pt idx="59">
                  <c:v>-21.440799999999999</c:v>
                </c:pt>
                <c:pt idx="60">
                  <c:v>41.709000000000003</c:v>
                </c:pt>
                <c:pt idx="61">
                  <c:v>-40.216700000000003</c:v>
                </c:pt>
                <c:pt idx="62">
                  <c:v>17.398</c:v>
                </c:pt>
                <c:pt idx="63">
                  <c:v>14.9999</c:v>
                </c:pt>
                <c:pt idx="64">
                  <c:v>-39.965000000000003</c:v>
                </c:pt>
                <c:pt idx="65">
                  <c:v>44.156999999999996</c:v>
                </c:pt>
                <c:pt idx="66">
                  <c:v>-25.036100000000001</c:v>
                </c:pt>
                <c:pt idx="67">
                  <c:v>-7.6248399999999998</c:v>
                </c:pt>
                <c:pt idx="68">
                  <c:v>36.734099999999998</c:v>
                </c:pt>
                <c:pt idx="69">
                  <c:v>-46.828000000000003</c:v>
                </c:pt>
                <c:pt idx="70">
                  <c:v>32.287799999999997</c:v>
                </c:pt>
                <c:pt idx="71">
                  <c:v>-0.45781300000000003</c:v>
                </c:pt>
                <c:pt idx="72">
                  <c:v>-32.059600000000003</c:v>
                </c:pt>
                <c:pt idx="73">
                  <c:v>48.066200000000002</c:v>
                </c:pt>
                <c:pt idx="74">
                  <c:v>-38.866500000000002</c:v>
                </c:pt>
                <c:pt idx="75">
                  <c:v>8.9872300000000003</c:v>
                </c:pt>
                <c:pt idx="76">
                  <c:v>26.040600000000001</c:v>
                </c:pt>
                <c:pt idx="77">
                  <c:v>-47.756300000000003</c:v>
                </c:pt>
                <c:pt idx="78">
                  <c:v>44.501300000000001</c:v>
                </c:pt>
                <c:pt idx="79">
                  <c:v>-17.6769</c:v>
                </c:pt>
                <c:pt idx="80">
                  <c:v>-18.829799999999999</c:v>
                </c:pt>
                <c:pt idx="81">
                  <c:v>45.836399999999998</c:v>
                </c:pt>
                <c:pt idx="82">
                  <c:v>-48.946599999999997</c:v>
                </c:pt>
                <c:pt idx="83">
                  <c:v>26.224799999999998</c:v>
                </c:pt>
                <c:pt idx="84">
                  <c:v>10.6287</c:v>
                </c:pt>
                <c:pt idx="85">
                  <c:v>-42.301600000000001</c:v>
                </c:pt>
                <c:pt idx="86">
                  <c:v>51.9923</c:v>
                </c:pt>
                <c:pt idx="87">
                  <c:v>-34.323599999999999</c:v>
                </c:pt>
                <c:pt idx="88">
                  <c:v>-1.68147</c:v>
                </c:pt>
                <c:pt idx="89">
                  <c:v>37.205100000000002</c:v>
                </c:pt>
                <c:pt idx="90">
                  <c:v>-53.471400000000003</c:v>
                </c:pt>
                <c:pt idx="91">
                  <c:v>41.671999999999997</c:v>
                </c:pt>
                <c:pt idx="92">
                  <c:v>-7.73245</c:v>
                </c:pt>
                <c:pt idx="93">
                  <c:v>-30.658000000000001</c:v>
                </c:pt>
                <c:pt idx="94">
                  <c:v>53.267499999999998</c:v>
                </c:pt>
                <c:pt idx="95">
                  <c:v>-47.985300000000002</c:v>
                </c:pt>
                <c:pt idx="96">
                  <c:v>17.308</c:v>
                </c:pt>
                <c:pt idx="97">
                  <c:v>22.826699999999999</c:v>
                </c:pt>
                <c:pt idx="98">
                  <c:v>-51.320099999999996</c:v>
                </c:pt>
                <c:pt idx="99">
                  <c:v>53.006399999999999</c:v>
                </c:pt>
              </c:numCache>
            </c:numRef>
          </c:yVal>
          <c:smooth val="0"/>
          <c:extLst>
            <c:ext xmlns:c16="http://schemas.microsoft.com/office/drawing/2014/chart" uri="{C3380CC4-5D6E-409C-BE32-E72D297353CC}">
              <c16:uniqueId val="{00000001-9695-4C26-BBB2-FAF6B6FEE373}"/>
            </c:ext>
          </c:extLst>
        </c:ser>
        <c:ser>
          <c:idx val="1"/>
          <c:order val="2"/>
          <c:tx>
            <c:v>11ah AP#1</c:v>
          </c:tx>
          <c:spPr>
            <a:ln w="25400" cap="rnd">
              <a:noFill/>
              <a:round/>
            </a:ln>
            <a:effectLst/>
          </c:spPr>
          <c:marker>
            <c:symbol val="diamond"/>
            <c:size val="7"/>
            <c:spPr>
              <a:noFill/>
              <a:ln w="19050">
                <a:solidFill>
                  <a:srgbClr val="FF0000"/>
                </a:solidFill>
              </a:ln>
              <a:effectLst/>
            </c:spPr>
          </c:marker>
          <c:xVal>
            <c:numRef>
              <c:f>result!$B$179</c:f>
              <c:numCache>
                <c:formatCode>General</c:formatCode>
                <c:ptCount val="1"/>
                <c:pt idx="0">
                  <c:v>7</c:v>
                </c:pt>
              </c:numCache>
            </c:numRef>
          </c:xVal>
          <c:yVal>
            <c:numRef>
              <c:f>result!$C$179</c:f>
              <c:numCache>
                <c:formatCode>General</c:formatCode>
                <c:ptCount val="1"/>
                <c:pt idx="0">
                  <c:v>0</c:v>
                </c:pt>
              </c:numCache>
            </c:numRef>
          </c:yVal>
          <c:smooth val="0"/>
          <c:extLst>
            <c:ext xmlns:c16="http://schemas.microsoft.com/office/drawing/2014/chart" uri="{C3380CC4-5D6E-409C-BE32-E72D297353CC}">
              <c16:uniqueId val="{00000002-9695-4C26-BBB2-FAF6B6FEE373}"/>
            </c:ext>
          </c:extLst>
        </c:ser>
        <c:ser>
          <c:idx val="5"/>
          <c:order val="3"/>
          <c:tx>
            <c:v>11ah STA(AP#1)</c:v>
          </c:tx>
          <c:spPr>
            <a:ln w="25400" cap="rnd">
              <a:noFill/>
              <a:round/>
            </a:ln>
            <a:effectLst/>
          </c:spPr>
          <c:marker>
            <c:symbol val="circle"/>
            <c:size val="7"/>
            <c:spPr>
              <a:solidFill>
                <a:srgbClr val="FF0000"/>
              </a:solidFill>
              <a:ln w="9525">
                <a:noFill/>
              </a:ln>
              <a:effectLst/>
            </c:spPr>
          </c:marker>
          <c:xVal>
            <c:numRef>
              <c:f>result!$B$182:$B$214</c:f>
              <c:numCache>
                <c:formatCode>General</c:formatCode>
                <c:ptCount val="33"/>
                <c:pt idx="0">
                  <c:v>14</c:v>
                </c:pt>
                <c:pt idx="1">
                  <c:v>1.5676000000000001</c:v>
                </c:pt>
                <c:pt idx="2">
                  <c:v>7.9108400000000003</c:v>
                </c:pt>
                <c:pt idx="3">
                  <c:v>14.764099999999999</c:v>
                </c:pt>
                <c:pt idx="4">
                  <c:v>-7.50936</c:v>
                </c:pt>
                <c:pt idx="5">
                  <c:v>20.899699999999999</c:v>
                </c:pt>
                <c:pt idx="6">
                  <c:v>2.3153700000000002</c:v>
                </c:pt>
                <c:pt idx="7">
                  <c:v>-1.9842500000000001</c:v>
                </c:pt>
                <c:pt idx="8">
                  <c:v>26.573499999999999</c:v>
                </c:pt>
                <c:pt idx="9">
                  <c:v>-13.429600000000001</c:v>
                </c:pt>
                <c:pt idx="10">
                  <c:v>16.874099999999999</c:v>
                </c:pt>
                <c:pt idx="11">
                  <c:v>14.3134</c:v>
                </c:pt>
                <c:pt idx="12">
                  <c:v>-15.0814</c:v>
                </c:pt>
                <c:pt idx="13">
                  <c:v>32.943399999999997</c:v>
                </c:pt>
                <c:pt idx="14">
                  <c:v>-8.8533000000000008</c:v>
                </c:pt>
                <c:pt idx="15">
                  <c:v>3.3323</c:v>
                </c:pt>
                <c:pt idx="16">
                  <c:v>29.534199999999998</c:v>
                </c:pt>
                <c:pt idx="17">
                  <c:v>-23.350100000000001</c:v>
                </c:pt>
                <c:pt idx="18">
                  <c:v>29.154900000000001</c:v>
                </c:pt>
                <c:pt idx="19">
                  <c:v>5.5178799999999999</c:v>
                </c:pt>
                <c:pt idx="20">
                  <c:v>-14.110799999999999</c:v>
                </c:pt>
                <c:pt idx="21">
                  <c:v>40.459800000000001</c:v>
                </c:pt>
                <c:pt idx="22">
                  <c:v>-21.3644</c:v>
                </c:pt>
                <c:pt idx="23">
                  <c:v>14.7532</c:v>
                </c:pt>
                <c:pt idx="24">
                  <c:v>24.945900000000002</c:v>
                </c:pt>
                <c:pt idx="25">
                  <c:v>-28.0944</c:v>
                </c:pt>
                <c:pt idx="26">
                  <c:v>41.101199999999999</c:v>
                </c:pt>
                <c:pt idx="27">
                  <c:v>-7.7770799999999998</c:v>
                </c:pt>
                <c:pt idx="28">
                  <c:v>-6.1963100000000004</c:v>
                </c:pt>
                <c:pt idx="29">
                  <c:v>42.120100000000001</c:v>
                </c:pt>
                <c:pt idx="30">
                  <c:v>-32.018799999999999</c:v>
                </c:pt>
                <c:pt idx="31">
                  <c:v>29.182600000000001</c:v>
                </c:pt>
                <c:pt idx="32">
                  <c:v>14.061500000000001</c:v>
                </c:pt>
              </c:numCache>
            </c:numRef>
          </c:xVal>
          <c:yVal>
            <c:numRef>
              <c:f>result!$C$182:$C$214</c:f>
              <c:numCache>
                <c:formatCode>General</c:formatCode>
                <c:ptCount val="33"/>
                <c:pt idx="0">
                  <c:v>0</c:v>
                </c:pt>
                <c:pt idx="1">
                  <c:v>4.97654</c:v>
                </c:pt>
                <c:pt idx="2">
                  <c:v>-10.379</c:v>
                </c:pt>
                <c:pt idx="3">
                  <c:v>10.1267</c:v>
                </c:pt>
                <c:pt idx="4">
                  <c:v>-2.5663800000000001</c:v>
                </c:pt>
                <c:pt idx="5">
                  <c:v>-8.8420699999999997</c:v>
                </c:pt>
                <c:pt idx="6">
                  <c:v>17.427399999999999</c:v>
                </c:pt>
                <c:pt idx="7">
                  <c:v>-17.297999999999998</c:v>
                </c:pt>
                <c:pt idx="8">
                  <c:v>7.1478700000000002</c:v>
                </c:pt>
                <c:pt idx="9">
                  <c:v>8.4334799999999994</c:v>
                </c:pt>
                <c:pt idx="10">
                  <c:v>-21.101500000000001</c:v>
                </c:pt>
                <c:pt idx="11">
                  <c:v>23.314399999999999</c:v>
                </c:pt>
                <c:pt idx="12">
                  <c:v>-12.7959</c:v>
                </c:pt>
                <c:pt idx="13">
                  <c:v>-5.7042999999999999</c:v>
                </c:pt>
                <c:pt idx="14">
                  <c:v>22.550999999999998</c:v>
                </c:pt>
                <c:pt idx="15">
                  <c:v>-28.296700000000001</c:v>
                </c:pt>
                <c:pt idx="16">
                  <c:v>18.990600000000001</c:v>
                </c:pt>
                <c:pt idx="17">
                  <c:v>1.2561199999999999</c:v>
                </c:pt>
                <c:pt idx="18">
                  <c:v>-22.0487</c:v>
                </c:pt>
                <c:pt idx="19">
                  <c:v>32.079000000000001</c:v>
                </c:pt>
                <c:pt idx="20">
                  <c:v>-25.2957</c:v>
                </c:pt>
                <c:pt idx="21">
                  <c:v>4.5005199999999999</c:v>
                </c:pt>
                <c:pt idx="22">
                  <c:v>19.737100000000002</c:v>
                </c:pt>
                <c:pt idx="23">
                  <c:v>-34.4711</c:v>
                </c:pt>
                <c:pt idx="24">
                  <c:v>31.314399999999999</c:v>
                </c:pt>
                <c:pt idx="25">
                  <c:v>-11.194100000000001</c:v>
                </c:pt>
                <c:pt idx="26">
                  <c:v>-15.7578</c:v>
                </c:pt>
                <c:pt idx="27">
                  <c:v>35.314500000000002</c:v>
                </c:pt>
                <c:pt idx="28">
                  <c:v>-36.682600000000001</c:v>
                </c:pt>
                <c:pt idx="29">
                  <c:v>18.455500000000001</c:v>
                </c:pt>
                <c:pt idx="30">
                  <c:v>10.287800000000001</c:v>
                </c:pt>
                <c:pt idx="31">
                  <c:v>-34.503799999999998</c:v>
                </c:pt>
                <c:pt idx="32">
                  <c:v>41.073099999999997</c:v>
                </c:pt>
              </c:numCache>
            </c:numRef>
          </c:yVal>
          <c:smooth val="0"/>
          <c:extLst>
            <c:ext xmlns:c16="http://schemas.microsoft.com/office/drawing/2014/chart" uri="{C3380CC4-5D6E-409C-BE32-E72D297353CC}">
              <c16:uniqueId val="{00000003-9695-4C26-BBB2-FAF6B6FEE373}"/>
            </c:ext>
          </c:extLst>
        </c:ser>
        <c:ser>
          <c:idx val="2"/>
          <c:order val="4"/>
          <c:tx>
            <c:v>11ah AP#2</c:v>
          </c:tx>
          <c:spPr>
            <a:ln w="25400" cap="rnd">
              <a:noFill/>
              <a:round/>
            </a:ln>
            <a:effectLst/>
          </c:spPr>
          <c:marker>
            <c:symbol val="diamond"/>
            <c:size val="7"/>
            <c:spPr>
              <a:noFill/>
              <a:ln w="19050">
                <a:solidFill>
                  <a:srgbClr val="00B050"/>
                </a:solidFill>
              </a:ln>
              <a:effectLst/>
            </c:spPr>
          </c:marker>
          <c:xVal>
            <c:numRef>
              <c:f>result!$B$180</c:f>
              <c:numCache>
                <c:formatCode>General</c:formatCode>
                <c:ptCount val="1"/>
                <c:pt idx="0">
                  <c:v>-7</c:v>
                </c:pt>
              </c:numCache>
            </c:numRef>
          </c:xVal>
          <c:yVal>
            <c:numRef>
              <c:f>result!$C$180</c:f>
              <c:numCache>
                <c:formatCode>General</c:formatCode>
                <c:ptCount val="1"/>
                <c:pt idx="0">
                  <c:v>7</c:v>
                </c:pt>
              </c:numCache>
            </c:numRef>
          </c:yVal>
          <c:smooth val="0"/>
          <c:extLst>
            <c:ext xmlns:c16="http://schemas.microsoft.com/office/drawing/2014/chart" uri="{C3380CC4-5D6E-409C-BE32-E72D297353CC}">
              <c16:uniqueId val="{00000004-9695-4C26-BBB2-FAF6B6FEE373}"/>
            </c:ext>
          </c:extLst>
        </c:ser>
        <c:ser>
          <c:idx val="6"/>
          <c:order val="5"/>
          <c:tx>
            <c:v>11ah STA(AP#2)</c:v>
          </c:tx>
          <c:spPr>
            <a:ln w="25400" cap="rnd">
              <a:noFill/>
              <a:round/>
            </a:ln>
            <a:effectLst/>
          </c:spPr>
          <c:marker>
            <c:symbol val="circle"/>
            <c:size val="7"/>
            <c:spPr>
              <a:solidFill>
                <a:srgbClr val="00B050"/>
              </a:solidFill>
              <a:ln w="19050">
                <a:noFill/>
              </a:ln>
              <a:effectLst/>
            </c:spPr>
          </c:marker>
          <c:xVal>
            <c:numRef>
              <c:f>result!$B$215:$B$247</c:f>
              <c:numCache>
                <c:formatCode>General</c:formatCode>
                <c:ptCount val="33"/>
                <c:pt idx="0">
                  <c:v>-14</c:v>
                </c:pt>
                <c:pt idx="1">
                  <c:v>-12.432399999999999</c:v>
                </c:pt>
                <c:pt idx="2">
                  <c:v>-6.0891599999999997</c:v>
                </c:pt>
                <c:pt idx="3">
                  <c:v>0.76405500000000004</c:v>
                </c:pt>
                <c:pt idx="4">
                  <c:v>-21.509399999999999</c:v>
                </c:pt>
                <c:pt idx="5">
                  <c:v>6.8997299999999999</c:v>
                </c:pt>
                <c:pt idx="6">
                  <c:v>-11.6846</c:v>
                </c:pt>
                <c:pt idx="7">
                  <c:v>-15.9842</c:v>
                </c:pt>
                <c:pt idx="8">
                  <c:v>12.573499999999999</c:v>
                </c:pt>
                <c:pt idx="9">
                  <c:v>-27.429600000000001</c:v>
                </c:pt>
                <c:pt idx="10">
                  <c:v>2.8740899999999998</c:v>
                </c:pt>
                <c:pt idx="11">
                  <c:v>0.31337999999999999</c:v>
                </c:pt>
                <c:pt idx="12">
                  <c:v>-29.081399999999999</c:v>
                </c:pt>
                <c:pt idx="13">
                  <c:v>18.9434</c:v>
                </c:pt>
                <c:pt idx="14">
                  <c:v>-22.853300000000001</c:v>
                </c:pt>
                <c:pt idx="15">
                  <c:v>-10.6677</c:v>
                </c:pt>
                <c:pt idx="16">
                  <c:v>15.5342</c:v>
                </c:pt>
                <c:pt idx="17">
                  <c:v>-37.350099999999998</c:v>
                </c:pt>
                <c:pt idx="18">
                  <c:v>15.1549</c:v>
                </c:pt>
                <c:pt idx="19">
                  <c:v>-8.4821200000000001</c:v>
                </c:pt>
                <c:pt idx="20">
                  <c:v>-28.110800000000001</c:v>
                </c:pt>
                <c:pt idx="21">
                  <c:v>26.459800000000001</c:v>
                </c:pt>
                <c:pt idx="22">
                  <c:v>-35.364400000000003</c:v>
                </c:pt>
                <c:pt idx="23">
                  <c:v>0.75316799999999995</c:v>
                </c:pt>
                <c:pt idx="24">
                  <c:v>10.9459</c:v>
                </c:pt>
                <c:pt idx="25">
                  <c:v>-42.0944</c:v>
                </c:pt>
                <c:pt idx="26">
                  <c:v>27.101199999999999</c:v>
                </c:pt>
                <c:pt idx="27">
                  <c:v>-21.777100000000001</c:v>
                </c:pt>
                <c:pt idx="28">
                  <c:v>-20.196300000000001</c:v>
                </c:pt>
                <c:pt idx="29">
                  <c:v>28.120100000000001</c:v>
                </c:pt>
                <c:pt idx="30">
                  <c:v>-46.018799999999999</c:v>
                </c:pt>
                <c:pt idx="31">
                  <c:v>15.182600000000001</c:v>
                </c:pt>
                <c:pt idx="32">
                  <c:v>6.1530000000000001E-2</c:v>
                </c:pt>
              </c:numCache>
            </c:numRef>
          </c:xVal>
          <c:yVal>
            <c:numRef>
              <c:f>result!$C$215:$C$247</c:f>
              <c:numCache>
                <c:formatCode>General</c:formatCode>
                <c:ptCount val="33"/>
                <c:pt idx="0">
                  <c:v>14</c:v>
                </c:pt>
                <c:pt idx="1">
                  <c:v>11.9765</c:v>
                </c:pt>
                <c:pt idx="2">
                  <c:v>-3.3790300000000002</c:v>
                </c:pt>
                <c:pt idx="3">
                  <c:v>17.1267</c:v>
                </c:pt>
                <c:pt idx="4">
                  <c:v>4.4336200000000003</c:v>
                </c:pt>
                <c:pt idx="5">
                  <c:v>-1.8420700000000001</c:v>
                </c:pt>
                <c:pt idx="6">
                  <c:v>24.427399999999999</c:v>
                </c:pt>
                <c:pt idx="7">
                  <c:v>-10.298</c:v>
                </c:pt>
                <c:pt idx="8">
                  <c:v>14.1479</c:v>
                </c:pt>
                <c:pt idx="9">
                  <c:v>15.4335</c:v>
                </c:pt>
                <c:pt idx="10">
                  <c:v>-14.1015</c:v>
                </c:pt>
                <c:pt idx="11">
                  <c:v>30.314399999999999</c:v>
                </c:pt>
                <c:pt idx="12">
                  <c:v>-5.7958999999999996</c:v>
                </c:pt>
                <c:pt idx="13">
                  <c:v>1.2957000000000001</c:v>
                </c:pt>
                <c:pt idx="14">
                  <c:v>29.550999999999998</c:v>
                </c:pt>
                <c:pt idx="15">
                  <c:v>-21.296700000000001</c:v>
                </c:pt>
                <c:pt idx="16">
                  <c:v>25.990600000000001</c:v>
                </c:pt>
                <c:pt idx="17">
                  <c:v>8.2561199999999992</c:v>
                </c:pt>
                <c:pt idx="18">
                  <c:v>-15.0487</c:v>
                </c:pt>
                <c:pt idx="19">
                  <c:v>39.079000000000001</c:v>
                </c:pt>
                <c:pt idx="20">
                  <c:v>-18.2957</c:v>
                </c:pt>
                <c:pt idx="21">
                  <c:v>11.500500000000001</c:v>
                </c:pt>
                <c:pt idx="22">
                  <c:v>26.737100000000002</c:v>
                </c:pt>
                <c:pt idx="23">
                  <c:v>-27.4711</c:v>
                </c:pt>
                <c:pt idx="24">
                  <c:v>38.314399999999999</c:v>
                </c:pt>
                <c:pt idx="25">
                  <c:v>-4.1940999999999997</c:v>
                </c:pt>
                <c:pt idx="26">
                  <c:v>-8.7577999999999996</c:v>
                </c:pt>
                <c:pt idx="27">
                  <c:v>42.314500000000002</c:v>
                </c:pt>
                <c:pt idx="28">
                  <c:v>-29.682600000000001</c:v>
                </c:pt>
                <c:pt idx="29">
                  <c:v>25.455500000000001</c:v>
                </c:pt>
                <c:pt idx="30">
                  <c:v>17.287800000000001</c:v>
                </c:pt>
                <c:pt idx="31">
                  <c:v>-27.503799999999998</c:v>
                </c:pt>
                <c:pt idx="32">
                  <c:v>48.073099999999997</c:v>
                </c:pt>
              </c:numCache>
            </c:numRef>
          </c:yVal>
          <c:smooth val="0"/>
          <c:extLst>
            <c:ext xmlns:c16="http://schemas.microsoft.com/office/drawing/2014/chart" uri="{C3380CC4-5D6E-409C-BE32-E72D297353CC}">
              <c16:uniqueId val="{00000005-9695-4C26-BBB2-FAF6B6FEE373}"/>
            </c:ext>
          </c:extLst>
        </c:ser>
        <c:ser>
          <c:idx val="3"/>
          <c:order val="6"/>
          <c:tx>
            <c:v>11ah AP#3</c:v>
          </c:tx>
          <c:spPr>
            <a:ln w="25400" cap="rnd">
              <a:noFill/>
              <a:round/>
            </a:ln>
            <a:effectLst/>
          </c:spPr>
          <c:marker>
            <c:symbol val="diamond"/>
            <c:size val="7"/>
            <c:spPr>
              <a:noFill/>
              <a:ln w="19050">
                <a:solidFill>
                  <a:srgbClr val="002060"/>
                </a:solidFill>
              </a:ln>
              <a:effectLst/>
            </c:spPr>
          </c:marker>
          <c:xVal>
            <c:numRef>
              <c:f>result!$B$181</c:f>
              <c:numCache>
                <c:formatCode>General</c:formatCode>
                <c:ptCount val="1"/>
                <c:pt idx="0">
                  <c:v>-7</c:v>
                </c:pt>
              </c:numCache>
            </c:numRef>
          </c:xVal>
          <c:yVal>
            <c:numRef>
              <c:f>result!$C$181</c:f>
              <c:numCache>
                <c:formatCode>General</c:formatCode>
                <c:ptCount val="1"/>
                <c:pt idx="0">
                  <c:v>-7</c:v>
                </c:pt>
              </c:numCache>
            </c:numRef>
          </c:yVal>
          <c:smooth val="0"/>
          <c:extLst>
            <c:ext xmlns:c16="http://schemas.microsoft.com/office/drawing/2014/chart" uri="{C3380CC4-5D6E-409C-BE32-E72D297353CC}">
              <c16:uniqueId val="{00000006-9695-4C26-BBB2-FAF6B6FEE373}"/>
            </c:ext>
          </c:extLst>
        </c:ser>
        <c:ser>
          <c:idx val="7"/>
          <c:order val="7"/>
          <c:tx>
            <c:v>11ah STA(AP#3)</c:v>
          </c:tx>
          <c:spPr>
            <a:ln w="25400" cap="rnd">
              <a:noFill/>
              <a:round/>
            </a:ln>
            <a:effectLst/>
          </c:spPr>
          <c:marker>
            <c:symbol val="circle"/>
            <c:size val="7"/>
            <c:spPr>
              <a:solidFill>
                <a:srgbClr val="0070C0"/>
              </a:solidFill>
              <a:ln w="9525">
                <a:noFill/>
              </a:ln>
              <a:effectLst/>
            </c:spPr>
          </c:marker>
          <c:xVal>
            <c:numRef>
              <c:f>result!$B$248:$B$280</c:f>
              <c:numCache>
                <c:formatCode>General</c:formatCode>
                <c:ptCount val="33"/>
                <c:pt idx="0">
                  <c:v>-14</c:v>
                </c:pt>
                <c:pt idx="1">
                  <c:v>-12.432399999999999</c:v>
                </c:pt>
                <c:pt idx="2">
                  <c:v>-6.0891599999999997</c:v>
                </c:pt>
                <c:pt idx="3">
                  <c:v>0.76405500000000004</c:v>
                </c:pt>
                <c:pt idx="4">
                  <c:v>-21.509399999999999</c:v>
                </c:pt>
                <c:pt idx="5">
                  <c:v>6.8997299999999999</c:v>
                </c:pt>
                <c:pt idx="6">
                  <c:v>-11.6846</c:v>
                </c:pt>
                <c:pt idx="7">
                  <c:v>-15.9842</c:v>
                </c:pt>
                <c:pt idx="8">
                  <c:v>12.573499999999999</c:v>
                </c:pt>
                <c:pt idx="9">
                  <c:v>-27.429600000000001</c:v>
                </c:pt>
                <c:pt idx="10">
                  <c:v>2.8740899999999998</c:v>
                </c:pt>
                <c:pt idx="11">
                  <c:v>0.31337999999999999</c:v>
                </c:pt>
                <c:pt idx="12">
                  <c:v>-29.081399999999999</c:v>
                </c:pt>
                <c:pt idx="13">
                  <c:v>18.9434</c:v>
                </c:pt>
                <c:pt idx="14">
                  <c:v>-22.853300000000001</c:v>
                </c:pt>
                <c:pt idx="15">
                  <c:v>-10.6677</c:v>
                </c:pt>
                <c:pt idx="16">
                  <c:v>15.5342</c:v>
                </c:pt>
                <c:pt idx="17">
                  <c:v>-37.350099999999998</c:v>
                </c:pt>
                <c:pt idx="18">
                  <c:v>15.1549</c:v>
                </c:pt>
                <c:pt idx="19">
                  <c:v>-8.4821200000000001</c:v>
                </c:pt>
                <c:pt idx="20">
                  <c:v>-28.110800000000001</c:v>
                </c:pt>
                <c:pt idx="21">
                  <c:v>26.459800000000001</c:v>
                </c:pt>
                <c:pt idx="22">
                  <c:v>-35.364400000000003</c:v>
                </c:pt>
                <c:pt idx="23">
                  <c:v>0.75316799999999995</c:v>
                </c:pt>
                <c:pt idx="24">
                  <c:v>10.9459</c:v>
                </c:pt>
                <c:pt idx="25">
                  <c:v>-42.0944</c:v>
                </c:pt>
                <c:pt idx="26">
                  <c:v>27.101199999999999</c:v>
                </c:pt>
                <c:pt idx="27">
                  <c:v>-21.777100000000001</c:v>
                </c:pt>
                <c:pt idx="28">
                  <c:v>-20.196300000000001</c:v>
                </c:pt>
                <c:pt idx="29">
                  <c:v>28.120100000000001</c:v>
                </c:pt>
                <c:pt idx="30">
                  <c:v>-46.018799999999999</c:v>
                </c:pt>
                <c:pt idx="31">
                  <c:v>15.182600000000001</c:v>
                </c:pt>
                <c:pt idx="32">
                  <c:v>6.1530000000000001E-2</c:v>
                </c:pt>
              </c:numCache>
            </c:numRef>
          </c:xVal>
          <c:yVal>
            <c:numRef>
              <c:f>result!$C$248:$C$280</c:f>
              <c:numCache>
                <c:formatCode>General</c:formatCode>
                <c:ptCount val="33"/>
                <c:pt idx="0">
                  <c:v>-14</c:v>
                </c:pt>
                <c:pt idx="1">
                  <c:v>-2.02346</c:v>
                </c:pt>
                <c:pt idx="2">
                  <c:v>-17.379000000000001</c:v>
                </c:pt>
                <c:pt idx="3">
                  <c:v>3.1267100000000001</c:v>
                </c:pt>
                <c:pt idx="4">
                  <c:v>-9.5663800000000005</c:v>
                </c:pt>
                <c:pt idx="5">
                  <c:v>-15.8421</c:v>
                </c:pt>
                <c:pt idx="6">
                  <c:v>10.4274</c:v>
                </c:pt>
                <c:pt idx="7">
                  <c:v>-24.297999999999998</c:v>
                </c:pt>
                <c:pt idx="8">
                  <c:v>0.147865</c:v>
                </c:pt>
                <c:pt idx="9">
                  <c:v>1.4334800000000001</c:v>
                </c:pt>
                <c:pt idx="10">
                  <c:v>-28.101500000000001</c:v>
                </c:pt>
                <c:pt idx="11">
                  <c:v>16.314399999999999</c:v>
                </c:pt>
                <c:pt idx="12">
                  <c:v>-19.7959</c:v>
                </c:pt>
                <c:pt idx="13">
                  <c:v>-12.7043</c:v>
                </c:pt>
                <c:pt idx="14">
                  <c:v>15.551</c:v>
                </c:pt>
                <c:pt idx="15">
                  <c:v>-35.296700000000001</c:v>
                </c:pt>
                <c:pt idx="16">
                  <c:v>11.990600000000001</c:v>
                </c:pt>
                <c:pt idx="17">
                  <c:v>-5.7438799999999999</c:v>
                </c:pt>
                <c:pt idx="18">
                  <c:v>-29.0487</c:v>
                </c:pt>
                <c:pt idx="19">
                  <c:v>25.079000000000001</c:v>
                </c:pt>
                <c:pt idx="20">
                  <c:v>-32.295699999999997</c:v>
                </c:pt>
                <c:pt idx="21">
                  <c:v>-2.4994800000000001</c:v>
                </c:pt>
                <c:pt idx="22">
                  <c:v>12.7371</c:v>
                </c:pt>
                <c:pt idx="23">
                  <c:v>-41.4711</c:v>
                </c:pt>
                <c:pt idx="24">
                  <c:v>24.314399999999999</c:v>
                </c:pt>
                <c:pt idx="25">
                  <c:v>-18.194099999999999</c:v>
                </c:pt>
                <c:pt idx="26">
                  <c:v>-22.7578</c:v>
                </c:pt>
                <c:pt idx="27">
                  <c:v>28.314499999999999</c:v>
                </c:pt>
                <c:pt idx="28">
                  <c:v>-43.682600000000001</c:v>
                </c:pt>
                <c:pt idx="29">
                  <c:v>11.455500000000001</c:v>
                </c:pt>
                <c:pt idx="30">
                  <c:v>3.2877800000000001</c:v>
                </c:pt>
                <c:pt idx="31">
                  <c:v>-41.503799999999998</c:v>
                </c:pt>
                <c:pt idx="32">
                  <c:v>34.073099999999997</c:v>
                </c:pt>
              </c:numCache>
            </c:numRef>
          </c:yVal>
          <c:smooth val="0"/>
          <c:extLst>
            <c:ext xmlns:c16="http://schemas.microsoft.com/office/drawing/2014/chart" uri="{C3380CC4-5D6E-409C-BE32-E72D297353CC}">
              <c16:uniqueId val="{00000007-9695-4C26-BBB2-FAF6B6FEE373}"/>
            </c:ext>
          </c:extLst>
        </c:ser>
        <c:dLbls>
          <c:showLegendKey val="0"/>
          <c:showVal val="0"/>
          <c:showCatName val="0"/>
          <c:showSerName val="0"/>
          <c:showPercent val="0"/>
          <c:showBubbleSize val="0"/>
        </c:dLbls>
        <c:axId val="241444360"/>
        <c:axId val="239529120"/>
      </c:scatterChart>
      <c:valAx>
        <c:axId val="24144436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a:t>x[m]</a:t>
                </a:r>
                <a:endParaRPr lang="ja-JP"/>
              </a:p>
            </c:rich>
          </c:tx>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239529120"/>
        <c:crossesAt val="-60"/>
        <c:crossBetween val="midCat"/>
        <c:majorUnit val="10"/>
        <c:minorUnit val="5"/>
      </c:valAx>
      <c:valAx>
        <c:axId val="239529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a:t>y[m]</a:t>
                </a:r>
                <a:endParaRPr lang="ja-JP"/>
              </a:p>
            </c:rich>
          </c:tx>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241444360"/>
        <c:crossesAt val="-60"/>
        <c:crossBetween val="midCat"/>
        <c:majorUnit val="10"/>
        <c:minorUnit val="5"/>
      </c:valAx>
      <c:spPr>
        <a:noFill/>
        <a:ln>
          <a:noFill/>
        </a:ln>
        <a:effectLst/>
      </c:spPr>
    </c:plotArea>
    <c:plotVisOnly val="1"/>
    <c:dispBlanksAs val="gap"/>
    <c:showDLblsOverMax val="0"/>
  </c:chart>
  <c:spPr>
    <a:noFill/>
    <a:ln>
      <a:noFill/>
    </a:ln>
    <a:effectLst/>
  </c:spPr>
  <c:txPr>
    <a:bodyPr/>
    <a:lstStyle/>
    <a:p>
      <a:pPr>
        <a:defRPr sz="1600">
          <a:latin typeface="Calibri" panose="020F0502020204030204" pitchFamily="34" charset="0"/>
          <a:cs typeface="Calibri" panose="020F05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2710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82601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0229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751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73406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9719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5881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4833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8035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9532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Yuki Nagai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802.19-19/0019r0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S1G Coexistence Simulation Update</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2019-03-12</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Yuki Nagai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March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68869935"/>
              </p:ext>
            </p:extLst>
          </p:nvPr>
        </p:nvGraphicFramePr>
        <p:xfrm>
          <a:off x="679450" y="2467802"/>
          <a:ext cx="8394700" cy="3670300"/>
        </p:xfrm>
        <a:graphic>
          <a:graphicData uri="http://schemas.openxmlformats.org/presentationml/2006/ole">
            <mc:AlternateContent xmlns:mc="http://schemas.openxmlformats.org/markup-compatibility/2006">
              <mc:Choice xmlns:v="urn:schemas-microsoft-com:vml" Requires="v">
                <p:oleObj spid="_x0000_s3242" name="Document" r:id="rId4" imgW="8286150" imgH="3623228" progId="Word.Document.8">
                  <p:embed/>
                </p:oleObj>
              </mc:Choice>
              <mc:Fallback>
                <p:oleObj name="Document" r:id="rId4" imgW="8286150" imgH="3623228" progId="Word.Document.8">
                  <p:embed/>
                  <p:pic>
                    <p:nvPicPr>
                      <p:cNvPr id="0" name="Picture 3"/>
                      <p:cNvPicPr>
                        <a:picLocks noChangeAspect="1" noChangeArrowheads="1"/>
                      </p:cNvPicPr>
                      <p:nvPr/>
                    </p:nvPicPr>
                    <p:blipFill>
                      <a:blip r:embed="rId5"/>
                      <a:srcRect/>
                      <a:stretch>
                        <a:fillRect/>
                      </a:stretch>
                    </p:blipFill>
                    <p:spPr bwMode="auto">
                      <a:xfrm>
                        <a:off x="679450" y="2467802"/>
                        <a:ext cx="8394700" cy="3670300"/>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10</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4: 50 Nodes, 20 kbps for 802.11ah and 20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100% </a:t>
            </a:r>
            <a:r>
              <a:rPr lang="en-US" sz="1400" dirty="0" smtClean="0">
                <a:cs typeface="Calibri" panose="020F0502020204030204" pitchFamily="34" charset="0"/>
              </a:rPr>
              <a:t>of </a:t>
            </a:r>
            <a:r>
              <a:rPr lang="en-US" sz="1400" dirty="0">
                <a:cs typeface="Calibri" panose="020F0502020204030204" pitchFamily="34" charset="0"/>
              </a:rPr>
              <a:t>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81.4% </a:t>
            </a:r>
            <a:r>
              <a:rPr lang="en-US" sz="1400" dirty="0">
                <a:cs typeface="Calibri" panose="020F0502020204030204" pitchFamily="34" charset="0"/>
              </a:rPr>
              <a:t>of 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shorter 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448.8ms]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224.2ms]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pic>
        <p:nvPicPr>
          <p:cNvPr id="4" name="Picture 3"/>
          <p:cNvPicPr>
            <a:picLocks noChangeAspect="1"/>
          </p:cNvPicPr>
          <p:nvPr/>
        </p:nvPicPr>
        <p:blipFill>
          <a:blip r:embed="rId3"/>
          <a:stretch>
            <a:fillRect/>
          </a:stretch>
        </p:blipFill>
        <p:spPr>
          <a:xfrm>
            <a:off x="4984812" y="1497360"/>
            <a:ext cx="4226046" cy="3611650"/>
          </a:xfrm>
          <a:prstGeom prst="rect">
            <a:avLst/>
          </a:prstGeom>
        </p:spPr>
      </p:pic>
      <p:sp>
        <p:nvSpPr>
          <p:cNvPr id="16" name="TextBox 15"/>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7" name="Straight Connector 16"/>
          <p:cNvCxnSpPr>
            <a:endCxn id="16"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8" name="TextBox 17"/>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9" name="Straight Connector 18"/>
          <p:cNvCxnSpPr>
            <a:endCxn id="18"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7" name="Picture 6"/>
          <p:cNvPicPr>
            <a:picLocks noChangeAspect="1"/>
          </p:cNvPicPr>
          <p:nvPr/>
        </p:nvPicPr>
        <p:blipFill>
          <a:blip r:embed="rId4"/>
          <a:stretch>
            <a:fillRect/>
          </a:stretch>
        </p:blipFill>
        <p:spPr>
          <a:xfrm>
            <a:off x="556806" y="1497360"/>
            <a:ext cx="3779934" cy="3613341"/>
          </a:xfrm>
          <a:prstGeom prst="rect">
            <a:avLst/>
          </a:prstGeom>
        </p:spPr>
      </p:pic>
    </p:spTree>
    <p:extLst>
      <p:ext uri="{BB962C8B-B14F-4D97-AF65-F5344CB8AC3E}">
        <p14:creationId xmlns:p14="http://schemas.microsoft.com/office/powerpoint/2010/main" val="301410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11</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5: 50 Nodes, 40 kbps for 802.11ah and 20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99.9% </a:t>
            </a:r>
            <a:r>
              <a:rPr lang="en-US" sz="1400" dirty="0" smtClean="0">
                <a:cs typeface="Calibri" panose="020F0502020204030204" pitchFamily="34" charset="0"/>
              </a:rPr>
              <a:t>of </a:t>
            </a:r>
            <a:r>
              <a:rPr lang="en-US" sz="1400" dirty="0">
                <a:cs typeface="Calibri" panose="020F0502020204030204" pitchFamily="34" charset="0"/>
              </a:rPr>
              <a:t>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59.7% </a:t>
            </a:r>
            <a:r>
              <a:rPr lang="en-US" sz="1400" dirty="0">
                <a:cs typeface="Calibri" panose="020F0502020204030204" pitchFamily="34" charset="0"/>
              </a:rPr>
              <a:t>of 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a:t>
            </a:r>
            <a:r>
              <a:rPr lang="en-US" sz="1400" dirty="0" smtClean="0">
                <a:cs typeface="Calibri" panose="020F0502020204030204" pitchFamily="34" charset="0"/>
              </a:rPr>
              <a:t>similar </a:t>
            </a:r>
            <a:r>
              <a:rPr lang="en-US" sz="1400" dirty="0">
                <a:cs typeface="Calibri" panose="020F0502020204030204" pitchFamily="34" charset="0"/>
              </a:rPr>
              <a:t>packet latency </a:t>
            </a:r>
            <a:r>
              <a:rPr lang="en-US" sz="1400" dirty="0" smtClean="0">
                <a:cs typeface="Calibri" panose="020F0502020204030204" pitchFamily="34" charset="0"/>
              </a:rPr>
              <a:t>as </a:t>
            </a:r>
            <a:r>
              <a:rPr lang="en-US" sz="1400" dirty="0">
                <a:cs typeface="Calibri" panose="020F0502020204030204" pitchFamily="34" charset="0"/>
              </a:rPr>
              <a:t>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982.4ms]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247.3ms]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pic>
        <p:nvPicPr>
          <p:cNvPr id="3" name="Picture 2"/>
          <p:cNvPicPr>
            <a:picLocks noChangeAspect="1"/>
          </p:cNvPicPr>
          <p:nvPr/>
        </p:nvPicPr>
        <p:blipFill>
          <a:blip r:embed="rId3"/>
          <a:stretch>
            <a:fillRect/>
          </a:stretch>
        </p:blipFill>
        <p:spPr>
          <a:xfrm>
            <a:off x="4981388" y="1497360"/>
            <a:ext cx="4215892" cy="3602973"/>
          </a:xfrm>
          <a:prstGeom prst="rect">
            <a:avLst/>
          </a:prstGeom>
        </p:spPr>
      </p:pic>
      <p:sp>
        <p:nvSpPr>
          <p:cNvPr id="16" name="TextBox 15"/>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7" name="Straight Connector 16"/>
          <p:cNvCxnSpPr>
            <a:endCxn id="16"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8" name="TextBox 17"/>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9" name="Straight Connector 18"/>
          <p:cNvCxnSpPr>
            <a:endCxn id="18"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4" name="Picture 3"/>
          <p:cNvPicPr>
            <a:picLocks noChangeAspect="1"/>
          </p:cNvPicPr>
          <p:nvPr/>
        </p:nvPicPr>
        <p:blipFill>
          <a:blip r:embed="rId4"/>
          <a:stretch>
            <a:fillRect/>
          </a:stretch>
        </p:blipFill>
        <p:spPr>
          <a:xfrm>
            <a:off x="556320" y="1494787"/>
            <a:ext cx="3769088" cy="3602973"/>
          </a:xfrm>
          <a:prstGeom prst="rect">
            <a:avLst/>
          </a:prstGeom>
        </p:spPr>
      </p:pic>
    </p:spTree>
    <p:extLst>
      <p:ext uri="{BB962C8B-B14F-4D97-AF65-F5344CB8AC3E}">
        <p14:creationId xmlns:p14="http://schemas.microsoft.com/office/powerpoint/2010/main" val="2460710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12</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6: 100 Nodes, 10 kbps for 802.11ah and 10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100% </a:t>
            </a:r>
            <a:r>
              <a:rPr lang="en-US" sz="1400" dirty="0">
                <a:cs typeface="Calibri" panose="020F0502020204030204" pitchFamily="34" charset="0"/>
              </a:rPr>
              <a:t>of 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96.4% </a:t>
            </a:r>
            <a:r>
              <a:rPr lang="en-US" sz="1400" dirty="0" smtClean="0">
                <a:cs typeface="Calibri" panose="020F0502020204030204" pitchFamily="34" charset="0"/>
              </a:rPr>
              <a:t>of </a:t>
            </a:r>
            <a:r>
              <a:rPr lang="en-US" sz="1400" dirty="0">
                <a:cs typeface="Calibri" panose="020F0502020204030204" pitchFamily="34" charset="0"/>
              </a:rPr>
              <a:t>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shorter 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133.7ms]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161.7ms]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sp>
        <p:nvSpPr>
          <p:cNvPr id="15" name="TextBox 14"/>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6" name="Straight Connector 15"/>
          <p:cNvCxnSpPr>
            <a:endCxn id="15"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7" name="TextBox 16"/>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8" name="Straight Connector 17"/>
          <p:cNvCxnSpPr>
            <a:endCxn id="17"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3" name="Picture 2"/>
          <p:cNvPicPr>
            <a:picLocks noChangeAspect="1"/>
          </p:cNvPicPr>
          <p:nvPr/>
        </p:nvPicPr>
        <p:blipFill>
          <a:blip r:embed="rId3"/>
          <a:stretch>
            <a:fillRect/>
          </a:stretch>
        </p:blipFill>
        <p:spPr>
          <a:xfrm>
            <a:off x="4984812" y="1497360"/>
            <a:ext cx="4226046" cy="3611650"/>
          </a:xfrm>
          <a:prstGeom prst="rect">
            <a:avLst/>
          </a:prstGeom>
        </p:spPr>
      </p:pic>
      <p:pic>
        <p:nvPicPr>
          <p:cNvPr id="4" name="Picture 3"/>
          <p:cNvPicPr>
            <a:picLocks noChangeAspect="1"/>
          </p:cNvPicPr>
          <p:nvPr/>
        </p:nvPicPr>
        <p:blipFill>
          <a:blip r:embed="rId4"/>
          <a:stretch>
            <a:fillRect/>
          </a:stretch>
        </p:blipFill>
        <p:spPr>
          <a:xfrm>
            <a:off x="556320" y="1497359"/>
            <a:ext cx="3780420" cy="3613805"/>
          </a:xfrm>
          <a:prstGeom prst="rect">
            <a:avLst/>
          </a:prstGeom>
        </p:spPr>
      </p:pic>
    </p:spTree>
    <p:extLst>
      <p:ext uri="{BB962C8B-B14F-4D97-AF65-F5344CB8AC3E}">
        <p14:creationId xmlns:p14="http://schemas.microsoft.com/office/powerpoint/2010/main" val="30470327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13</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7: 100 Nodes, 20 kbps for 802.11ah and 10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99.9% </a:t>
            </a:r>
            <a:r>
              <a:rPr lang="en-US" sz="1400" dirty="0" smtClean="0">
                <a:cs typeface="Calibri" panose="020F0502020204030204" pitchFamily="34" charset="0"/>
              </a:rPr>
              <a:t>of </a:t>
            </a:r>
            <a:r>
              <a:rPr lang="en-US" sz="1400" dirty="0">
                <a:cs typeface="Calibri" panose="020F0502020204030204" pitchFamily="34" charset="0"/>
              </a:rPr>
              <a:t>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91.3% </a:t>
            </a:r>
            <a:r>
              <a:rPr lang="en-US" sz="1400" dirty="0">
                <a:cs typeface="Calibri" panose="020F0502020204030204" pitchFamily="34" charset="0"/>
              </a:rPr>
              <a:t>of 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shorter 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209.5ms]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183.1ms]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sp>
        <p:nvSpPr>
          <p:cNvPr id="15" name="TextBox 14"/>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6" name="Straight Connector 15"/>
          <p:cNvCxnSpPr>
            <a:endCxn id="15"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7" name="TextBox 16"/>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8" name="Straight Connector 17"/>
          <p:cNvCxnSpPr>
            <a:endCxn id="17"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2" name="Picture 1"/>
          <p:cNvPicPr>
            <a:picLocks noChangeAspect="1"/>
          </p:cNvPicPr>
          <p:nvPr/>
        </p:nvPicPr>
        <p:blipFill>
          <a:blip r:embed="rId3"/>
          <a:stretch>
            <a:fillRect/>
          </a:stretch>
        </p:blipFill>
        <p:spPr>
          <a:xfrm>
            <a:off x="5020816" y="1516525"/>
            <a:ext cx="4190456" cy="3581235"/>
          </a:xfrm>
          <a:prstGeom prst="rect">
            <a:avLst/>
          </a:prstGeom>
        </p:spPr>
      </p:pic>
      <p:pic>
        <p:nvPicPr>
          <p:cNvPr id="3" name="Picture 2"/>
          <p:cNvPicPr>
            <a:picLocks noChangeAspect="1"/>
          </p:cNvPicPr>
          <p:nvPr/>
        </p:nvPicPr>
        <p:blipFill>
          <a:blip r:embed="rId4"/>
          <a:stretch>
            <a:fillRect/>
          </a:stretch>
        </p:blipFill>
        <p:spPr>
          <a:xfrm>
            <a:off x="556320" y="1497359"/>
            <a:ext cx="3780420" cy="3613805"/>
          </a:xfrm>
          <a:prstGeom prst="rect">
            <a:avLst/>
          </a:prstGeom>
        </p:spPr>
      </p:pic>
    </p:spTree>
    <p:extLst>
      <p:ext uri="{BB962C8B-B14F-4D97-AF65-F5344CB8AC3E}">
        <p14:creationId xmlns:p14="http://schemas.microsoft.com/office/powerpoint/2010/main" val="4032698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14</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8: 100 Nodes, 40 kbps for 802.11ah and 10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100% </a:t>
            </a:r>
            <a:r>
              <a:rPr lang="en-US" sz="1400" dirty="0">
                <a:cs typeface="Calibri" panose="020F0502020204030204" pitchFamily="34" charset="0"/>
              </a:rPr>
              <a:t>of 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76.5% </a:t>
            </a:r>
            <a:r>
              <a:rPr lang="en-US" sz="1400" dirty="0" smtClean="0">
                <a:cs typeface="Calibri" panose="020F0502020204030204" pitchFamily="34" charset="0"/>
              </a:rPr>
              <a:t>of </a:t>
            </a:r>
            <a:r>
              <a:rPr lang="en-US" sz="1400" dirty="0">
                <a:cs typeface="Calibri" panose="020F0502020204030204" pitchFamily="34" charset="0"/>
              </a:rPr>
              <a:t>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a:t>
            </a:r>
            <a:r>
              <a:rPr lang="en-US" sz="1400" dirty="0" smtClean="0">
                <a:cs typeface="Calibri" panose="020F0502020204030204" pitchFamily="34" charset="0"/>
              </a:rPr>
              <a:t>longer </a:t>
            </a:r>
            <a:r>
              <a:rPr lang="en-US" sz="1400" dirty="0">
                <a:cs typeface="Calibri" panose="020F0502020204030204" pitchFamily="34" charset="0"/>
              </a:rPr>
              <a:t>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824.4ms]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280.3ms]</a:t>
            </a:r>
            <a:endParaRPr lang="en-US" sz="1400" b="1" dirty="0">
              <a:solidFill>
                <a:srgbClr val="FF0000"/>
              </a:solidFill>
              <a:cs typeface="Calibri" panose="020F0502020204030204" pitchFamily="34" charset="0"/>
            </a:endParaRPr>
          </a:p>
        </p:txBody>
      </p:sp>
      <p:sp>
        <p:nvSpPr>
          <p:cNvPr id="9"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sp>
        <p:nvSpPr>
          <p:cNvPr id="15" name="TextBox 14"/>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6" name="Straight Connector 15"/>
          <p:cNvCxnSpPr>
            <a:endCxn id="15"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7" name="TextBox 16"/>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8" name="Straight Connector 17"/>
          <p:cNvCxnSpPr>
            <a:endCxn id="17"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4" name="Picture 3"/>
          <p:cNvPicPr>
            <a:picLocks noChangeAspect="1"/>
          </p:cNvPicPr>
          <p:nvPr/>
        </p:nvPicPr>
        <p:blipFill>
          <a:blip r:embed="rId3"/>
          <a:stretch>
            <a:fillRect/>
          </a:stretch>
        </p:blipFill>
        <p:spPr>
          <a:xfrm>
            <a:off x="4984812" y="1497360"/>
            <a:ext cx="4238010" cy="3621875"/>
          </a:xfrm>
          <a:prstGeom prst="rect">
            <a:avLst/>
          </a:prstGeom>
        </p:spPr>
      </p:pic>
      <p:pic>
        <p:nvPicPr>
          <p:cNvPr id="7" name="Picture 6"/>
          <p:cNvPicPr>
            <a:picLocks noChangeAspect="1"/>
          </p:cNvPicPr>
          <p:nvPr/>
        </p:nvPicPr>
        <p:blipFill>
          <a:blip r:embed="rId4"/>
          <a:stretch>
            <a:fillRect/>
          </a:stretch>
        </p:blipFill>
        <p:spPr>
          <a:xfrm>
            <a:off x="539676" y="1497360"/>
            <a:ext cx="3788861" cy="3621875"/>
          </a:xfrm>
          <a:prstGeom prst="rect">
            <a:avLst/>
          </a:prstGeom>
        </p:spPr>
      </p:pic>
    </p:spTree>
    <p:extLst>
      <p:ext uri="{BB962C8B-B14F-4D97-AF65-F5344CB8AC3E}">
        <p14:creationId xmlns:p14="http://schemas.microsoft.com/office/powerpoint/2010/main" val="38169740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15</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9: 100 Nodes, 20 kbps for 802.11ah and 20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100% </a:t>
            </a:r>
            <a:r>
              <a:rPr lang="en-US" sz="1400" dirty="0" smtClean="0">
                <a:cs typeface="Calibri" panose="020F0502020204030204" pitchFamily="34" charset="0"/>
              </a:rPr>
              <a:t>of </a:t>
            </a:r>
            <a:r>
              <a:rPr lang="en-US" sz="1400" dirty="0">
                <a:cs typeface="Calibri" panose="020F0502020204030204" pitchFamily="34" charset="0"/>
              </a:rPr>
              <a:t>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80.3% </a:t>
            </a:r>
            <a:r>
              <a:rPr lang="en-US" sz="1400" dirty="0" smtClean="0">
                <a:cs typeface="Calibri" panose="020F0502020204030204" pitchFamily="34" charset="0"/>
              </a:rPr>
              <a:t>of </a:t>
            </a:r>
            <a:r>
              <a:rPr lang="en-US" sz="1400" dirty="0">
                <a:cs typeface="Calibri" panose="020F0502020204030204" pitchFamily="34" charset="0"/>
              </a:rPr>
              <a:t>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a:t>
            </a:r>
            <a:r>
              <a:rPr lang="en-US" sz="1400" dirty="0" smtClean="0">
                <a:cs typeface="Calibri" panose="020F0502020204030204" pitchFamily="34" charset="0"/>
              </a:rPr>
              <a:t>longer </a:t>
            </a:r>
            <a:r>
              <a:rPr lang="en-US" sz="1400" dirty="0">
                <a:cs typeface="Calibri" panose="020F0502020204030204" pitchFamily="34" charset="0"/>
              </a:rPr>
              <a:t>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343.9ms]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209.6ms]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sp>
        <p:nvSpPr>
          <p:cNvPr id="15" name="TextBox 14"/>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6" name="Straight Connector 15"/>
          <p:cNvCxnSpPr>
            <a:endCxn id="15"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7" name="TextBox 16"/>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8" name="Straight Connector 17"/>
          <p:cNvCxnSpPr>
            <a:endCxn id="17"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2" name="Picture 1"/>
          <p:cNvPicPr>
            <a:picLocks noChangeAspect="1"/>
          </p:cNvPicPr>
          <p:nvPr/>
        </p:nvPicPr>
        <p:blipFill>
          <a:blip r:embed="rId3"/>
          <a:stretch>
            <a:fillRect/>
          </a:stretch>
        </p:blipFill>
        <p:spPr>
          <a:xfrm>
            <a:off x="4984812" y="1497360"/>
            <a:ext cx="4212468" cy="3600046"/>
          </a:xfrm>
          <a:prstGeom prst="rect">
            <a:avLst/>
          </a:prstGeom>
        </p:spPr>
      </p:pic>
      <p:pic>
        <p:nvPicPr>
          <p:cNvPr id="3" name="Picture 2"/>
          <p:cNvPicPr>
            <a:picLocks noChangeAspect="1"/>
          </p:cNvPicPr>
          <p:nvPr/>
        </p:nvPicPr>
        <p:blipFill>
          <a:blip r:embed="rId4"/>
          <a:stretch>
            <a:fillRect/>
          </a:stretch>
        </p:blipFill>
        <p:spPr>
          <a:xfrm>
            <a:off x="556321" y="1497360"/>
            <a:ext cx="3780420" cy="3601771"/>
          </a:xfrm>
          <a:prstGeom prst="rect">
            <a:avLst/>
          </a:prstGeom>
        </p:spPr>
      </p:pic>
    </p:spTree>
    <p:extLst>
      <p:ext uri="{BB962C8B-B14F-4D97-AF65-F5344CB8AC3E}">
        <p14:creationId xmlns:p14="http://schemas.microsoft.com/office/powerpoint/2010/main" val="38953027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16</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10: 100 Nodes, 40 kbps for 802.11ah and 20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99.9% </a:t>
            </a:r>
            <a:r>
              <a:rPr lang="en-US" sz="1400" dirty="0" smtClean="0">
                <a:cs typeface="Calibri" panose="020F0502020204030204" pitchFamily="34" charset="0"/>
              </a:rPr>
              <a:t>of </a:t>
            </a:r>
            <a:r>
              <a:rPr lang="en-US" sz="1400" dirty="0">
                <a:cs typeface="Calibri" panose="020F0502020204030204" pitchFamily="34" charset="0"/>
              </a:rPr>
              <a:t>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58.9% </a:t>
            </a:r>
            <a:r>
              <a:rPr lang="en-US" sz="1400" dirty="0" smtClean="0">
                <a:cs typeface="Calibri" panose="020F0502020204030204" pitchFamily="34" charset="0"/>
              </a:rPr>
              <a:t>of </a:t>
            </a:r>
            <a:r>
              <a:rPr lang="en-US" sz="1400" dirty="0">
                <a:cs typeface="Calibri" panose="020F0502020204030204" pitchFamily="34" charset="0"/>
              </a:rPr>
              <a:t>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a:t>
            </a:r>
            <a:r>
              <a:rPr lang="en-US" sz="1400" dirty="0" smtClean="0">
                <a:cs typeface="Calibri" panose="020F0502020204030204" pitchFamily="34" charset="0"/>
              </a:rPr>
              <a:t>much longer </a:t>
            </a:r>
            <a:r>
              <a:rPr lang="en-US" sz="1400" dirty="0">
                <a:cs typeface="Calibri" panose="020F0502020204030204" pitchFamily="34" charset="0"/>
              </a:rPr>
              <a:t>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1168.2ms]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223.5ms]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sp>
        <p:nvSpPr>
          <p:cNvPr id="15" name="TextBox 14"/>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6" name="Straight Connector 15"/>
          <p:cNvCxnSpPr>
            <a:endCxn id="15"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7" name="TextBox 16"/>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8" name="Straight Connector 17"/>
          <p:cNvCxnSpPr>
            <a:endCxn id="17"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2" name="Picture 1"/>
          <p:cNvPicPr>
            <a:picLocks noChangeAspect="1"/>
          </p:cNvPicPr>
          <p:nvPr/>
        </p:nvPicPr>
        <p:blipFill>
          <a:blip r:embed="rId3"/>
          <a:stretch>
            <a:fillRect/>
          </a:stretch>
        </p:blipFill>
        <p:spPr>
          <a:xfrm>
            <a:off x="4984812" y="1497360"/>
            <a:ext cx="4226046" cy="3611650"/>
          </a:xfrm>
          <a:prstGeom prst="rect">
            <a:avLst/>
          </a:prstGeom>
        </p:spPr>
      </p:pic>
      <p:pic>
        <p:nvPicPr>
          <p:cNvPr id="4" name="Picture 3"/>
          <p:cNvPicPr>
            <a:picLocks noChangeAspect="1"/>
          </p:cNvPicPr>
          <p:nvPr/>
        </p:nvPicPr>
        <p:blipFill>
          <a:blip r:embed="rId4"/>
          <a:stretch>
            <a:fillRect/>
          </a:stretch>
        </p:blipFill>
        <p:spPr>
          <a:xfrm>
            <a:off x="556320" y="1498758"/>
            <a:ext cx="3757994" cy="3609276"/>
          </a:xfrm>
          <a:prstGeom prst="rect">
            <a:avLst/>
          </a:prstGeom>
        </p:spPr>
      </p:pic>
    </p:spTree>
    <p:extLst>
      <p:ext uri="{BB962C8B-B14F-4D97-AF65-F5344CB8AC3E}">
        <p14:creationId xmlns:p14="http://schemas.microsoft.com/office/powerpoint/2010/main" val="26423737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31240"/>
          </a:xfrm>
        </p:spPr>
        <p:txBody>
          <a:bodyPr/>
          <a:lstStyle/>
          <a:p>
            <a:r>
              <a:rPr lang="en-US" dirty="0" smtClean="0"/>
              <a:t>Simulation Results Summary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1669319"/>
              </p:ext>
            </p:extLst>
          </p:nvPr>
        </p:nvGraphicFramePr>
        <p:xfrm>
          <a:off x="556318" y="1785392"/>
          <a:ext cx="8640960" cy="4450080"/>
        </p:xfrm>
        <a:graphic>
          <a:graphicData uri="http://schemas.openxmlformats.org/drawingml/2006/table">
            <a:tbl>
              <a:tblPr firstRow="1" bandRow="1">
                <a:tableStyleId>{5C22544A-7EE6-4342-B048-85BDC9FD1C3A}</a:tableStyleId>
              </a:tblPr>
              <a:tblGrid>
                <a:gridCol w="720082">
                  <a:extLst>
                    <a:ext uri="{9D8B030D-6E8A-4147-A177-3AD203B41FA5}">
                      <a16:colId xmlns:a16="http://schemas.microsoft.com/office/drawing/2014/main" val="1683454756"/>
                    </a:ext>
                  </a:extLst>
                </a:gridCol>
                <a:gridCol w="720080">
                  <a:extLst>
                    <a:ext uri="{9D8B030D-6E8A-4147-A177-3AD203B41FA5}">
                      <a16:colId xmlns:a16="http://schemas.microsoft.com/office/drawing/2014/main" val="3755683332"/>
                    </a:ext>
                  </a:extLst>
                </a:gridCol>
                <a:gridCol w="1080120">
                  <a:extLst>
                    <a:ext uri="{9D8B030D-6E8A-4147-A177-3AD203B41FA5}">
                      <a16:colId xmlns:a16="http://schemas.microsoft.com/office/drawing/2014/main" val="514947279"/>
                    </a:ext>
                  </a:extLst>
                </a:gridCol>
                <a:gridCol w="1080120">
                  <a:extLst>
                    <a:ext uri="{9D8B030D-6E8A-4147-A177-3AD203B41FA5}">
                      <a16:colId xmlns:a16="http://schemas.microsoft.com/office/drawing/2014/main" val="3700714092"/>
                    </a:ext>
                  </a:extLst>
                </a:gridCol>
                <a:gridCol w="1080120">
                  <a:extLst>
                    <a:ext uri="{9D8B030D-6E8A-4147-A177-3AD203B41FA5}">
                      <a16:colId xmlns:a16="http://schemas.microsoft.com/office/drawing/2014/main" val="3831718144"/>
                    </a:ext>
                  </a:extLst>
                </a:gridCol>
                <a:gridCol w="1080120">
                  <a:extLst>
                    <a:ext uri="{9D8B030D-6E8A-4147-A177-3AD203B41FA5}">
                      <a16:colId xmlns:a16="http://schemas.microsoft.com/office/drawing/2014/main" val="3979720736"/>
                    </a:ext>
                  </a:extLst>
                </a:gridCol>
                <a:gridCol w="1440159">
                  <a:extLst>
                    <a:ext uri="{9D8B030D-6E8A-4147-A177-3AD203B41FA5}">
                      <a16:colId xmlns:a16="http://schemas.microsoft.com/office/drawing/2014/main" val="2323798187"/>
                    </a:ext>
                  </a:extLst>
                </a:gridCol>
                <a:gridCol w="1440159">
                  <a:extLst>
                    <a:ext uri="{9D8B030D-6E8A-4147-A177-3AD203B41FA5}">
                      <a16:colId xmlns:a16="http://schemas.microsoft.com/office/drawing/2014/main" val="3815371901"/>
                    </a:ext>
                  </a:extLst>
                </a:gridCol>
              </a:tblGrid>
              <a:tr h="370840">
                <a:tc rowSpan="2">
                  <a:txBody>
                    <a:bodyPr/>
                    <a:lstStyle/>
                    <a:p>
                      <a:pPr algn="ctr"/>
                      <a:r>
                        <a:rPr lang="en-US" sz="1400" dirty="0" smtClean="0">
                          <a:latin typeface="Calibri" panose="020F0502020204030204" pitchFamily="34" charset="0"/>
                          <a:cs typeface="Calibri" panose="020F0502020204030204" pitchFamily="34" charset="0"/>
                        </a:rPr>
                        <a:t>Case</a:t>
                      </a:r>
                      <a:endParaRPr lang="en-US" sz="1400" dirty="0">
                        <a:latin typeface="Calibri" panose="020F0502020204030204" pitchFamily="34" charset="0"/>
                        <a:cs typeface="Calibri" panose="020F0502020204030204" pitchFamily="34" charset="0"/>
                      </a:endParaRPr>
                    </a:p>
                  </a:txBody>
                  <a:tcPr marL="36000" marR="36000"/>
                </a:tc>
                <a:tc rowSpan="2">
                  <a:txBody>
                    <a:bodyPr/>
                    <a:lstStyle/>
                    <a:p>
                      <a:pPr algn="ctr"/>
                      <a:r>
                        <a:rPr lang="en-US" sz="1400" dirty="0" smtClean="0">
                          <a:latin typeface="Calibri" panose="020F0502020204030204" pitchFamily="34" charset="0"/>
                          <a:cs typeface="Calibri" panose="020F0502020204030204" pitchFamily="34" charset="0"/>
                        </a:rPr>
                        <a:t>Node</a:t>
                      </a:r>
                      <a:endParaRPr lang="en-US" sz="1400" dirty="0">
                        <a:latin typeface="Calibri" panose="020F0502020204030204" pitchFamily="34" charset="0"/>
                        <a:cs typeface="Calibri" panose="020F0502020204030204" pitchFamily="34" charset="0"/>
                      </a:endParaRPr>
                    </a:p>
                  </a:txBody>
                  <a:tcPr marL="36000" marR="36000"/>
                </a:tc>
                <a:tc gridSpan="2">
                  <a:txBody>
                    <a:bodyPr/>
                    <a:lstStyle/>
                    <a:p>
                      <a:pPr algn="ctr"/>
                      <a:r>
                        <a:rPr lang="en-US" sz="1400" dirty="0" smtClean="0">
                          <a:latin typeface="Calibri" panose="020F0502020204030204" pitchFamily="34" charset="0"/>
                          <a:cs typeface="Calibri" panose="020F0502020204030204" pitchFamily="34" charset="0"/>
                        </a:rPr>
                        <a:t>Total Offered Load [kbps]</a:t>
                      </a:r>
                      <a:endParaRPr lang="en-US" sz="1400" dirty="0">
                        <a:latin typeface="Calibri" panose="020F0502020204030204" pitchFamily="34" charset="0"/>
                        <a:cs typeface="Calibri" panose="020F0502020204030204" pitchFamily="34" charset="0"/>
                      </a:endParaRPr>
                    </a:p>
                  </a:txBody>
                  <a:tcPr marL="36000" marR="36000"/>
                </a:tc>
                <a:tc hMerge="1">
                  <a:txBody>
                    <a:bodyPr/>
                    <a:lstStyle/>
                    <a:p>
                      <a:endParaRPr lang="en-US" sz="1400" dirty="0">
                        <a:latin typeface="Calibri" panose="020F0502020204030204" pitchFamily="34" charset="0"/>
                        <a:cs typeface="Calibri" panose="020F0502020204030204" pitchFamily="34" charset="0"/>
                      </a:endParaRPr>
                    </a:p>
                  </a:txBody>
                  <a:tcPr/>
                </a:tc>
                <a:tc gridSpan="2">
                  <a:txBody>
                    <a:bodyPr/>
                    <a:lstStyle/>
                    <a:p>
                      <a:pPr algn="ctr"/>
                      <a:r>
                        <a:rPr lang="en-US" sz="1400" dirty="0" smtClean="0">
                          <a:latin typeface="Calibri" panose="020F0502020204030204" pitchFamily="34" charset="0"/>
                          <a:cs typeface="Calibri" panose="020F0502020204030204" pitchFamily="34" charset="0"/>
                        </a:rPr>
                        <a:t>Packet Delivery Rate</a:t>
                      </a:r>
                      <a:r>
                        <a:rPr lang="en-US" sz="1400" baseline="0" dirty="0" smtClean="0">
                          <a:latin typeface="Calibri" panose="020F0502020204030204" pitchFamily="34" charset="0"/>
                          <a:cs typeface="Calibri" panose="020F0502020204030204" pitchFamily="34" charset="0"/>
                        </a:rPr>
                        <a:t> [%]</a:t>
                      </a:r>
                      <a:endParaRPr lang="en-US" sz="1400" dirty="0">
                        <a:latin typeface="Calibri" panose="020F0502020204030204" pitchFamily="34" charset="0"/>
                        <a:cs typeface="Calibri" panose="020F0502020204030204" pitchFamily="34" charset="0"/>
                      </a:endParaRPr>
                    </a:p>
                  </a:txBody>
                  <a:tcPr marL="36000" marR="36000"/>
                </a:tc>
                <a:tc hMerge="1">
                  <a:txBody>
                    <a:bodyPr/>
                    <a:lstStyle/>
                    <a:p>
                      <a:endParaRPr lang="en-US" sz="1400" dirty="0">
                        <a:latin typeface="Calibri" panose="020F0502020204030204" pitchFamily="34" charset="0"/>
                        <a:cs typeface="Calibri" panose="020F0502020204030204" pitchFamily="34" charset="0"/>
                      </a:endParaRPr>
                    </a:p>
                  </a:txBody>
                  <a:tcPr/>
                </a:tc>
                <a:tc gridSpan="2">
                  <a:txBody>
                    <a:bodyPr/>
                    <a:lstStyle/>
                    <a:p>
                      <a:pPr algn="ctr"/>
                      <a:r>
                        <a:rPr lang="en-US" sz="1400" dirty="0" smtClean="0">
                          <a:latin typeface="Calibri" panose="020F0502020204030204" pitchFamily="34" charset="0"/>
                          <a:cs typeface="Calibri" panose="020F0502020204030204" pitchFamily="34" charset="0"/>
                        </a:rPr>
                        <a:t>Packet Latency</a:t>
                      </a:r>
                      <a:r>
                        <a:rPr lang="en-US" sz="1400" baseline="0" dirty="0" smtClean="0">
                          <a:latin typeface="Calibri" panose="020F0502020204030204" pitchFamily="34" charset="0"/>
                          <a:cs typeface="Calibri" panose="020F0502020204030204" pitchFamily="34" charset="0"/>
                        </a:rPr>
                        <a:t> [</a:t>
                      </a:r>
                      <a:r>
                        <a:rPr lang="en-US" sz="1400" baseline="0" dirty="0" err="1" smtClean="0">
                          <a:latin typeface="Calibri" panose="020F0502020204030204" pitchFamily="34" charset="0"/>
                          <a:cs typeface="Calibri" panose="020F0502020204030204" pitchFamily="34" charset="0"/>
                        </a:rPr>
                        <a:t>Avg</a:t>
                      </a:r>
                      <a:r>
                        <a:rPr lang="en-US" sz="1400" baseline="0" dirty="0" smtClean="0">
                          <a:latin typeface="Calibri" panose="020F0502020204030204" pitchFamily="34" charset="0"/>
                          <a:cs typeface="Calibri" panose="020F0502020204030204" pitchFamily="34" charset="0"/>
                        </a:rPr>
                        <a:t>, min, max] </a:t>
                      </a:r>
                      <a:r>
                        <a:rPr lang="en-US" sz="1400" dirty="0" smtClean="0">
                          <a:latin typeface="Calibri" panose="020F0502020204030204" pitchFamily="34" charset="0"/>
                          <a:cs typeface="Calibri" panose="020F0502020204030204" pitchFamily="34" charset="0"/>
                        </a:rPr>
                        <a:t>[</a:t>
                      </a:r>
                      <a:r>
                        <a:rPr lang="en-US" sz="1400" dirty="0" err="1" smtClean="0">
                          <a:latin typeface="Calibri" panose="020F0502020204030204" pitchFamily="34" charset="0"/>
                          <a:cs typeface="Calibri" panose="020F0502020204030204" pitchFamily="34" charset="0"/>
                        </a:rPr>
                        <a:t>ms</a:t>
                      </a:r>
                      <a:r>
                        <a:rPr lang="en-US" sz="1400" dirty="0" smtClean="0">
                          <a:latin typeface="Calibri" panose="020F0502020204030204" pitchFamily="34" charset="0"/>
                          <a:cs typeface="Calibri" panose="020F0502020204030204" pitchFamily="34" charset="0"/>
                        </a:rPr>
                        <a:t>]</a:t>
                      </a:r>
                      <a:endParaRPr lang="en-US" sz="1400" dirty="0">
                        <a:latin typeface="Calibri" panose="020F0502020204030204" pitchFamily="34" charset="0"/>
                        <a:cs typeface="Calibri" panose="020F0502020204030204" pitchFamily="34" charset="0"/>
                      </a:endParaRPr>
                    </a:p>
                  </a:txBody>
                  <a:tcPr marL="36000" marR="36000"/>
                </a:tc>
                <a:tc hMerge="1">
                  <a:txBody>
                    <a:bodyPr/>
                    <a:lstStyle/>
                    <a:p>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18627541"/>
                  </a:ext>
                </a:extLst>
              </a:tr>
              <a:tr h="370840">
                <a:tc vMerge="1">
                  <a:txBody>
                    <a:bodyPr/>
                    <a:lstStyle/>
                    <a:p>
                      <a:endParaRPr lang="en-US"/>
                    </a:p>
                  </a:txBody>
                  <a:tcPr/>
                </a:tc>
                <a:tc vMerge="1">
                  <a:txBody>
                    <a:bodyPr/>
                    <a:lstStyle/>
                    <a:p>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dirty="0" smtClean="0">
                          <a:latin typeface="Calibri" panose="020F0502020204030204" pitchFamily="34" charset="0"/>
                          <a:cs typeface="Calibri" panose="020F0502020204030204" pitchFamily="34" charset="0"/>
                        </a:rPr>
                        <a:t>11ah</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15.4g</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11ah</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15.4g</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11ah</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15.4g</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742787604"/>
                  </a:ext>
                </a:extLst>
              </a:tr>
              <a:tr h="370840">
                <a:tc>
                  <a:txBody>
                    <a:bodyPr/>
                    <a:lstStyle/>
                    <a:p>
                      <a:pPr algn="ctr"/>
                      <a:r>
                        <a:rPr lang="en-US" sz="1400" dirty="0" smtClean="0">
                          <a:latin typeface="Calibri" panose="020F0502020204030204" pitchFamily="34" charset="0"/>
                          <a:cs typeface="Calibri" panose="020F0502020204030204" pitchFamily="34" charset="0"/>
                        </a:rPr>
                        <a:t>1</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smtClean="0">
                          <a:latin typeface="Calibri" panose="020F0502020204030204" pitchFamily="34" charset="0"/>
                          <a:cs typeface="Calibri" panose="020F0502020204030204" pitchFamily="34" charset="0"/>
                        </a:rPr>
                        <a:t>50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96.1</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[10.1, 4.9, 281.9]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[30.7, 12.8, 177.5]</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3815309551"/>
                  </a:ext>
                </a:extLst>
              </a:tr>
              <a:tr h="370840">
                <a:tc>
                  <a:txBody>
                    <a:bodyPr/>
                    <a:lstStyle/>
                    <a:p>
                      <a:pPr algn="ctr"/>
                      <a:r>
                        <a:rPr lang="en-US" sz="1400" dirty="0" smtClean="0">
                          <a:latin typeface="Calibri" panose="020F0502020204030204" pitchFamily="34" charset="0"/>
                          <a:cs typeface="Calibri" panose="020F0502020204030204" pitchFamily="34" charset="0"/>
                        </a:rPr>
                        <a:t>2</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smtClean="0">
                          <a:latin typeface="Calibri" panose="020F0502020204030204" pitchFamily="34" charset="0"/>
                          <a:cs typeface="Calibri" panose="020F0502020204030204" pitchFamily="34" charset="0"/>
                        </a:rPr>
                        <a:t>50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92.3</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[11.4, 4.9, 276.6]</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[33.1, 12.8.</a:t>
                      </a:r>
                      <a:r>
                        <a:rPr lang="en-US" sz="1400" baseline="0" dirty="0" smtClean="0">
                          <a:latin typeface="Calibri" panose="020F0502020204030204" pitchFamily="34" charset="0"/>
                          <a:cs typeface="Calibri" panose="020F0502020204030204" pitchFamily="34" charset="0"/>
                        </a:rPr>
                        <a:t> 178.9]</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73732075"/>
                  </a:ext>
                </a:extLst>
              </a:tr>
              <a:tr h="370840">
                <a:tc>
                  <a:txBody>
                    <a:bodyPr/>
                    <a:lstStyle/>
                    <a:p>
                      <a:pPr algn="ctr"/>
                      <a:r>
                        <a:rPr lang="en-US" sz="1400" dirty="0" smtClean="0">
                          <a:latin typeface="Calibri" panose="020F0502020204030204" pitchFamily="34" charset="0"/>
                          <a:cs typeface="Calibri" panose="020F0502020204030204" pitchFamily="34" charset="0"/>
                        </a:rPr>
                        <a:t>3</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smtClean="0">
                          <a:latin typeface="Calibri" panose="020F0502020204030204" pitchFamily="34" charset="0"/>
                          <a:cs typeface="Calibri" panose="020F0502020204030204" pitchFamily="34" charset="0"/>
                        </a:rPr>
                        <a:t>50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76.6</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[18.8, 4.9, 428.3]</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[37.7, 12.8, 205.2]</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391745069"/>
                  </a:ext>
                </a:extLst>
              </a:tr>
              <a:tr h="370840">
                <a:tc>
                  <a:txBody>
                    <a:bodyPr/>
                    <a:lstStyle/>
                    <a:p>
                      <a:pPr algn="ctr"/>
                      <a:r>
                        <a:rPr lang="en-US" sz="1400" dirty="0" smtClean="0">
                          <a:latin typeface="Calibri" panose="020F0502020204030204" pitchFamily="34" charset="0"/>
                          <a:cs typeface="Calibri" panose="020F0502020204030204" pitchFamily="34" charset="0"/>
                        </a:rPr>
                        <a:t>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smtClean="0">
                          <a:latin typeface="Calibri" panose="020F0502020204030204" pitchFamily="34" charset="0"/>
                          <a:cs typeface="Calibri" panose="020F0502020204030204" pitchFamily="34" charset="0"/>
                        </a:rPr>
                        <a:t>50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81.4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[16.8, 4.9, 448.8]</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[43.9,</a:t>
                      </a:r>
                      <a:r>
                        <a:rPr lang="en-US" sz="1400" baseline="0" dirty="0" smtClean="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12.8, 224.2]</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3028021031"/>
                  </a:ext>
                </a:extLst>
              </a:tr>
              <a:tr h="370840">
                <a:tc>
                  <a:txBody>
                    <a:bodyPr/>
                    <a:lstStyle/>
                    <a:p>
                      <a:pPr algn="ctr"/>
                      <a:r>
                        <a:rPr lang="en-US" sz="1400" dirty="0" smtClean="0">
                          <a:latin typeface="Calibri" panose="020F0502020204030204" pitchFamily="34" charset="0"/>
                          <a:cs typeface="Calibri" panose="020F0502020204030204" pitchFamily="34" charset="0"/>
                        </a:rPr>
                        <a:t>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smtClean="0">
                          <a:latin typeface="Calibri" panose="020F0502020204030204" pitchFamily="34" charset="0"/>
                          <a:cs typeface="Calibri" panose="020F0502020204030204" pitchFamily="34" charset="0"/>
                        </a:rPr>
                        <a:t>50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99.9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59.7</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[33.9, 4.9, 982.4]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[48.4, 12.8, 247.3]</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542335465"/>
                  </a:ext>
                </a:extLst>
              </a:tr>
              <a:tr h="370840">
                <a:tc>
                  <a:txBody>
                    <a:bodyPr/>
                    <a:lstStyle/>
                    <a:p>
                      <a:pPr algn="ctr"/>
                      <a:r>
                        <a:rPr lang="en-US" sz="1400" dirty="0" smtClean="0">
                          <a:latin typeface="Calibri" panose="020F0502020204030204" pitchFamily="34" charset="0"/>
                          <a:cs typeface="Calibri" panose="020F0502020204030204" pitchFamily="34" charset="0"/>
                        </a:rPr>
                        <a:t>6</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96.4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[9.3, 4.9, 133.7]</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[30.0,</a:t>
                      </a:r>
                      <a:r>
                        <a:rPr lang="en-US" sz="1400" baseline="0" dirty="0" smtClean="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12.8, 161.7]</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032020059"/>
                  </a:ext>
                </a:extLst>
              </a:tr>
              <a:tr h="370840">
                <a:tc>
                  <a:txBody>
                    <a:bodyPr/>
                    <a:lstStyle/>
                    <a:p>
                      <a:pPr algn="ctr"/>
                      <a:r>
                        <a:rPr lang="en-US" sz="1400" dirty="0" smtClean="0">
                          <a:latin typeface="Calibri" panose="020F0502020204030204" pitchFamily="34" charset="0"/>
                          <a:cs typeface="Calibri" panose="020F0502020204030204" pitchFamily="34" charset="0"/>
                        </a:rPr>
                        <a:t>7</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99.9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91.3</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[11.9, 4.9, 209.5]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[33.2, 12.8, 183.1]</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170307685"/>
                  </a:ext>
                </a:extLst>
              </a:tr>
              <a:tr h="370840">
                <a:tc>
                  <a:txBody>
                    <a:bodyPr/>
                    <a:lstStyle/>
                    <a:p>
                      <a:pPr algn="ctr"/>
                      <a:r>
                        <a:rPr lang="en-US" sz="1400" dirty="0" smtClean="0">
                          <a:latin typeface="Calibri" panose="020F0502020204030204" pitchFamily="34" charset="0"/>
                          <a:cs typeface="Calibri" panose="020F0502020204030204" pitchFamily="34" charset="0"/>
                        </a:rPr>
                        <a:t>8</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76.5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[20.4, 4.9, 824.4]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[38.5, 12.8, 280.3]</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6749891"/>
                  </a:ext>
                </a:extLst>
              </a:tr>
              <a:tr h="370840">
                <a:tc>
                  <a:txBody>
                    <a:bodyPr/>
                    <a:lstStyle/>
                    <a:p>
                      <a:pPr algn="ctr"/>
                      <a:r>
                        <a:rPr lang="en-US" sz="1400" dirty="0" smtClean="0">
                          <a:latin typeface="Calibri" panose="020F0502020204030204" pitchFamily="34" charset="0"/>
                          <a:cs typeface="Calibri" panose="020F0502020204030204" pitchFamily="34" charset="0"/>
                        </a:rPr>
                        <a:t>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80.3</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[17.4, 4.9, 343.9]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[43.6,</a:t>
                      </a:r>
                      <a:r>
                        <a:rPr lang="en-US" sz="1400" baseline="0" dirty="0" smtClean="0">
                          <a:latin typeface="Calibri" panose="020F0502020204030204" pitchFamily="34" charset="0"/>
                          <a:cs typeface="Calibri" panose="020F0502020204030204" pitchFamily="34" charset="0"/>
                        </a:rPr>
                        <a:t> 12.8, 209.6]</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3567662801"/>
                  </a:ext>
                </a:extLst>
              </a:tr>
              <a:tr h="370840">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99.9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58.9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[38.2, 4.9, 1168.2]</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[48.9,</a:t>
                      </a:r>
                      <a:r>
                        <a:rPr lang="en-US" sz="1400" baseline="0" dirty="0" smtClean="0">
                          <a:latin typeface="Calibri" panose="020F0502020204030204" pitchFamily="34" charset="0"/>
                          <a:cs typeface="Calibri" panose="020F0502020204030204" pitchFamily="34" charset="0"/>
                        </a:rPr>
                        <a:t> 12.8, 223.5]</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3214905039"/>
                  </a:ext>
                </a:extLst>
              </a:tr>
            </a:tbl>
          </a:graphicData>
        </a:graphic>
      </p:graphicFrame>
    </p:spTree>
    <p:extLst>
      <p:ext uri="{BB962C8B-B14F-4D97-AF65-F5344CB8AC3E}">
        <p14:creationId xmlns:p14="http://schemas.microsoft.com/office/powerpoint/2010/main" val="3682958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Summary</a:t>
            </a:r>
            <a:endParaRPr lang="en-US" dirty="0"/>
          </a:p>
        </p:txBody>
      </p:sp>
      <p:sp>
        <p:nvSpPr>
          <p:cNvPr id="3" name="Content Placeholder 2"/>
          <p:cNvSpPr>
            <a:spLocks noGrp="1"/>
          </p:cNvSpPr>
          <p:nvPr>
            <p:ph idx="1"/>
          </p:nvPr>
        </p:nvSpPr>
        <p:spPr>
          <a:xfrm>
            <a:off x="556320" y="1497361"/>
            <a:ext cx="8640960" cy="5409747"/>
          </a:xfrm>
        </p:spPr>
        <p:txBody>
          <a:bodyPr/>
          <a:lstStyle/>
          <a:p>
            <a:r>
              <a:rPr lang="en-US" sz="2000" dirty="0" smtClean="0"/>
              <a:t>Simulation results were slightly different from </a:t>
            </a:r>
            <a:r>
              <a:rPr lang="en-GB" sz="2000" dirty="0" smtClean="0">
                <a:solidFill>
                  <a:schemeClr val="tx1"/>
                </a:solidFill>
              </a:rPr>
              <a:t>19-18/0056r3, because of NS3 bugs on mutual interference and collision. </a:t>
            </a:r>
          </a:p>
          <a:p>
            <a:endParaRPr lang="en-US" sz="2000" dirty="0" smtClean="0"/>
          </a:p>
          <a:p>
            <a:r>
              <a:rPr lang="en-US" sz="2000" dirty="0" smtClean="0"/>
              <a:t>802.11ah impacts 802.15.4g packet delivery</a:t>
            </a:r>
          </a:p>
          <a:p>
            <a:r>
              <a:rPr lang="en-US" sz="2000" dirty="0" smtClean="0"/>
              <a:t>802.15.4g impacts 802.11ah packet latency</a:t>
            </a:r>
          </a:p>
          <a:p>
            <a:endParaRPr lang="en-US" sz="2000" dirty="0" smtClean="0"/>
          </a:p>
          <a:p>
            <a:r>
              <a:rPr lang="en-US" sz="2000" dirty="0" smtClean="0"/>
              <a:t>802.11ah packet latency is unbounded</a:t>
            </a:r>
          </a:p>
          <a:p>
            <a:pPr lvl="1"/>
            <a:r>
              <a:rPr lang="en-US" sz="1800" dirty="0" smtClean="0"/>
              <a:t>CCA is required in each </a:t>
            </a:r>
            <a:r>
              <a:rPr lang="en-US" sz="1800" dirty="0" err="1" smtClean="0"/>
              <a:t>backoff</a:t>
            </a:r>
            <a:r>
              <a:rPr lang="en-US" sz="1800" dirty="0" smtClean="0"/>
              <a:t> slot</a:t>
            </a:r>
          </a:p>
          <a:p>
            <a:pPr lvl="1"/>
            <a:r>
              <a:rPr lang="en-US" sz="1800" dirty="0" err="1" smtClean="0"/>
              <a:t>Backoff</a:t>
            </a:r>
            <a:r>
              <a:rPr lang="en-US" sz="1800" dirty="0" smtClean="0"/>
              <a:t> counter decreases only if the channel is idle</a:t>
            </a:r>
          </a:p>
          <a:p>
            <a:r>
              <a:rPr lang="en-US" sz="2000" dirty="0" smtClean="0"/>
              <a:t>802.15.4g packet latency is bounded</a:t>
            </a:r>
          </a:p>
          <a:p>
            <a:pPr lvl="1"/>
            <a:r>
              <a:rPr lang="en-US" sz="1800" dirty="0" smtClean="0"/>
              <a:t>CCA is not required during random </a:t>
            </a:r>
            <a:r>
              <a:rPr lang="en-US" sz="1800" dirty="0" err="1" smtClean="0"/>
              <a:t>backoff</a:t>
            </a:r>
            <a:r>
              <a:rPr lang="en-US" sz="1800" dirty="0" smtClean="0"/>
              <a:t> period</a:t>
            </a:r>
          </a:p>
          <a:p>
            <a:pPr lvl="1"/>
            <a:r>
              <a:rPr lang="en-US" sz="1800" dirty="0" smtClean="0"/>
              <a:t>CCA is performed after random </a:t>
            </a:r>
            <a:r>
              <a:rPr lang="en-US" sz="1800" dirty="0" err="1" smtClean="0"/>
              <a:t>backoff</a:t>
            </a:r>
            <a:r>
              <a:rPr lang="en-US" sz="1800" dirty="0" smtClean="0"/>
              <a:t> period</a:t>
            </a:r>
          </a:p>
          <a:p>
            <a:pPr lvl="1"/>
            <a:endParaRPr lang="en-US" sz="2000" dirty="0"/>
          </a:p>
          <a:p>
            <a:r>
              <a:rPr lang="en-US" sz="2000" dirty="0" smtClean="0"/>
              <a:t>We would like the IEEE 802.19.3  to continue the discussion of simulation </a:t>
            </a:r>
            <a:r>
              <a:rPr lang="en-US" sz="2000" dirty="0" smtClean="0"/>
              <a:t>towards </a:t>
            </a:r>
            <a:r>
              <a:rPr lang="en-US" sz="2000" dirty="0" smtClean="0"/>
              <a:t>Recommended Practice.</a:t>
            </a:r>
          </a:p>
          <a:p>
            <a:endParaRPr lang="en-US" sz="2000" dirty="0"/>
          </a:p>
          <a:p>
            <a:endParaRPr lang="en-US" sz="2000" dirty="0" smtClean="0"/>
          </a:p>
          <a:p>
            <a:endParaRPr lang="en-US" sz="2000" dirty="0"/>
          </a:p>
          <a:p>
            <a:pPr marL="0" indent="0">
              <a:buNone/>
            </a:pP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spTree>
    <p:extLst>
      <p:ext uri="{BB962C8B-B14F-4D97-AF65-F5344CB8AC3E}">
        <p14:creationId xmlns:p14="http://schemas.microsoft.com/office/powerpoint/2010/main" val="2102370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556320" y="2113282"/>
            <a:ext cx="8640960" cy="4387427"/>
          </a:xfrm>
        </p:spPr>
        <p:txBody>
          <a:bodyPr/>
          <a:lstStyle/>
          <a:p>
            <a:r>
              <a:rPr lang="en-US" dirty="0" smtClean="0"/>
              <a:t>Are you interested in Coexistence Simulation Results to be discussed on Recommended Practice?</a:t>
            </a:r>
          </a:p>
          <a:p>
            <a:endParaRPr lang="en-US" dirty="0"/>
          </a:p>
          <a:p>
            <a:r>
              <a:rPr lang="en-US" dirty="0" smtClean="0"/>
              <a:t>Yes:</a:t>
            </a:r>
          </a:p>
          <a:p>
            <a:r>
              <a:rPr lang="en-US" dirty="0" smtClean="0"/>
              <a:t>No:</a:t>
            </a:r>
          </a:p>
          <a:p>
            <a:r>
              <a:rPr lang="en-US" dirty="0" smtClean="0"/>
              <a:t>Abstain:</a:t>
            </a:r>
          </a:p>
          <a:p>
            <a:endParaRPr lang="en-US" dirty="0"/>
          </a:p>
          <a:p>
            <a:endParaRPr lang="en-US" dirty="0" smtClean="0"/>
          </a:p>
          <a:p>
            <a:endParaRPr lang="en-US" dirty="0"/>
          </a:p>
          <a:p>
            <a:pPr marL="0"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spTree>
    <p:extLst>
      <p:ext uri="{BB962C8B-B14F-4D97-AF65-F5344CB8AC3E}">
        <p14:creationId xmlns:p14="http://schemas.microsoft.com/office/powerpoint/2010/main" val="1635735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Summary</a:t>
            </a:r>
            <a:endParaRPr lang="en-GB" dirty="0"/>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Presentation to TG3 of Simulation Update for Coexistence of IEEE 802.15.4g and IEEE 802.11ah Using New Simulation Parameters, and Japan Regulatory info on Transmission Time Control for Low Power Radio Station (ARIB STD-T108) </a:t>
            </a:r>
            <a:r>
              <a:rPr lang="en-GB" dirty="0" smtClean="0">
                <a:solidFill>
                  <a:schemeClr val="tx1"/>
                </a:solidFill>
              </a:rPr>
              <a:t>towards </a:t>
            </a:r>
            <a:r>
              <a:rPr lang="en-GB" dirty="0" smtClean="0">
                <a:solidFill>
                  <a:schemeClr val="tx1"/>
                </a:solidFill>
              </a:rPr>
              <a:t>Recommended Practice</a:t>
            </a:r>
            <a:endParaRPr lang="en-GB"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Improved the accuracy of mutual interference in consideration of collision conditions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gathers relevant material from 19-18/0056r3 </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867407" y="6907108"/>
            <a:ext cx="3244420" cy="193040"/>
          </a:xfrm>
        </p:spPr>
        <p:txBody>
          <a:bodyPr/>
          <a:lstStyle/>
          <a:p>
            <a:r>
              <a:rPr lang="da-DK" dirty="0" smtClean="0"/>
              <a:t>Yuki Nagai et al, MERL</a:t>
            </a:r>
            <a:endParaRPr lang="en-GB" dirty="0"/>
          </a:p>
        </p:txBody>
      </p:sp>
      <p:sp>
        <p:nvSpPr>
          <p:cNvPr id="4" name="Date Placeholder 3"/>
          <p:cNvSpPr>
            <a:spLocks noGrp="1"/>
          </p:cNvSpPr>
          <p:nvPr>
            <p:ph type="dt" idx="15"/>
          </p:nvPr>
        </p:nvSpPr>
        <p:spPr>
          <a:xfrm>
            <a:off x="743374" y="355601"/>
            <a:ext cx="2761816" cy="291254"/>
          </a:xfrm>
        </p:spPr>
        <p:txBody>
          <a:bodyPr/>
          <a:lstStyle/>
          <a:p>
            <a:r>
              <a:rPr lang="en-US" dirty="0"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775757"/>
          </a:xfrm>
        </p:spPr>
        <p:txBody>
          <a:bodyPr/>
          <a:lstStyle/>
          <a:p>
            <a:r>
              <a:rPr lang="en-US" sz="2800" dirty="0" smtClean="0"/>
              <a:t>802.11ah and 802.15.4g </a:t>
            </a:r>
            <a:r>
              <a:rPr lang="en-US" sz="2800" dirty="0" err="1" smtClean="0"/>
              <a:t>Backoff</a:t>
            </a:r>
            <a:r>
              <a:rPr lang="en-US" sz="2800" dirty="0" smtClean="0"/>
              <a:t> Overview</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sp>
        <p:nvSpPr>
          <p:cNvPr id="7" name="Rectangle 6"/>
          <p:cNvSpPr>
            <a:spLocks noGrp="1" noChangeArrowheads="1"/>
          </p:cNvSpPr>
          <p:nvPr/>
        </p:nvSpPr>
        <p:spPr bwMode="auto">
          <a:xfrm>
            <a:off x="708660" y="1587423"/>
            <a:ext cx="8290560" cy="4499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u="sng" dirty="0" smtClean="0">
                <a:cs typeface="Calibri" panose="020F0502020204030204" pitchFamily="34" charset="0"/>
              </a:rPr>
              <a:t>802.11ah </a:t>
            </a:r>
            <a:r>
              <a:rPr lang="en-US" sz="2000" u="sng" dirty="0" err="1" smtClean="0">
                <a:cs typeface="Calibri" panose="020F0502020204030204" pitchFamily="34" charset="0"/>
              </a:rPr>
              <a:t>Backoff</a:t>
            </a:r>
            <a:endParaRPr lang="en-US" sz="1800" u="sng" dirty="0" smtClean="0">
              <a:cs typeface="Calibri" panose="020F0502020204030204" pitchFamily="34" charset="0"/>
            </a:endParaRPr>
          </a:p>
          <a:p>
            <a:endParaRPr lang="en-US" sz="900" dirty="0" smtClean="0">
              <a:cs typeface="Calibri" panose="020F0502020204030204" pitchFamily="34" charset="0"/>
            </a:endParaRPr>
          </a:p>
          <a:p>
            <a:endParaRPr lang="en-US" sz="2000" dirty="0">
              <a:cs typeface="Calibri" panose="020F0502020204030204" pitchFamily="34" charset="0"/>
            </a:endParaRPr>
          </a:p>
        </p:txBody>
      </p:sp>
      <p:cxnSp>
        <p:nvCxnSpPr>
          <p:cNvPr id="8" name="Straight Arrow Connector 7"/>
          <p:cNvCxnSpPr/>
          <p:nvPr/>
        </p:nvCxnSpPr>
        <p:spPr>
          <a:xfrm>
            <a:off x="4015740" y="2497326"/>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sp>
        <p:nvSpPr>
          <p:cNvPr id="9" name="Left Brace 8"/>
          <p:cNvSpPr/>
          <p:nvPr/>
        </p:nvSpPr>
        <p:spPr>
          <a:xfrm rot="5400000">
            <a:off x="4764445" y="934824"/>
            <a:ext cx="539405" cy="2687585"/>
          </a:xfrm>
          <a:prstGeom prst="leftBrace">
            <a:avLst>
              <a:gd name="adj1" fmla="val 8333"/>
              <a:gd name="adj2" fmla="val 49616"/>
            </a:avLst>
          </a:prstGeom>
          <a:ln w="190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5pPr>
            <a:lvl6pPr marL="2416531" algn="l" defTabSz="966612" rtl="0" eaLnBrk="1" latinLnBrk="0" hangingPunct="1">
              <a:defRPr sz="2537" kern="1200">
                <a:solidFill>
                  <a:schemeClr val="tx1"/>
                </a:solidFill>
                <a:latin typeface="+mn-lt"/>
                <a:ea typeface="+mn-ea"/>
                <a:cs typeface="+mn-cs"/>
              </a:defRPr>
            </a:lvl6pPr>
            <a:lvl7pPr marL="2899837" algn="l" defTabSz="966612" rtl="0" eaLnBrk="1" latinLnBrk="0" hangingPunct="1">
              <a:defRPr sz="2537" kern="1200">
                <a:solidFill>
                  <a:schemeClr val="tx1"/>
                </a:solidFill>
                <a:latin typeface="+mn-lt"/>
                <a:ea typeface="+mn-ea"/>
                <a:cs typeface="+mn-cs"/>
              </a:defRPr>
            </a:lvl7pPr>
            <a:lvl8pPr marL="3383143" algn="l" defTabSz="966612" rtl="0" eaLnBrk="1" latinLnBrk="0" hangingPunct="1">
              <a:defRPr sz="2537" kern="1200">
                <a:solidFill>
                  <a:schemeClr val="tx1"/>
                </a:solidFill>
                <a:latin typeface="+mn-lt"/>
                <a:ea typeface="+mn-ea"/>
                <a:cs typeface="+mn-cs"/>
              </a:defRPr>
            </a:lvl8pPr>
            <a:lvl9pPr marL="3866449" algn="l" defTabSz="966612" rtl="0" eaLnBrk="1" latinLnBrk="0" hangingPunct="1">
              <a:defRPr sz="2537" kern="1200">
                <a:solidFill>
                  <a:schemeClr val="tx1"/>
                </a:solidFill>
                <a:latin typeface="+mn-lt"/>
                <a:ea typeface="+mn-ea"/>
                <a:cs typeface="+mn-cs"/>
              </a:defRPr>
            </a:lvl9pPr>
          </a:lstStyle>
          <a:p>
            <a:pPr algn="ctr"/>
            <a:endParaRPr lang="en-US">
              <a:latin typeface="Calibri" panose="020F0502020204030204" pitchFamily="34" charset="0"/>
              <a:cs typeface="Calibri" panose="020F0502020204030204" pitchFamily="34" charset="0"/>
            </a:endParaRPr>
          </a:p>
        </p:txBody>
      </p:sp>
      <p:cxnSp>
        <p:nvCxnSpPr>
          <p:cNvPr id="10" name="Straight Arrow Connector 9"/>
          <p:cNvCxnSpPr/>
          <p:nvPr/>
        </p:nvCxnSpPr>
        <p:spPr>
          <a:xfrm>
            <a:off x="4556937" y="2756908"/>
            <a:ext cx="2" cy="248097"/>
          </a:xfrm>
          <a:prstGeom prst="straightConnector1">
            <a:avLst/>
          </a:prstGeom>
          <a:ln w="190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1" name="TextBox 10"/>
          <p:cNvSpPr txBox="1">
            <a:spLocks noChangeArrowheads="1"/>
          </p:cNvSpPr>
          <p:nvPr/>
        </p:nvSpPr>
        <p:spPr bwMode="auto">
          <a:xfrm>
            <a:off x="739113" y="4269668"/>
            <a:ext cx="8290560" cy="4499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2000" b="1" u="sng" kern="0" dirty="0" smtClean="0">
                <a:solidFill>
                  <a:schemeClr val="tx1"/>
                </a:solidFill>
                <a:latin typeface="Calibri" panose="020F0502020204030204" pitchFamily="34" charset="0"/>
                <a:cs typeface="Calibri" panose="020F0502020204030204" pitchFamily="34" charset="0"/>
              </a:rPr>
              <a:t>802.15.4g </a:t>
            </a:r>
            <a:r>
              <a:rPr lang="en-US" sz="2000" b="1" u="sng" kern="0" dirty="0" err="1" smtClean="0">
                <a:solidFill>
                  <a:schemeClr val="tx1"/>
                </a:solidFill>
                <a:latin typeface="Calibri" panose="020F0502020204030204" pitchFamily="34" charset="0"/>
                <a:cs typeface="Calibri" panose="020F0502020204030204" pitchFamily="34" charset="0"/>
              </a:rPr>
              <a:t>Backoff</a:t>
            </a:r>
            <a:endParaRPr lang="en-US" sz="1800" b="1" u="sng" kern="0" dirty="0" smtClean="0">
              <a:solidFill>
                <a:schemeClr val="tx1"/>
              </a:solidFill>
              <a:latin typeface="Calibri" panose="020F0502020204030204" pitchFamily="34" charset="0"/>
              <a:cs typeface="Calibri" panose="020F0502020204030204" pitchFamily="34" charset="0"/>
            </a:endParaRPr>
          </a:p>
          <a:p>
            <a:endParaRPr lang="en-US" sz="900" b="1" kern="0" dirty="0" smtClean="0">
              <a:solidFill>
                <a:schemeClr val="tx1"/>
              </a:solidFill>
              <a:latin typeface="Calibri" panose="020F0502020204030204" pitchFamily="34" charset="0"/>
              <a:cs typeface="Calibri" panose="020F0502020204030204" pitchFamily="34" charset="0"/>
            </a:endParaRPr>
          </a:p>
          <a:p>
            <a:endParaRPr lang="en-US" sz="2000" b="1" kern="0" dirty="0">
              <a:solidFill>
                <a:schemeClr val="tx1"/>
              </a:solidFill>
              <a:latin typeface="Calibri" panose="020F0502020204030204" pitchFamily="34" charset="0"/>
              <a:cs typeface="Calibri" panose="020F0502020204030204" pitchFamily="34" charset="0"/>
            </a:endParaRPr>
          </a:p>
        </p:txBody>
      </p:sp>
      <p:cxnSp>
        <p:nvCxnSpPr>
          <p:cNvPr id="12" name="Straight Arrow Connector 11"/>
          <p:cNvCxnSpPr/>
          <p:nvPr/>
        </p:nvCxnSpPr>
        <p:spPr bwMode="auto">
          <a:xfrm flipV="1">
            <a:off x="1348740" y="2757221"/>
            <a:ext cx="5117244" cy="1"/>
          </a:xfrm>
          <a:prstGeom prst="straightConnector1">
            <a:avLst/>
          </a:prstGeom>
          <a:solidFill>
            <a:srgbClr val="00B8FF"/>
          </a:solidFill>
          <a:ln w="19050" cap="flat" cmpd="sng" algn="ctr">
            <a:solidFill>
              <a:schemeClr val="tx1"/>
            </a:solidFill>
            <a:prstDash val="solid"/>
            <a:round/>
            <a:headEnd type="none" w="med" len="med"/>
            <a:tailEnd type="none"/>
          </a:ln>
          <a:effectLst/>
        </p:spPr>
      </p:cxnSp>
      <p:sp>
        <p:nvSpPr>
          <p:cNvPr id="13" name="TextBox 26"/>
          <p:cNvSpPr txBox="1"/>
          <p:nvPr/>
        </p:nvSpPr>
        <p:spPr>
          <a:xfrm>
            <a:off x="5920739" y="2968834"/>
            <a:ext cx="1714500" cy="461665"/>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914400" eaLnBrk="1" fontAlgn="auto" hangingPunct="1">
              <a:spcBef>
                <a:spcPts val="0"/>
              </a:spcBef>
              <a:spcAft>
                <a:spcPts val="0"/>
              </a:spcAft>
              <a:buClrTx/>
              <a:buSzTx/>
              <a:buFontTx/>
              <a:buNone/>
            </a:pPr>
            <a:r>
              <a:rPr lang="en-US" sz="1200" b="1" dirty="0" err="1" smtClean="0">
                <a:solidFill>
                  <a:prstClr val="black"/>
                </a:solidFill>
                <a:latin typeface="Calibri" panose="020F0502020204030204" pitchFamily="34" charset="0"/>
                <a:ea typeface="+mn-ea"/>
                <a:cs typeface="Calibri" panose="020F0502020204030204" pitchFamily="34" charset="0"/>
              </a:rPr>
              <a:t>Backoff</a:t>
            </a:r>
            <a:r>
              <a:rPr lang="en-US" sz="1200" b="1" dirty="0" smtClean="0">
                <a:solidFill>
                  <a:prstClr val="black"/>
                </a:solidFill>
                <a:latin typeface="Calibri" panose="020F0502020204030204" pitchFamily="34" charset="0"/>
                <a:ea typeface="+mn-ea"/>
                <a:cs typeface="Calibri" panose="020F0502020204030204" pitchFamily="34" charset="0"/>
              </a:rPr>
              <a:t> </a:t>
            </a:r>
          </a:p>
          <a:p>
            <a:pP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counter = 0</a:t>
            </a:r>
            <a:endParaRPr lang="en-US" sz="1200" b="1" dirty="0">
              <a:solidFill>
                <a:prstClr val="black"/>
              </a:solidFill>
              <a:latin typeface="Calibri" panose="020F0502020204030204" pitchFamily="34" charset="0"/>
              <a:ea typeface="+mn-ea"/>
              <a:cs typeface="Calibri" panose="020F0502020204030204" pitchFamily="34" charset="0"/>
            </a:endParaRPr>
          </a:p>
        </p:txBody>
      </p:sp>
      <p:cxnSp>
        <p:nvCxnSpPr>
          <p:cNvPr id="14" name="Straight Arrow Connector 13"/>
          <p:cNvCxnSpPr/>
          <p:nvPr/>
        </p:nvCxnSpPr>
        <p:spPr>
          <a:xfrm>
            <a:off x="4367813" y="2497326"/>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4701540" y="2521151"/>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5996941" y="2521150"/>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6377940" y="2521150"/>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sp>
        <p:nvSpPr>
          <p:cNvPr id="18" name="TextBox 31"/>
          <p:cNvSpPr txBox="1"/>
          <p:nvPr/>
        </p:nvSpPr>
        <p:spPr>
          <a:xfrm>
            <a:off x="3997678" y="1742517"/>
            <a:ext cx="2135652"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Random </a:t>
            </a:r>
            <a:r>
              <a:rPr lang="en-US" sz="1200" b="1" dirty="0" err="1" smtClean="0">
                <a:solidFill>
                  <a:prstClr val="black"/>
                </a:solidFill>
                <a:latin typeface="Calibri" panose="020F0502020204030204" pitchFamily="34" charset="0"/>
                <a:ea typeface="+mn-ea"/>
                <a:cs typeface="Calibri" panose="020F0502020204030204" pitchFamily="34" charset="0"/>
              </a:rPr>
              <a:t>Backoff</a:t>
            </a:r>
            <a:r>
              <a:rPr lang="en-US" sz="1200" b="1" dirty="0" smtClean="0">
                <a:solidFill>
                  <a:prstClr val="black"/>
                </a:solidFill>
                <a:latin typeface="Calibri" panose="020F0502020204030204" pitchFamily="34" charset="0"/>
                <a:ea typeface="+mn-ea"/>
                <a:cs typeface="Calibri" panose="020F0502020204030204" pitchFamily="34" charset="0"/>
              </a:rPr>
              <a:t> Period</a:t>
            </a:r>
            <a:endParaRPr lang="en-US" sz="1200" b="1" dirty="0">
              <a:solidFill>
                <a:prstClr val="black"/>
              </a:solidFill>
              <a:latin typeface="Calibri" panose="020F0502020204030204" pitchFamily="34" charset="0"/>
              <a:ea typeface="+mn-ea"/>
              <a:cs typeface="Calibri" panose="020F0502020204030204" pitchFamily="34" charset="0"/>
            </a:endParaRPr>
          </a:p>
        </p:txBody>
      </p:sp>
      <p:sp>
        <p:nvSpPr>
          <p:cNvPr id="19" name="TextBox 32"/>
          <p:cNvSpPr txBox="1"/>
          <p:nvPr/>
        </p:nvSpPr>
        <p:spPr>
          <a:xfrm>
            <a:off x="3943611" y="2962616"/>
            <a:ext cx="1182126"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CCA</a:t>
            </a:r>
            <a:endParaRPr lang="en-US" sz="1200" b="1" dirty="0">
              <a:solidFill>
                <a:prstClr val="black"/>
              </a:solidFill>
              <a:latin typeface="Calibri" panose="020F0502020204030204" pitchFamily="34" charset="0"/>
              <a:ea typeface="+mn-ea"/>
              <a:cs typeface="Calibri" panose="020F0502020204030204" pitchFamily="34" charset="0"/>
            </a:endParaRPr>
          </a:p>
        </p:txBody>
      </p:sp>
      <p:sp>
        <p:nvSpPr>
          <p:cNvPr id="20" name="Left Brace 19"/>
          <p:cNvSpPr/>
          <p:nvPr/>
        </p:nvSpPr>
        <p:spPr>
          <a:xfrm>
            <a:off x="6403986" y="2322310"/>
            <a:ext cx="565014" cy="857663"/>
          </a:xfrm>
          <a:prstGeom prst="leftBrace">
            <a:avLst>
              <a:gd name="adj1" fmla="val 8333"/>
              <a:gd name="adj2" fmla="val 49616"/>
            </a:avLst>
          </a:prstGeom>
          <a:ln w="190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5pPr>
            <a:lvl6pPr marL="2416531" algn="l" defTabSz="966612" rtl="0" eaLnBrk="1" latinLnBrk="0" hangingPunct="1">
              <a:defRPr sz="2537" kern="1200">
                <a:solidFill>
                  <a:schemeClr val="tx1"/>
                </a:solidFill>
                <a:latin typeface="+mn-lt"/>
                <a:ea typeface="+mn-ea"/>
                <a:cs typeface="+mn-cs"/>
              </a:defRPr>
            </a:lvl6pPr>
            <a:lvl7pPr marL="2899837" algn="l" defTabSz="966612" rtl="0" eaLnBrk="1" latinLnBrk="0" hangingPunct="1">
              <a:defRPr sz="2537" kern="1200">
                <a:solidFill>
                  <a:schemeClr val="tx1"/>
                </a:solidFill>
                <a:latin typeface="+mn-lt"/>
                <a:ea typeface="+mn-ea"/>
                <a:cs typeface="+mn-cs"/>
              </a:defRPr>
            </a:lvl7pPr>
            <a:lvl8pPr marL="3383143" algn="l" defTabSz="966612" rtl="0" eaLnBrk="1" latinLnBrk="0" hangingPunct="1">
              <a:defRPr sz="2537" kern="1200">
                <a:solidFill>
                  <a:schemeClr val="tx1"/>
                </a:solidFill>
                <a:latin typeface="+mn-lt"/>
                <a:ea typeface="+mn-ea"/>
                <a:cs typeface="+mn-cs"/>
              </a:defRPr>
            </a:lvl8pPr>
            <a:lvl9pPr marL="3866449" algn="l" defTabSz="966612" rtl="0" eaLnBrk="1" latinLnBrk="0" hangingPunct="1">
              <a:defRPr sz="2537" kern="1200">
                <a:solidFill>
                  <a:schemeClr val="tx1"/>
                </a:solidFill>
                <a:latin typeface="+mn-lt"/>
                <a:ea typeface="+mn-ea"/>
                <a:cs typeface="+mn-cs"/>
              </a:defRPr>
            </a:lvl9pPr>
          </a:lstStyle>
          <a:p>
            <a:pPr algn="ctr"/>
            <a:endParaRPr lang="en-US">
              <a:latin typeface="Calibri" panose="020F0502020204030204" pitchFamily="34" charset="0"/>
              <a:cs typeface="Calibri" panose="020F0502020204030204" pitchFamily="34" charset="0"/>
            </a:endParaRPr>
          </a:p>
        </p:txBody>
      </p:sp>
      <p:cxnSp>
        <p:nvCxnSpPr>
          <p:cNvPr id="21" name="Straight Arrow Connector 20"/>
          <p:cNvCxnSpPr/>
          <p:nvPr/>
        </p:nvCxnSpPr>
        <p:spPr>
          <a:xfrm>
            <a:off x="4549140" y="3196920"/>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2567940" y="3425520"/>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2567940" y="342552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4" name="Flowchart: Process 23"/>
          <p:cNvSpPr/>
          <p:nvPr/>
        </p:nvSpPr>
        <p:spPr>
          <a:xfrm>
            <a:off x="1272540" y="3654120"/>
            <a:ext cx="2590800" cy="354932"/>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5pPr>
            <a:lvl6pPr marL="2416531" algn="l" defTabSz="966612" rtl="0" eaLnBrk="1" latinLnBrk="0" hangingPunct="1">
              <a:defRPr sz="2537" kern="1200">
                <a:solidFill>
                  <a:schemeClr val="lt1"/>
                </a:solidFill>
                <a:latin typeface="+mn-lt"/>
                <a:ea typeface="+mn-ea"/>
                <a:cs typeface="+mn-cs"/>
              </a:defRPr>
            </a:lvl6pPr>
            <a:lvl7pPr marL="2899837" algn="l" defTabSz="966612" rtl="0" eaLnBrk="1" latinLnBrk="0" hangingPunct="1">
              <a:defRPr sz="2537" kern="1200">
                <a:solidFill>
                  <a:schemeClr val="lt1"/>
                </a:solidFill>
                <a:latin typeface="+mn-lt"/>
                <a:ea typeface="+mn-ea"/>
                <a:cs typeface="+mn-cs"/>
              </a:defRPr>
            </a:lvl7pPr>
            <a:lvl8pPr marL="3383143" algn="l" defTabSz="966612" rtl="0" eaLnBrk="1" latinLnBrk="0" hangingPunct="1">
              <a:defRPr sz="2537" kern="1200">
                <a:solidFill>
                  <a:schemeClr val="lt1"/>
                </a:solidFill>
                <a:latin typeface="+mn-lt"/>
                <a:ea typeface="+mn-ea"/>
                <a:cs typeface="+mn-cs"/>
              </a:defRPr>
            </a:lvl8pPr>
            <a:lvl9pPr marL="3866449" algn="l" defTabSz="966612" rtl="0" eaLnBrk="1" latinLnBrk="0" hangingPunct="1">
              <a:defRPr sz="2537" kern="1200">
                <a:solidFill>
                  <a:schemeClr val="lt1"/>
                </a:solidFill>
                <a:latin typeface="+mn-lt"/>
                <a:ea typeface="+mn-ea"/>
                <a:cs typeface="+mn-cs"/>
              </a:defRPr>
            </a:lvl9pPr>
          </a:lstStyle>
          <a:p>
            <a:pPr algn="ctr"/>
            <a:r>
              <a:rPr lang="en-US" sz="1600" b="1" dirty="0" smtClean="0">
                <a:solidFill>
                  <a:schemeClr val="tx1"/>
                </a:solidFill>
                <a:latin typeface="Calibri" panose="020F0502020204030204" pitchFamily="34" charset="0"/>
                <a:cs typeface="Calibri" panose="020F0502020204030204" pitchFamily="34" charset="0"/>
              </a:rPr>
              <a:t>Busy: hold </a:t>
            </a:r>
            <a:r>
              <a:rPr lang="en-US" sz="1600" b="1" dirty="0" err="1" smtClean="0">
                <a:solidFill>
                  <a:schemeClr val="tx1"/>
                </a:solidFill>
                <a:latin typeface="Calibri" panose="020F0502020204030204" pitchFamily="34" charset="0"/>
                <a:cs typeface="Calibri" panose="020F0502020204030204" pitchFamily="34" charset="0"/>
              </a:rPr>
              <a:t>backoff</a:t>
            </a:r>
            <a:r>
              <a:rPr lang="en-US" sz="1600" b="1" dirty="0" smtClean="0">
                <a:solidFill>
                  <a:schemeClr val="tx1"/>
                </a:solidFill>
                <a:latin typeface="Calibri" panose="020F0502020204030204" pitchFamily="34" charset="0"/>
                <a:cs typeface="Calibri" panose="020F0502020204030204" pitchFamily="34" charset="0"/>
              </a:rPr>
              <a:t> counter</a:t>
            </a:r>
            <a:endParaRPr lang="en-US" sz="1600" b="1" dirty="0">
              <a:solidFill>
                <a:schemeClr val="tx1"/>
              </a:solidFill>
              <a:latin typeface="Calibri" panose="020F0502020204030204" pitchFamily="34" charset="0"/>
              <a:cs typeface="Calibri" panose="020F0502020204030204" pitchFamily="34" charset="0"/>
            </a:endParaRPr>
          </a:p>
        </p:txBody>
      </p:sp>
      <p:sp>
        <p:nvSpPr>
          <p:cNvPr id="25" name="Flowchart: Process 24"/>
          <p:cNvSpPr/>
          <p:nvPr/>
        </p:nvSpPr>
        <p:spPr>
          <a:xfrm>
            <a:off x="4930140" y="3654119"/>
            <a:ext cx="2971800" cy="3549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5pPr>
            <a:lvl6pPr marL="2416531" algn="l" defTabSz="966612" rtl="0" eaLnBrk="1" latinLnBrk="0" hangingPunct="1">
              <a:defRPr sz="2537" kern="1200">
                <a:solidFill>
                  <a:schemeClr val="lt1"/>
                </a:solidFill>
                <a:latin typeface="+mn-lt"/>
                <a:ea typeface="+mn-ea"/>
                <a:cs typeface="+mn-cs"/>
              </a:defRPr>
            </a:lvl6pPr>
            <a:lvl7pPr marL="2899837" algn="l" defTabSz="966612" rtl="0" eaLnBrk="1" latinLnBrk="0" hangingPunct="1">
              <a:defRPr sz="2537" kern="1200">
                <a:solidFill>
                  <a:schemeClr val="lt1"/>
                </a:solidFill>
                <a:latin typeface="+mn-lt"/>
                <a:ea typeface="+mn-ea"/>
                <a:cs typeface="+mn-cs"/>
              </a:defRPr>
            </a:lvl7pPr>
            <a:lvl8pPr marL="3383143" algn="l" defTabSz="966612" rtl="0" eaLnBrk="1" latinLnBrk="0" hangingPunct="1">
              <a:defRPr sz="2537" kern="1200">
                <a:solidFill>
                  <a:schemeClr val="lt1"/>
                </a:solidFill>
                <a:latin typeface="+mn-lt"/>
                <a:ea typeface="+mn-ea"/>
                <a:cs typeface="+mn-cs"/>
              </a:defRPr>
            </a:lvl8pPr>
            <a:lvl9pPr marL="3866449" algn="l" defTabSz="966612" rtl="0" eaLnBrk="1" latinLnBrk="0" hangingPunct="1">
              <a:defRPr sz="2537" kern="1200">
                <a:solidFill>
                  <a:schemeClr val="lt1"/>
                </a:solidFill>
                <a:latin typeface="+mn-lt"/>
                <a:ea typeface="+mn-ea"/>
                <a:cs typeface="+mn-cs"/>
              </a:defRPr>
            </a:lvl9pPr>
          </a:lstStyle>
          <a:p>
            <a:pPr algn="ctr"/>
            <a:r>
              <a:rPr lang="en-US" sz="1600" b="1" dirty="0" smtClean="0">
                <a:solidFill>
                  <a:schemeClr val="tx1"/>
                </a:solidFill>
                <a:latin typeface="Calibri" panose="020F0502020204030204" pitchFamily="34" charset="0"/>
                <a:cs typeface="Calibri" panose="020F0502020204030204" pitchFamily="34" charset="0"/>
              </a:rPr>
              <a:t>Clear: decrease </a:t>
            </a:r>
            <a:r>
              <a:rPr lang="en-US" sz="1600" b="1" dirty="0" err="1" smtClean="0">
                <a:solidFill>
                  <a:schemeClr val="tx1"/>
                </a:solidFill>
                <a:latin typeface="Calibri" panose="020F0502020204030204" pitchFamily="34" charset="0"/>
                <a:cs typeface="Calibri" panose="020F0502020204030204" pitchFamily="34" charset="0"/>
              </a:rPr>
              <a:t>backoff</a:t>
            </a:r>
            <a:r>
              <a:rPr lang="en-US" sz="1600" b="1" dirty="0" smtClean="0">
                <a:solidFill>
                  <a:schemeClr val="tx1"/>
                </a:solidFill>
                <a:latin typeface="Calibri" panose="020F0502020204030204" pitchFamily="34" charset="0"/>
                <a:cs typeface="Calibri" panose="020F0502020204030204" pitchFamily="34" charset="0"/>
              </a:rPr>
              <a:t> counter</a:t>
            </a:r>
            <a:endParaRPr lang="en-US" sz="1600" b="1" baseline="-25000" dirty="0">
              <a:solidFill>
                <a:schemeClr val="tx1"/>
              </a:solidFill>
              <a:latin typeface="Calibri" panose="020F0502020204030204" pitchFamily="34" charset="0"/>
              <a:cs typeface="Calibri" panose="020F0502020204030204" pitchFamily="34" charset="0"/>
            </a:endParaRPr>
          </a:p>
        </p:txBody>
      </p:sp>
      <p:cxnSp>
        <p:nvCxnSpPr>
          <p:cNvPr id="26" name="Straight Arrow Connector 25"/>
          <p:cNvCxnSpPr/>
          <p:nvPr/>
        </p:nvCxnSpPr>
        <p:spPr>
          <a:xfrm>
            <a:off x="6454140" y="342552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6377938" y="2760428"/>
            <a:ext cx="2" cy="248097"/>
          </a:xfrm>
          <a:prstGeom prst="straightConnector1">
            <a:avLst/>
          </a:prstGeom>
          <a:ln w="190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8" name="Flowchart: Process 27"/>
          <p:cNvSpPr/>
          <p:nvPr/>
        </p:nvSpPr>
        <p:spPr>
          <a:xfrm>
            <a:off x="6995045" y="2127520"/>
            <a:ext cx="1851775" cy="354932"/>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5pPr>
            <a:lvl6pPr marL="2416531" algn="l" defTabSz="966612" rtl="0" eaLnBrk="1" latinLnBrk="0" hangingPunct="1">
              <a:defRPr sz="2537" kern="1200">
                <a:solidFill>
                  <a:schemeClr val="lt1"/>
                </a:solidFill>
                <a:latin typeface="+mn-lt"/>
                <a:ea typeface="+mn-ea"/>
                <a:cs typeface="+mn-cs"/>
              </a:defRPr>
            </a:lvl6pPr>
            <a:lvl7pPr marL="2899837" algn="l" defTabSz="966612" rtl="0" eaLnBrk="1" latinLnBrk="0" hangingPunct="1">
              <a:defRPr sz="2537" kern="1200">
                <a:solidFill>
                  <a:schemeClr val="lt1"/>
                </a:solidFill>
                <a:latin typeface="+mn-lt"/>
                <a:ea typeface="+mn-ea"/>
                <a:cs typeface="+mn-cs"/>
              </a:defRPr>
            </a:lvl7pPr>
            <a:lvl8pPr marL="3383143" algn="l" defTabSz="966612" rtl="0" eaLnBrk="1" latinLnBrk="0" hangingPunct="1">
              <a:defRPr sz="2537" kern="1200">
                <a:solidFill>
                  <a:schemeClr val="lt1"/>
                </a:solidFill>
                <a:latin typeface="+mn-lt"/>
                <a:ea typeface="+mn-ea"/>
                <a:cs typeface="+mn-cs"/>
              </a:defRPr>
            </a:lvl8pPr>
            <a:lvl9pPr marL="3866449" algn="l" defTabSz="966612" rtl="0" eaLnBrk="1" latinLnBrk="0" hangingPunct="1">
              <a:defRPr sz="2537" kern="1200">
                <a:solidFill>
                  <a:schemeClr val="lt1"/>
                </a:solidFill>
                <a:latin typeface="+mn-lt"/>
                <a:ea typeface="+mn-ea"/>
                <a:cs typeface="+mn-cs"/>
              </a:defRPr>
            </a:lvl9pPr>
          </a:lstStyle>
          <a:p>
            <a:pPr algn="ctr"/>
            <a:r>
              <a:rPr lang="en-US" sz="1600" b="1" dirty="0" smtClean="0">
                <a:solidFill>
                  <a:schemeClr val="tx1"/>
                </a:solidFill>
                <a:latin typeface="Calibri" panose="020F0502020204030204" pitchFamily="34" charset="0"/>
                <a:cs typeface="Calibri" panose="020F0502020204030204" pitchFamily="34" charset="0"/>
              </a:rPr>
              <a:t>Busy: Re-</a:t>
            </a:r>
            <a:r>
              <a:rPr lang="en-US" sz="1600" b="1" dirty="0" err="1" smtClean="0">
                <a:solidFill>
                  <a:schemeClr val="tx1"/>
                </a:solidFill>
                <a:latin typeface="Calibri" panose="020F0502020204030204" pitchFamily="34" charset="0"/>
                <a:cs typeface="Calibri" panose="020F0502020204030204" pitchFamily="34" charset="0"/>
              </a:rPr>
              <a:t>backoff</a:t>
            </a:r>
            <a:endParaRPr lang="en-US" sz="1600" b="1" dirty="0">
              <a:solidFill>
                <a:schemeClr val="tx1"/>
              </a:solidFill>
              <a:latin typeface="Calibri" panose="020F0502020204030204" pitchFamily="34" charset="0"/>
              <a:cs typeface="Calibri" panose="020F0502020204030204" pitchFamily="34" charset="0"/>
            </a:endParaRPr>
          </a:p>
        </p:txBody>
      </p:sp>
      <p:sp>
        <p:nvSpPr>
          <p:cNvPr id="29" name="Flowchart: Process 28"/>
          <p:cNvSpPr/>
          <p:nvPr/>
        </p:nvSpPr>
        <p:spPr>
          <a:xfrm>
            <a:off x="7002024" y="2956287"/>
            <a:ext cx="1836286" cy="3549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5pPr>
            <a:lvl6pPr marL="2416531" algn="l" defTabSz="966612" rtl="0" eaLnBrk="1" latinLnBrk="0" hangingPunct="1">
              <a:defRPr sz="2537" kern="1200">
                <a:solidFill>
                  <a:schemeClr val="lt1"/>
                </a:solidFill>
                <a:latin typeface="+mn-lt"/>
                <a:ea typeface="+mn-ea"/>
                <a:cs typeface="+mn-cs"/>
              </a:defRPr>
            </a:lvl6pPr>
            <a:lvl7pPr marL="2899837" algn="l" defTabSz="966612" rtl="0" eaLnBrk="1" latinLnBrk="0" hangingPunct="1">
              <a:defRPr sz="2537" kern="1200">
                <a:solidFill>
                  <a:schemeClr val="lt1"/>
                </a:solidFill>
                <a:latin typeface="+mn-lt"/>
                <a:ea typeface="+mn-ea"/>
                <a:cs typeface="+mn-cs"/>
              </a:defRPr>
            </a:lvl7pPr>
            <a:lvl8pPr marL="3383143" algn="l" defTabSz="966612" rtl="0" eaLnBrk="1" latinLnBrk="0" hangingPunct="1">
              <a:defRPr sz="2537" kern="1200">
                <a:solidFill>
                  <a:schemeClr val="lt1"/>
                </a:solidFill>
                <a:latin typeface="+mn-lt"/>
                <a:ea typeface="+mn-ea"/>
                <a:cs typeface="+mn-cs"/>
              </a:defRPr>
            </a:lvl8pPr>
            <a:lvl9pPr marL="3866449" algn="l" defTabSz="966612" rtl="0" eaLnBrk="1" latinLnBrk="0" hangingPunct="1">
              <a:defRPr sz="2537" kern="1200">
                <a:solidFill>
                  <a:schemeClr val="lt1"/>
                </a:solidFill>
                <a:latin typeface="+mn-lt"/>
                <a:ea typeface="+mn-ea"/>
                <a:cs typeface="+mn-cs"/>
              </a:defRPr>
            </a:lvl9pPr>
          </a:lstStyle>
          <a:p>
            <a:pPr algn="ctr"/>
            <a:r>
              <a:rPr lang="en-US" sz="1600" b="1" dirty="0" smtClean="0">
                <a:solidFill>
                  <a:schemeClr val="tx1"/>
                </a:solidFill>
                <a:latin typeface="Calibri" panose="020F0502020204030204" pitchFamily="34" charset="0"/>
                <a:cs typeface="Calibri" panose="020F0502020204030204" pitchFamily="34" charset="0"/>
              </a:rPr>
              <a:t>Clear: Transmit</a:t>
            </a:r>
            <a:endParaRPr lang="en-US" sz="1600" b="1" baseline="-25000" dirty="0">
              <a:solidFill>
                <a:schemeClr val="tx1"/>
              </a:solidFill>
              <a:latin typeface="Calibri" panose="020F0502020204030204" pitchFamily="34" charset="0"/>
              <a:cs typeface="Calibri" panose="020F0502020204030204" pitchFamily="34" charset="0"/>
            </a:endParaRPr>
          </a:p>
        </p:txBody>
      </p:sp>
      <p:cxnSp>
        <p:nvCxnSpPr>
          <p:cNvPr id="30" name="Straight Arrow Connector 29"/>
          <p:cNvCxnSpPr/>
          <p:nvPr/>
        </p:nvCxnSpPr>
        <p:spPr>
          <a:xfrm>
            <a:off x="2954554" y="5140848"/>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sp>
        <p:nvSpPr>
          <p:cNvPr id="31" name="Left Brace 30"/>
          <p:cNvSpPr/>
          <p:nvPr/>
        </p:nvSpPr>
        <p:spPr>
          <a:xfrm rot="5400000">
            <a:off x="3703259" y="3578346"/>
            <a:ext cx="539405" cy="2687585"/>
          </a:xfrm>
          <a:prstGeom prst="leftBrace">
            <a:avLst>
              <a:gd name="adj1" fmla="val 8333"/>
              <a:gd name="adj2" fmla="val 49616"/>
            </a:avLst>
          </a:prstGeom>
          <a:ln w="190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5pPr>
            <a:lvl6pPr marL="2416531" algn="l" defTabSz="966612" rtl="0" eaLnBrk="1" latinLnBrk="0" hangingPunct="1">
              <a:defRPr sz="2537" kern="1200">
                <a:solidFill>
                  <a:schemeClr val="tx1"/>
                </a:solidFill>
                <a:latin typeface="+mn-lt"/>
                <a:ea typeface="+mn-ea"/>
                <a:cs typeface="+mn-cs"/>
              </a:defRPr>
            </a:lvl6pPr>
            <a:lvl7pPr marL="2899837" algn="l" defTabSz="966612" rtl="0" eaLnBrk="1" latinLnBrk="0" hangingPunct="1">
              <a:defRPr sz="2537" kern="1200">
                <a:solidFill>
                  <a:schemeClr val="tx1"/>
                </a:solidFill>
                <a:latin typeface="+mn-lt"/>
                <a:ea typeface="+mn-ea"/>
                <a:cs typeface="+mn-cs"/>
              </a:defRPr>
            </a:lvl7pPr>
            <a:lvl8pPr marL="3383143" algn="l" defTabSz="966612" rtl="0" eaLnBrk="1" latinLnBrk="0" hangingPunct="1">
              <a:defRPr sz="2537" kern="1200">
                <a:solidFill>
                  <a:schemeClr val="tx1"/>
                </a:solidFill>
                <a:latin typeface="+mn-lt"/>
                <a:ea typeface="+mn-ea"/>
                <a:cs typeface="+mn-cs"/>
              </a:defRPr>
            </a:lvl8pPr>
            <a:lvl9pPr marL="3866449" algn="l" defTabSz="966612" rtl="0" eaLnBrk="1" latinLnBrk="0" hangingPunct="1">
              <a:defRPr sz="2537" kern="1200">
                <a:solidFill>
                  <a:schemeClr val="tx1"/>
                </a:solidFill>
                <a:latin typeface="+mn-lt"/>
                <a:ea typeface="+mn-ea"/>
                <a:cs typeface="+mn-cs"/>
              </a:defRPr>
            </a:lvl9pPr>
          </a:lstStyle>
          <a:p>
            <a:pPr algn="ctr"/>
            <a:endParaRPr lang="en-US">
              <a:latin typeface="Calibri" panose="020F0502020204030204" pitchFamily="34" charset="0"/>
              <a:cs typeface="Calibri" panose="020F0502020204030204" pitchFamily="34" charset="0"/>
            </a:endParaRPr>
          </a:p>
        </p:txBody>
      </p:sp>
      <p:cxnSp>
        <p:nvCxnSpPr>
          <p:cNvPr id="32" name="Straight Arrow Connector 31"/>
          <p:cNvCxnSpPr/>
          <p:nvPr/>
        </p:nvCxnSpPr>
        <p:spPr bwMode="auto">
          <a:xfrm>
            <a:off x="1506754" y="5400247"/>
            <a:ext cx="4419600" cy="497"/>
          </a:xfrm>
          <a:prstGeom prst="straightConnector1">
            <a:avLst/>
          </a:prstGeom>
          <a:solidFill>
            <a:srgbClr val="00B8FF"/>
          </a:solidFill>
          <a:ln w="19050" cap="flat" cmpd="sng" algn="ctr">
            <a:solidFill>
              <a:schemeClr val="tx1"/>
            </a:solidFill>
            <a:prstDash val="solid"/>
            <a:round/>
            <a:headEnd type="none" w="med" len="med"/>
            <a:tailEnd type="none"/>
          </a:ln>
          <a:effectLst/>
        </p:spPr>
      </p:cxnSp>
      <p:sp>
        <p:nvSpPr>
          <p:cNvPr id="33" name="TextBox 51"/>
          <p:cNvSpPr txBox="1"/>
          <p:nvPr/>
        </p:nvSpPr>
        <p:spPr>
          <a:xfrm>
            <a:off x="4940188" y="5612356"/>
            <a:ext cx="1714500" cy="461665"/>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914400" eaLnBrk="1" fontAlgn="auto" hangingPunct="1">
              <a:spcBef>
                <a:spcPts val="0"/>
              </a:spcBef>
              <a:spcAft>
                <a:spcPts val="0"/>
              </a:spcAft>
              <a:buClrTx/>
              <a:buSzTx/>
              <a:buFontTx/>
              <a:buNone/>
            </a:pPr>
            <a:r>
              <a:rPr lang="en-US" sz="1200" b="1" dirty="0" err="1" smtClean="0">
                <a:solidFill>
                  <a:prstClr val="black"/>
                </a:solidFill>
                <a:latin typeface="Calibri" panose="020F0502020204030204" pitchFamily="34" charset="0"/>
                <a:ea typeface="+mn-ea"/>
                <a:cs typeface="Calibri" panose="020F0502020204030204" pitchFamily="34" charset="0"/>
              </a:rPr>
              <a:t>Backoff</a:t>
            </a:r>
            <a:r>
              <a:rPr lang="en-US" sz="1200" b="1" dirty="0" smtClean="0">
                <a:solidFill>
                  <a:prstClr val="black"/>
                </a:solidFill>
                <a:latin typeface="Calibri" panose="020F0502020204030204" pitchFamily="34" charset="0"/>
                <a:ea typeface="+mn-ea"/>
                <a:cs typeface="Calibri" panose="020F0502020204030204" pitchFamily="34" charset="0"/>
              </a:rPr>
              <a:t> </a:t>
            </a:r>
          </a:p>
          <a:p>
            <a:pP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counter = 0</a:t>
            </a:r>
            <a:endParaRPr lang="en-US" sz="1200" b="1" dirty="0">
              <a:solidFill>
                <a:prstClr val="black"/>
              </a:solidFill>
              <a:latin typeface="Calibri" panose="020F0502020204030204" pitchFamily="34" charset="0"/>
              <a:ea typeface="+mn-ea"/>
              <a:cs typeface="Calibri" panose="020F0502020204030204" pitchFamily="34" charset="0"/>
            </a:endParaRPr>
          </a:p>
        </p:txBody>
      </p:sp>
      <p:cxnSp>
        <p:nvCxnSpPr>
          <p:cNvPr id="34" name="Straight Arrow Connector 33"/>
          <p:cNvCxnSpPr/>
          <p:nvPr/>
        </p:nvCxnSpPr>
        <p:spPr>
          <a:xfrm>
            <a:off x="3306627" y="5140848"/>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3640354" y="5164673"/>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935755" y="5164672"/>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316754" y="5164672"/>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sp>
        <p:nvSpPr>
          <p:cNvPr id="38" name="TextBox 56"/>
          <p:cNvSpPr txBox="1"/>
          <p:nvPr/>
        </p:nvSpPr>
        <p:spPr>
          <a:xfrm>
            <a:off x="2936492" y="4386039"/>
            <a:ext cx="2135652"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Random </a:t>
            </a:r>
            <a:r>
              <a:rPr lang="en-US" sz="1200" b="1" dirty="0" err="1" smtClean="0">
                <a:solidFill>
                  <a:prstClr val="black"/>
                </a:solidFill>
                <a:latin typeface="Calibri" panose="020F0502020204030204" pitchFamily="34" charset="0"/>
                <a:ea typeface="+mn-ea"/>
                <a:cs typeface="Calibri" panose="020F0502020204030204" pitchFamily="34" charset="0"/>
              </a:rPr>
              <a:t>Backoff</a:t>
            </a:r>
            <a:r>
              <a:rPr lang="en-US" sz="1200" b="1" dirty="0" smtClean="0">
                <a:solidFill>
                  <a:prstClr val="black"/>
                </a:solidFill>
                <a:latin typeface="Calibri" panose="020F0502020204030204" pitchFamily="34" charset="0"/>
                <a:ea typeface="+mn-ea"/>
                <a:cs typeface="Calibri" panose="020F0502020204030204" pitchFamily="34" charset="0"/>
              </a:rPr>
              <a:t> Period</a:t>
            </a:r>
            <a:endParaRPr lang="en-US" sz="1200" b="1" dirty="0">
              <a:solidFill>
                <a:prstClr val="black"/>
              </a:solidFill>
              <a:latin typeface="Calibri" panose="020F0502020204030204" pitchFamily="34" charset="0"/>
              <a:ea typeface="+mn-ea"/>
              <a:cs typeface="Calibri" panose="020F0502020204030204" pitchFamily="34" charset="0"/>
            </a:endParaRPr>
          </a:p>
        </p:txBody>
      </p:sp>
      <p:sp>
        <p:nvSpPr>
          <p:cNvPr id="39" name="TextBox 57"/>
          <p:cNvSpPr txBox="1"/>
          <p:nvPr/>
        </p:nvSpPr>
        <p:spPr>
          <a:xfrm>
            <a:off x="5049028" y="5083421"/>
            <a:ext cx="1182126"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CCA</a:t>
            </a:r>
            <a:endParaRPr lang="en-US" sz="1200" b="1" dirty="0">
              <a:solidFill>
                <a:prstClr val="black"/>
              </a:solidFill>
              <a:latin typeface="Calibri" panose="020F0502020204030204" pitchFamily="34" charset="0"/>
              <a:ea typeface="+mn-ea"/>
              <a:cs typeface="Calibri" panose="020F0502020204030204" pitchFamily="34" charset="0"/>
            </a:endParaRPr>
          </a:p>
        </p:txBody>
      </p:sp>
      <p:sp>
        <p:nvSpPr>
          <p:cNvPr id="40" name="Left Brace 39"/>
          <p:cNvSpPr/>
          <p:nvPr/>
        </p:nvSpPr>
        <p:spPr>
          <a:xfrm>
            <a:off x="5926354" y="4965832"/>
            <a:ext cx="565014" cy="857663"/>
          </a:xfrm>
          <a:prstGeom prst="leftBrace">
            <a:avLst>
              <a:gd name="adj1" fmla="val 8333"/>
              <a:gd name="adj2" fmla="val 49616"/>
            </a:avLst>
          </a:prstGeom>
          <a:ln w="190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tx1"/>
                </a:solidFill>
                <a:latin typeface="+mn-lt"/>
                <a:ea typeface="+mn-ea"/>
                <a:cs typeface="+mn-cs"/>
              </a:defRPr>
            </a:lvl5pPr>
            <a:lvl6pPr marL="2416531" algn="l" defTabSz="966612" rtl="0" eaLnBrk="1" latinLnBrk="0" hangingPunct="1">
              <a:defRPr sz="2537" kern="1200">
                <a:solidFill>
                  <a:schemeClr val="tx1"/>
                </a:solidFill>
                <a:latin typeface="+mn-lt"/>
                <a:ea typeface="+mn-ea"/>
                <a:cs typeface="+mn-cs"/>
              </a:defRPr>
            </a:lvl6pPr>
            <a:lvl7pPr marL="2899837" algn="l" defTabSz="966612" rtl="0" eaLnBrk="1" latinLnBrk="0" hangingPunct="1">
              <a:defRPr sz="2537" kern="1200">
                <a:solidFill>
                  <a:schemeClr val="tx1"/>
                </a:solidFill>
                <a:latin typeface="+mn-lt"/>
                <a:ea typeface="+mn-ea"/>
                <a:cs typeface="+mn-cs"/>
              </a:defRPr>
            </a:lvl7pPr>
            <a:lvl8pPr marL="3383143" algn="l" defTabSz="966612" rtl="0" eaLnBrk="1" latinLnBrk="0" hangingPunct="1">
              <a:defRPr sz="2537" kern="1200">
                <a:solidFill>
                  <a:schemeClr val="tx1"/>
                </a:solidFill>
                <a:latin typeface="+mn-lt"/>
                <a:ea typeface="+mn-ea"/>
                <a:cs typeface="+mn-cs"/>
              </a:defRPr>
            </a:lvl8pPr>
            <a:lvl9pPr marL="3866449" algn="l" defTabSz="966612" rtl="0" eaLnBrk="1" latinLnBrk="0" hangingPunct="1">
              <a:defRPr sz="2537" kern="1200">
                <a:solidFill>
                  <a:schemeClr val="tx1"/>
                </a:solidFill>
                <a:latin typeface="+mn-lt"/>
                <a:ea typeface="+mn-ea"/>
                <a:cs typeface="+mn-cs"/>
              </a:defRPr>
            </a:lvl9pPr>
          </a:lstStyle>
          <a:p>
            <a:pPr algn="ctr"/>
            <a:endParaRPr lang="en-US">
              <a:latin typeface="Calibri" panose="020F0502020204030204" pitchFamily="34" charset="0"/>
              <a:cs typeface="Calibri" panose="020F0502020204030204" pitchFamily="34" charset="0"/>
            </a:endParaRPr>
          </a:p>
        </p:txBody>
      </p:sp>
      <p:cxnSp>
        <p:nvCxnSpPr>
          <p:cNvPr id="41" name="Straight Arrow Connector 40"/>
          <p:cNvCxnSpPr/>
          <p:nvPr/>
        </p:nvCxnSpPr>
        <p:spPr>
          <a:xfrm>
            <a:off x="5316754" y="5403453"/>
            <a:ext cx="2" cy="248097"/>
          </a:xfrm>
          <a:prstGeom prst="straightConnector1">
            <a:avLst/>
          </a:prstGeom>
          <a:ln w="190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2" name="Flowchart: Process 41"/>
          <p:cNvSpPr/>
          <p:nvPr/>
        </p:nvSpPr>
        <p:spPr>
          <a:xfrm>
            <a:off x="6517413" y="4771042"/>
            <a:ext cx="1851775" cy="354932"/>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5pPr>
            <a:lvl6pPr marL="2416531" algn="l" defTabSz="966612" rtl="0" eaLnBrk="1" latinLnBrk="0" hangingPunct="1">
              <a:defRPr sz="2537" kern="1200">
                <a:solidFill>
                  <a:schemeClr val="lt1"/>
                </a:solidFill>
                <a:latin typeface="+mn-lt"/>
                <a:ea typeface="+mn-ea"/>
                <a:cs typeface="+mn-cs"/>
              </a:defRPr>
            </a:lvl6pPr>
            <a:lvl7pPr marL="2899837" algn="l" defTabSz="966612" rtl="0" eaLnBrk="1" latinLnBrk="0" hangingPunct="1">
              <a:defRPr sz="2537" kern="1200">
                <a:solidFill>
                  <a:schemeClr val="lt1"/>
                </a:solidFill>
                <a:latin typeface="+mn-lt"/>
                <a:ea typeface="+mn-ea"/>
                <a:cs typeface="+mn-cs"/>
              </a:defRPr>
            </a:lvl7pPr>
            <a:lvl8pPr marL="3383143" algn="l" defTabSz="966612" rtl="0" eaLnBrk="1" latinLnBrk="0" hangingPunct="1">
              <a:defRPr sz="2537" kern="1200">
                <a:solidFill>
                  <a:schemeClr val="lt1"/>
                </a:solidFill>
                <a:latin typeface="+mn-lt"/>
                <a:ea typeface="+mn-ea"/>
                <a:cs typeface="+mn-cs"/>
              </a:defRPr>
            </a:lvl8pPr>
            <a:lvl9pPr marL="3866449" algn="l" defTabSz="966612" rtl="0" eaLnBrk="1" latinLnBrk="0" hangingPunct="1">
              <a:defRPr sz="2537" kern="1200">
                <a:solidFill>
                  <a:schemeClr val="lt1"/>
                </a:solidFill>
                <a:latin typeface="+mn-lt"/>
                <a:ea typeface="+mn-ea"/>
                <a:cs typeface="+mn-cs"/>
              </a:defRPr>
            </a:lvl9pPr>
          </a:lstStyle>
          <a:p>
            <a:pPr algn="ctr"/>
            <a:r>
              <a:rPr lang="en-US" sz="1600" b="1" dirty="0" smtClean="0">
                <a:solidFill>
                  <a:schemeClr val="tx1"/>
                </a:solidFill>
                <a:latin typeface="Calibri" panose="020F0502020204030204" pitchFamily="34" charset="0"/>
                <a:cs typeface="Calibri" panose="020F0502020204030204" pitchFamily="34" charset="0"/>
              </a:rPr>
              <a:t>Busy: Re-</a:t>
            </a:r>
            <a:r>
              <a:rPr lang="en-US" sz="1600" b="1" dirty="0" err="1" smtClean="0">
                <a:solidFill>
                  <a:schemeClr val="tx1"/>
                </a:solidFill>
                <a:latin typeface="Calibri" panose="020F0502020204030204" pitchFamily="34" charset="0"/>
                <a:cs typeface="Calibri" panose="020F0502020204030204" pitchFamily="34" charset="0"/>
              </a:rPr>
              <a:t>backoff</a:t>
            </a:r>
            <a:endParaRPr lang="en-US" sz="1600" b="1" dirty="0">
              <a:solidFill>
                <a:schemeClr val="tx1"/>
              </a:solidFill>
              <a:latin typeface="Calibri" panose="020F0502020204030204" pitchFamily="34" charset="0"/>
              <a:cs typeface="Calibri" panose="020F0502020204030204" pitchFamily="34" charset="0"/>
            </a:endParaRPr>
          </a:p>
        </p:txBody>
      </p:sp>
      <p:sp>
        <p:nvSpPr>
          <p:cNvPr id="43" name="Flowchart: Process 42"/>
          <p:cNvSpPr/>
          <p:nvPr/>
        </p:nvSpPr>
        <p:spPr>
          <a:xfrm>
            <a:off x="6524392" y="5599809"/>
            <a:ext cx="1836286" cy="3549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lt1"/>
                </a:solidFill>
                <a:latin typeface="+mn-lt"/>
                <a:ea typeface="+mn-ea"/>
                <a:cs typeface="+mn-cs"/>
              </a:defRPr>
            </a:lvl5pPr>
            <a:lvl6pPr marL="2416531" algn="l" defTabSz="966612" rtl="0" eaLnBrk="1" latinLnBrk="0" hangingPunct="1">
              <a:defRPr sz="2537" kern="1200">
                <a:solidFill>
                  <a:schemeClr val="lt1"/>
                </a:solidFill>
                <a:latin typeface="+mn-lt"/>
                <a:ea typeface="+mn-ea"/>
                <a:cs typeface="+mn-cs"/>
              </a:defRPr>
            </a:lvl6pPr>
            <a:lvl7pPr marL="2899837" algn="l" defTabSz="966612" rtl="0" eaLnBrk="1" latinLnBrk="0" hangingPunct="1">
              <a:defRPr sz="2537" kern="1200">
                <a:solidFill>
                  <a:schemeClr val="lt1"/>
                </a:solidFill>
                <a:latin typeface="+mn-lt"/>
                <a:ea typeface="+mn-ea"/>
                <a:cs typeface="+mn-cs"/>
              </a:defRPr>
            </a:lvl7pPr>
            <a:lvl8pPr marL="3383143" algn="l" defTabSz="966612" rtl="0" eaLnBrk="1" latinLnBrk="0" hangingPunct="1">
              <a:defRPr sz="2537" kern="1200">
                <a:solidFill>
                  <a:schemeClr val="lt1"/>
                </a:solidFill>
                <a:latin typeface="+mn-lt"/>
                <a:ea typeface="+mn-ea"/>
                <a:cs typeface="+mn-cs"/>
              </a:defRPr>
            </a:lvl8pPr>
            <a:lvl9pPr marL="3866449" algn="l" defTabSz="966612" rtl="0" eaLnBrk="1" latinLnBrk="0" hangingPunct="1">
              <a:defRPr sz="2537" kern="1200">
                <a:solidFill>
                  <a:schemeClr val="lt1"/>
                </a:solidFill>
                <a:latin typeface="+mn-lt"/>
                <a:ea typeface="+mn-ea"/>
                <a:cs typeface="+mn-cs"/>
              </a:defRPr>
            </a:lvl9pPr>
          </a:lstStyle>
          <a:p>
            <a:pPr algn="ctr"/>
            <a:r>
              <a:rPr lang="en-US" sz="1600" b="1" dirty="0" smtClean="0">
                <a:solidFill>
                  <a:schemeClr val="tx1"/>
                </a:solidFill>
                <a:latin typeface="Calibri" panose="020F0502020204030204" pitchFamily="34" charset="0"/>
                <a:cs typeface="Calibri" panose="020F0502020204030204" pitchFamily="34" charset="0"/>
              </a:rPr>
              <a:t>Clear: Transmit</a:t>
            </a:r>
            <a:endParaRPr lang="en-US" sz="1600" b="1" baseline="-25000" dirty="0">
              <a:solidFill>
                <a:schemeClr val="tx1"/>
              </a:solidFill>
              <a:latin typeface="Calibri" panose="020F0502020204030204" pitchFamily="34" charset="0"/>
              <a:cs typeface="Calibri" panose="020F0502020204030204" pitchFamily="34" charset="0"/>
            </a:endParaRPr>
          </a:p>
        </p:txBody>
      </p:sp>
      <p:cxnSp>
        <p:nvCxnSpPr>
          <p:cNvPr id="44" name="Straight Arrow Connector 43"/>
          <p:cNvCxnSpPr/>
          <p:nvPr/>
        </p:nvCxnSpPr>
        <p:spPr>
          <a:xfrm>
            <a:off x="2629169" y="5158592"/>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5926354" y="5159621"/>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sp>
        <p:nvSpPr>
          <p:cNvPr id="46" name="TextBox 45"/>
          <p:cNvSpPr txBox="1">
            <a:spLocks noChangeArrowheads="1"/>
          </p:cNvSpPr>
          <p:nvPr/>
        </p:nvSpPr>
        <p:spPr bwMode="auto">
          <a:xfrm>
            <a:off x="754380" y="6105872"/>
            <a:ext cx="8290560" cy="9446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2000" b="1" u="sng" kern="0" dirty="0" smtClean="0">
                <a:solidFill>
                  <a:schemeClr val="tx1"/>
                </a:solidFill>
                <a:latin typeface="Calibri" panose="020F0502020204030204" pitchFamily="34" charset="0"/>
                <a:cs typeface="Calibri" panose="020F0502020204030204" pitchFamily="34" charset="0"/>
              </a:rPr>
              <a:t>Observation</a:t>
            </a:r>
          </a:p>
          <a:p>
            <a:pPr lvl="1"/>
            <a:r>
              <a:rPr lang="en-US" sz="1400" kern="0" dirty="0" smtClean="0">
                <a:solidFill>
                  <a:schemeClr val="tx1"/>
                </a:solidFill>
                <a:latin typeface="Calibri" panose="020F0502020204030204" pitchFamily="34" charset="0"/>
                <a:cs typeface="Calibri" panose="020F0502020204030204" pitchFamily="34" charset="0"/>
              </a:rPr>
              <a:t>802.11ah </a:t>
            </a:r>
            <a:r>
              <a:rPr lang="en-US" sz="1400" kern="0" dirty="0" err="1" smtClean="0">
                <a:solidFill>
                  <a:schemeClr val="tx1"/>
                </a:solidFill>
                <a:latin typeface="Calibri" panose="020F0502020204030204" pitchFamily="34" charset="0"/>
                <a:cs typeface="Calibri" panose="020F0502020204030204" pitchFamily="34" charset="0"/>
              </a:rPr>
              <a:t>backoff</a:t>
            </a:r>
            <a:r>
              <a:rPr lang="en-US" sz="1400" kern="0" dirty="0" smtClean="0">
                <a:solidFill>
                  <a:schemeClr val="tx1"/>
                </a:solidFill>
                <a:latin typeface="Calibri" panose="020F0502020204030204" pitchFamily="34" charset="0"/>
                <a:cs typeface="Calibri" panose="020F0502020204030204" pitchFamily="34" charset="0"/>
              </a:rPr>
              <a:t> time can be very long</a:t>
            </a:r>
          </a:p>
          <a:p>
            <a:pPr lvl="1"/>
            <a:r>
              <a:rPr lang="en-US" sz="1400" kern="0" dirty="0" smtClean="0">
                <a:solidFill>
                  <a:schemeClr val="tx1"/>
                </a:solidFill>
                <a:latin typeface="Calibri" panose="020F0502020204030204" pitchFamily="34" charset="0"/>
                <a:cs typeface="Calibri" panose="020F0502020204030204" pitchFamily="34" charset="0"/>
              </a:rPr>
              <a:t>802.15.4g </a:t>
            </a:r>
            <a:r>
              <a:rPr lang="en-US" sz="1400" kern="0" dirty="0" err="1" smtClean="0">
                <a:solidFill>
                  <a:schemeClr val="tx1"/>
                </a:solidFill>
                <a:latin typeface="Calibri" panose="020F0502020204030204" pitchFamily="34" charset="0"/>
                <a:cs typeface="Calibri" panose="020F0502020204030204" pitchFamily="34" charset="0"/>
              </a:rPr>
              <a:t>Backoff</a:t>
            </a:r>
            <a:r>
              <a:rPr lang="en-US" sz="1400" kern="0" dirty="0" smtClean="0">
                <a:solidFill>
                  <a:schemeClr val="tx1"/>
                </a:solidFill>
                <a:latin typeface="Calibri" panose="020F0502020204030204" pitchFamily="34" charset="0"/>
                <a:cs typeface="Calibri" panose="020F0502020204030204" pitchFamily="34" charset="0"/>
              </a:rPr>
              <a:t> time is bounded</a:t>
            </a:r>
            <a:endParaRPr lang="en-US" sz="1200" kern="0" dirty="0" smtClean="0">
              <a:solidFill>
                <a:schemeClr val="tx1"/>
              </a:solidFill>
              <a:latin typeface="Calibri" panose="020F0502020204030204" pitchFamily="34" charset="0"/>
              <a:cs typeface="Calibri" panose="020F0502020204030204" pitchFamily="34" charset="0"/>
            </a:endParaRPr>
          </a:p>
          <a:p>
            <a:endParaRPr lang="en-US" sz="800" kern="0" dirty="0" smtClean="0">
              <a:solidFill>
                <a:schemeClr val="tx1"/>
              </a:solidFill>
              <a:latin typeface="Calibri" panose="020F0502020204030204" pitchFamily="34" charset="0"/>
              <a:cs typeface="Calibri" panose="020F0502020204030204" pitchFamily="34" charset="0"/>
            </a:endParaRPr>
          </a:p>
          <a:p>
            <a:endParaRPr lang="en-US" sz="1800" kern="0" dirty="0">
              <a:solidFill>
                <a:schemeClr val="tx1"/>
              </a:solidFill>
              <a:latin typeface="Calibri" panose="020F0502020204030204" pitchFamily="34" charset="0"/>
              <a:cs typeface="Calibri" panose="020F0502020204030204" pitchFamily="34" charset="0"/>
            </a:endParaRPr>
          </a:p>
        </p:txBody>
      </p:sp>
      <p:cxnSp>
        <p:nvCxnSpPr>
          <p:cNvPr id="47" name="Straight Arrow Connector 46"/>
          <p:cNvCxnSpPr/>
          <p:nvPr/>
        </p:nvCxnSpPr>
        <p:spPr>
          <a:xfrm>
            <a:off x="3690355" y="2503302"/>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3144247" y="2510372"/>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2539054" y="2521149"/>
            <a:ext cx="0" cy="236071"/>
          </a:xfrm>
          <a:prstGeom prst="straightConnector1">
            <a:avLst/>
          </a:prstGeom>
          <a:ln w="19050">
            <a:solidFill>
              <a:schemeClr val="tx1"/>
            </a:solidFill>
            <a:tailEnd type="none"/>
          </a:ln>
        </p:spPr>
        <p:style>
          <a:lnRef idx="2">
            <a:schemeClr val="accent1"/>
          </a:lnRef>
          <a:fillRef idx="0">
            <a:schemeClr val="accent1"/>
          </a:fillRef>
          <a:effectRef idx="1">
            <a:schemeClr val="accent1"/>
          </a:effectRef>
          <a:fontRef idx="minor">
            <a:schemeClr val="tx1"/>
          </a:fontRef>
        </p:style>
      </p:cxnSp>
      <p:sp>
        <p:nvSpPr>
          <p:cNvPr id="50" name="TextBox 72"/>
          <p:cNvSpPr txBox="1"/>
          <p:nvPr/>
        </p:nvSpPr>
        <p:spPr>
          <a:xfrm>
            <a:off x="2267543" y="2459488"/>
            <a:ext cx="1182126"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Busy</a:t>
            </a:r>
            <a:endParaRPr lang="en-US" sz="1200" b="1" dirty="0">
              <a:solidFill>
                <a:prstClr val="black"/>
              </a:solidFill>
              <a:latin typeface="Calibri" panose="020F0502020204030204" pitchFamily="34" charset="0"/>
              <a:ea typeface="+mn-ea"/>
              <a:cs typeface="Calibri" panose="020F0502020204030204" pitchFamily="34" charset="0"/>
            </a:endParaRPr>
          </a:p>
        </p:txBody>
      </p:sp>
      <p:sp>
        <p:nvSpPr>
          <p:cNvPr id="51" name="TextBox 73"/>
          <p:cNvSpPr txBox="1"/>
          <p:nvPr/>
        </p:nvSpPr>
        <p:spPr>
          <a:xfrm>
            <a:off x="2823032" y="2477944"/>
            <a:ext cx="1182126"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defTabSz="914400" eaLnBrk="1" fontAlgn="auto" hangingPunct="1">
              <a:spcBef>
                <a:spcPts val="0"/>
              </a:spcBef>
              <a:spcAft>
                <a:spcPts val="0"/>
              </a:spcAft>
              <a:buClrTx/>
              <a:buSzTx/>
              <a:buFontTx/>
              <a:buNone/>
            </a:pPr>
            <a:r>
              <a:rPr lang="en-US" sz="1200" b="1" dirty="0" smtClean="0">
                <a:solidFill>
                  <a:prstClr val="black"/>
                </a:solidFill>
                <a:latin typeface="Calibri" panose="020F0502020204030204" pitchFamily="34" charset="0"/>
                <a:ea typeface="+mn-ea"/>
                <a:cs typeface="Calibri" panose="020F0502020204030204" pitchFamily="34" charset="0"/>
              </a:rPr>
              <a:t>DIFS</a:t>
            </a:r>
            <a:endParaRPr lang="en-US" sz="1200" b="1" dirty="0">
              <a:solidFill>
                <a:prstClr val="black"/>
              </a:solidFill>
              <a:latin typeface="Calibri" panose="020F0502020204030204" pitchFamily="34" charset="0"/>
              <a:ea typeface="+mn-ea"/>
              <a:cs typeface="Calibri" panose="020F0502020204030204" pitchFamily="34" charset="0"/>
            </a:endParaRPr>
          </a:p>
        </p:txBody>
      </p:sp>
      <p:sp>
        <p:nvSpPr>
          <p:cNvPr id="52" name="Rounded Rectangle 51"/>
          <p:cNvSpPr/>
          <p:nvPr/>
        </p:nvSpPr>
        <p:spPr bwMode="auto">
          <a:xfrm>
            <a:off x="708660" y="6165805"/>
            <a:ext cx="8403167" cy="696151"/>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7708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Simulation Parameters and Performance Metrics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mc:AlternateContent xmlns:mc="http://schemas.openxmlformats.org/markup-compatibility/2006" xmlns:a14="http://schemas.microsoft.com/office/drawing/2010/main">
        <mc:Choice Requires="a14">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dirty="0" smtClean="0">
                    <a:cs typeface="Calibri" panose="020F0502020204030204" pitchFamily="34" charset="0"/>
                  </a:rPr>
                  <a:t>Number of 802.11ah STAs and </a:t>
                </a:r>
                <a:r>
                  <a:rPr lang="en-US" sz="1800" dirty="0">
                    <a:cs typeface="Calibri" panose="020F0502020204030204" pitchFamily="34" charset="0"/>
                  </a:rPr>
                  <a:t>802.15.4g nodes</a:t>
                </a:r>
                <a:endParaRPr lang="en-US" sz="1800" dirty="0" smtClean="0">
                  <a:cs typeface="Calibri" panose="020F0502020204030204" pitchFamily="34" charset="0"/>
                </a:endParaRPr>
              </a:p>
              <a:p>
                <a:pPr lvl="1"/>
                <a:r>
                  <a:rPr lang="en-US" sz="1600" dirty="0" smtClean="0">
                    <a:cs typeface="Calibri" panose="020F0502020204030204" pitchFamily="34" charset="0"/>
                  </a:rPr>
                  <a:t>[50, 100]</a:t>
                </a:r>
                <a:endParaRPr lang="en-US" sz="800" dirty="0" smtClean="0">
                  <a:cs typeface="Calibri" panose="020F0502020204030204" pitchFamily="34" charset="0"/>
                </a:endParaRPr>
              </a:p>
              <a:p>
                <a:r>
                  <a:rPr lang="en-US" sz="1800" dirty="0" smtClean="0">
                    <a:cs typeface="Calibri" panose="020F0502020204030204" pitchFamily="34" charset="0"/>
                  </a:rPr>
                  <a:t>Total offered load for 802.15.4g network and 802.11ah network</a:t>
                </a:r>
              </a:p>
              <a:p>
                <a:pPr lvl="1"/>
                <a:r>
                  <a:rPr lang="en-US" sz="1600" dirty="0" smtClean="0">
                    <a:cs typeface="Calibri" panose="020F0502020204030204" pitchFamily="34" charset="0"/>
                  </a:rPr>
                  <a:t>[10, 20, </a:t>
                </a:r>
                <a:r>
                  <a:rPr lang="en-US" sz="1600" dirty="0">
                    <a:cs typeface="Calibri" panose="020F0502020204030204" pitchFamily="34" charset="0"/>
                  </a:rPr>
                  <a:t>4</a:t>
                </a:r>
                <a:r>
                  <a:rPr lang="en-US" sz="1600" dirty="0" smtClean="0">
                    <a:cs typeface="Calibri" panose="020F0502020204030204" pitchFamily="34" charset="0"/>
                  </a:rPr>
                  <a:t>0] kb/s</a:t>
                </a:r>
                <a:endParaRPr lang="en-US" sz="800" dirty="0" smtClean="0">
                  <a:cs typeface="Calibri" panose="020F0502020204030204" pitchFamily="34" charset="0"/>
                </a:endParaRPr>
              </a:p>
              <a:p>
                <a:r>
                  <a:rPr lang="en-US" sz="1800" dirty="0" smtClean="0">
                    <a:cs typeface="Calibri" panose="020F0502020204030204" pitchFamily="34" charset="0"/>
                  </a:rPr>
                  <a:t>Packet </a:t>
                </a:r>
                <a:r>
                  <a:rPr lang="en-US" sz="1800" dirty="0">
                    <a:cs typeface="Calibri" panose="020F0502020204030204" pitchFamily="34" charset="0"/>
                  </a:rPr>
                  <a:t>size</a:t>
                </a:r>
              </a:p>
              <a:p>
                <a:pPr lvl="1"/>
                <a:r>
                  <a:rPr lang="en-US" sz="1600" dirty="0">
                    <a:cs typeface="Calibri" panose="020F0502020204030204" pitchFamily="34" charset="0"/>
                  </a:rPr>
                  <a:t>100 </a:t>
                </a:r>
                <a:r>
                  <a:rPr lang="en-US" sz="1600" dirty="0" smtClean="0">
                    <a:cs typeface="Calibri" panose="020F0502020204030204" pitchFamily="34" charset="0"/>
                  </a:rPr>
                  <a:t>bytes</a:t>
                </a:r>
                <a:endParaRPr lang="en-US" sz="800" dirty="0" smtClean="0">
                  <a:cs typeface="Calibri" panose="020F0502020204030204" pitchFamily="34" charset="0"/>
                </a:endParaRPr>
              </a:p>
              <a:p>
                <a:r>
                  <a:rPr lang="en-US" sz="1800" dirty="0" smtClean="0">
                    <a:cs typeface="Calibri" panose="020F0502020204030204" pitchFamily="34" charset="0"/>
                  </a:rPr>
                  <a:t>PHY data rate</a:t>
                </a:r>
              </a:p>
              <a:p>
                <a:pPr lvl="1"/>
                <a:r>
                  <a:rPr lang="en-US" sz="1600" dirty="0" smtClean="0">
                    <a:cs typeface="Calibri" panose="020F0502020204030204" pitchFamily="34" charset="0"/>
                  </a:rPr>
                  <a:t>300 kb/s for 802.11ah</a:t>
                </a:r>
              </a:p>
              <a:p>
                <a:pPr lvl="1"/>
                <a:r>
                  <a:rPr lang="en-US" sz="1600" dirty="0">
                    <a:cs typeface="Calibri" panose="020F0502020204030204" pitchFamily="34" charset="0"/>
                  </a:rPr>
                  <a:t>100 kb/s for </a:t>
                </a:r>
                <a:r>
                  <a:rPr lang="en-US" sz="1600" dirty="0" smtClean="0">
                    <a:cs typeface="Calibri" panose="020F0502020204030204" pitchFamily="34" charset="0"/>
                  </a:rPr>
                  <a:t>802.15.4g</a:t>
                </a:r>
                <a:endParaRPr lang="en-US" sz="800" dirty="0" smtClean="0">
                  <a:cs typeface="Calibri" panose="020F0502020204030204" pitchFamily="34" charset="0"/>
                </a:endParaRPr>
              </a:p>
              <a:p>
                <a:r>
                  <a:rPr lang="en-US" sz="1800" dirty="0" smtClean="0">
                    <a:cs typeface="Calibri" panose="020F0502020204030204" pitchFamily="34" charset="0"/>
                  </a:rPr>
                  <a:t>Data packet delivery rate</a:t>
                </a:r>
              </a:p>
              <a:p>
                <a:pPr lvl="1"/>
                <a14:m>
                  <m:oMath xmlns:m="http://schemas.openxmlformats.org/officeDocument/2006/math">
                    <m:f>
                      <m:fPr>
                        <m:ctrlPr>
                          <a:rPr lang="en-US" sz="1800" i="1" smtClean="0">
                            <a:latin typeface="Cambria Math" panose="02040503050406030204" pitchFamily="18" charset="0"/>
                          </a:rPr>
                        </m:ctrlPr>
                      </m:fPr>
                      <m:num>
                        <m:r>
                          <a:rPr lang="en-US" sz="1800" b="0" i="1" smtClean="0">
                            <a:latin typeface="Cambria Math" panose="02040503050406030204" pitchFamily="18" charset="0"/>
                          </a:rPr>
                          <m:t># </m:t>
                        </m:r>
                        <m:r>
                          <a:rPr lang="en-US" sz="1800" b="0" i="1" smtClean="0">
                            <a:latin typeface="Cambria Math" panose="02040503050406030204" pitchFamily="18" charset="0"/>
                          </a:rPr>
                          <m:t>𝑜𝑓</m:t>
                        </m:r>
                        <m:r>
                          <a:rPr lang="en-US" sz="1800" b="0" i="1" smtClean="0">
                            <a:latin typeface="Cambria Math" panose="02040503050406030204" pitchFamily="18" charset="0"/>
                          </a:rPr>
                          <m:t> </m:t>
                        </m:r>
                        <m:r>
                          <a:rPr lang="en-US" sz="1800" b="0" i="1" smtClean="0">
                            <a:latin typeface="Cambria Math" panose="02040503050406030204" pitchFamily="18" charset="0"/>
                          </a:rPr>
                          <m:t>𝑝𝑎𝑐𝑘𝑒𝑡𝑠</m:t>
                        </m:r>
                        <m:r>
                          <a:rPr lang="en-US" sz="1800" b="0" i="1" smtClean="0">
                            <a:latin typeface="Cambria Math" panose="02040503050406030204" pitchFamily="18" charset="0"/>
                          </a:rPr>
                          <m:t> </m:t>
                        </m:r>
                        <m:r>
                          <a:rPr lang="en-US" sz="1800" b="0" i="1" smtClean="0">
                            <a:latin typeface="Cambria Math" panose="02040503050406030204" pitchFamily="18" charset="0"/>
                          </a:rPr>
                          <m:t>𝑟𝑒𝑐𝑒𝑖𝑣𝑒𝑑</m:t>
                        </m:r>
                      </m:num>
                      <m:den>
                        <m:r>
                          <a:rPr lang="en-US" sz="1800" b="0" i="1" smtClean="0">
                            <a:latin typeface="Cambria Math" panose="02040503050406030204" pitchFamily="18" charset="0"/>
                          </a:rPr>
                          <m:t># </m:t>
                        </m:r>
                        <m:r>
                          <a:rPr lang="en-US" sz="1800" b="0" i="1" smtClean="0">
                            <a:latin typeface="Cambria Math" panose="02040503050406030204" pitchFamily="18" charset="0"/>
                          </a:rPr>
                          <m:t>𝑜𝑓</m:t>
                        </m:r>
                        <m:r>
                          <a:rPr lang="en-US" sz="1800" b="0" i="1" smtClean="0">
                            <a:latin typeface="Cambria Math" panose="02040503050406030204" pitchFamily="18" charset="0"/>
                          </a:rPr>
                          <m:t> </m:t>
                        </m:r>
                        <m:r>
                          <a:rPr lang="en-US" sz="1800" b="0" i="1" smtClean="0">
                            <a:latin typeface="Cambria Math" panose="02040503050406030204" pitchFamily="18" charset="0"/>
                          </a:rPr>
                          <m:t>𝑝𝑎𝑐𝑘𝑒𝑡𝑠</m:t>
                        </m:r>
                        <m:r>
                          <a:rPr lang="en-US" sz="1800" b="0" i="1" smtClean="0">
                            <a:latin typeface="Cambria Math" panose="02040503050406030204" pitchFamily="18" charset="0"/>
                          </a:rPr>
                          <m:t> </m:t>
                        </m:r>
                        <m:r>
                          <a:rPr lang="en-US" sz="1800" b="0" i="1" smtClean="0">
                            <a:latin typeface="Cambria Math" panose="02040503050406030204" pitchFamily="18" charset="0"/>
                          </a:rPr>
                          <m:t>𝑡𝑟𝑎𝑛𝑠𝑚𝑖𝑡𝑡𝑒𝑑</m:t>
                        </m:r>
                      </m:den>
                    </m:f>
                  </m:oMath>
                </a14:m>
                <a:endParaRPr lang="en-US" sz="800" dirty="0" smtClean="0">
                  <a:cs typeface="Calibri" panose="020F0502020204030204" pitchFamily="34" charset="0"/>
                </a:endParaRPr>
              </a:p>
              <a:p>
                <a:r>
                  <a:rPr lang="en-US" sz="1800" dirty="0" smtClean="0">
                    <a:cs typeface="Calibri" panose="020F0502020204030204" pitchFamily="34" charset="0"/>
                  </a:rPr>
                  <a:t>Data </a:t>
                </a:r>
                <a:r>
                  <a:rPr lang="en-US" sz="1800" dirty="0">
                    <a:cs typeface="Calibri" panose="020F0502020204030204" pitchFamily="34" charset="0"/>
                  </a:rPr>
                  <a:t>packet </a:t>
                </a:r>
                <a:r>
                  <a:rPr lang="en-US" sz="1800" dirty="0" smtClean="0">
                    <a:cs typeface="Calibri" panose="020F0502020204030204" pitchFamily="34" charset="0"/>
                  </a:rPr>
                  <a:t>latency</a:t>
                </a:r>
                <a:endParaRPr lang="en-US" sz="1800" dirty="0">
                  <a:cs typeface="Calibri" panose="020F0502020204030204" pitchFamily="34" charset="0"/>
                </a:endParaRPr>
              </a:p>
              <a:p>
                <a:pPr lvl="1"/>
                <a:r>
                  <a:rPr lang="en-US" sz="1800" dirty="0" smtClean="0">
                    <a:cs typeface="Calibri" panose="020F0502020204030204" pitchFamily="34" charset="0"/>
                  </a:rPr>
                  <a:t>Start timer when CSMA/CA is started, stop timer when ACK is received. </a:t>
                </a:r>
                <a:endParaRPr lang="en-US" sz="1800" b="0" dirty="0" smtClean="0">
                  <a:cs typeface="Calibri" panose="020F0502020204030204" pitchFamily="34" charset="0"/>
                </a:endParaRPr>
              </a:p>
              <a:p>
                <a:pPr lvl="1"/>
                <a14:m>
                  <m:oMath xmlns:m="http://schemas.openxmlformats.org/officeDocument/2006/math">
                    <m:r>
                      <a:rPr lang="en-US" sz="1800" b="0" i="1" smtClean="0">
                        <a:latin typeface="Cambria Math" panose="02040503050406030204" pitchFamily="18" charset="0"/>
                      </a:rPr>
                      <m:t> </m:t>
                    </m:r>
                    <m:sSub>
                      <m:sSubPr>
                        <m:ctrlPr>
                          <a:rPr lang="en-US" sz="1800" i="1" smtClean="0">
                            <a:latin typeface="Cambria Math" panose="02040503050406030204" pitchFamily="18" charset="0"/>
                          </a:rPr>
                        </m:ctrlPr>
                      </m:sSubPr>
                      <m:e>
                        <m:r>
                          <a:rPr lang="en-US" sz="1800" b="0" i="1" smtClean="0">
                            <a:latin typeface="Cambria Math" panose="02040503050406030204" pitchFamily="18" charset="0"/>
                          </a:rPr>
                          <m:t>𝑇</m:t>
                        </m:r>
                      </m:e>
                      <m:sub>
                        <m:r>
                          <a:rPr lang="en-US" sz="1800" b="0" i="1" smtClean="0">
                            <a:latin typeface="Cambria Math" panose="02040503050406030204" pitchFamily="18" charset="0"/>
                          </a:rPr>
                          <m:t>𝑏𝑎𝑐𝑘𝑜𝑓𝑓</m:t>
                        </m:r>
                      </m:sub>
                    </m:sSub>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𝑇</m:t>
                        </m:r>
                      </m:e>
                      <m:sub>
                        <m:r>
                          <a:rPr lang="en-US" sz="1800" b="0" i="1" smtClean="0">
                            <a:latin typeface="Cambria Math" panose="02040503050406030204" pitchFamily="18" charset="0"/>
                          </a:rPr>
                          <m:t>𝐷𝑎𝑡𝑎𝑇𝑋</m:t>
                        </m:r>
                      </m:sub>
                    </m:sSub>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𝑇</m:t>
                        </m:r>
                      </m:e>
                      <m:sub>
                        <m:r>
                          <a:rPr lang="en-US" sz="1800" b="0" i="1" smtClean="0">
                            <a:latin typeface="Cambria Math" panose="02040503050406030204" pitchFamily="18" charset="0"/>
                          </a:rPr>
                          <m:t>𝐴𝑐𝑘𝑊𝑎𝑖𝑡</m:t>
                        </m:r>
                      </m:sub>
                    </m:sSub>
                    <m:r>
                      <a:rPr lang="en-US" sz="1800" b="0" i="1" smtClean="0">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𝑇</m:t>
                        </m:r>
                      </m:e>
                      <m:sub>
                        <m:r>
                          <a:rPr lang="en-US" sz="1800" b="0" i="1" smtClean="0">
                            <a:latin typeface="Cambria Math" panose="02040503050406030204" pitchFamily="18" charset="0"/>
                          </a:rPr>
                          <m:t>𝐴𝑐𝑘𝑅𝑋</m:t>
                        </m:r>
                      </m:sub>
                    </m:sSub>
                  </m:oMath>
                </a14:m>
                <a:endParaRPr lang="en-US" sz="1800" dirty="0">
                  <a:cs typeface="Calibri" panose="020F0502020204030204" pitchFamily="34" charset="0"/>
                </a:endParaRPr>
              </a:p>
            </p:txBody>
          </p:sp>
        </mc:Choice>
        <mc:Fallback xmlns="">
          <p:sp>
            <p:nvSpPr>
              <p:cNvPr id="7" name="Rectangle 6"/>
              <p:cNvSpPr>
                <a:spLocks noGrp="1" noRot="1" noChangeAspect="1" noMove="1" noResize="1" noEditPoints="1" noAdjustHandles="1" noChangeArrowheads="1" noChangeShapeType="1" noTextEdit="1"/>
              </p:cNvSpPr>
              <p:nvPr/>
            </p:nvSpPr>
            <p:spPr bwMode="auto">
              <a:xfrm>
                <a:off x="731520" y="1497360"/>
                <a:ext cx="8290560" cy="5220579"/>
              </a:xfrm>
              <a:prstGeom prst="rect">
                <a:avLst/>
              </a:prstGeom>
              <a:blipFill>
                <a:blip r:embed="rId2"/>
                <a:stretch>
                  <a:fillRect l="-441" t="-701"/>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220760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Node Deployment : 50 nodes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graphicFrame>
        <p:nvGraphicFramePr>
          <p:cNvPr id="15" name="グラフ 1"/>
          <p:cNvGraphicFramePr>
            <a:graphicFrameLocks noChangeAspect="1"/>
          </p:cNvGraphicFramePr>
          <p:nvPr>
            <p:extLst>
              <p:ext uri="{D42A27DB-BD31-4B8C-83A1-F6EECF244321}">
                <p14:modId xmlns:p14="http://schemas.microsoft.com/office/powerpoint/2010/main" val="1694733638"/>
              </p:ext>
            </p:extLst>
          </p:nvPr>
        </p:nvGraphicFramePr>
        <p:xfrm>
          <a:off x="1864221" y="1317340"/>
          <a:ext cx="5591176" cy="5467350"/>
        </p:xfrm>
        <a:graphic>
          <a:graphicData uri="http://schemas.openxmlformats.org/drawingml/2006/chart">
            <c:chart xmlns:c="http://schemas.openxmlformats.org/drawingml/2006/chart" xmlns:r="http://schemas.openxmlformats.org/officeDocument/2006/relationships" r:id="rId2"/>
          </a:graphicData>
        </a:graphic>
      </p:graphicFrame>
      <p:sp>
        <p:nvSpPr>
          <p:cNvPr id="3" name="Oval 2"/>
          <p:cNvSpPr/>
          <p:nvPr/>
        </p:nvSpPr>
        <p:spPr bwMode="auto">
          <a:xfrm>
            <a:off x="7654350" y="2370582"/>
            <a:ext cx="108012" cy="108012"/>
          </a:xfrm>
          <a:prstGeom prst="ellipse">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TextBox 15"/>
          <p:cNvSpPr txBox="1"/>
          <p:nvPr/>
        </p:nvSpPr>
        <p:spPr>
          <a:xfrm>
            <a:off x="7608743" y="2901611"/>
            <a:ext cx="1677062"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802.15.4g (NODE)</a:t>
            </a:r>
          </a:p>
        </p:txBody>
      </p:sp>
      <p:sp>
        <p:nvSpPr>
          <p:cNvPr id="17" name="Rectangle 16"/>
          <p:cNvSpPr/>
          <p:nvPr/>
        </p:nvSpPr>
        <p:spPr bwMode="auto">
          <a:xfrm rot="2700000">
            <a:off x="7453904" y="2360586"/>
            <a:ext cx="108000" cy="108000"/>
          </a:xfrm>
          <a:prstGeom prst="rect">
            <a:avLst/>
          </a:prstGeom>
          <a:no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367053" y="2886807"/>
            <a:ext cx="346570" cy="482761"/>
          </a:xfrm>
          <a:prstGeom prst="rect">
            <a:avLst/>
          </a:prstGeom>
          <a:noFill/>
        </p:spPr>
        <p:txBody>
          <a:bodyPr wrap="none" rtlCol="0">
            <a:spAutoFit/>
          </a:bodyPr>
          <a:lstStyle/>
          <a:p>
            <a:r>
              <a:rPr lang="en-US" dirty="0">
                <a:solidFill>
                  <a:schemeClr val="tx1"/>
                </a:solidFill>
                <a:latin typeface="Calibri" panose="020F0502020204030204" pitchFamily="34" charset="0"/>
                <a:cs typeface="Calibri" panose="020F0502020204030204" pitchFamily="34" charset="0"/>
              </a:rPr>
              <a:t>*</a:t>
            </a:r>
            <a:endParaRPr lang="en-US" dirty="0" smtClean="0">
              <a:solidFill>
                <a:schemeClr val="tx1"/>
              </a:solidFill>
              <a:latin typeface="Calibri" panose="020F0502020204030204" pitchFamily="34" charset="0"/>
              <a:cs typeface="Calibri" panose="020F0502020204030204" pitchFamily="34" charset="0"/>
            </a:endParaRPr>
          </a:p>
        </p:txBody>
      </p:sp>
      <p:sp>
        <p:nvSpPr>
          <p:cNvPr id="19" name="Rectangle 18"/>
          <p:cNvSpPr/>
          <p:nvPr/>
        </p:nvSpPr>
        <p:spPr bwMode="auto">
          <a:xfrm>
            <a:off x="7486332" y="2776240"/>
            <a:ext cx="90010" cy="10801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7612017" y="2660969"/>
            <a:ext cx="1631472"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802.15.4g (PANC)</a:t>
            </a:r>
          </a:p>
        </p:txBody>
      </p:sp>
      <p:sp>
        <p:nvSpPr>
          <p:cNvPr id="21" name="Oval 20"/>
          <p:cNvSpPr/>
          <p:nvPr/>
        </p:nvSpPr>
        <p:spPr bwMode="auto">
          <a:xfrm>
            <a:off x="7657351" y="1803238"/>
            <a:ext cx="108012" cy="108012"/>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rot="2700000">
            <a:off x="7456905" y="1793242"/>
            <a:ext cx="108000" cy="1080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Oval 22"/>
          <p:cNvSpPr/>
          <p:nvPr/>
        </p:nvSpPr>
        <p:spPr bwMode="auto">
          <a:xfrm>
            <a:off x="7657351" y="2082550"/>
            <a:ext cx="108012" cy="108012"/>
          </a:xfrm>
          <a:prstGeom prst="ellipse">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rot="2700000">
            <a:off x="7456905" y="2072554"/>
            <a:ext cx="108000" cy="108000"/>
          </a:xfrm>
          <a:prstGeom prst="rect">
            <a:avLst/>
          </a:prstGeom>
          <a:no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TextBox 24"/>
          <p:cNvSpPr txBox="1"/>
          <p:nvPr/>
        </p:nvSpPr>
        <p:spPr>
          <a:xfrm>
            <a:off x="7763145" y="2310934"/>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#3</a:t>
            </a:r>
          </a:p>
        </p:txBody>
      </p:sp>
      <p:sp>
        <p:nvSpPr>
          <p:cNvPr id="27" name="TextBox 26"/>
          <p:cNvSpPr txBox="1"/>
          <p:nvPr/>
        </p:nvSpPr>
        <p:spPr>
          <a:xfrm>
            <a:off x="7763145" y="2022902"/>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#2</a:t>
            </a:r>
          </a:p>
        </p:txBody>
      </p:sp>
      <p:sp>
        <p:nvSpPr>
          <p:cNvPr id="28" name="TextBox 27"/>
          <p:cNvSpPr txBox="1"/>
          <p:nvPr/>
        </p:nvSpPr>
        <p:spPr>
          <a:xfrm>
            <a:off x="7763145" y="1753714"/>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#1</a:t>
            </a:r>
          </a:p>
        </p:txBody>
      </p:sp>
      <p:sp>
        <p:nvSpPr>
          <p:cNvPr id="29" name="Oval 28"/>
          <p:cNvSpPr/>
          <p:nvPr/>
        </p:nvSpPr>
        <p:spPr bwMode="auto">
          <a:xfrm>
            <a:off x="3597218" y="2145432"/>
            <a:ext cx="3286594" cy="3265621"/>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Oval 29"/>
          <p:cNvSpPr/>
          <p:nvPr/>
        </p:nvSpPr>
        <p:spPr bwMode="auto">
          <a:xfrm>
            <a:off x="3082577" y="2372199"/>
            <a:ext cx="3286594" cy="3265621"/>
          </a:xfrm>
          <a:prstGeom prst="ellipse">
            <a:avLst/>
          </a:prstGeom>
          <a:noFill/>
          <a:ln w="127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Oval 30"/>
          <p:cNvSpPr/>
          <p:nvPr/>
        </p:nvSpPr>
        <p:spPr bwMode="auto">
          <a:xfrm>
            <a:off x="3118581" y="1821396"/>
            <a:ext cx="3286594" cy="3265621"/>
          </a:xfrm>
          <a:prstGeom prst="ellipse">
            <a:avLst/>
          </a:prstGeom>
          <a:noFill/>
          <a:ln w="127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Oval 31"/>
          <p:cNvSpPr/>
          <p:nvPr/>
        </p:nvSpPr>
        <p:spPr bwMode="auto">
          <a:xfrm>
            <a:off x="2801350" y="1603700"/>
            <a:ext cx="4313675" cy="4286148"/>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87198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Node Deployment : 100 nodes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graphicFrame>
        <p:nvGraphicFramePr>
          <p:cNvPr id="15" name="グラフ 1"/>
          <p:cNvGraphicFramePr>
            <a:graphicFrameLocks noChangeAspect="1"/>
          </p:cNvGraphicFramePr>
          <p:nvPr>
            <p:extLst>
              <p:ext uri="{D42A27DB-BD31-4B8C-83A1-F6EECF244321}">
                <p14:modId xmlns:p14="http://schemas.microsoft.com/office/powerpoint/2010/main" val="2762730709"/>
              </p:ext>
            </p:extLst>
          </p:nvPr>
        </p:nvGraphicFramePr>
        <p:xfrm>
          <a:off x="1823847" y="1353344"/>
          <a:ext cx="5577713" cy="5453587"/>
        </p:xfrm>
        <a:graphic>
          <a:graphicData uri="http://schemas.openxmlformats.org/drawingml/2006/chart">
            <c:chart xmlns:c="http://schemas.openxmlformats.org/drawingml/2006/chart" xmlns:r="http://schemas.openxmlformats.org/officeDocument/2006/relationships" r:id="rId2"/>
          </a:graphicData>
        </a:graphic>
      </p:graphicFrame>
      <p:sp>
        <p:nvSpPr>
          <p:cNvPr id="16" name="Oval 15"/>
          <p:cNvSpPr/>
          <p:nvPr/>
        </p:nvSpPr>
        <p:spPr bwMode="auto">
          <a:xfrm>
            <a:off x="7646258" y="2370582"/>
            <a:ext cx="108012" cy="108012"/>
          </a:xfrm>
          <a:prstGeom prst="ellipse">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7608743" y="2901611"/>
            <a:ext cx="1677062"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802.15.4g (NODE)</a:t>
            </a:r>
          </a:p>
        </p:txBody>
      </p:sp>
      <p:sp>
        <p:nvSpPr>
          <p:cNvPr id="18" name="Rectangle 17"/>
          <p:cNvSpPr/>
          <p:nvPr/>
        </p:nvSpPr>
        <p:spPr bwMode="auto">
          <a:xfrm rot="2700000">
            <a:off x="7445812" y="2360586"/>
            <a:ext cx="108000" cy="108000"/>
          </a:xfrm>
          <a:prstGeom prst="rect">
            <a:avLst/>
          </a:prstGeom>
          <a:no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TextBox 18"/>
          <p:cNvSpPr txBox="1"/>
          <p:nvPr/>
        </p:nvSpPr>
        <p:spPr>
          <a:xfrm>
            <a:off x="7358961" y="2886807"/>
            <a:ext cx="346570" cy="482761"/>
          </a:xfrm>
          <a:prstGeom prst="rect">
            <a:avLst/>
          </a:prstGeom>
          <a:noFill/>
        </p:spPr>
        <p:txBody>
          <a:bodyPr wrap="none" rtlCol="0">
            <a:spAutoFit/>
          </a:bodyPr>
          <a:lstStyle/>
          <a:p>
            <a:r>
              <a:rPr lang="en-US" dirty="0">
                <a:solidFill>
                  <a:schemeClr val="tx1"/>
                </a:solidFill>
                <a:latin typeface="Calibri" panose="020F0502020204030204" pitchFamily="34" charset="0"/>
                <a:cs typeface="Calibri" panose="020F0502020204030204" pitchFamily="34" charset="0"/>
              </a:rPr>
              <a:t>*</a:t>
            </a:r>
            <a:endParaRPr lang="en-US" dirty="0" smtClean="0">
              <a:solidFill>
                <a:schemeClr val="tx1"/>
              </a:solidFill>
              <a:latin typeface="Calibri" panose="020F0502020204030204" pitchFamily="34" charset="0"/>
              <a:cs typeface="Calibri" panose="020F0502020204030204" pitchFamily="34" charset="0"/>
            </a:endParaRPr>
          </a:p>
        </p:txBody>
      </p:sp>
      <p:sp>
        <p:nvSpPr>
          <p:cNvPr id="20" name="Rectangle 19"/>
          <p:cNvSpPr/>
          <p:nvPr/>
        </p:nvSpPr>
        <p:spPr bwMode="auto">
          <a:xfrm>
            <a:off x="7478240" y="2776240"/>
            <a:ext cx="90010" cy="10801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extBox 20"/>
          <p:cNvSpPr txBox="1"/>
          <p:nvPr/>
        </p:nvSpPr>
        <p:spPr>
          <a:xfrm>
            <a:off x="7612017" y="2660969"/>
            <a:ext cx="1631472"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802.15.4g (PANC)</a:t>
            </a:r>
          </a:p>
        </p:txBody>
      </p:sp>
      <p:sp>
        <p:nvSpPr>
          <p:cNvPr id="22" name="Oval 21"/>
          <p:cNvSpPr/>
          <p:nvPr/>
        </p:nvSpPr>
        <p:spPr bwMode="auto">
          <a:xfrm>
            <a:off x="7649259" y="1803238"/>
            <a:ext cx="108012" cy="108012"/>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rot="2700000">
            <a:off x="7448813" y="1793242"/>
            <a:ext cx="108000" cy="1080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Oval 23"/>
          <p:cNvSpPr/>
          <p:nvPr/>
        </p:nvSpPr>
        <p:spPr bwMode="auto">
          <a:xfrm>
            <a:off x="7649259" y="2082550"/>
            <a:ext cx="108012" cy="108012"/>
          </a:xfrm>
          <a:prstGeom prst="ellipse">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rot="2700000">
            <a:off x="7448813" y="2072554"/>
            <a:ext cx="108000" cy="108000"/>
          </a:xfrm>
          <a:prstGeom prst="rect">
            <a:avLst/>
          </a:prstGeom>
          <a:no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TextBox 25"/>
          <p:cNvSpPr txBox="1"/>
          <p:nvPr/>
        </p:nvSpPr>
        <p:spPr>
          <a:xfrm>
            <a:off x="7763145" y="2310934"/>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#3</a:t>
            </a:r>
          </a:p>
        </p:txBody>
      </p:sp>
      <p:sp>
        <p:nvSpPr>
          <p:cNvPr id="27" name="TextBox 26"/>
          <p:cNvSpPr txBox="1"/>
          <p:nvPr/>
        </p:nvSpPr>
        <p:spPr>
          <a:xfrm>
            <a:off x="7763145" y="2022902"/>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#2</a:t>
            </a:r>
          </a:p>
        </p:txBody>
      </p:sp>
      <p:sp>
        <p:nvSpPr>
          <p:cNvPr id="28" name="TextBox 27"/>
          <p:cNvSpPr txBox="1"/>
          <p:nvPr/>
        </p:nvSpPr>
        <p:spPr>
          <a:xfrm>
            <a:off x="7763145" y="1753714"/>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#1</a:t>
            </a:r>
          </a:p>
        </p:txBody>
      </p:sp>
      <p:sp>
        <p:nvSpPr>
          <p:cNvPr id="29" name="Oval 28"/>
          <p:cNvSpPr/>
          <p:nvPr/>
        </p:nvSpPr>
        <p:spPr bwMode="auto">
          <a:xfrm>
            <a:off x="3589126" y="2145432"/>
            <a:ext cx="3286594" cy="3265621"/>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Oval 29"/>
          <p:cNvSpPr/>
          <p:nvPr/>
        </p:nvSpPr>
        <p:spPr bwMode="auto">
          <a:xfrm>
            <a:off x="3074485" y="2372199"/>
            <a:ext cx="3286594" cy="3265621"/>
          </a:xfrm>
          <a:prstGeom prst="ellipse">
            <a:avLst/>
          </a:prstGeom>
          <a:noFill/>
          <a:ln w="127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Oval 30"/>
          <p:cNvSpPr/>
          <p:nvPr/>
        </p:nvSpPr>
        <p:spPr bwMode="auto">
          <a:xfrm>
            <a:off x="3110489" y="1821396"/>
            <a:ext cx="3286594" cy="3265621"/>
          </a:xfrm>
          <a:prstGeom prst="ellipse">
            <a:avLst/>
          </a:prstGeom>
          <a:noFill/>
          <a:ln w="127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Oval 31"/>
          <p:cNvSpPr/>
          <p:nvPr/>
        </p:nvSpPr>
        <p:spPr bwMode="auto">
          <a:xfrm>
            <a:off x="2793258" y="1603700"/>
            <a:ext cx="4313675" cy="4286148"/>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869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7</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1: 50 Nodes, 10 kbps for 802.11ah and 10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r>
              <a:rPr lang="en-US" sz="1800" dirty="0" smtClean="0">
                <a:cs typeface="Calibri" panose="020F0502020204030204" pitchFamily="34" charset="0"/>
              </a:rPr>
              <a:t>Packet delivery rate</a:t>
            </a:r>
          </a:p>
          <a:p>
            <a:pPr lvl="1"/>
            <a:r>
              <a:rPr lang="en-US" sz="1400" dirty="0" smtClean="0">
                <a:cs typeface="Calibri" panose="020F0502020204030204" pitchFamily="34" charset="0"/>
              </a:rPr>
              <a:t>802.11ah delivers </a:t>
            </a:r>
            <a:r>
              <a:rPr lang="en-US" sz="1400" b="1" dirty="0" smtClean="0">
                <a:solidFill>
                  <a:srgbClr val="FF0000"/>
                </a:solidFill>
                <a:cs typeface="Calibri" panose="020F0502020204030204" pitchFamily="34" charset="0"/>
              </a:rPr>
              <a:t>100% </a:t>
            </a:r>
            <a:r>
              <a:rPr lang="en-US" sz="1400" dirty="0" smtClean="0">
                <a:cs typeface="Calibri" panose="020F0502020204030204" pitchFamily="34" charset="0"/>
              </a:rPr>
              <a:t>of packets</a:t>
            </a:r>
          </a:p>
          <a:p>
            <a:pPr lvl="1"/>
            <a:r>
              <a:rPr lang="en-US" sz="1400" dirty="0" smtClean="0">
                <a:cs typeface="Calibri" panose="020F0502020204030204" pitchFamily="34" charset="0"/>
              </a:rPr>
              <a:t>802.15.4g delivers </a:t>
            </a:r>
            <a:r>
              <a:rPr lang="en-US" sz="1400" b="1" dirty="0" smtClean="0">
                <a:solidFill>
                  <a:srgbClr val="FF0000"/>
                </a:solidFill>
                <a:cs typeface="Calibri" panose="020F0502020204030204" pitchFamily="34" charset="0"/>
              </a:rPr>
              <a:t>96.1%</a:t>
            </a:r>
            <a:r>
              <a:rPr lang="en-US" sz="1400" dirty="0" smtClean="0">
                <a:cs typeface="Calibri" panose="020F0502020204030204" pitchFamily="34" charset="0"/>
              </a:rPr>
              <a:t> of packet</a:t>
            </a:r>
            <a:endParaRPr lang="en-US" sz="800" dirty="0" smtClean="0">
              <a:cs typeface="Calibri" panose="020F0502020204030204" pitchFamily="34" charset="0"/>
            </a:endParaRPr>
          </a:p>
          <a:p>
            <a:r>
              <a:rPr lang="en-US" sz="1800" dirty="0" smtClean="0">
                <a:cs typeface="Calibri" panose="020F0502020204030204" pitchFamily="34" charset="0"/>
              </a:rPr>
              <a:t>Packet latency</a:t>
            </a:r>
          </a:p>
          <a:p>
            <a:pPr lvl="1"/>
            <a:r>
              <a:rPr lang="en-US" sz="1400" dirty="0" smtClean="0">
                <a:cs typeface="Calibri" panose="020F0502020204030204" pitchFamily="34" charset="0"/>
              </a:rPr>
              <a:t>In general, 802.11ah </a:t>
            </a:r>
            <a:r>
              <a:rPr lang="en-US" sz="1400" dirty="0" smtClean="0">
                <a:cs typeface="Calibri" panose="020F0502020204030204" pitchFamily="34" charset="0"/>
              </a:rPr>
              <a:t>achieves shorter 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281.9ms]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177.5ms]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sp>
        <p:nvSpPr>
          <p:cNvPr id="11" name="TextBox 10"/>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2" name="Straight Connector 11"/>
          <p:cNvCxnSpPr>
            <a:endCxn id="11"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3" name="TextBox 12"/>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4" name="Straight Connector 13"/>
          <p:cNvCxnSpPr>
            <a:endCxn id="13"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4" name="Picture 3"/>
          <p:cNvPicPr>
            <a:picLocks noChangeAspect="1"/>
          </p:cNvPicPr>
          <p:nvPr/>
        </p:nvPicPr>
        <p:blipFill>
          <a:blip r:embed="rId3"/>
          <a:stretch>
            <a:fillRect/>
          </a:stretch>
        </p:blipFill>
        <p:spPr>
          <a:xfrm>
            <a:off x="4994966" y="1497360"/>
            <a:ext cx="4215892" cy="3602973"/>
          </a:xfrm>
          <a:prstGeom prst="rect">
            <a:avLst/>
          </a:prstGeom>
        </p:spPr>
      </p:pic>
      <p:pic>
        <p:nvPicPr>
          <p:cNvPr id="16" name="Picture 15"/>
          <p:cNvPicPr>
            <a:picLocks noChangeAspect="1"/>
          </p:cNvPicPr>
          <p:nvPr/>
        </p:nvPicPr>
        <p:blipFill>
          <a:blip r:embed="rId4"/>
          <a:stretch>
            <a:fillRect/>
          </a:stretch>
        </p:blipFill>
        <p:spPr>
          <a:xfrm>
            <a:off x="556320" y="1497359"/>
            <a:ext cx="3780420" cy="3608061"/>
          </a:xfrm>
          <a:prstGeom prst="rect">
            <a:avLst/>
          </a:prstGeom>
        </p:spPr>
      </p:pic>
    </p:spTree>
    <p:extLst>
      <p:ext uri="{BB962C8B-B14F-4D97-AF65-F5344CB8AC3E}">
        <p14:creationId xmlns:p14="http://schemas.microsoft.com/office/powerpoint/2010/main" val="2660519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8</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2: 50 Nodes, 20 kbps for 802.11ah and 10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r>
              <a:rPr lang="en-US" sz="1800" dirty="0" smtClean="0">
                <a:cs typeface="Calibri" panose="020F0502020204030204" pitchFamily="34" charset="0"/>
              </a:rPr>
              <a:t>Packet delivery rate</a:t>
            </a:r>
          </a:p>
          <a:p>
            <a:pPr lvl="1"/>
            <a:r>
              <a:rPr lang="en-US" sz="1400" dirty="0" smtClean="0">
                <a:cs typeface="Calibri" panose="020F0502020204030204" pitchFamily="34" charset="0"/>
              </a:rPr>
              <a:t>802.11ah delivers </a:t>
            </a:r>
            <a:r>
              <a:rPr lang="en-US" sz="1400" b="1" dirty="0" smtClean="0">
                <a:solidFill>
                  <a:srgbClr val="FF0000"/>
                </a:solidFill>
                <a:cs typeface="Calibri" panose="020F0502020204030204" pitchFamily="34" charset="0"/>
              </a:rPr>
              <a:t>100% </a:t>
            </a:r>
            <a:r>
              <a:rPr lang="en-US" sz="1400" dirty="0" smtClean="0">
                <a:cs typeface="Calibri" panose="020F0502020204030204" pitchFamily="34" charset="0"/>
              </a:rPr>
              <a:t>of packets</a:t>
            </a:r>
          </a:p>
          <a:p>
            <a:pPr lvl="1"/>
            <a:r>
              <a:rPr lang="en-US" sz="1400" dirty="0" smtClean="0">
                <a:cs typeface="Calibri" panose="020F0502020204030204" pitchFamily="34" charset="0"/>
              </a:rPr>
              <a:t>802.15.4g delivers </a:t>
            </a:r>
            <a:r>
              <a:rPr lang="en-US" sz="1400" b="1" dirty="0" smtClean="0">
                <a:solidFill>
                  <a:srgbClr val="FF0000"/>
                </a:solidFill>
                <a:cs typeface="Calibri" panose="020F0502020204030204" pitchFamily="34" charset="0"/>
              </a:rPr>
              <a:t>92.3% </a:t>
            </a:r>
            <a:r>
              <a:rPr lang="en-US" sz="1400" dirty="0" smtClean="0">
                <a:cs typeface="Calibri" panose="020F0502020204030204" pitchFamily="34" charset="0"/>
              </a:rPr>
              <a:t>of packet</a:t>
            </a:r>
            <a:endParaRPr lang="en-US" sz="800" dirty="0" smtClean="0">
              <a:cs typeface="Calibri" panose="020F0502020204030204" pitchFamily="34" charset="0"/>
            </a:endParaRPr>
          </a:p>
          <a:p>
            <a:r>
              <a:rPr lang="en-US" sz="1800" dirty="0" smtClean="0">
                <a:cs typeface="Calibri" panose="020F0502020204030204" pitchFamily="34" charset="0"/>
              </a:rPr>
              <a:t>Packet latency</a:t>
            </a:r>
          </a:p>
          <a:p>
            <a:pPr lvl="1"/>
            <a:r>
              <a:rPr lang="en-US" sz="1400" dirty="0">
                <a:cs typeface="Calibri" panose="020F0502020204030204" pitchFamily="34" charset="0"/>
              </a:rPr>
              <a:t>In general, 802.11ah </a:t>
            </a:r>
            <a:r>
              <a:rPr lang="en-US" sz="1400" dirty="0" smtClean="0">
                <a:cs typeface="Calibri" panose="020F0502020204030204" pitchFamily="34" charset="0"/>
              </a:rPr>
              <a:t>achieves shorter 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276.6ms]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178.9ms]</a:t>
            </a:r>
            <a:endParaRPr lang="en-US" sz="1400" b="1" dirty="0">
              <a:solidFill>
                <a:srgbClr val="FF0000"/>
              </a:solidFill>
              <a:cs typeface="Calibri" panose="020F0502020204030204" pitchFamily="34" charset="0"/>
            </a:endParaRPr>
          </a:p>
        </p:txBody>
      </p:sp>
      <p:sp>
        <p:nvSpPr>
          <p:cNvPr id="10"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pic>
        <p:nvPicPr>
          <p:cNvPr id="13" name="Picture 12"/>
          <p:cNvPicPr>
            <a:picLocks noChangeAspect="1"/>
          </p:cNvPicPr>
          <p:nvPr/>
        </p:nvPicPr>
        <p:blipFill>
          <a:blip r:embed="rId3"/>
          <a:stretch>
            <a:fillRect/>
          </a:stretch>
        </p:blipFill>
        <p:spPr>
          <a:xfrm>
            <a:off x="4994050" y="1502996"/>
            <a:ext cx="4209299" cy="3597338"/>
          </a:xfrm>
          <a:prstGeom prst="rect">
            <a:avLst/>
          </a:prstGeom>
        </p:spPr>
      </p:pic>
      <p:sp>
        <p:nvSpPr>
          <p:cNvPr id="19" name="TextBox 18"/>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20" name="Straight Connector 19"/>
          <p:cNvCxnSpPr>
            <a:endCxn id="19"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21" name="TextBox 20"/>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22" name="Straight Connector 21"/>
          <p:cNvCxnSpPr>
            <a:endCxn id="21"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17" name="Picture 16"/>
          <p:cNvPicPr>
            <a:picLocks noChangeAspect="1"/>
          </p:cNvPicPr>
          <p:nvPr/>
        </p:nvPicPr>
        <p:blipFill>
          <a:blip r:embed="rId4"/>
          <a:stretch>
            <a:fillRect/>
          </a:stretch>
        </p:blipFill>
        <p:spPr>
          <a:xfrm>
            <a:off x="550251" y="1493374"/>
            <a:ext cx="3786489" cy="3607554"/>
          </a:xfrm>
          <a:prstGeom prst="rect">
            <a:avLst/>
          </a:prstGeom>
        </p:spPr>
      </p:pic>
    </p:spTree>
    <p:extLst>
      <p:ext uri="{BB962C8B-B14F-4D97-AF65-F5344CB8AC3E}">
        <p14:creationId xmlns:p14="http://schemas.microsoft.com/office/powerpoint/2010/main" val="18039848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19801" y="6907108"/>
            <a:ext cx="3092028" cy="179492"/>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9</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cs typeface="Calibri" panose="020F0502020204030204" pitchFamily="34" charset="0"/>
              </a:rPr>
              <a:t>Case 3: 50 Nodes, 40 kbps for 802.11ah and 10 kbps for 802.15.4g</a:t>
            </a:r>
            <a:endParaRPr lang="en-US" sz="2000" dirty="0">
              <a:cs typeface="Calibri" panose="020F0502020204030204" pitchFamily="34" charset="0"/>
            </a:endParaRPr>
          </a:p>
        </p:txBody>
      </p:sp>
      <p:sp>
        <p:nvSpPr>
          <p:cNvPr id="10242" name="Rectangle 2"/>
          <p:cNvSpPr>
            <a:spLocks noGrp="1" noChangeArrowheads="1"/>
          </p:cNvSpPr>
          <p:nvPr>
            <p:ph type="body" idx="1"/>
          </p:nvPr>
        </p:nvSpPr>
        <p:spPr>
          <a:xfrm>
            <a:off x="731520" y="1295400"/>
            <a:ext cx="8290560" cy="5611708"/>
          </a:xfrm>
          <a:ln/>
        </p:spPr>
        <p:txBody>
          <a:bodyPr/>
          <a:lstStyle/>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a:cs typeface="Calibri" panose="020F0502020204030204" pitchFamily="34" charset="0"/>
            </a:endParaRPr>
          </a:p>
          <a:p>
            <a:endParaRPr lang="en-US" sz="1800" dirty="0" smtClean="0">
              <a:cs typeface="Calibri" panose="020F0502020204030204" pitchFamily="34" charset="0"/>
            </a:endParaRPr>
          </a:p>
          <a:p>
            <a:endParaRPr lang="en-US" sz="1800" dirty="0" smtClean="0">
              <a:cs typeface="Calibri" panose="020F0502020204030204" pitchFamily="34" charset="0"/>
            </a:endParaRPr>
          </a:p>
          <a:p>
            <a:endParaRPr lang="en-US" sz="1200" dirty="0">
              <a:cs typeface="Calibri" panose="020F0502020204030204" pitchFamily="34" charset="0"/>
            </a:endParaRPr>
          </a:p>
          <a:p>
            <a:pPr lvl="0"/>
            <a:r>
              <a:rPr lang="en-US" sz="1800" dirty="0">
                <a:cs typeface="Calibri" panose="020F0502020204030204" pitchFamily="34" charset="0"/>
              </a:rPr>
              <a:t>Packet delivery rate</a:t>
            </a:r>
          </a:p>
          <a:p>
            <a:pPr lvl="1"/>
            <a:r>
              <a:rPr lang="en-US" sz="1400" dirty="0">
                <a:cs typeface="Calibri" panose="020F0502020204030204" pitchFamily="34" charset="0"/>
              </a:rPr>
              <a:t>802.11ah delivers </a:t>
            </a:r>
            <a:r>
              <a:rPr lang="en-US" sz="1400" b="1" dirty="0" smtClean="0">
                <a:solidFill>
                  <a:srgbClr val="FF0000"/>
                </a:solidFill>
                <a:cs typeface="Calibri" panose="020F0502020204030204" pitchFamily="34" charset="0"/>
              </a:rPr>
              <a:t>100%</a:t>
            </a:r>
            <a:r>
              <a:rPr lang="en-US" sz="1400" dirty="0" smtClean="0">
                <a:cs typeface="Calibri" panose="020F0502020204030204" pitchFamily="34" charset="0"/>
              </a:rPr>
              <a:t> of </a:t>
            </a:r>
            <a:r>
              <a:rPr lang="en-US" sz="1400" dirty="0">
                <a:cs typeface="Calibri" panose="020F0502020204030204" pitchFamily="34" charset="0"/>
              </a:rPr>
              <a:t>packets</a:t>
            </a:r>
          </a:p>
          <a:p>
            <a:pPr lvl="1"/>
            <a:r>
              <a:rPr lang="en-US" sz="1400" dirty="0">
                <a:cs typeface="Calibri" panose="020F0502020204030204" pitchFamily="34" charset="0"/>
              </a:rPr>
              <a:t>802.15.4g delivers </a:t>
            </a:r>
            <a:r>
              <a:rPr lang="en-US" sz="1400" b="1" dirty="0" smtClean="0">
                <a:solidFill>
                  <a:srgbClr val="FF0000"/>
                </a:solidFill>
                <a:cs typeface="Calibri" panose="020F0502020204030204" pitchFamily="34" charset="0"/>
              </a:rPr>
              <a:t>76.6% </a:t>
            </a:r>
            <a:r>
              <a:rPr lang="en-US" sz="1400" dirty="0" smtClean="0">
                <a:cs typeface="Calibri" panose="020F0502020204030204" pitchFamily="34" charset="0"/>
              </a:rPr>
              <a:t>of </a:t>
            </a:r>
            <a:r>
              <a:rPr lang="en-US" sz="1400" dirty="0">
                <a:cs typeface="Calibri" panose="020F0502020204030204" pitchFamily="34" charset="0"/>
              </a:rPr>
              <a:t>packet</a:t>
            </a:r>
            <a:endParaRPr lang="en-US" sz="800" dirty="0">
              <a:cs typeface="Calibri" panose="020F0502020204030204" pitchFamily="34" charset="0"/>
            </a:endParaRPr>
          </a:p>
          <a:p>
            <a:pPr lvl="0"/>
            <a:r>
              <a:rPr lang="en-US" sz="1800" dirty="0">
                <a:cs typeface="Calibri" panose="020F0502020204030204" pitchFamily="34" charset="0"/>
              </a:rPr>
              <a:t>Packet latency</a:t>
            </a:r>
          </a:p>
          <a:p>
            <a:pPr lvl="1"/>
            <a:r>
              <a:rPr lang="en-US" sz="1400" dirty="0">
                <a:cs typeface="Calibri" panose="020F0502020204030204" pitchFamily="34" charset="0"/>
              </a:rPr>
              <a:t>In general, 802.11ah </a:t>
            </a:r>
            <a:r>
              <a:rPr lang="en-US" sz="1400" dirty="0">
                <a:cs typeface="Calibri" panose="020F0502020204030204" pitchFamily="34" charset="0"/>
              </a:rPr>
              <a:t>achieves shorter packet latency than 802.15.4g</a:t>
            </a:r>
          </a:p>
          <a:p>
            <a:pPr lvl="1"/>
            <a:r>
              <a:rPr lang="en-US" sz="1400" dirty="0">
                <a:cs typeface="Calibri" panose="020F0502020204030204" pitchFamily="34" charset="0"/>
              </a:rPr>
              <a:t>802.11ah delay in </a:t>
            </a:r>
            <a:r>
              <a:rPr lang="en-US" sz="1400" b="1" dirty="0" smtClean="0">
                <a:solidFill>
                  <a:srgbClr val="FF0000"/>
                </a:solidFill>
                <a:cs typeface="Calibri" panose="020F0502020204030204" pitchFamily="34" charset="0"/>
              </a:rPr>
              <a:t>[4.9ms, 428.3ms]</a:t>
            </a:r>
            <a:r>
              <a:rPr lang="en-US" sz="1400" dirty="0" smtClean="0">
                <a:cs typeface="Calibri" panose="020F0502020204030204" pitchFamily="34" charset="0"/>
              </a:rPr>
              <a:t>, </a:t>
            </a:r>
            <a:r>
              <a:rPr lang="en-US" sz="1400" dirty="0">
                <a:cs typeface="Calibri" panose="020F0502020204030204" pitchFamily="34" charset="0"/>
              </a:rPr>
              <a:t>802.1.5.4g delay in </a:t>
            </a:r>
            <a:r>
              <a:rPr lang="en-US" sz="1400" b="1" dirty="0" smtClean="0">
                <a:solidFill>
                  <a:srgbClr val="FF0000"/>
                </a:solidFill>
                <a:cs typeface="Calibri" panose="020F0502020204030204" pitchFamily="34" charset="0"/>
              </a:rPr>
              <a:t>[12.8ms, 205.2ms]</a:t>
            </a:r>
            <a:endParaRPr lang="en-US" sz="1400" b="1" dirty="0">
              <a:solidFill>
                <a:srgbClr val="FF0000"/>
              </a:solidFill>
              <a:cs typeface="Calibri" panose="020F0502020204030204" pitchFamily="34" charset="0"/>
            </a:endParaRPr>
          </a:p>
        </p:txBody>
      </p:sp>
      <p:sp>
        <p:nvSpPr>
          <p:cNvPr id="9" name="Date Placeholder 3"/>
          <p:cNvSpPr>
            <a:spLocks noGrp="1"/>
          </p:cNvSpPr>
          <p:nvPr>
            <p:ph type="dt" idx="15"/>
          </p:nvPr>
        </p:nvSpPr>
        <p:spPr>
          <a:xfrm>
            <a:off x="743374" y="355601"/>
            <a:ext cx="2761816" cy="291254"/>
          </a:xfrm>
        </p:spPr>
        <p:txBody>
          <a:bodyPr/>
          <a:lstStyle/>
          <a:p>
            <a:r>
              <a:rPr lang="en-US" dirty="0" smtClean="0">
                <a:cs typeface="Calibri" panose="020F0502020204030204" pitchFamily="34" charset="0"/>
              </a:rPr>
              <a:t>March 2019</a:t>
            </a:r>
            <a:endParaRPr lang="en-GB" dirty="0">
              <a:cs typeface="Calibri" panose="020F0502020204030204" pitchFamily="34" charset="0"/>
            </a:endParaRPr>
          </a:p>
        </p:txBody>
      </p:sp>
      <p:pic>
        <p:nvPicPr>
          <p:cNvPr id="4" name="Picture 3"/>
          <p:cNvPicPr>
            <a:picLocks noChangeAspect="1"/>
          </p:cNvPicPr>
          <p:nvPr/>
        </p:nvPicPr>
        <p:blipFill>
          <a:blip r:embed="rId3"/>
          <a:stretch>
            <a:fillRect/>
          </a:stretch>
        </p:blipFill>
        <p:spPr>
          <a:xfrm>
            <a:off x="4984812" y="1497360"/>
            <a:ext cx="4226046" cy="3611650"/>
          </a:xfrm>
          <a:prstGeom prst="rect">
            <a:avLst/>
          </a:prstGeom>
        </p:spPr>
      </p:pic>
      <p:sp>
        <p:nvSpPr>
          <p:cNvPr id="16" name="TextBox 15"/>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7" name="Straight Connector 16"/>
          <p:cNvCxnSpPr>
            <a:endCxn id="16"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18" name="TextBox 17"/>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9" name="Straight Connector 18"/>
          <p:cNvCxnSpPr>
            <a:endCxn id="18"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8" name="Picture 7"/>
          <p:cNvPicPr>
            <a:picLocks noChangeAspect="1"/>
          </p:cNvPicPr>
          <p:nvPr/>
        </p:nvPicPr>
        <p:blipFill>
          <a:blip r:embed="rId4"/>
          <a:stretch>
            <a:fillRect/>
          </a:stretch>
        </p:blipFill>
        <p:spPr>
          <a:xfrm>
            <a:off x="556320" y="1497360"/>
            <a:ext cx="3780420" cy="3613805"/>
          </a:xfrm>
          <a:prstGeom prst="rect">
            <a:avLst/>
          </a:prstGeom>
        </p:spPr>
      </p:pic>
    </p:spTree>
    <p:extLst>
      <p:ext uri="{BB962C8B-B14F-4D97-AF65-F5344CB8AC3E}">
        <p14:creationId xmlns:p14="http://schemas.microsoft.com/office/powerpoint/2010/main" val="929960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2016</TotalTime>
  <Words>1668</Words>
  <Application>Microsoft Office PowerPoint</Application>
  <PresentationFormat>Custom</PresentationFormat>
  <Paragraphs>478</Paragraphs>
  <Slides>19</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Arial Unicode MS</vt:lpstr>
      <vt:lpstr>MS Gothic</vt:lpstr>
      <vt:lpstr>Arial</vt:lpstr>
      <vt:lpstr>Calibri</vt:lpstr>
      <vt:lpstr>Cambria Math</vt:lpstr>
      <vt:lpstr>Courier New</vt:lpstr>
      <vt:lpstr>Times New Roman</vt:lpstr>
      <vt:lpstr>Wingdings</vt:lpstr>
      <vt:lpstr>Office Theme</vt:lpstr>
      <vt:lpstr>Document</vt:lpstr>
      <vt:lpstr>S1G Coexistence Simulation Update</vt:lpstr>
      <vt:lpstr>Summary</vt:lpstr>
      <vt:lpstr>802.11ah and 802.15.4g Backoff Overview</vt:lpstr>
      <vt:lpstr>Simulation Parameters and Performance Metrics</vt:lpstr>
      <vt:lpstr>Node Deployment : 50 nodes</vt:lpstr>
      <vt:lpstr>Node Deployment : 100 nodes</vt:lpstr>
      <vt:lpstr>Case 1: 50 Nodes, 10 kbps for 802.11ah and 10 kbps for 802.15.4g</vt:lpstr>
      <vt:lpstr>Case 2: 50 Nodes, 20 kbps for 802.11ah and 10 kbps for 802.15.4g</vt:lpstr>
      <vt:lpstr>Case 3: 50 Nodes, 40 kbps for 802.11ah and 10 kbps for 802.15.4g</vt:lpstr>
      <vt:lpstr>Case 4: 50 Nodes, 20 kbps for 802.11ah and 20 kbps for 802.15.4g</vt:lpstr>
      <vt:lpstr>Case 5: 50 Nodes, 40 kbps for 802.11ah and 20 kbps for 802.15.4g</vt:lpstr>
      <vt:lpstr>Case 6: 100 Nodes, 10 kbps for 802.11ah and 10 kbps for 802.15.4g</vt:lpstr>
      <vt:lpstr>Case 7: 100 Nodes, 20 kbps for 802.11ah and 10 kbps for 802.15.4g</vt:lpstr>
      <vt:lpstr>Case 8: 100 Nodes, 40 kbps for 802.11ah and 10 kbps for 802.15.4g</vt:lpstr>
      <vt:lpstr>Case 9: 100 Nodes, 20 kbps for 802.11ah and 20 kbps for 802.15.4g</vt:lpstr>
      <vt:lpstr>Case 10: 100 Nodes, 40 kbps for 802.11ah and 20 kbps for 802.15.4g</vt:lpstr>
      <vt:lpstr>Simulation Results Summary</vt:lpstr>
      <vt:lpstr>Summary</vt:lpstr>
      <vt:lpstr>Straw Poll</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Yukimasa Nagai</cp:lastModifiedBy>
  <cp:revision>152</cp:revision>
  <cp:lastPrinted>2014-11-08T20:15:38Z</cp:lastPrinted>
  <dcterms:created xsi:type="dcterms:W3CDTF">2014-10-30T17:06:39Z</dcterms:created>
  <dcterms:modified xsi:type="dcterms:W3CDTF">2019-03-13T00:31:45Z</dcterms:modified>
</cp:coreProperties>
</file>