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77" r:id="rId4"/>
    <p:sldId id="279" r:id="rId5"/>
    <p:sldId id="280" r:id="rId6"/>
    <p:sldId id="282" r:id="rId7"/>
    <p:sldId id="278" r:id="rId8"/>
    <p:sldId id="274" r:id="rId9"/>
    <p:sldId id="281"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0" d="100"/>
          <a:sy n="70" d="100"/>
        </p:scale>
        <p:origin x="432"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4934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Shoichi Kitazawa, Muroran IT</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Shoichi Kitazawa, Muroran IT</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802.19-19/</a:t>
            </a:r>
            <a:r>
              <a:rPr lang="en-US" altLang="ja-JP" sz="2000" b="1" dirty="0" smtClean="0">
                <a:solidFill>
                  <a:schemeClr val="tx1"/>
                </a:solidFill>
                <a:latin typeface="Calibri" panose="020F0502020204030204" pitchFamily="34" charset="0"/>
              </a:rPr>
              <a:t>0020-01-0003</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Shoichi Kitazawa, Muroran IT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TG4s and TG4md update</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2019-03-12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36851947"/>
              </p:ext>
            </p:extLst>
          </p:nvPr>
        </p:nvGraphicFramePr>
        <p:xfrm>
          <a:off x="546100" y="2438400"/>
          <a:ext cx="8572500" cy="2667000"/>
        </p:xfrm>
        <a:graphic>
          <a:graphicData uri="http://schemas.openxmlformats.org/presentationml/2006/ole">
            <mc:AlternateContent xmlns:mc="http://schemas.openxmlformats.org/markup-compatibility/2006">
              <mc:Choice xmlns:v="urn:schemas-microsoft-com:vml" Requires="v">
                <p:oleObj spid="_x0000_s3105" name="Document" r:id="rId4" imgW="8242738" imgH="2568456" progId="Word.Document.8">
                  <p:embed/>
                </p:oleObj>
              </mc:Choice>
              <mc:Fallback>
                <p:oleObj name="Document" r:id="rId4" imgW="8242738" imgH="2568456" progId="Word.Document.8">
                  <p:embed/>
                  <p:pic>
                    <p:nvPicPr>
                      <p:cNvPr id="0" name="Picture 3"/>
                      <p:cNvPicPr>
                        <a:picLocks noChangeAspect="1" noChangeArrowheads="1"/>
                      </p:cNvPicPr>
                      <p:nvPr/>
                    </p:nvPicPr>
                    <p:blipFill>
                      <a:blip r:embed="rId5"/>
                      <a:srcRect/>
                      <a:stretch>
                        <a:fillRect/>
                      </a:stretch>
                    </p:blipFill>
                    <p:spPr bwMode="auto">
                      <a:xfrm>
                        <a:off x="546100" y="2438400"/>
                        <a:ext cx="8572500" cy="2667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altLang="ja-JP" smtClean="0"/>
              <a:t>March 2019</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smtClean="0"/>
              <a:t>Shoichi Kitazawa, Muroran IT</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presentation reports </a:t>
            </a:r>
            <a:r>
              <a:rPr lang="en-GB" dirty="0"/>
              <a:t>TG4s and TG4md </a:t>
            </a:r>
            <a:r>
              <a:rPr lang="en-GB" dirty="0" smtClean="0"/>
              <a:t>update and proposes two coexistence </a:t>
            </a:r>
            <a:r>
              <a:rPr lang="en-GB" dirty="0"/>
              <a:t>scenario.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802.15.4 status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Implementing </a:t>
            </a:r>
            <a:r>
              <a:rPr kumimoji="1" lang="en-US" altLang="ja-JP" dirty="0"/>
              <a:t>a roll-up to IEEE 802.15.4-2020 with </a:t>
            </a:r>
            <a:r>
              <a:rPr kumimoji="1" lang="en-US" altLang="ja-JP" dirty="0" smtClean="0"/>
              <a:t>TG4md.</a:t>
            </a:r>
          </a:p>
          <a:p>
            <a:r>
              <a:rPr kumimoji="1" lang="en-US" altLang="ja-JP" dirty="0" smtClean="0"/>
              <a:t>TG4md continue to work comment resolution of Initial WG LB.</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pic>
        <p:nvPicPr>
          <p:cNvPr id="8" name="図 7"/>
          <p:cNvPicPr>
            <a:picLocks noChangeAspect="1"/>
          </p:cNvPicPr>
          <p:nvPr/>
        </p:nvPicPr>
        <p:blipFill>
          <a:blip r:embed="rId2"/>
          <a:stretch>
            <a:fillRect/>
          </a:stretch>
        </p:blipFill>
        <p:spPr>
          <a:xfrm>
            <a:off x="1842091" y="3307109"/>
            <a:ext cx="6712886" cy="3600000"/>
          </a:xfrm>
          <a:prstGeom prst="rect">
            <a:avLst/>
          </a:prstGeom>
        </p:spPr>
      </p:pic>
      <p:sp>
        <p:nvSpPr>
          <p:cNvPr id="9" name="正方形/長方形 8"/>
          <p:cNvSpPr/>
          <p:nvPr/>
        </p:nvSpPr>
        <p:spPr bwMode="auto">
          <a:xfrm>
            <a:off x="6324600" y="5867400"/>
            <a:ext cx="914400" cy="45720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0667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Proposed Timeline</a:t>
            </a:r>
            <a:endParaRPr kumimoji="1" lang="ja-JP" altLang="en-US" dirty="0"/>
          </a:p>
        </p:txBody>
      </p:sp>
      <p:sp>
        <p:nvSpPr>
          <p:cNvPr id="3" name="コンテンツ プレースホルダー 2"/>
          <p:cNvSpPr>
            <a:spLocks noGrp="1"/>
          </p:cNvSpPr>
          <p:nvPr>
            <p:ph idx="1"/>
          </p:nvPr>
        </p:nvSpPr>
        <p:spPr/>
        <p:txBody>
          <a:bodyPr/>
          <a:lstStyle/>
          <a:p>
            <a:pPr marL="285750" indent="-285750"/>
            <a:r>
              <a:rPr lang="en-US" altLang="ja-JP" sz="2000" dirty="0"/>
              <a:t>Mar 2019 (Vancouver)</a:t>
            </a:r>
          </a:p>
          <a:p>
            <a:pPr marL="742950" lvl="1" indent="-285750">
              <a:buFont typeface="Arial" panose="020B0604020202020204" pitchFamily="34" charset="0"/>
              <a:buChar char="•"/>
            </a:pPr>
            <a:r>
              <a:rPr lang="en-US" altLang="ja-JP" sz="1600" dirty="0"/>
              <a:t>Comment </a:t>
            </a:r>
            <a:r>
              <a:rPr lang="en-US" altLang="ja-JP" sz="1600" dirty="0" smtClean="0"/>
              <a:t>resolution</a:t>
            </a:r>
            <a:endParaRPr lang="en-US" altLang="ja-JP" sz="1600" dirty="0"/>
          </a:p>
          <a:p>
            <a:pPr marL="285750" indent="-285750"/>
            <a:r>
              <a:rPr lang="en-US" altLang="ja-JP" sz="2000" dirty="0"/>
              <a:t>May 2019 (Atlanta)</a:t>
            </a:r>
          </a:p>
          <a:p>
            <a:pPr marL="742950" lvl="1" indent="-285750">
              <a:buFont typeface="Arial" panose="020B0604020202020204" pitchFamily="34" charset="0"/>
              <a:buChar char="•"/>
            </a:pPr>
            <a:r>
              <a:rPr lang="en-US" altLang="ja-JP" sz="1600" dirty="0"/>
              <a:t>Informal Comment Resolution</a:t>
            </a:r>
          </a:p>
          <a:p>
            <a:pPr marL="742950" lvl="1" indent="-285750">
              <a:buFont typeface="Arial" panose="020B0604020202020204" pitchFamily="34" charset="0"/>
              <a:buChar char="•"/>
            </a:pPr>
            <a:r>
              <a:rPr lang="en-US" altLang="ja-JP" sz="1600" dirty="0" err="1"/>
              <a:t>Recirc</a:t>
            </a:r>
            <a:endParaRPr lang="en-US" altLang="ja-JP" sz="1600" dirty="0"/>
          </a:p>
          <a:p>
            <a:pPr marL="285750" indent="-285750"/>
            <a:r>
              <a:rPr lang="en-US" altLang="ja-JP" sz="2000" dirty="0"/>
              <a:t>July 2019 (Vienna)</a:t>
            </a:r>
          </a:p>
          <a:p>
            <a:pPr marL="742950" lvl="1" indent="-285750">
              <a:buFont typeface="Arial" panose="020B0604020202020204" pitchFamily="34" charset="0"/>
              <a:buChar char="•"/>
            </a:pPr>
            <a:r>
              <a:rPr lang="en-US" altLang="ja-JP" sz="1600" dirty="0"/>
              <a:t>Comment Resolution</a:t>
            </a:r>
          </a:p>
          <a:p>
            <a:pPr marL="742950" lvl="1" indent="-285750">
              <a:buFont typeface="Arial" panose="020B0604020202020204" pitchFamily="34" charset="0"/>
              <a:buChar char="•"/>
            </a:pPr>
            <a:r>
              <a:rPr lang="en-US" altLang="ja-JP" sz="1600" dirty="0"/>
              <a:t>Sponsor Ballot</a:t>
            </a:r>
          </a:p>
          <a:p>
            <a:pPr marL="285750" indent="-285750"/>
            <a:r>
              <a:rPr lang="en-US" altLang="ja-JP" sz="2000" dirty="0"/>
              <a:t>Sep 2019 (Hanoi)</a:t>
            </a:r>
          </a:p>
          <a:p>
            <a:pPr marL="742950" lvl="1" indent="-285750">
              <a:buFont typeface="Arial" panose="020B0604020202020204" pitchFamily="34" charset="0"/>
              <a:buChar char="•"/>
            </a:pPr>
            <a:r>
              <a:rPr lang="en-US" altLang="ja-JP" sz="1600" dirty="0"/>
              <a:t>Comment Resolution</a:t>
            </a:r>
          </a:p>
          <a:p>
            <a:pPr marL="742950" lvl="1" indent="-285750">
              <a:buFont typeface="Arial" panose="020B0604020202020204" pitchFamily="34" charset="0"/>
              <a:buChar char="•"/>
            </a:pPr>
            <a:r>
              <a:rPr lang="en-US" altLang="ja-JP" sz="1600" dirty="0" err="1"/>
              <a:t>Recirc</a:t>
            </a:r>
            <a:endParaRPr lang="en-US" altLang="ja-JP" sz="1600" dirty="0"/>
          </a:p>
          <a:p>
            <a:pPr marL="285750" indent="-285750"/>
            <a:r>
              <a:rPr lang="en-US" altLang="ja-JP" sz="2000" dirty="0"/>
              <a:t>Nov 2019 (Kona)</a:t>
            </a:r>
          </a:p>
          <a:p>
            <a:pPr marL="742950" lvl="1" indent="-285750">
              <a:buFont typeface="Arial" panose="020B0604020202020204" pitchFamily="34" charset="0"/>
              <a:buChar char="•"/>
            </a:pPr>
            <a:r>
              <a:rPr lang="en-US" altLang="ja-JP" sz="1600" dirty="0"/>
              <a:t>Submit to </a:t>
            </a:r>
            <a:r>
              <a:rPr lang="en-US" altLang="ja-JP" sz="1600" dirty="0" err="1"/>
              <a:t>Revcom</a:t>
            </a:r>
            <a:r>
              <a:rPr lang="en-US" altLang="ja-JP" sz="1600" dirty="0"/>
              <a:t> </a:t>
            </a:r>
            <a:endParaRPr lang="en-US" altLang="ja-JP" sz="1600" b="1"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sp>
        <p:nvSpPr>
          <p:cNvPr id="9" name="正方形/長方形 8"/>
          <p:cNvSpPr/>
          <p:nvPr/>
        </p:nvSpPr>
        <p:spPr>
          <a:xfrm>
            <a:off x="3276600" y="6534632"/>
            <a:ext cx="6248400" cy="338554"/>
          </a:xfrm>
          <a:prstGeom prst="rect">
            <a:avLst/>
          </a:prstGeom>
        </p:spPr>
        <p:txBody>
          <a:bodyPr wrap="square">
            <a:spAutoFit/>
          </a:bodyPr>
          <a:lstStyle/>
          <a:p>
            <a:r>
              <a:rPr lang="ja-JP" altLang="en-US" sz="1600" dirty="0">
                <a:solidFill>
                  <a:schemeClr val="tx1"/>
                </a:solidFill>
                <a:latin typeface="Century" panose="02040604050505020304" pitchFamily="18" charset="0"/>
              </a:rPr>
              <a:t>15-19-0102-02-04md-march-2019-open-and-closing-report.pptx</a:t>
            </a:r>
          </a:p>
        </p:txBody>
      </p:sp>
    </p:spTree>
    <p:extLst>
      <p:ext uri="{BB962C8B-B14F-4D97-AF65-F5344CB8AC3E}">
        <p14:creationId xmlns:p14="http://schemas.microsoft.com/office/powerpoint/2010/main" val="1372850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802.15.4s metrics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sp>
        <p:nvSpPr>
          <p:cNvPr id="7" name="コンテンツ プレースホルダー 2"/>
          <p:cNvSpPr txBox="1">
            <a:spLocks/>
          </p:cNvSpPr>
          <p:nvPr/>
        </p:nvSpPr>
        <p:spPr>
          <a:xfrm>
            <a:off x="580036" y="3124832"/>
            <a:ext cx="8640164" cy="3656968"/>
          </a:xfrm>
          <a:prstGeom prst="rect">
            <a:avLst/>
          </a:prstGeom>
        </p:spPr>
        <p:txBody>
          <a:bodyPr/>
          <a:lstStyle>
            <a:lvl1pPr marL="257175" indent="-257175" algn="l" rtl="0" eaLnBrk="1" fontAlgn="base" hangingPunct="1">
              <a:spcBef>
                <a:spcPct val="20000"/>
              </a:spcBef>
              <a:spcAft>
                <a:spcPct val="0"/>
              </a:spcAft>
              <a:buChar char="•"/>
              <a:defRPr kumimoji="1" sz="28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anose="05000000000000000000" pitchFamily="2" charset="2"/>
              <a:buChar char="Ø"/>
              <a:defRPr kumimoji="1" sz="2400">
                <a:solidFill>
                  <a:schemeClr val="tx1"/>
                </a:solidFill>
                <a:latin typeface="+mn-lt"/>
                <a:ea typeface="+mn-ea"/>
              </a:defRPr>
            </a:lvl2pPr>
            <a:lvl3pPr marL="857250" indent="-171450" algn="l" rtl="0" eaLnBrk="1" fontAlgn="base" hangingPunct="1">
              <a:spcBef>
                <a:spcPct val="20000"/>
              </a:spcBef>
              <a:spcAft>
                <a:spcPct val="0"/>
              </a:spcAft>
              <a:buChar char="•"/>
              <a:defRPr kumimoji="1" sz="2000">
                <a:solidFill>
                  <a:schemeClr val="tx1"/>
                </a:solidFill>
                <a:latin typeface="+mn-lt"/>
                <a:ea typeface="+mn-ea"/>
              </a:defRPr>
            </a:lvl3pPr>
            <a:lvl4pPr marL="1200150" indent="-171450" algn="l" rtl="0" eaLnBrk="1" fontAlgn="base" hangingPunct="1">
              <a:spcBef>
                <a:spcPct val="20000"/>
              </a:spcBef>
              <a:spcAft>
                <a:spcPct val="0"/>
              </a:spcAft>
              <a:buChar char="–"/>
              <a:defRPr kumimoji="1" sz="1800">
                <a:solidFill>
                  <a:schemeClr val="tx1"/>
                </a:solidFill>
                <a:latin typeface="+mn-lt"/>
                <a:ea typeface="+mn-ea"/>
              </a:defRPr>
            </a:lvl4pPr>
            <a:lvl5pPr marL="1543050" indent="-171450" algn="l" rtl="0" eaLnBrk="1" fontAlgn="base" hangingPunct="1">
              <a:spcBef>
                <a:spcPct val="20000"/>
              </a:spcBef>
              <a:spcAft>
                <a:spcPct val="0"/>
              </a:spcAft>
              <a:buChar char="»"/>
              <a:defRPr kumimoji="1" sz="1600">
                <a:solidFill>
                  <a:schemeClr val="tx1"/>
                </a:solidFill>
                <a:latin typeface="+mn-lt"/>
                <a:ea typeface="+mn-ea"/>
              </a:defRPr>
            </a:lvl5pPr>
            <a:lvl6pPr marL="1885950" indent="-171450" algn="l" rtl="0" eaLnBrk="1" fontAlgn="base" hangingPunct="1">
              <a:spcBef>
                <a:spcPct val="20000"/>
              </a:spcBef>
              <a:spcAft>
                <a:spcPct val="0"/>
              </a:spcAft>
              <a:buChar char="»"/>
              <a:defRPr kumimoji="1" sz="1050">
                <a:solidFill>
                  <a:schemeClr val="tx1"/>
                </a:solidFill>
                <a:latin typeface="+mn-lt"/>
                <a:ea typeface="+mn-ea"/>
              </a:defRPr>
            </a:lvl6pPr>
            <a:lvl7pPr marL="2228850" indent="-171450" algn="l" rtl="0" eaLnBrk="1" fontAlgn="base" hangingPunct="1">
              <a:spcBef>
                <a:spcPct val="20000"/>
              </a:spcBef>
              <a:spcAft>
                <a:spcPct val="0"/>
              </a:spcAft>
              <a:buChar char="»"/>
              <a:defRPr kumimoji="1" sz="1050">
                <a:solidFill>
                  <a:schemeClr val="tx1"/>
                </a:solidFill>
                <a:latin typeface="+mn-lt"/>
                <a:ea typeface="+mn-ea"/>
              </a:defRPr>
            </a:lvl7pPr>
            <a:lvl8pPr marL="2571750" indent="-171450" algn="l" rtl="0" eaLnBrk="1" fontAlgn="base" hangingPunct="1">
              <a:spcBef>
                <a:spcPct val="20000"/>
              </a:spcBef>
              <a:spcAft>
                <a:spcPct val="0"/>
              </a:spcAft>
              <a:buChar char="»"/>
              <a:defRPr kumimoji="1" sz="1050">
                <a:solidFill>
                  <a:schemeClr val="tx1"/>
                </a:solidFill>
                <a:latin typeface="+mn-lt"/>
                <a:ea typeface="+mn-ea"/>
              </a:defRPr>
            </a:lvl8pPr>
            <a:lvl9pPr marL="2914650" indent="-171450" algn="l" rtl="0" eaLnBrk="1" fontAlgn="base" hangingPunct="1">
              <a:spcBef>
                <a:spcPct val="20000"/>
              </a:spcBef>
              <a:spcAft>
                <a:spcPct val="0"/>
              </a:spcAft>
              <a:buChar char="»"/>
              <a:defRPr kumimoji="1" sz="1050">
                <a:solidFill>
                  <a:schemeClr val="tx1"/>
                </a:solidFill>
                <a:latin typeface="+mn-lt"/>
                <a:ea typeface="+mn-ea"/>
              </a:defRPr>
            </a:lvl9pPr>
          </a:lstStyle>
          <a:p>
            <a:r>
              <a:rPr lang="en-US" altLang="ja-JP" sz="2400" kern="0" dirty="0" smtClean="0"/>
              <a:t>SRM specifies the following functions and procedures in order to effectively operate wireless systems that could have heavy interferences within or outside the network:</a:t>
            </a:r>
            <a:endParaRPr lang="ja-JP" altLang="ja-JP" sz="2400" kern="0" dirty="0" smtClean="0"/>
          </a:p>
          <a:p>
            <a:pPr lvl="1"/>
            <a:r>
              <a:rPr lang="en-US" altLang="ja-JP" sz="2000" kern="0" dirty="0" smtClean="0"/>
              <a:t>spectrum resource measurements and network performance metrics, such as packet error ratio, delay, </a:t>
            </a:r>
            <a:r>
              <a:rPr lang="en-US" altLang="ja-JP" sz="2000" kern="0" dirty="0" err="1" smtClean="0"/>
              <a:t>etc</a:t>
            </a:r>
            <a:r>
              <a:rPr lang="en-US" altLang="ja-JP" sz="2000" kern="0" dirty="0" smtClean="0"/>
              <a:t>,</a:t>
            </a:r>
            <a:endParaRPr lang="ja-JP" altLang="ja-JP" sz="2000" kern="0" dirty="0" smtClean="0"/>
          </a:p>
          <a:p>
            <a:pPr lvl="1"/>
            <a:r>
              <a:rPr lang="en-US" altLang="ja-JP" sz="2000" kern="0" dirty="0" smtClean="0"/>
              <a:t>information elements and data structures to capture these measurements,</a:t>
            </a:r>
            <a:endParaRPr lang="ja-JP" altLang="ja-JP" sz="2000" kern="0" dirty="0" smtClean="0"/>
          </a:p>
          <a:p>
            <a:pPr lvl="1"/>
            <a:r>
              <a:rPr lang="en-US" altLang="ja-JP" sz="2000" kern="0" dirty="0" smtClean="0"/>
              <a:t>procedures for collecting and exchanging spectrum resource measurement information with higher layers or other devices and for Transmit Power Control (TPC).</a:t>
            </a:r>
            <a:endParaRPr lang="ja-JP" altLang="ja-JP" sz="2000" kern="0" dirty="0" smtClean="0"/>
          </a:p>
          <a:p>
            <a:pPr marL="0" indent="0">
              <a:buNone/>
            </a:pPr>
            <a:endParaRPr lang="ja-JP" altLang="en-US" sz="2400" kern="0" dirty="0"/>
          </a:p>
        </p:txBody>
      </p:sp>
      <p:sp>
        <p:nvSpPr>
          <p:cNvPr id="8" name="テキスト ボックス 7"/>
          <p:cNvSpPr txBox="1"/>
          <p:nvPr/>
        </p:nvSpPr>
        <p:spPr>
          <a:xfrm>
            <a:off x="579239" y="1987177"/>
            <a:ext cx="8640961" cy="1018227"/>
          </a:xfrm>
          <a:prstGeom prst="rect">
            <a:avLst/>
          </a:prstGeom>
          <a:solidFill>
            <a:srgbClr val="FFC000"/>
          </a:solidFill>
        </p:spPr>
        <p:txBody>
          <a:bodyPr wrap="square" rtlCol="0">
            <a:spAutoFit/>
          </a:bodyPr>
          <a:lstStyle/>
          <a:p>
            <a:pPr marL="342900" lvl="1" indent="-342900" defTabSz="449263" fontAlgn="base">
              <a:spcBef>
                <a:spcPts val="500"/>
              </a:spcBef>
              <a:spcAft>
                <a:spcPct val="0"/>
              </a:spcAft>
              <a:buClr>
                <a:srgbClr val="000000"/>
              </a:buClr>
              <a:buSzPct val="100000"/>
              <a:buFont typeface="Arial" panose="020B0604020202020204" pitchFamily="34" charset="0"/>
              <a:buChar char="•"/>
              <a:defRPr/>
            </a:pPr>
            <a:r>
              <a:rPr lang="en-US" altLang="ja-JP" sz="2800" b="1" kern="0" dirty="0" smtClean="0">
                <a:solidFill>
                  <a:schemeClr val="accent2"/>
                </a:solidFill>
                <a:ea typeface="ＭＳ ゴシック" pitchFamily="49" charset="-128"/>
              </a:rPr>
              <a:t>SRM: Spectrum Resource Measurement</a:t>
            </a:r>
          </a:p>
          <a:p>
            <a:pPr marL="342900" lvl="1" indent="-342900" defTabSz="449263" fontAlgn="base">
              <a:spcBef>
                <a:spcPts val="500"/>
              </a:spcBef>
              <a:spcAft>
                <a:spcPct val="0"/>
              </a:spcAft>
              <a:buClr>
                <a:srgbClr val="000000"/>
              </a:buClr>
              <a:buSzPct val="100000"/>
              <a:buFont typeface="Arial" panose="020B0604020202020204" pitchFamily="34" charset="0"/>
              <a:buChar char="•"/>
              <a:defRPr/>
            </a:pPr>
            <a:r>
              <a:rPr lang="en-US" altLang="ja-JP" sz="2800" b="1" dirty="0" smtClean="0">
                <a:solidFill>
                  <a:schemeClr val="accent2"/>
                </a:solidFill>
              </a:rPr>
              <a:t>TPC</a:t>
            </a:r>
            <a:r>
              <a:rPr lang="en-US" altLang="ja-JP" sz="2800" b="1" dirty="0">
                <a:solidFill>
                  <a:schemeClr val="accent2"/>
                </a:solidFill>
              </a:rPr>
              <a:t>: Transmit Power </a:t>
            </a:r>
            <a:r>
              <a:rPr lang="en-US" altLang="ja-JP" sz="2800" b="1" dirty="0" smtClean="0">
                <a:solidFill>
                  <a:schemeClr val="accent2"/>
                </a:solidFill>
              </a:rPr>
              <a:t>Control</a:t>
            </a:r>
            <a:endParaRPr lang="en-US" altLang="ja-JP" sz="3200" b="1" dirty="0" smtClean="0">
              <a:solidFill>
                <a:schemeClr val="accent2"/>
              </a:solidFill>
            </a:endParaRPr>
          </a:p>
        </p:txBody>
      </p:sp>
    </p:spTree>
    <p:extLst>
      <p:ext uri="{BB962C8B-B14F-4D97-AF65-F5344CB8AC3E}">
        <p14:creationId xmlns:p14="http://schemas.microsoft.com/office/powerpoint/2010/main" val="1891550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Anomaly Detection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One of the Use Case in TG4s Technical Guidance document is </a:t>
            </a:r>
            <a:r>
              <a:rPr lang="en-US" altLang="ja-JP" dirty="0"/>
              <a:t>Anomaly </a:t>
            </a:r>
            <a:r>
              <a:rPr lang="en-US" altLang="ja-JP" dirty="0" smtClean="0"/>
              <a:t>Detection.</a:t>
            </a:r>
            <a:r>
              <a:rPr kumimoji="1" lang="en-US" altLang="ja-JP" dirty="0" smtClean="0"/>
              <a:t> </a:t>
            </a:r>
          </a:p>
          <a:p>
            <a:r>
              <a:rPr kumimoji="1" lang="en-US" altLang="ja-JP" dirty="0" smtClean="0"/>
              <a:t>11ah and 802.15.4 systems share the radio resource information.</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pic>
        <p:nvPicPr>
          <p:cNvPr id="7" name="図 6"/>
          <p:cNvPicPr/>
          <p:nvPr/>
        </p:nvPicPr>
        <p:blipFill>
          <a:blip r:embed="rId2" cstate="print"/>
          <a:srcRect/>
          <a:stretch>
            <a:fillRect/>
          </a:stretch>
        </p:blipFill>
        <p:spPr bwMode="auto">
          <a:xfrm>
            <a:off x="3657600" y="3603839"/>
            <a:ext cx="5219700" cy="3100070"/>
          </a:xfrm>
          <a:prstGeom prst="rect">
            <a:avLst/>
          </a:prstGeom>
          <a:noFill/>
          <a:ln w="9525">
            <a:noFill/>
            <a:miter lim="800000"/>
            <a:headEnd/>
            <a:tailEnd/>
          </a:ln>
        </p:spPr>
      </p:pic>
      <p:sp>
        <p:nvSpPr>
          <p:cNvPr id="8" name="TextBox 1"/>
          <p:cNvSpPr txBox="1"/>
          <p:nvPr/>
        </p:nvSpPr>
        <p:spPr>
          <a:xfrm>
            <a:off x="3628295" y="6612749"/>
            <a:ext cx="6110520"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ltLang="ja-JP" sz="1200" dirty="0">
                <a:solidFill>
                  <a:schemeClr val="tx1"/>
                </a:solidFill>
              </a:rPr>
              <a:t>Source: </a:t>
            </a:r>
            <a:r>
              <a:rPr lang="en-US" altLang="ja-JP" sz="1200" dirty="0" smtClean="0">
                <a:solidFill>
                  <a:schemeClr val="tx1"/>
                </a:solidFill>
              </a:rPr>
              <a:t>“</a:t>
            </a:r>
            <a:r>
              <a:rPr lang="en-US" altLang="ja-JP" sz="1200" dirty="0">
                <a:solidFill>
                  <a:schemeClr val="tx1"/>
                </a:solidFill>
              </a:rPr>
              <a:t>IEEE 802.15-14-0555-13-004s-tg4s-technical-guidance-document.”, March </a:t>
            </a:r>
            <a:r>
              <a:rPr lang="en-US" altLang="ja-JP" sz="1200" dirty="0" smtClean="0">
                <a:solidFill>
                  <a:schemeClr val="tx1"/>
                </a:solidFill>
              </a:rPr>
              <a:t>2016</a:t>
            </a:r>
            <a:endParaRPr kumimoji="1" lang="en-US" sz="1200" dirty="0">
              <a:solidFill>
                <a:schemeClr val="tx1"/>
              </a:solidFill>
            </a:endParaRPr>
          </a:p>
        </p:txBody>
      </p:sp>
    </p:spTree>
    <p:extLst>
      <p:ext uri="{BB962C8B-B14F-4D97-AF65-F5344CB8AC3E}">
        <p14:creationId xmlns:p14="http://schemas.microsoft.com/office/powerpoint/2010/main" val="1085091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Consideration of coexistence situation</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To make the RP, I propose two types of </a:t>
            </a:r>
            <a:r>
              <a:rPr kumimoji="1" lang="en-US" altLang="ja-JP" dirty="0"/>
              <a:t>coexistence scenario.</a:t>
            </a:r>
            <a:endParaRPr kumimoji="1" lang="en-US" altLang="ja-JP" dirty="0" smtClean="0"/>
          </a:p>
          <a:p>
            <a:r>
              <a:rPr kumimoji="1" lang="en-US" altLang="ja-JP" dirty="0" smtClean="0"/>
              <a:t>Non-collaboration</a:t>
            </a:r>
          </a:p>
          <a:p>
            <a:pPr lvl="1"/>
            <a:r>
              <a:rPr kumimoji="1" lang="en-US" altLang="ja-JP" dirty="0" smtClean="0"/>
              <a:t>802.11ah and 802.15g systems are independent</a:t>
            </a:r>
          </a:p>
          <a:p>
            <a:r>
              <a:rPr kumimoji="1" lang="en-US" altLang="ja-JP" dirty="0" smtClean="0"/>
              <a:t>Collaboration</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spTree>
    <p:extLst>
      <p:ext uri="{BB962C8B-B14F-4D97-AF65-F5344CB8AC3E}">
        <p14:creationId xmlns:p14="http://schemas.microsoft.com/office/powerpoint/2010/main" val="2688646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Collaboration </a:t>
            </a:r>
            <a:r>
              <a:rPr lang="en-US" altLang="ja-JP" dirty="0"/>
              <a:t>system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802.11ah and 802.15g system are in the same system</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0073" y="2540708"/>
            <a:ext cx="7029866" cy="3960000"/>
          </a:xfrm>
          <a:prstGeom prst="rect">
            <a:avLst/>
          </a:prstGeom>
          <a:noFill/>
          <a:ln>
            <a:noFill/>
          </a:ln>
        </p:spPr>
      </p:pic>
      <p:sp>
        <p:nvSpPr>
          <p:cNvPr id="8" name="TextBox 1"/>
          <p:cNvSpPr txBox="1"/>
          <p:nvPr/>
        </p:nvSpPr>
        <p:spPr>
          <a:xfrm>
            <a:off x="3001307" y="6565409"/>
            <a:ext cx="6110520"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ltLang="ja-JP" sz="1200" dirty="0">
                <a:solidFill>
                  <a:schemeClr val="tx1"/>
                </a:solidFill>
              </a:rPr>
              <a:t>Source: </a:t>
            </a:r>
            <a:r>
              <a:rPr lang="en-US" altLang="ja-JP" sz="1200" dirty="0" smtClean="0">
                <a:solidFill>
                  <a:schemeClr val="tx1"/>
                </a:solidFill>
              </a:rPr>
              <a:t>“</a:t>
            </a:r>
            <a:r>
              <a:rPr lang="en-US" altLang="ja-JP" sz="1200" dirty="0">
                <a:solidFill>
                  <a:schemeClr val="tx1"/>
                </a:solidFill>
              </a:rPr>
              <a:t>IEEE 802.15-14-0555-13-004s-tg4s-technical-guidance-document.”, March </a:t>
            </a:r>
            <a:r>
              <a:rPr lang="en-US" altLang="ja-JP" sz="1200" dirty="0" smtClean="0">
                <a:solidFill>
                  <a:schemeClr val="tx1"/>
                </a:solidFill>
              </a:rPr>
              <a:t>2016</a:t>
            </a:r>
            <a:endParaRPr kumimoji="1" lang="en-US" sz="1200" dirty="0">
              <a:solidFill>
                <a:schemeClr val="tx1"/>
              </a:solidFill>
            </a:endParaRPr>
          </a:p>
        </p:txBody>
      </p:sp>
    </p:spTree>
    <p:extLst>
      <p:ext uri="{BB962C8B-B14F-4D97-AF65-F5344CB8AC3E}">
        <p14:creationId xmlns:p14="http://schemas.microsoft.com/office/powerpoint/2010/main" val="2022690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altLang="ja-JP" smtClean="0"/>
              <a:t>March 2019</a:t>
            </a:r>
            <a:endParaRPr lang="en-GB"/>
          </a:p>
        </p:txBody>
      </p:sp>
      <p:sp>
        <p:nvSpPr>
          <p:cNvPr id="5" name="Footer Placeholder 4"/>
          <p:cNvSpPr>
            <a:spLocks noGrp="1"/>
          </p:cNvSpPr>
          <p:nvPr>
            <p:ph type="ftr" idx="14"/>
          </p:nvPr>
        </p:nvSpPr>
        <p:spPr>
          <a:xfrm>
            <a:off x="6629413" y="6907108"/>
            <a:ext cx="2482415" cy="193040"/>
          </a:xfrm>
        </p:spPr>
        <p:txBody>
          <a:bodyPr/>
          <a:lstStyle/>
          <a:p>
            <a:r>
              <a:rPr lang="en-GB" smtClean="0"/>
              <a:t>Shoichi Kitazawa, Muroran IT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2113281"/>
            <a:ext cx="8290560" cy="4489027"/>
          </a:xfrm>
          <a:ln/>
        </p:spPr>
        <p:txBody>
          <a:bodyPr/>
          <a:lstStyle/>
          <a:p>
            <a:pPr marL="487693" indent="-487693">
              <a:buFont typeface="+mj-lt"/>
              <a:buAutoNum type="arabicPeriod"/>
            </a:pPr>
            <a:r>
              <a:rPr lang="en-US" altLang="ja-JP" dirty="0">
                <a:solidFill>
                  <a:schemeClr val="tx1"/>
                </a:solidFill>
                <a:latin typeface="Arial" panose="020B0604020202020204" pitchFamily="34" charset="0"/>
                <a:cs typeface="Arial" panose="020B0604020202020204" pitchFamily="34" charset="0"/>
              </a:rPr>
              <a:t>March 2019 Open and Closing </a:t>
            </a:r>
            <a:r>
              <a:rPr lang="en-US" altLang="ja-JP" dirty="0" smtClean="0">
                <a:solidFill>
                  <a:schemeClr val="tx1"/>
                </a:solidFill>
                <a:latin typeface="Arial" panose="020B0604020202020204" pitchFamily="34" charset="0"/>
                <a:cs typeface="Arial" panose="020B0604020202020204" pitchFamily="34" charset="0"/>
              </a:rPr>
              <a:t>Report (</a:t>
            </a:r>
            <a:r>
              <a:rPr lang="ja-JP" altLang="en-US" dirty="0" smtClean="0">
                <a:solidFill>
                  <a:schemeClr val="tx1"/>
                </a:solidFill>
                <a:latin typeface="Arial" panose="020B0604020202020204" pitchFamily="34" charset="0"/>
                <a:cs typeface="Arial" panose="020B0604020202020204" pitchFamily="34" charset="0"/>
              </a:rPr>
              <a:t>15-19-0102</a:t>
            </a:r>
            <a:r>
              <a:rPr lang="en-US" altLang="ja-JP" dirty="0" smtClean="0">
                <a:solidFill>
                  <a:schemeClr val="tx1"/>
                </a:solidFill>
                <a:latin typeface="Arial" panose="020B0604020202020204" pitchFamily="34" charset="0"/>
                <a:cs typeface="Arial" panose="020B0604020202020204" pitchFamily="34" charset="0"/>
              </a:rPr>
              <a:t>r</a:t>
            </a:r>
            <a:r>
              <a:rPr lang="ja-JP" altLang="en-US" dirty="0" smtClean="0">
                <a:solidFill>
                  <a:schemeClr val="tx1"/>
                </a:solidFill>
                <a:latin typeface="Arial" panose="020B0604020202020204" pitchFamily="34" charset="0"/>
                <a:cs typeface="Arial" panose="020B0604020202020204" pitchFamily="34" charset="0"/>
              </a:rPr>
              <a:t>2</a:t>
            </a:r>
            <a:r>
              <a:rPr lang="en-US" altLang="ja-JP" dirty="0" smtClean="0">
                <a:solidFill>
                  <a:schemeClr val="tx1"/>
                </a:solidFill>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487693" indent="-487693">
              <a:buFont typeface="+mj-lt"/>
              <a:buAutoNum type="arabicPeriod"/>
            </a:pPr>
            <a:r>
              <a:rPr lang="en-US" dirty="0" smtClean="0">
                <a:latin typeface="Arial" panose="020B0604020202020204" pitchFamily="34" charset="0"/>
                <a:cs typeface="Arial" panose="020B0604020202020204" pitchFamily="34" charset="0"/>
              </a:rPr>
              <a:t>TG4s technical guidance documents (15-14-555r13)</a:t>
            </a:r>
          </a:p>
          <a:p>
            <a:pPr marL="487693" indent="-487693">
              <a:buFont typeface="+mj-lt"/>
              <a:buAutoNum type="arabicPeriod"/>
            </a:pPr>
            <a:r>
              <a:rPr lang="en-US" dirty="0" smtClean="0">
                <a:latin typeface="Arial" panose="020B0604020202020204" pitchFamily="34" charset="0"/>
                <a:cs typeface="Arial" panose="020B0604020202020204" pitchFamily="34" charset="0"/>
              </a:rPr>
              <a:t>IEEE 802.15.4s-2018</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16387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464</TotalTime>
  <Words>479</Words>
  <Application>Microsoft Office PowerPoint</Application>
  <PresentationFormat>ユーザー設定</PresentationFormat>
  <Paragraphs>86</Paragraphs>
  <Slides>9</Slides>
  <Notes>3</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20" baseType="lpstr">
      <vt:lpstr>Arial Unicode MS</vt:lpstr>
      <vt:lpstr>ＭＳ ゴシック</vt:lpstr>
      <vt:lpstr>ＭＳ ゴシック</vt:lpstr>
      <vt:lpstr>Arial</vt:lpstr>
      <vt:lpstr>Calibri</vt:lpstr>
      <vt:lpstr>Century</vt:lpstr>
      <vt:lpstr>Courier New</vt:lpstr>
      <vt:lpstr>Times New Roman</vt:lpstr>
      <vt:lpstr>Wingdings</vt:lpstr>
      <vt:lpstr>Office Theme</vt:lpstr>
      <vt:lpstr>Document</vt:lpstr>
      <vt:lpstr>TG4s and TG4md update</vt:lpstr>
      <vt:lpstr>Abstract</vt:lpstr>
      <vt:lpstr>IEEE 802.15.4 status</vt:lpstr>
      <vt:lpstr>Proposed Timeline</vt:lpstr>
      <vt:lpstr>802.15.4s metrics</vt:lpstr>
      <vt:lpstr>Anomaly Detection</vt:lpstr>
      <vt:lpstr>Consideration of coexistence situation</vt:lpstr>
      <vt:lpstr>Collaboration system</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Shoichi Kitazawa</cp:lastModifiedBy>
  <cp:revision>38</cp:revision>
  <cp:lastPrinted>2014-11-08T20:15:38Z</cp:lastPrinted>
  <dcterms:created xsi:type="dcterms:W3CDTF">2014-10-30T17:06:39Z</dcterms:created>
  <dcterms:modified xsi:type="dcterms:W3CDTF">2019-03-13T03:46:48Z</dcterms:modified>
</cp:coreProperties>
</file>