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9" r:id="rId4"/>
    <p:sldId id="292" r:id="rId5"/>
    <p:sldId id="293" r:id="rId6"/>
    <p:sldId id="294" r:id="rId7"/>
    <p:sldId id="295" r:id="rId8"/>
    <p:sldId id="296" r:id="rId9"/>
    <p:sldId id="297" r:id="rId10"/>
    <p:sldId id="298" r:id="rId11"/>
    <p:sldId id="299"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93" d="100"/>
          <a:sy n="93" d="100"/>
        </p:scale>
        <p:origin x="1214" y="8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20" y="4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64067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April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802.19-19/0021r1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t>S1G Coexistence Simulation Profile</a:t>
            </a:r>
            <a:endParaRPr lang="en-GB" dirty="0"/>
          </a:p>
        </p:txBody>
      </p:sp>
      <p:sp>
        <p:nvSpPr>
          <p:cNvPr id="3074" name="Rectangle 2"/>
          <p:cNvSpPr>
            <a:spLocks noGrp="1" noChangeArrowheads="1"/>
          </p:cNvSpPr>
          <p:nvPr>
            <p:ph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a:t>
            </a:r>
            <a:r>
              <a:rPr lang="en-GB" sz="2133" b="0" dirty="0" smtClean="0">
                <a:solidFill>
                  <a:schemeClr val="tx1"/>
                </a:solidFill>
              </a:rPr>
              <a:t>2019-04-03</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April </a:t>
            </a:r>
            <a:r>
              <a:rPr lang="en-US" dirty="0" smtClean="0"/>
              <a:t>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8262082"/>
              </p:ext>
            </p:extLst>
          </p:nvPr>
        </p:nvGraphicFramePr>
        <p:xfrm>
          <a:off x="555625" y="2465388"/>
          <a:ext cx="8785671" cy="4176712"/>
        </p:xfrm>
        <a:graphic>
          <a:graphicData uri="http://schemas.openxmlformats.org/presentationml/2006/ole">
            <mc:AlternateContent xmlns:mc="http://schemas.openxmlformats.org/markup-compatibility/2006">
              <mc:Choice xmlns:v="urn:schemas-microsoft-com:vml" Requires="v">
                <p:oleObj spid="_x0000_s3272" name="Document" r:id="rId4" imgW="8273167" imgH="3631738" progId="Word.Document.8">
                  <p:embed/>
                </p:oleObj>
              </mc:Choice>
              <mc:Fallback>
                <p:oleObj name="Document" r:id="rId4" imgW="8273167" imgH="3631738" progId="Word.Document.8">
                  <p:embed/>
                  <p:pic>
                    <p:nvPicPr>
                      <p:cNvPr id="0" name="Picture 3"/>
                      <p:cNvPicPr>
                        <a:picLocks noChangeAspect="1" noChangeArrowheads="1"/>
                      </p:cNvPicPr>
                      <p:nvPr/>
                    </p:nvPicPr>
                    <p:blipFill>
                      <a:blip r:embed="rId5"/>
                      <a:srcRect/>
                      <a:stretch>
                        <a:fillRect/>
                      </a:stretch>
                    </p:blipFill>
                    <p:spPr bwMode="auto">
                      <a:xfrm>
                        <a:off x="555625" y="2465388"/>
                        <a:ext cx="8785671" cy="4176712"/>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smtClean="0"/>
              <a:t>Network Topology</a:t>
            </a:r>
            <a:endParaRPr lang="en-US" dirty="0"/>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ext uri="{D42A27DB-BD31-4B8C-83A1-F6EECF244321}">
                <p14:modId xmlns:p14="http://schemas.microsoft.com/office/powerpoint/2010/main" val="2914766967"/>
              </p:ext>
            </p:extLst>
          </p:nvPr>
        </p:nvGraphicFramePr>
        <p:xfrm>
          <a:off x="964384" y="1749388"/>
          <a:ext cx="8056004" cy="3078480"/>
        </p:xfrm>
        <a:graphic>
          <a:graphicData uri="http://schemas.openxmlformats.org/drawingml/2006/table">
            <a:tbl>
              <a:tblPr firstRow="1" bandRow="1">
                <a:tableStyleId>{5C22544A-7EE6-4342-B048-85BDC9FD1C3A}</a:tableStyleId>
              </a:tblPr>
              <a:tblGrid>
                <a:gridCol w="2331368">
                  <a:extLst>
                    <a:ext uri="{9D8B030D-6E8A-4147-A177-3AD203B41FA5}">
                      <a16:colId xmlns:a16="http://schemas.microsoft.com/office/drawing/2014/main" val="2656264675"/>
                    </a:ext>
                  </a:extLst>
                </a:gridCol>
                <a:gridCol w="2772308">
                  <a:extLst>
                    <a:ext uri="{9D8B030D-6E8A-4147-A177-3AD203B41FA5}">
                      <a16:colId xmlns:a16="http://schemas.microsoft.com/office/drawing/2014/main" val="2840688010"/>
                    </a:ext>
                  </a:extLst>
                </a:gridCol>
                <a:gridCol w="2952328">
                  <a:extLst>
                    <a:ext uri="{9D8B030D-6E8A-4147-A177-3AD203B41FA5}">
                      <a16:colId xmlns:a16="http://schemas.microsoft.com/office/drawing/2014/main" val="3009803074"/>
                    </a:ext>
                  </a:extLst>
                </a:gridCol>
              </a:tblGrid>
              <a:tr h="370840">
                <a:tc>
                  <a:txBody>
                    <a:bodyPr/>
                    <a:lstStyle/>
                    <a:p>
                      <a:r>
                        <a:rPr lang="en-US" sz="2000" dirty="0" smtClean="0">
                          <a:latin typeface="Calibri" panose="020F0502020204030204" pitchFamily="34" charset="0"/>
                          <a:cs typeface="Calibri" panose="020F0502020204030204" pitchFamily="34" charset="0"/>
                        </a:rPr>
                        <a:t>Description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802.11ah Configuration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802.15.4g Configuration</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smtClean="0">
                          <a:latin typeface="Calibri" panose="020F0502020204030204" pitchFamily="34" charset="0"/>
                          <a:cs typeface="Calibri" panose="020F0502020204030204" pitchFamily="34" charset="0"/>
                        </a:rPr>
                        <a:t>Number of hops</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baseline="0" dirty="0" smtClean="0">
                          <a:latin typeface="Calibri" panose="020F0502020204030204" pitchFamily="34" charset="0"/>
                          <a:cs typeface="Calibri" panose="020F0502020204030204" pitchFamily="34" charset="0"/>
                        </a:rPr>
                        <a:t>1</a:t>
                      </a:r>
                      <a:endParaRPr lang="en-US" sz="2000" baseline="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Calibri" panose="020F0502020204030204" pitchFamily="34" charset="0"/>
                          <a:ea typeface="+mn-ea"/>
                          <a:cs typeface="Calibri" panose="020F0502020204030204" pitchFamily="34" charset="0"/>
                        </a:rPr>
                        <a:t>Application</a:t>
                      </a:r>
                      <a:r>
                        <a:rPr lang="en-US" sz="2000" kern="1200" baseline="0" dirty="0" smtClean="0">
                          <a:solidFill>
                            <a:schemeClr val="dk1"/>
                          </a:solidFill>
                          <a:latin typeface="Calibri" panose="020F0502020204030204" pitchFamily="34" charset="0"/>
                          <a:ea typeface="+mn-ea"/>
                          <a:cs typeface="Calibri" panose="020F0502020204030204" pitchFamily="34" charset="0"/>
                        </a:rPr>
                        <a:t> dependent</a:t>
                      </a:r>
                      <a:endParaRPr lang="en-US" sz="2000"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baseline="0" dirty="0" smtClean="0">
                          <a:latin typeface="Calibri" panose="020F0502020204030204" pitchFamily="34" charset="0"/>
                          <a:cs typeface="Calibri" panose="020F0502020204030204" pitchFamily="34" charset="0"/>
                        </a:rPr>
                        <a:t>Node density</a:t>
                      </a:r>
                      <a:endParaRPr lang="en-US" sz="2000" baseline="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500/km</a:t>
                      </a:r>
                      <a:r>
                        <a:rPr lang="en-US" sz="2000" baseline="30000" dirty="0" smtClean="0">
                          <a:latin typeface="Calibri" panose="020F0502020204030204" pitchFamily="34" charset="0"/>
                          <a:cs typeface="Calibri" panose="020F0502020204030204" pitchFamily="34" charset="0"/>
                        </a:rPr>
                        <a:t>2</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500/km</a:t>
                      </a:r>
                      <a:r>
                        <a:rPr lang="en-US" sz="2000" baseline="30000" dirty="0" smtClean="0">
                          <a:latin typeface="Calibri" panose="020F0502020204030204" pitchFamily="34" charset="0"/>
                          <a:cs typeface="Calibri" panose="020F0502020204030204" pitchFamily="34" charset="0"/>
                        </a:rPr>
                        <a:t>2</a:t>
                      </a:r>
                      <a:endParaRPr lang="en-US" sz="2000" baseline="30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baseline="0" dirty="0" smtClean="0">
                          <a:latin typeface="Calibri" panose="020F0502020204030204" pitchFamily="34" charset="0"/>
                          <a:cs typeface="Calibri" panose="020F0502020204030204" pitchFamily="34" charset="0"/>
                        </a:rPr>
                        <a:t>Routing method</a:t>
                      </a:r>
                      <a:endParaRPr lang="en-US" sz="2000" baseline="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N/A</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RPL or other</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baseline="0" dirty="0" smtClean="0">
                          <a:latin typeface="Calibri" panose="020F0502020204030204" pitchFamily="34" charset="0"/>
                          <a:cs typeface="Calibri" panose="020F0502020204030204" pitchFamily="34" charset="0"/>
                        </a:rPr>
                        <a:t>Router</a:t>
                      </a:r>
                      <a:endParaRPr lang="en-US" sz="2000" baseline="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N/A</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PANC or all nodes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96635609"/>
                  </a:ext>
                </a:extLst>
              </a:tr>
              <a:tr h="370840">
                <a:tc>
                  <a:txBody>
                    <a:bodyPr/>
                    <a:lstStyle/>
                    <a:p>
                      <a:r>
                        <a:rPr lang="en-US" sz="2000" baseline="0" dirty="0" smtClean="0">
                          <a:latin typeface="Calibri" panose="020F0502020204030204" pitchFamily="34" charset="0"/>
                          <a:cs typeface="Calibri" panose="020F0502020204030204" pitchFamily="34" charset="0"/>
                        </a:rPr>
                        <a:t>Duty cycle of router</a:t>
                      </a:r>
                      <a:endParaRPr lang="en-US" sz="2000" baseline="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N/A</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Do</a:t>
                      </a:r>
                      <a:r>
                        <a:rPr lang="en-US" sz="2000" baseline="0" dirty="0" smtClean="0">
                          <a:latin typeface="Calibri" panose="020F0502020204030204" pitchFamily="34" charset="0"/>
                          <a:cs typeface="Calibri" panose="020F0502020204030204" pitchFamily="34" charset="0"/>
                        </a:rPr>
                        <a:t> not count relay data</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r h="370840">
                <a:tc>
                  <a:txBody>
                    <a:bodyPr/>
                    <a:lstStyle/>
                    <a:p>
                      <a:r>
                        <a:rPr lang="en-US" sz="2000" baseline="0" dirty="0" smtClean="0">
                          <a:latin typeface="Calibri" panose="020F0502020204030204" pitchFamily="34" charset="0"/>
                          <a:cs typeface="Calibri" panose="020F0502020204030204" pitchFamily="34" charset="0"/>
                        </a:rPr>
                        <a:t>Deployment case</a:t>
                      </a:r>
                      <a:endParaRPr lang="en-US" sz="2000" baseline="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Urban/suburban (application dependent)</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Urban/suburban (application dependent)</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05107177"/>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502920" y="5457800"/>
            <a:ext cx="8641080" cy="12833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1800" kern="0" dirty="0" smtClean="0"/>
              <a:t>Note1: density in urban is different from that in suburban</a:t>
            </a:r>
          </a:p>
          <a:p>
            <a:pPr marL="0" indent="0">
              <a:buNone/>
            </a:pPr>
            <a:r>
              <a:rPr lang="en-US" sz="1800" kern="0" dirty="0" smtClean="0"/>
              <a:t>Note2: RPL = IPv6 </a:t>
            </a:r>
            <a:r>
              <a:rPr lang="en-US" sz="1800" kern="0" dirty="0"/>
              <a:t>Routing Protocol for </a:t>
            </a:r>
            <a:r>
              <a:rPr lang="en-US" sz="1800" kern="0" dirty="0" smtClean="0"/>
              <a:t>LLNs, IETF routing protocol</a:t>
            </a:r>
            <a:endParaRPr lang="en-US" sz="1800" kern="0" dirty="0"/>
          </a:p>
        </p:txBody>
      </p:sp>
      <p:sp>
        <p:nvSpPr>
          <p:cNvPr id="11"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9" name="Date Placeholder 3"/>
          <p:cNvSpPr>
            <a:spLocks noGrp="1"/>
          </p:cNvSpPr>
          <p:nvPr>
            <p:ph type="dt" idx="15"/>
          </p:nvPr>
        </p:nvSpPr>
        <p:spPr>
          <a:xfrm>
            <a:off x="743373" y="355601"/>
            <a:ext cx="2457015" cy="291254"/>
          </a:xfrm>
        </p:spPr>
        <p:txBody>
          <a:bodyPr/>
          <a:lstStyle/>
          <a:p>
            <a:r>
              <a:rPr lang="en-US" dirty="0" smtClean="0"/>
              <a:t>April </a:t>
            </a:r>
            <a:r>
              <a:rPr lang="en-US" dirty="0" smtClean="0"/>
              <a:t>2019</a:t>
            </a:r>
            <a:endParaRPr lang="en-GB" dirty="0"/>
          </a:p>
        </p:txBody>
      </p:sp>
    </p:spTree>
    <p:extLst>
      <p:ext uri="{BB962C8B-B14F-4D97-AF65-F5344CB8AC3E}">
        <p14:creationId xmlns:p14="http://schemas.microsoft.com/office/powerpoint/2010/main" val="2160239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5135" y="2508191"/>
            <a:ext cx="5643958" cy="4232968"/>
          </a:xfrm>
          <a:prstGeom prst="rect">
            <a:avLst/>
          </a:prstGeom>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1828800"/>
            <a:ext cx="5038725" cy="51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Propagation Model</a:t>
            </a:r>
            <a:endParaRPr lang="en-US" sz="24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latin typeface="+mn-lt"/>
              </a:rPr>
              <a:t>ITU-R P.1411-8 model for propagation between terminals from below roof-top height to near street level</a:t>
            </a:r>
          </a:p>
          <a:p>
            <a:pPr marL="975386" lvl="2" indent="0">
              <a:spcBef>
                <a:spcPts val="0"/>
              </a:spcBef>
              <a:buNone/>
            </a:pPr>
            <a:endParaRPr lang="en-US" sz="2800" dirty="0">
              <a:latin typeface="+mn-lt"/>
            </a:endParaRPr>
          </a:p>
          <a:p>
            <a:pPr marL="487693" lvl="1" indent="0">
              <a:spcBef>
                <a:spcPts val="0"/>
              </a:spcBef>
              <a:buNone/>
            </a:pPr>
            <a:r>
              <a:rPr lang="en-US" sz="1600" dirty="0" smtClean="0">
                <a:latin typeface="+mn-lt"/>
              </a:rPr>
              <a:t>         </a:t>
            </a:r>
            <a:r>
              <a:rPr lang="en-US" sz="1600" dirty="0" err="1" smtClean="0">
                <a:latin typeface="+mn-lt"/>
              </a:rPr>
              <a:t>L</a:t>
            </a:r>
            <a:r>
              <a:rPr lang="en-US" sz="1600" baseline="-25000" dirty="0" err="1" smtClean="0">
                <a:latin typeface="+mn-lt"/>
              </a:rPr>
              <a:t>urban</a:t>
            </a:r>
            <a:r>
              <a:rPr lang="en-US" sz="1600" dirty="0" smtClean="0">
                <a:latin typeface="+mn-lt"/>
              </a:rPr>
              <a:t> </a:t>
            </a:r>
            <a:r>
              <a:rPr lang="en-US" sz="1600" dirty="0">
                <a:latin typeface="+mn-lt"/>
              </a:rPr>
              <a:t>= </a:t>
            </a:r>
            <a:r>
              <a:rPr lang="en-US" sz="1600" dirty="0">
                <a:latin typeface="+mn-lt"/>
              </a:rPr>
              <a:t>0 dB for suburban, 6.8 dB for urban and </a:t>
            </a:r>
            <a:r>
              <a:rPr lang="en-US" sz="1600">
                <a:latin typeface="+mn-lt"/>
              </a:rPr>
              <a:t>2.3 </a:t>
            </a:r>
            <a:r>
              <a:rPr lang="en-US" sz="1600" smtClean="0">
                <a:latin typeface="+mn-lt"/>
              </a:rPr>
              <a:t>dB for </a:t>
            </a:r>
            <a:r>
              <a:rPr lang="en-US" sz="1600" dirty="0">
                <a:latin typeface="+mn-lt"/>
              </a:rPr>
              <a:t>dense </a:t>
            </a:r>
            <a:r>
              <a:rPr lang="en-US" sz="1600" dirty="0" smtClean="0">
                <a:latin typeface="+mn-lt"/>
              </a:rPr>
              <a:t>urban/high-rise</a:t>
            </a:r>
            <a:endParaRPr lang="en-US" sz="1600" dirty="0" smtClean="0">
              <a:latin typeface="+mn-lt"/>
            </a:endParaRPr>
          </a:p>
          <a:p>
            <a:pPr lvl="2">
              <a:spcBef>
                <a:spcPts val="0"/>
              </a:spcBef>
              <a:buFont typeface="Wingdings" panose="05000000000000000000" pitchFamily="2" charset="2"/>
              <a:buChar char="§"/>
            </a:pPr>
            <a:endParaRPr lang="en-US" sz="1100" dirty="0">
              <a:latin typeface="+mn-lt"/>
            </a:endParaRPr>
          </a:p>
        </p:txBody>
      </p:sp>
      <p:sp>
        <p:nvSpPr>
          <p:cNvPr id="17" name="テキスト ボックス 103"/>
          <p:cNvSpPr txBox="1"/>
          <p:nvPr/>
        </p:nvSpPr>
        <p:spPr>
          <a:xfrm>
            <a:off x="6039146" y="4843129"/>
            <a:ext cx="2582070" cy="338554"/>
          </a:xfrm>
          <a:prstGeom prst="rect">
            <a:avLst/>
          </a:prstGeom>
          <a:noFill/>
          <a:ln>
            <a:noFill/>
          </a:ln>
        </p:spPr>
        <p:txBody>
          <a:bodyPr wrap="square" rtlCol="0">
            <a:spAutoFit/>
          </a:bodyPr>
          <a:lstStyle/>
          <a:p>
            <a:r>
              <a:rPr lang="en-US" altLang="ja-JP" sz="1600" dirty="0" smtClean="0">
                <a:solidFill>
                  <a:srgbClr val="FF0000"/>
                </a:solidFill>
              </a:rPr>
              <a:t>11ah ED Threshold: -75dBm</a:t>
            </a:r>
            <a:endParaRPr kumimoji="1" lang="ja-JP" altLang="en-US" sz="1600" dirty="0" smtClean="0">
              <a:solidFill>
                <a:srgbClr val="FF0000"/>
              </a:solidFill>
            </a:endParaRPr>
          </a:p>
        </p:txBody>
      </p:sp>
      <p:sp>
        <p:nvSpPr>
          <p:cNvPr id="18" name="テキスト ボックス 104"/>
          <p:cNvSpPr txBox="1"/>
          <p:nvPr/>
        </p:nvSpPr>
        <p:spPr>
          <a:xfrm>
            <a:off x="6023453" y="5028278"/>
            <a:ext cx="2628369" cy="338554"/>
          </a:xfrm>
          <a:prstGeom prst="rect">
            <a:avLst/>
          </a:prstGeom>
          <a:noFill/>
          <a:ln>
            <a:noFill/>
          </a:ln>
        </p:spPr>
        <p:txBody>
          <a:bodyPr wrap="square" rtlCol="0">
            <a:spAutoFit/>
          </a:bodyPr>
          <a:lstStyle/>
          <a:p>
            <a:r>
              <a:rPr lang="en-US" altLang="ja-JP" sz="1600" dirty="0" smtClean="0">
                <a:solidFill>
                  <a:srgbClr val="0000FF"/>
                </a:solidFill>
              </a:rPr>
              <a:t>15.4g ED Threshold: -78dBm</a:t>
            </a:r>
            <a:endParaRPr kumimoji="1" lang="ja-JP" altLang="en-US" sz="1600" dirty="0" smtClean="0">
              <a:solidFill>
                <a:srgbClr val="0000FF"/>
              </a:solidFill>
            </a:endParaRPr>
          </a:p>
        </p:txBody>
      </p:sp>
      <p:sp>
        <p:nvSpPr>
          <p:cNvPr id="19" name="テキスト ボックス 104"/>
          <p:cNvSpPr txBox="1"/>
          <p:nvPr/>
        </p:nvSpPr>
        <p:spPr>
          <a:xfrm>
            <a:off x="3148608" y="4197660"/>
            <a:ext cx="1931265" cy="338554"/>
          </a:xfrm>
          <a:prstGeom prst="rect">
            <a:avLst/>
          </a:prstGeom>
          <a:noFill/>
          <a:ln>
            <a:noFill/>
          </a:ln>
        </p:spPr>
        <p:txBody>
          <a:bodyPr wrap="square" rtlCol="0">
            <a:spAutoFit/>
          </a:bodyPr>
          <a:lstStyle/>
          <a:p>
            <a:r>
              <a:rPr lang="en-US" altLang="ja-JP" sz="1600" dirty="0" smtClean="0">
                <a:solidFill>
                  <a:schemeClr val="tx1"/>
                </a:solidFill>
              </a:rPr>
              <a:t>TX power: 13dBm</a:t>
            </a:r>
            <a:endParaRPr kumimoji="1" lang="ja-JP" altLang="en-US" sz="1600" dirty="0" smtClean="0">
              <a:solidFill>
                <a:schemeClr val="tx1"/>
              </a:solidFill>
            </a:endParaRPr>
          </a:p>
        </p:txBody>
      </p:sp>
      <p:sp>
        <p:nvSpPr>
          <p:cNvPr id="21" name="テキスト ボックス 104"/>
          <p:cNvSpPr txBox="1"/>
          <p:nvPr/>
        </p:nvSpPr>
        <p:spPr>
          <a:xfrm>
            <a:off x="3280819" y="4504630"/>
            <a:ext cx="1931265" cy="338554"/>
          </a:xfrm>
          <a:prstGeom prst="rect">
            <a:avLst/>
          </a:prstGeom>
          <a:noFill/>
          <a:ln>
            <a:noFill/>
          </a:ln>
        </p:spPr>
        <p:txBody>
          <a:bodyPr wrap="square" rtlCol="0">
            <a:spAutoFit/>
          </a:bodyPr>
          <a:lstStyle/>
          <a:p>
            <a:r>
              <a:rPr lang="en-US" altLang="ja-JP" sz="1600" dirty="0" smtClean="0">
                <a:solidFill>
                  <a:schemeClr val="tx1"/>
                </a:solidFill>
              </a:rPr>
              <a:t>920 MHz band</a:t>
            </a:r>
            <a:endParaRPr kumimoji="1" lang="ja-JP" altLang="en-US" sz="1600" dirty="0" smtClean="0">
              <a:solidFill>
                <a:schemeClr val="tx1"/>
              </a:solidFill>
            </a:endParaRPr>
          </a:p>
        </p:txBody>
      </p:sp>
      <p:sp>
        <p:nvSpPr>
          <p:cNvPr id="22"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3" name="Date Placeholder 3"/>
          <p:cNvSpPr>
            <a:spLocks noGrp="1"/>
          </p:cNvSpPr>
          <p:nvPr>
            <p:ph type="dt" idx="15"/>
          </p:nvPr>
        </p:nvSpPr>
        <p:spPr>
          <a:xfrm>
            <a:off x="743373" y="355601"/>
            <a:ext cx="2457015" cy="291254"/>
          </a:xfrm>
        </p:spPr>
        <p:txBody>
          <a:bodyPr/>
          <a:lstStyle/>
          <a:p>
            <a:r>
              <a:rPr lang="en-US" dirty="0" smtClean="0"/>
              <a:t>April </a:t>
            </a:r>
            <a:r>
              <a:rPr lang="en-US" dirty="0" smtClean="0"/>
              <a:t>2019</a:t>
            </a:r>
            <a:endParaRPr lang="en-GB" dirty="0"/>
          </a:p>
        </p:txBody>
      </p:sp>
    </p:spTree>
    <p:extLst>
      <p:ext uri="{BB962C8B-B14F-4D97-AF65-F5344CB8AC3E}">
        <p14:creationId xmlns:p14="http://schemas.microsoft.com/office/powerpoint/2010/main" val="28126030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2113280"/>
            <a:ext cx="8290560" cy="4389120"/>
          </a:xfrm>
          <a:ln/>
        </p:spPr>
        <p:txBody>
          <a:bodyPr/>
          <a:lstStyle/>
          <a:p>
            <a:r>
              <a:rPr lang="en-US" sz="2000" dirty="0" smtClean="0"/>
              <a:t>802.19.3 Task </a:t>
            </a:r>
            <a:r>
              <a:rPr lang="en-US" sz="2000" dirty="0"/>
              <a:t>Group </a:t>
            </a:r>
            <a:r>
              <a:rPr lang="en-US" sz="2000" dirty="0" smtClean="0"/>
              <a:t>(TG</a:t>
            </a:r>
            <a:r>
              <a:rPr lang="en-US" sz="2000" dirty="0"/>
              <a:t>) in sub-1GHz coexistence has been established in IEEE 802.19</a:t>
            </a:r>
          </a:p>
          <a:p>
            <a:r>
              <a:rPr lang="en-US" sz="2000" dirty="0"/>
              <a:t>Simulation results </a:t>
            </a:r>
            <a:r>
              <a:rPr lang="en-US" sz="2000" dirty="0" smtClean="0"/>
              <a:t>have </a:t>
            </a:r>
            <a:r>
              <a:rPr lang="en-US" sz="2000" dirty="0"/>
              <a:t>been presented at several IEEE meetings</a:t>
            </a:r>
          </a:p>
          <a:p>
            <a:r>
              <a:rPr lang="en-US" sz="2000" dirty="0"/>
              <a:t>This document aims to provide </a:t>
            </a:r>
            <a:r>
              <a:rPr lang="en-US" sz="2000" dirty="0" smtClean="0"/>
              <a:t>consensus of </a:t>
            </a:r>
            <a:r>
              <a:rPr lang="en-US" sz="2000"/>
              <a:t>simulation </a:t>
            </a:r>
            <a:r>
              <a:rPr lang="en-US" sz="2000" smtClean="0"/>
              <a:t>profile </a:t>
            </a:r>
            <a:r>
              <a:rPr lang="en-US" sz="2000" dirty="0"/>
              <a:t>for subsequent simulations</a:t>
            </a:r>
          </a:p>
          <a:p>
            <a:r>
              <a:rPr lang="en-US" sz="2000" dirty="0"/>
              <a:t>The focus here is on  802.11ah and 802.15.4g operating on channels with shared frequency band, which may apply in regulatory domains where there is limited spectrum for these technologies (e.g. Japan)</a:t>
            </a:r>
          </a:p>
          <a:p>
            <a:r>
              <a:rPr lang="en-US" sz="2000" dirty="0"/>
              <a:t>This is intended for the worst case co-channel operation case, when both networks in the same vicinity are operating on the channels with shared frequency band</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2000" dirty="0" smtClean="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solidFill>
                  <a:schemeClr val="tx1"/>
                </a:solidFill>
              </a:rPr>
              <a:t>This document is based on 19-18/0039r2 and 19-18/0016r1</a:t>
            </a:r>
            <a:endParaRPr lang="en-GB" sz="20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April </a:t>
            </a:r>
            <a:r>
              <a:rPr lang="en-US" dirty="0" smtClean="0"/>
              <a:t>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Notes</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dirty="0" smtClean="0"/>
              <a:t>This </a:t>
            </a:r>
            <a:r>
              <a:rPr lang="en-US" dirty="0"/>
              <a:t>document aims to provide a </a:t>
            </a:r>
            <a:r>
              <a:rPr lang="en-US" dirty="0" err="1" smtClean="0"/>
              <a:t>frofile</a:t>
            </a:r>
            <a:r>
              <a:rPr lang="en-US" dirty="0" smtClean="0"/>
              <a:t> </a:t>
            </a:r>
            <a:r>
              <a:rPr lang="en-US" dirty="0"/>
              <a:t>for </a:t>
            </a:r>
            <a:r>
              <a:rPr lang="en-US" dirty="0" smtClean="0"/>
              <a:t>simulations and does </a:t>
            </a:r>
            <a:r>
              <a:rPr lang="en-US" dirty="0"/>
              <a:t>not restrict the ranges of the parameters</a:t>
            </a:r>
          </a:p>
          <a:p>
            <a:endParaRPr lang="en-US" sz="1200" dirty="0" smtClean="0"/>
          </a:p>
          <a:p>
            <a:r>
              <a:rPr lang="en-US" dirty="0" smtClean="0"/>
              <a:t>The values of the parameters are </a:t>
            </a:r>
            <a:r>
              <a:rPr lang="en-US" dirty="0"/>
              <a:t>region </a:t>
            </a:r>
            <a:r>
              <a:rPr lang="en-US" dirty="0" smtClean="0"/>
              <a:t>and/or PHY and/or </a:t>
            </a:r>
            <a:r>
              <a:rPr lang="en-US" dirty="0"/>
              <a:t>use case </a:t>
            </a:r>
            <a:r>
              <a:rPr lang="en-US" dirty="0" smtClean="0"/>
              <a:t>dependent</a:t>
            </a:r>
          </a:p>
          <a:p>
            <a:pPr lvl="1"/>
            <a:r>
              <a:rPr lang="en-US" dirty="0" smtClean="0"/>
              <a:t>For example, some parameters are based on Japan regulatory and some parameters are based on SUN PHYs specified in IEEE 802.15.4g-2012 (Section 18.1 MR-FSK PHY, Section 18.2 MR-OFDM PHY, Section 18.3 MR-O-QPSK PHY).</a:t>
            </a:r>
          </a:p>
          <a:p>
            <a:endParaRPr lang="en-US" sz="1200" dirty="0" smtClean="0"/>
          </a:p>
          <a:p>
            <a:r>
              <a:rPr lang="en-US" dirty="0" smtClean="0"/>
              <a:t>Most of the 802.11ah parameters are fixed</a:t>
            </a:r>
          </a:p>
          <a:p>
            <a:endParaRPr lang="en-US" sz="1200" dirty="0" smtClean="0"/>
          </a:p>
          <a:p>
            <a:r>
              <a:rPr lang="en-US" dirty="0" smtClean="0"/>
              <a:t>Most of the 802.15.4g parameters are symbol rate dependent</a:t>
            </a:r>
          </a:p>
          <a:p>
            <a:pPr marL="0" indent="0">
              <a:buNone/>
            </a:pPr>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April </a:t>
            </a:r>
            <a:r>
              <a:rPr lang="en-US" dirty="0" smtClean="0"/>
              <a:t>2019</a:t>
            </a:r>
            <a:endParaRPr lang="en-GB" dirty="0"/>
          </a:p>
        </p:txBody>
      </p:sp>
    </p:spTree>
    <p:extLst>
      <p:ext uri="{BB962C8B-B14F-4D97-AF65-F5344CB8AC3E}">
        <p14:creationId xmlns:p14="http://schemas.microsoft.com/office/powerpoint/2010/main" val="2207605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a:xfrm>
            <a:off x="731520" y="731523"/>
            <a:ext cx="8288868" cy="640078"/>
          </a:xfrm>
        </p:spPr>
        <p:txBody>
          <a:bodyPr/>
          <a:lstStyle/>
          <a:p>
            <a:r>
              <a:rPr lang="en-US" dirty="0"/>
              <a:t>Transmit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ext uri="{D42A27DB-BD31-4B8C-83A1-F6EECF244321}">
                <p14:modId xmlns:p14="http://schemas.microsoft.com/office/powerpoint/2010/main" val="1351421320"/>
              </p:ext>
            </p:extLst>
          </p:nvPr>
        </p:nvGraphicFramePr>
        <p:xfrm>
          <a:off x="731838" y="1432560"/>
          <a:ext cx="8288337" cy="3474720"/>
        </p:xfrm>
        <a:graphic>
          <a:graphicData uri="http://schemas.openxmlformats.org/drawingml/2006/table">
            <a:tbl>
              <a:tblPr firstRow="1" bandRow="1">
                <a:tableStyleId>{5C22544A-7EE6-4342-B048-85BDC9FD1C3A}</a:tableStyleId>
              </a:tblPr>
              <a:tblGrid>
                <a:gridCol w="2920826">
                  <a:extLst>
                    <a:ext uri="{9D8B030D-6E8A-4147-A177-3AD203B41FA5}">
                      <a16:colId xmlns:a16="http://schemas.microsoft.com/office/drawing/2014/main" val="2656264675"/>
                    </a:ext>
                  </a:extLst>
                </a:gridCol>
                <a:gridCol w="2748136">
                  <a:extLst>
                    <a:ext uri="{9D8B030D-6E8A-4147-A177-3AD203B41FA5}">
                      <a16:colId xmlns:a16="http://schemas.microsoft.com/office/drawing/2014/main" val="2840688010"/>
                    </a:ext>
                  </a:extLst>
                </a:gridCol>
                <a:gridCol w="2619375">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Parameter</a:t>
                      </a:r>
                    </a:p>
                  </a:txBody>
                  <a:tcPr/>
                </a:tc>
                <a:tc>
                  <a:txBody>
                    <a:bodyPr/>
                    <a:lstStyle/>
                    <a:p>
                      <a:r>
                        <a:rPr lang="en-US" sz="2000" dirty="0">
                          <a:latin typeface="Calibri" panose="020F0502020204030204" pitchFamily="34" charset="0"/>
                          <a:cs typeface="Calibri" panose="020F0502020204030204" pitchFamily="34" charset="0"/>
                        </a:rPr>
                        <a:t>802.11ah</a:t>
                      </a:r>
                    </a:p>
                  </a:txBody>
                  <a:tcPr/>
                </a:tc>
                <a:tc>
                  <a:txBody>
                    <a:bodyPr/>
                    <a:lstStyle/>
                    <a:p>
                      <a:r>
                        <a:rPr lang="en-US" sz="2000" dirty="0">
                          <a:latin typeface="Calibri" panose="020F0502020204030204" pitchFamily="34" charset="0"/>
                          <a:cs typeface="Calibri" panose="020F0502020204030204" pitchFamily="34" charset="0"/>
                        </a:rPr>
                        <a:t>802.15.4g</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Frequency Band</a:t>
                      </a:r>
                    </a:p>
                  </a:txBody>
                  <a:tcPr/>
                </a:tc>
                <a:tc>
                  <a:txBody>
                    <a:bodyPr/>
                    <a:lstStyle/>
                    <a:p>
                      <a:r>
                        <a:rPr lang="en-US" sz="2000" dirty="0">
                          <a:latin typeface="Calibri" panose="020F0502020204030204" pitchFamily="34" charset="0"/>
                          <a:cs typeface="Calibri" panose="020F0502020204030204" pitchFamily="34" charset="0"/>
                        </a:rPr>
                        <a:t>920-928 MHz</a:t>
                      </a:r>
                    </a:p>
                  </a:txBody>
                  <a:tcPr/>
                </a:tc>
                <a:tc>
                  <a:txBody>
                    <a:bodyPr/>
                    <a:lstStyle/>
                    <a:p>
                      <a:r>
                        <a:rPr lang="en-US" sz="2000" dirty="0">
                          <a:latin typeface="Calibri" panose="020F0502020204030204" pitchFamily="34" charset="0"/>
                          <a:cs typeface="Calibri" panose="020F0502020204030204" pitchFamily="34" charset="0"/>
                        </a:rPr>
                        <a:t>920-928 MHz</a:t>
                      </a:r>
                    </a:p>
                  </a:txBody>
                  <a:tcPr/>
                </a:tc>
                <a:extLst>
                  <a:ext uri="{0D108BD9-81ED-4DB2-BD59-A6C34878D82A}">
                    <a16:rowId xmlns:a16="http://schemas.microsoft.com/office/drawing/2014/main" val="1685608562"/>
                  </a:ext>
                </a:extLst>
              </a:tr>
              <a:tr h="370840">
                <a:tc>
                  <a:txBody>
                    <a:bodyPr/>
                    <a:lstStyle/>
                    <a:p>
                      <a:r>
                        <a:rPr lang="en-US" sz="2000" dirty="0">
                          <a:latin typeface="Calibri" panose="020F0502020204030204" pitchFamily="34" charset="0"/>
                          <a:cs typeface="Calibri" panose="020F0502020204030204" pitchFamily="34" charset="0"/>
                        </a:rPr>
                        <a:t>Channel Bandwidth</a:t>
                      </a:r>
                    </a:p>
                  </a:txBody>
                  <a:tcPr/>
                </a:tc>
                <a:tc>
                  <a:txBody>
                    <a:bodyPr/>
                    <a:lstStyle/>
                    <a:p>
                      <a:r>
                        <a:rPr lang="en-US" sz="2000" dirty="0">
                          <a:latin typeface="Calibri" panose="020F0502020204030204" pitchFamily="34" charset="0"/>
                          <a:cs typeface="Calibri" panose="020F0502020204030204" pitchFamily="34" charset="0"/>
                        </a:rPr>
                        <a:t>1 MHz</a:t>
                      </a:r>
                    </a:p>
                  </a:txBody>
                  <a:tcPr/>
                </a:tc>
                <a:tc>
                  <a:txBody>
                    <a:bodyPr/>
                    <a:lstStyle/>
                    <a:p>
                      <a:r>
                        <a:rPr lang="en-US" sz="2000" dirty="0" smtClean="0">
                          <a:latin typeface="Calibri" panose="020F0502020204030204" pitchFamily="34" charset="0"/>
                          <a:cs typeface="Calibri" panose="020F0502020204030204" pitchFamily="34" charset="0"/>
                        </a:rPr>
                        <a:t>200kHz/400 kHz</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AP/PANC </a:t>
                      </a:r>
                      <a:r>
                        <a:rPr lang="en-US" sz="2000" dirty="0">
                          <a:latin typeface="Calibri" panose="020F0502020204030204" pitchFamily="34" charset="0"/>
                          <a:cs typeface="Calibri" panose="020F0502020204030204" pitchFamily="34" charset="0"/>
                        </a:rPr>
                        <a:t>Transmit Power</a:t>
                      </a:r>
                    </a:p>
                  </a:txBody>
                  <a:tcPr/>
                </a:tc>
                <a:tc>
                  <a:txBody>
                    <a:bodyPr/>
                    <a:lstStyle/>
                    <a:p>
                      <a:r>
                        <a:rPr lang="en-US" sz="2000" dirty="0">
                          <a:latin typeface="Calibri" panose="020F0502020204030204" pitchFamily="34" charset="0"/>
                          <a:cs typeface="Calibri" panose="020F0502020204030204" pitchFamily="34" charset="0"/>
                        </a:rPr>
                        <a:t>13 dBm</a:t>
                      </a:r>
                    </a:p>
                  </a:txBody>
                  <a:tcPr/>
                </a:tc>
                <a:tc>
                  <a:txBody>
                    <a:bodyPr/>
                    <a:lstStyle/>
                    <a:p>
                      <a:r>
                        <a:rPr lang="en-US" sz="2000" dirty="0">
                          <a:latin typeface="Calibri" panose="020F0502020204030204" pitchFamily="34" charset="0"/>
                          <a:cs typeface="Calibri" panose="020F0502020204030204" pitchFamily="34" charset="0"/>
                        </a:rPr>
                        <a:t>13 dBm</a:t>
                      </a:r>
                    </a:p>
                  </a:txBody>
                  <a:tcPr/>
                </a:tc>
                <a:extLst>
                  <a:ext uri="{0D108BD9-81ED-4DB2-BD59-A6C34878D82A}">
                    <a16:rowId xmlns:a16="http://schemas.microsoft.com/office/drawing/2014/main" val="827878956"/>
                  </a:ext>
                </a:extLst>
              </a:tr>
              <a:tr h="370840">
                <a:tc>
                  <a:txBody>
                    <a:bodyPr/>
                    <a:lstStyle/>
                    <a:p>
                      <a:r>
                        <a:rPr lang="en-US" sz="2000" dirty="0" smtClean="0">
                          <a:latin typeface="Calibri" panose="020F0502020204030204" pitchFamily="34" charset="0"/>
                          <a:cs typeface="Calibri" panose="020F0502020204030204" pitchFamily="34" charset="0"/>
                        </a:rPr>
                        <a:t>STA/Node </a:t>
                      </a:r>
                      <a:r>
                        <a:rPr lang="en-US" sz="2000" dirty="0">
                          <a:latin typeface="Calibri" panose="020F0502020204030204" pitchFamily="34" charset="0"/>
                          <a:cs typeface="Calibri" panose="020F0502020204030204" pitchFamily="34" charset="0"/>
                        </a:rPr>
                        <a:t>Transmit Power</a:t>
                      </a:r>
                    </a:p>
                  </a:txBody>
                  <a:tcPr/>
                </a:tc>
                <a:tc>
                  <a:txBody>
                    <a:bodyPr/>
                    <a:lstStyle/>
                    <a:p>
                      <a:r>
                        <a:rPr lang="en-US" sz="2000" dirty="0">
                          <a:latin typeface="Calibri" panose="020F0502020204030204" pitchFamily="34" charset="0"/>
                          <a:cs typeface="Calibri" panose="020F0502020204030204" pitchFamily="34" charset="0"/>
                        </a:rPr>
                        <a:t>13 dBm</a:t>
                      </a:r>
                    </a:p>
                  </a:txBody>
                  <a:tcPr/>
                </a:tc>
                <a:tc>
                  <a:txBody>
                    <a:bodyPr/>
                    <a:lstStyle/>
                    <a:p>
                      <a:r>
                        <a:rPr lang="en-US" sz="2000" dirty="0">
                          <a:latin typeface="Calibri" panose="020F0502020204030204" pitchFamily="34" charset="0"/>
                          <a:cs typeface="Calibri" panose="020F0502020204030204" pitchFamily="34" charset="0"/>
                        </a:rPr>
                        <a:t>13 dBm</a:t>
                      </a:r>
                    </a:p>
                  </a:txBody>
                  <a:tcPr/>
                </a:tc>
                <a:extLst>
                  <a:ext uri="{0D108BD9-81ED-4DB2-BD59-A6C34878D82A}">
                    <a16:rowId xmlns:a16="http://schemas.microsoft.com/office/drawing/2014/main" val="4159190507"/>
                  </a:ext>
                </a:extLst>
              </a:tr>
              <a:tr h="370840">
                <a:tc>
                  <a:txBody>
                    <a:bodyPr/>
                    <a:lstStyle/>
                    <a:p>
                      <a:r>
                        <a:rPr lang="en-US" sz="2000" dirty="0">
                          <a:latin typeface="Calibri" panose="020F0502020204030204" pitchFamily="34" charset="0"/>
                          <a:cs typeface="Calibri" panose="020F0502020204030204" pitchFamily="34" charset="0"/>
                        </a:rPr>
                        <a:t>Modulation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OFDM</a:t>
                      </a:r>
                    </a:p>
                  </a:txBody>
                  <a:tcPr/>
                </a:tc>
                <a:tc>
                  <a:txBody>
                    <a:bodyPr/>
                    <a:lstStyle/>
                    <a:p>
                      <a:r>
                        <a:rPr lang="en-US" sz="2000" dirty="0">
                          <a:latin typeface="Calibri" panose="020F0502020204030204" pitchFamily="34" charset="0"/>
                          <a:cs typeface="Calibri" panose="020F0502020204030204" pitchFamily="34" charset="0"/>
                        </a:rPr>
                        <a:t>Binary FSK</a:t>
                      </a:r>
                    </a:p>
                  </a:txBody>
                  <a:tcPr/>
                </a:tc>
                <a:extLst>
                  <a:ext uri="{0D108BD9-81ED-4DB2-BD59-A6C34878D82A}">
                    <a16:rowId xmlns:a16="http://schemas.microsoft.com/office/drawing/2014/main" val="1698970616"/>
                  </a:ext>
                </a:extLst>
              </a:tr>
              <a:tr h="370840">
                <a:tc>
                  <a:txBody>
                    <a:bodyPr/>
                    <a:lstStyle/>
                    <a:p>
                      <a:r>
                        <a:rPr lang="en-US" sz="2000" dirty="0">
                          <a:latin typeface="Calibri" panose="020F0502020204030204" pitchFamily="34" charset="0"/>
                          <a:cs typeface="Calibri" panose="020F0502020204030204" pitchFamily="34" charset="0"/>
                        </a:rPr>
                        <a:t>PHY Rate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300 kb/s</a:t>
                      </a:r>
                    </a:p>
                  </a:txBody>
                  <a:tcPr/>
                </a:tc>
                <a:tc>
                  <a:txBody>
                    <a:bodyPr/>
                    <a:lstStyle/>
                    <a:p>
                      <a:r>
                        <a:rPr lang="en-US" sz="2000" dirty="0">
                          <a:latin typeface="Calibri" panose="020F0502020204030204" pitchFamily="34" charset="0"/>
                          <a:cs typeface="Calibri" panose="020F0502020204030204" pitchFamily="34" charset="0"/>
                        </a:rPr>
                        <a:t>100 kb/s</a:t>
                      </a:r>
                    </a:p>
                  </a:txBody>
                  <a:tcPr/>
                </a:tc>
                <a:extLst>
                  <a:ext uri="{0D108BD9-81ED-4DB2-BD59-A6C34878D82A}">
                    <a16:rowId xmlns:a16="http://schemas.microsoft.com/office/drawing/2014/main" val="2219667998"/>
                  </a:ext>
                </a:extLst>
              </a:tr>
              <a:tr h="370840">
                <a:tc>
                  <a:txBody>
                    <a:bodyPr/>
                    <a:lstStyle/>
                    <a:p>
                      <a:r>
                        <a:rPr lang="en-US" sz="2000" dirty="0" smtClean="0">
                          <a:latin typeface="Calibri" panose="020F0502020204030204" pitchFamily="34" charset="0"/>
                          <a:cs typeface="Calibri" panose="020F0502020204030204" pitchFamily="34" charset="0"/>
                        </a:rPr>
                        <a:t>Per</a:t>
                      </a:r>
                      <a:r>
                        <a:rPr lang="en-US" sz="2000" baseline="0" dirty="0" smtClean="0">
                          <a:latin typeface="Calibri" panose="020F0502020204030204" pitchFamily="34" charset="0"/>
                          <a:cs typeface="Calibri" panose="020F0502020204030204" pitchFamily="34" charset="0"/>
                        </a:rPr>
                        <a:t> Station </a:t>
                      </a:r>
                      <a:r>
                        <a:rPr lang="en-US" sz="2000" dirty="0" smtClean="0">
                          <a:latin typeface="Calibri" panose="020F0502020204030204" pitchFamily="34" charset="0"/>
                          <a:cs typeface="Calibri" panose="020F0502020204030204" pitchFamily="34" charset="0"/>
                        </a:rPr>
                        <a:t>Regulatory </a:t>
                      </a:r>
                      <a:r>
                        <a:rPr lang="en-US" sz="2000" dirty="0">
                          <a:latin typeface="Calibri" panose="020F0502020204030204" pitchFamily="34" charset="0"/>
                          <a:cs typeface="Calibri" panose="020F0502020204030204" pitchFamily="34" charset="0"/>
                        </a:rPr>
                        <a:t>Duty Cycle </a:t>
                      </a:r>
                      <a:r>
                        <a:rPr lang="en-US" sz="2000" dirty="0" smtClean="0">
                          <a:latin typeface="Calibri" panose="020F0502020204030204" pitchFamily="34" charset="0"/>
                          <a:cs typeface="Calibri" panose="020F0502020204030204" pitchFamily="34" charset="0"/>
                        </a:rPr>
                        <a:t>Limit*</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360/720 </a:t>
                      </a:r>
                      <a:r>
                        <a:rPr lang="en-US" sz="2000" dirty="0">
                          <a:latin typeface="Calibri" panose="020F0502020204030204" pitchFamily="34" charset="0"/>
                          <a:cs typeface="Calibri" panose="020F0502020204030204" pitchFamily="34" charset="0"/>
                        </a:rPr>
                        <a:t>seconds every</a:t>
                      </a:r>
                    </a:p>
                    <a:p>
                      <a:r>
                        <a:rPr lang="en-US" sz="2000" dirty="0">
                          <a:latin typeface="Calibri" panose="020F0502020204030204" pitchFamily="34" charset="0"/>
                          <a:cs typeface="Calibri" panose="020F0502020204030204" pitchFamily="34" charset="0"/>
                        </a:rPr>
                        <a:t>3600 seconds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360/720 </a:t>
                      </a:r>
                      <a:r>
                        <a:rPr lang="en-US" sz="2000" dirty="0">
                          <a:latin typeface="Calibri" panose="020F0502020204030204" pitchFamily="34" charset="0"/>
                          <a:cs typeface="Calibri" panose="020F0502020204030204" pitchFamily="34" charset="0"/>
                        </a:rPr>
                        <a:t>seconds every</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3600 seconds</a:t>
                      </a:r>
                    </a:p>
                  </a:txBody>
                  <a:tcPr/>
                </a:tc>
                <a:extLst>
                  <a:ext uri="{0D108BD9-81ED-4DB2-BD59-A6C34878D82A}">
                    <a16:rowId xmlns:a16="http://schemas.microsoft.com/office/drawing/2014/main" val="3875904984"/>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721360" y="5029200"/>
            <a:ext cx="8641080" cy="18779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2000" kern="0" dirty="0" smtClean="0"/>
              <a:t>AP refers radio equipment that acts as the 802.11ah access point</a:t>
            </a:r>
          </a:p>
          <a:p>
            <a:pPr marL="0" indent="0">
              <a:buNone/>
            </a:pPr>
            <a:r>
              <a:rPr lang="en-US" sz="2000" kern="0" dirty="0" smtClean="0"/>
              <a:t>PANC refers </a:t>
            </a:r>
            <a:r>
              <a:rPr lang="en-US" sz="2000" kern="0" dirty="0"/>
              <a:t>radio equipment that acts as the </a:t>
            </a:r>
            <a:r>
              <a:rPr lang="en-US" sz="2000" kern="0" dirty="0" smtClean="0"/>
              <a:t>802.15.4g PAN coordinator</a:t>
            </a:r>
            <a:endParaRPr lang="en-US" sz="2000" kern="0" dirty="0"/>
          </a:p>
          <a:p>
            <a:pPr marL="0" indent="0">
              <a:buNone/>
            </a:pPr>
            <a:r>
              <a:rPr lang="en-US" sz="2000" kern="0" dirty="0" smtClean="0"/>
              <a:t>STA </a:t>
            </a:r>
            <a:r>
              <a:rPr lang="en-US" sz="2000" kern="0" dirty="0"/>
              <a:t>refers radio equipment that acts as the 802.11ah </a:t>
            </a:r>
            <a:r>
              <a:rPr lang="en-US" sz="2000" kern="0" dirty="0" smtClean="0"/>
              <a:t>station</a:t>
            </a:r>
          </a:p>
          <a:p>
            <a:pPr marL="0" indent="0">
              <a:buNone/>
            </a:pPr>
            <a:r>
              <a:rPr lang="en-US" sz="2000" kern="0" dirty="0" smtClean="0"/>
              <a:t>Node refers </a:t>
            </a:r>
            <a:r>
              <a:rPr lang="en-US" sz="2000" kern="0" dirty="0"/>
              <a:t>radio equipment that acts as the </a:t>
            </a:r>
            <a:r>
              <a:rPr lang="en-US" sz="2000" kern="0" dirty="0" smtClean="0"/>
              <a:t>802.15.4g station</a:t>
            </a:r>
          </a:p>
          <a:p>
            <a:pPr marL="0" indent="0">
              <a:buNone/>
            </a:pPr>
            <a:r>
              <a:rPr lang="en-US" sz="2000" kern="0" dirty="0" smtClean="0"/>
              <a:t>* Japan regulatory for radio </a:t>
            </a:r>
            <a:r>
              <a:rPr lang="en-US" sz="2000" kern="0" dirty="0" smtClean="0"/>
              <a:t>equipment, depending on channel use scenarios</a:t>
            </a:r>
            <a:endParaRPr lang="en-US" sz="2000" kern="0" dirty="0"/>
          </a:p>
        </p:txBody>
      </p:sp>
      <p:sp>
        <p:nvSpPr>
          <p:cNvPr id="10"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9" name="Date Placeholder 3"/>
          <p:cNvSpPr>
            <a:spLocks noGrp="1"/>
          </p:cNvSpPr>
          <p:nvPr>
            <p:ph type="dt" idx="15"/>
          </p:nvPr>
        </p:nvSpPr>
        <p:spPr>
          <a:xfrm>
            <a:off x="743373" y="355601"/>
            <a:ext cx="2457015" cy="291254"/>
          </a:xfrm>
        </p:spPr>
        <p:txBody>
          <a:bodyPr/>
          <a:lstStyle/>
          <a:p>
            <a:r>
              <a:rPr lang="en-US" dirty="0" smtClean="0"/>
              <a:t>April </a:t>
            </a:r>
            <a:r>
              <a:rPr lang="en-US" dirty="0" smtClean="0"/>
              <a:t>2019</a:t>
            </a:r>
            <a:endParaRPr lang="en-GB" dirty="0"/>
          </a:p>
        </p:txBody>
      </p:sp>
    </p:spTree>
    <p:extLst>
      <p:ext uri="{BB962C8B-B14F-4D97-AF65-F5344CB8AC3E}">
        <p14:creationId xmlns:p14="http://schemas.microsoft.com/office/powerpoint/2010/main" val="2318680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a:t>Receive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nvPr>
        </p:nvGraphicFramePr>
        <p:xfrm>
          <a:off x="731838" y="2112963"/>
          <a:ext cx="8288337" cy="1584960"/>
        </p:xfrm>
        <a:graphic>
          <a:graphicData uri="http://schemas.openxmlformats.org/drawingml/2006/table">
            <a:tbl>
              <a:tblPr firstRow="1" bandRow="1">
                <a:tableStyleId>{5C22544A-7EE6-4342-B048-85BDC9FD1C3A}</a:tableStyleId>
              </a:tblPr>
              <a:tblGrid>
                <a:gridCol w="2544762">
                  <a:extLst>
                    <a:ext uri="{9D8B030D-6E8A-4147-A177-3AD203B41FA5}">
                      <a16:colId xmlns:a16="http://schemas.microsoft.com/office/drawing/2014/main" val="2656264675"/>
                    </a:ext>
                  </a:extLst>
                </a:gridCol>
                <a:gridCol w="2667000">
                  <a:extLst>
                    <a:ext uri="{9D8B030D-6E8A-4147-A177-3AD203B41FA5}">
                      <a16:colId xmlns:a16="http://schemas.microsoft.com/office/drawing/2014/main" val="2840688010"/>
                    </a:ext>
                  </a:extLst>
                </a:gridCol>
                <a:gridCol w="3076575">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Parameter</a:t>
                      </a:r>
                    </a:p>
                  </a:txBody>
                  <a:tcPr/>
                </a:tc>
                <a:tc>
                  <a:txBody>
                    <a:bodyPr/>
                    <a:lstStyle/>
                    <a:p>
                      <a:r>
                        <a:rPr lang="en-US" sz="2000" dirty="0">
                          <a:latin typeface="Calibri" panose="020F0502020204030204" pitchFamily="34" charset="0"/>
                          <a:cs typeface="Calibri" panose="020F0502020204030204" pitchFamily="34" charset="0"/>
                        </a:rPr>
                        <a:t>802.11ah</a:t>
                      </a:r>
                    </a:p>
                  </a:txBody>
                  <a:tcPr/>
                </a:tc>
                <a:tc>
                  <a:txBody>
                    <a:bodyPr/>
                    <a:lstStyle/>
                    <a:p>
                      <a:r>
                        <a:rPr lang="en-US" sz="2000" dirty="0">
                          <a:latin typeface="Calibri" panose="020F0502020204030204" pitchFamily="34" charset="0"/>
                          <a:cs typeface="Calibri" panose="020F0502020204030204" pitchFamily="34" charset="0"/>
                        </a:rPr>
                        <a:t>802.15.4g</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RX Sensitivity</a:t>
                      </a:r>
                    </a:p>
                  </a:txBody>
                  <a:tcPr/>
                </a:tc>
                <a:tc>
                  <a:txBody>
                    <a:bodyPr/>
                    <a:lstStyle/>
                    <a:p>
                      <a:r>
                        <a:rPr lang="en-US" sz="2000" dirty="0">
                          <a:latin typeface="Calibri" panose="020F0502020204030204" pitchFamily="34" charset="0"/>
                          <a:cs typeface="Calibri" panose="020F0502020204030204" pitchFamily="34" charset="0"/>
                        </a:rPr>
                        <a:t>-95 dBm</a:t>
                      </a:r>
                    </a:p>
                  </a:txBody>
                  <a:tcPr/>
                </a:tc>
                <a:tc>
                  <a:txBody>
                    <a:bodyPr/>
                    <a:lstStyle/>
                    <a:p>
                      <a:r>
                        <a:rPr lang="en-US" sz="2000" dirty="0">
                          <a:latin typeface="Calibri" panose="020F0502020204030204" pitchFamily="34" charset="0"/>
                          <a:cs typeface="Calibri" panose="020F0502020204030204" pitchFamily="34" charset="0"/>
                        </a:rPr>
                        <a:t>-88 dBm</a:t>
                      </a:r>
                    </a:p>
                  </a:txBody>
                  <a:tcPr/>
                </a:tc>
                <a:extLst>
                  <a:ext uri="{0D108BD9-81ED-4DB2-BD59-A6C34878D82A}">
                    <a16:rowId xmlns:a16="http://schemas.microsoft.com/office/drawing/2014/main" val="3397284204"/>
                  </a:ext>
                </a:extLst>
              </a:tr>
              <a:tr h="370840">
                <a:tc>
                  <a:txBody>
                    <a:bodyPr/>
                    <a:lstStyle/>
                    <a:p>
                      <a:r>
                        <a:rPr lang="en-US" sz="2000" dirty="0">
                          <a:latin typeface="Calibri" panose="020F0502020204030204" pitchFamily="34" charset="0"/>
                          <a:cs typeface="Calibri" panose="020F0502020204030204" pitchFamily="34" charset="0"/>
                        </a:rPr>
                        <a:t>Carrier Sense Level</a:t>
                      </a:r>
                    </a:p>
                  </a:txBody>
                  <a:tcPr/>
                </a:tc>
                <a:tc>
                  <a:txBody>
                    <a:bodyPr/>
                    <a:lstStyle/>
                    <a:p>
                      <a:r>
                        <a:rPr lang="en-US" sz="2000" dirty="0">
                          <a:latin typeface="Calibri" panose="020F0502020204030204" pitchFamily="34" charset="0"/>
                          <a:cs typeface="Calibri" panose="020F0502020204030204" pitchFamily="34" charset="0"/>
                        </a:rPr>
                        <a:t>-95 dBm</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-88 dBm</a:t>
                      </a: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Energy Detection Level</a:t>
                      </a:r>
                    </a:p>
                  </a:txBody>
                  <a:tcPr/>
                </a:tc>
                <a:tc>
                  <a:txBody>
                    <a:bodyPr/>
                    <a:lstStyle/>
                    <a:p>
                      <a:r>
                        <a:rPr lang="en-US" sz="2000" dirty="0">
                          <a:latin typeface="Calibri" panose="020F0502020204030204" pitchFamily="34" charset="0"/>
                          <a:cs typeface="Calibri" panose="020F0502020204030204" pitchFamily="34" charset="0"/>
                        </a:rPr>
                        <a:t>-75 dBm</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-78 dBm</a:t>
                      </a:r>
                    </a:p>
                  </a:txBody>
                  <a:tcPr/>
                </a:tc>
                <a:extLst>
                  <a:ext uri="{0D108BD9-81ED-4DB2-BD59-A6C34878D82A}">
                    <a16:rowId xmlns:a16="http://schemas.microsoft.com/office/drawing/2014/main" val="221966799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513927" y="4114800"/>
            <a:ext cx="8641080" cy="27127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2000" kern="0" dirty="0" smtClean="0"/>
              <a:t>Note: These parameters are PHY dependent</a:t>
            </a:r>
          </a:p>
        </p:txBody>
      </p:sp>
      <p:sp>
        <p:nvSpPr>
          <p:cNvPr id="10"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9" name="Date Placeholder 3"/>
          <p:cNvSpPr>
            <a:spLocks noGrp="1"/>
          </p:cNvSpPr>
          <p:nvPr>
            <p:ph type="dt" idx="15"/>
          </p:nvPr>
        </p:nvSpPr>
        <p:spPr>
          <a:xfrm>
            <a:off x="743373" y="355601"/>
            <a:ext cx="2457015" cy="291254"/>
          </a:xfrm>
        </p:spPr>
        <p:txBody>
          <a:bodyPr/>
          <a:lstStyle/>
          <a:p>
            <a:r>
              <a:rPr lang="en-US" dirty="0" smtClean="0"/>
              <a:t>April </a:t>
            </a:r>
            <a:r>
              <a:rPr lang="en-US" dirty="0" smtClean="0"/>
              <a:t>2019</a:t>
            </a:r>
            <a:endParaRPr lang="en-GB" dirty="0"/>
          </a:p>
        </p:txBody>
      </p:sp>
    </p:spTree>
    <p:extLst>
      <p:ext uri="{BB962C8B-B14F-4D97-AF65-F5344CB8AC3E}">
        <p14:creationId xmlns:p14="http://schemas.microsoft.com/office/powerpoint/2010/main" val="36004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a:xfrm>
            <a:off x="731520" y="731523"/>
            <a:ext cx="8288868" cy="640078"/>
          </a:xfrm>
        </p:spPr>
        <p:txBody>
          <a:bodyPr/>
          <a:lstStyle/>
          <a:p>
            <a:r>
              <a:rPr lang="en-US" dirty="0" smtClean="0"/>
              <a:t>Traffic </a:t>
            </a:r>
            <a:r>
              <a:rPr lang="en-US" dirty="0"/>
              <a:t>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nvPr>
        </p:nvGraphicFramePr>
        <p:xfrm>
          <a:off x="731838" y="1432560"/>
          <a:ext cx="8288337" cy="1584960"/>
        </p:xfrm>
        <a:graphic>
          <a:graphicData uri="http://schemas.openxmlformats.org/drawingml/2006/table">
            <a:tbl>
              <a:tblPr firstRow="1" bandRow="1">
                <a:tableStyleId>{5C22544A-7EE6-4342-B048-85BDC9FD1C3A}</a:tableStyleId>
              </a:tblPr>
              <a:tblGrid>
                <a:gridCol w="3459162">
                  <a:extLst>
                    <a:ext uri="{9D8B030D-6E8A-4147-A177-3AD203B41FA5}">
                      <a16:colId xmlns:a16="http://schemas.microsoft.com/office/drawing/2014/main" val="2656264675"/>
                    </a:ext>
                  </a:extLst>
                </a:gridCol>
                <a:gridCol w="2362200">
                  <a:extLst>
                    <a:ext uri="{9D8B030D-6E8A-4147-A177-3AD203B41FA5}">
                      <a16:colId xmlns:a16="http://schemas.microsoft.com/office/drawing/2014/main" val="2840688010"/>
                    </a:ext>
                  </a:extLst>
                </a:gridCol>
                <a:gridCol w="2466975">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Parameter</a:t>
                      </a:r>
                    </a:p>
                  </a:txBody>
                  <a:tcPr/>
                </a:tc>
                <a:tc>
                  <a:txBody>
                    <a:bodyPr/>
                    <a:lstStyle/>
                    <a:p>
                      <a:r>
                        <a:rPr lang="en-US" sz="2000" dirty="0">
                          <a:latin typeface="Calibri" panose="020F0502020204030204" pitchFamily="34" charset="0"/>
                          <a:cs typeface="Calibri" panose="020F0502020204030204" pitchFamily="34" charset="0"/>
                        </a:rPr>
                        <a:t>802.11ah</a:t>
                      </a:r>
                    </a:p>
                  </a:txBody>
                  <a:tcPr/>
                </a:tc>
                <a:tc>
                  <a:txBody>
                    <a:bodyPr/>
                    <a:lstStyle/>
                    <a:p>
                      <a:r>
                        <a:rPr lang="en-US" sz="2000" dirty="0">
                          <a:latin typeface="Calibri" panose="020F0502020204030204" pitchFamily="34" charset="0"/>
                          <a:cs typeface="Calibri" panose="020F0502020204030204" pitchFamily="34" charset="0"/>
                        </a:rPr>
                        <a:t>802.15.4g</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Packet Size</a:t>
                      </a:r>
                    </a:p>
                  </a:txBody>
                  <a:tcPr/>
                </a:tc>
                <a:tc>
                  <a:txBody>
                    <a:bodyPr/>
                    <a:lstStyle/>
                    <a:p>
                      <a:r>
                        <a:rPr lang="en-US" sz="2000" dirty="0">
                          <a:latin typeface="Calibri" panose="020F0502020204030204" pitchFamily="34" charset="0"/>
                          <a:cs typeface="Calibri" panose="020F0502020204030204" pitchFamily="34" charset="0"/>
                        </a:rPr>
                        <a:t>100 bytes</a:t>
                      </a:r>
                    </a:p>
                  </a:txBody>
                  <a:tcPr/>
                </a:tc>
                <a:tc>
                  <a:txBody>
                    <a:bodyPr/>
                    <a:lstStyle/>
                    <a:p>
                      <a:r>
                        <a:rPr lang="en-US" sz="2000" dirty="0">
                          <a:latin typeface="Calibri" panose="020F0502020204030204" pitchFamily="34" charset="0"/>
                          <a:cs typeface="Calibri" panose="020F0502020204030204" pitchFamily="34" charset="0"/>
                        </a:rPr>
                        <a:t>100 bytes</a:t>
                      </a:r>
                    </a:p>
                  </a:txBody>
                  <a:tcPr/>
                </a:tc>
                <a:extLst>
                  <a:ext uri="{0D108BD9-81ED-4DB2-BD59-A6C34878D82A}">
                    <a16:rowId xmlns:a16="http://schemas.microsoft.com/office/drawing/2014/main" val="2569759512"/>
                  </a:ext>
                </a:extLst>
              </a:tr>
              <a:tr h="370840">
                <a:tc>
                  <a:txBody>
                    <a:bodyPr/>
                    <a:lstStyle/>
                    <a:p>
                      <a:r>
                        <a:rPr lang="en-US" sz="2000" dirty="0">
                          <a:latin typeface="Calibri" panose="020F0502020204030204" pitchFamily="34" charset="0"/>
                          <a:cs typeface="Calibri" panose="020F0502020204030204" pitchFamily="34" charset="0"/>
                        </a:rPr>
                        <a:t>Number of </a:t>
                      </a:r>
                      <a:r>
                        <a:rPr lang="en-US" sz="2000" dirty="0" smtClean="0">
                          <a:latin typeface="Calibri" panose="020F0502020204030204" pitchFamily="34" charset="0"/>
                          <a:cs typeface="Calibri" panose="020F0502020204030204" pitchFamily="34" charset="0"/>
                        </a:rPr>
                        <a:t>Stations</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[50, 100]</a:t>
                      </a:r>
                    </a:p>
                  </a:txBody>
                  <a:tcPr/>
                </a:tc>
                <a:tc>
                  <a:txBody>
                    <a:bodyPr/>
                    <a:lstStyle/>
                    <a:p>
                      <a:r>
                        <a:rPr lang="en-US" sz="2000" dirty="0">
                          <a:latin typeface="Calibri" panose="020F0502020204030204" pitchFamily="34" charset="0"/>
                          <a:cs typeface="Calibri" panose="020F0502020204030204" pitchFamily="34" charset="0"/>
                        </a:rPr>
                        <a:t>[50, 100]</a:t>
                      </a:r>
                    </a:p>
                  </a:txBody>
                  <a:tcPr/>
                </a:tc>
                <a:extLst>
                  <a:ext uri="{0D108BD9-81ED-4DB2-BD59-A6C34878D82A}">
                    <a16:rowId xmlns:a16="http://schemas.microsoft.com/office/drawing/2014/main" val="3224851887"/>
                  </a:ext>
                </a:extLst>
              </a:tr>
              <a:tr h="370840">
                <a:tc>
                  <a:txBody>
                    <a:bodyPr/>
                    <a:lstStyle/>
                    <a:p>
                      <a:r>
                        <a:rPr lang="en-US" sz="2000" dirty="0">
                          <a:latin typeface="Calibri" panose="020F0502020204030204" pitchFamily="34" charset="0"/>
                          <a:cs typeface="Calibri" panose="020F0502020204030204" pitchFamily="34" charset="0"/>
                        </a:rPr>
                        <a:t>Network Uplink Offered </a:t>
                      </a:r>
                      <a:r>
                        <a:rPr lang="en-US" sz="2000" dirty="0" smtClean="0">
                          <a:latin typeface="Calibri" panose="020F0502020204030204" pitchFamily="34" charset="0"/>
                          <a:cs typeface="Calibri" panose="020F0502020204030204" pitchFamily="34" charset="0"/>
                        </a:rPr>
                        <a:t>Load</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[1, 10] kb/s </a:t>
                      </a:r>
                    </a:p>
                  </a:txBody>
                  <a:tcPr/>
                </a:tc>
                <a:tc>
                  <a:txBody>
                    <a:bodyPr/>
                    <a:lstStyle/>
                    <a:p>
                      <a:r>
                        <a:rPr lang="en-US" sz="2000" dirty="0">
                          <a:latin typeface="Calibri" panose="020F0502020204030204" pitchFamily="34" charset="0"/>
                          <a:cs typeface="Calibri" panose="020F0502020204030204" pitchFamily="34" charset="0"/>
                        </a:rPr>
                        <a:t>[1, 10] kb/s</a:t>
                      </a:r>
                    </a:p>
                  </a:txBody>
                  <a:tcPr/>
                </a:tc>
                <a:extLst>
                  <a:ext uri="{0D108BD9-81ED-4DB2-BD59-A6C34878D82A}">
                    <a16:rowId xmlns:a16="http://schemas.microsoft.com/office/drawing/2014/main" val="2300523177"/>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10" name="Content Placeholder 2">
            <a:extLst>
              <a:ext uri="{FF2B5EF4-FFF2-40B4-BE49-F238E27FC236}">
                <a16:creationId xmlns:a16="http://schemas.microsoft.com/office/drawing/2014/main" id="{9D47A2CF-5C5C-49E6-BA3E-403155E2BA11}"/>
              </a:ext>
            </a:extLst>
          </p:cNvPr>
          <p:cNvSpPr txBox="1">
            <a:spLocks/>
          </p:cNvSpPr>
          <p:nvPr/>
        </p:nvSpPr>
        <p:spPr bwMode="auto">
          <a:xfrm>
            <a:off x="513927" y="3733800"/>
            <a:ext cx="8641080" cy="30937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2000" kern="0" dirty="0" smtClean="0"/>
              <a:t>Note 1: These parameters are use case dependent</a:t>
            </a:r>
          </a:p>
          <a:p>
            <a:pPr marL="0" indent="0">
              <a:buNone/>
            </a:pPr>
            <a:endParaRPr lang="en-US" sz="2000" kern="0" dirty="0"/>
          </a:p>
          <a:p>
            <a:pPr marL="0" indent="0">
              <a:buNone/>
            </a:pPr>
            <a:r>
              <a:rPr lang="en-US" sz="2000" kern="0" dirty="0" smtClean="0"/>
              <a:t>Note 2: According to Japan regulations, the maximum </a:t>
            </a:r>
            <a:r>
              <a:rPr lang="en-US" sz="2000" kern="0" dirty="0" smtClean="0"/>
              <a:t>duty </a:t>
            </a:r>
            <a:r>
              <a:rPr lang="en-US" sz="2000" kern="0" dirty="0" smtClean="0"/>
              <a:t>cycle </a:t>
            </a:r>
            <a:r>
              <a:rPr lang="en-US" sz="2000" kern="0" dirty="0"/>
              <a:t>allowed per station is </a:t>
            </a:r>
            <a:r>
              <a:rPr lang="en-US" sz="2000" kern="0" dirty="0" smtClean="0"/>
              <a:t>10% for single channel case and 20% for multiple channel case</a:t>
            </a:r>
            <a:r>
              <a:rPr lang="en-US" sz="2000" kern="0" dirty="0" smtClean="0"/>
              <a:t>. The multi-channel case currently applies to 802.15.4g.</a:t>
            </a:r>
            <a:endParaRPr lang="en-US" sz="2000" kern="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April </a:t>
            </a:r>
            <a:r>
              <a:rPr lang="en-US" dirty="0" smtClean="0"/>
              <a:t>2019</a:t>
            </a:r>
            <a:endParaRPr lang="en-GB" dirty="0"/>
          </a:p>
        </p:txBody>
      </p:sp>
    </p:spTree>
    <p:extLst>
      <p:ext uri="{BB962C8B-B14F-4D97-AF65-F5344CB8AC3E}">
        <p14:creationId xmlns:p14="http://schemas.microsoft.com/office/powerpoint/2010/main" val="503454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smtClean="0"/>
              <a:t>802.11 and 802.15.4 Abbreviations</a:t>
            </a:r>
            <a:endParaRPr lang="en-US" dirty="0"/>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nvPr>
        </p:nvGraphicFramePr>
        <p:xfrm>
          <a:off x="731838" y="1676400"/>
          <a:ext cx="8288337" cy="2286000"/>
        </p:xfrm>
        <a:graphic>
          <a:graphicData uri="http://schemas.openxmlformats.org/drawingml/2006/table">
            <a:tbl>
              <a:tblPr firstRow="1" bandRow="1">
                <a:tableStyleId>{5C22544A-7EE6-4342-B048-85BDC9FD1C3A}</a:tableStyleId>
              </a:tblPr>
              <a:tblGrid>
                <a:gridCol w="1554162">
                  <a:extLst>
                    <a:ext uri="{9D8B030D-6E8A-4147-A177-3AD203B41FA5}">
                      <a16:colId xmlns:a16="http://schemas.microsoft.com/office/drawing/2014/main" val="2656264675"/>
                    </a:ext>
                  </a:extLst>
                </a:gridCol>
                <a:gridCol w="3200400">
                  <a:extLst>
                    <a:ext uri="{9D8B030D-6E8A-4147-A177-3AD203B41FA5}">
                      <a16:colId xmlns:a16="http://schemas.microsoft.com/office/drawing/2014/main" val="2840688010"/>
                    </a:ext>
                  </a:extLst>
                </a:gridCol>
                <a:gridCol w="3533775">
                  <a:extLst>
                    <a:ext uri="{9D8B030D-6E8A-4147-A177-3AD203B41FA5}">
                      <a16:colId xmlns:a16="http://schemas.microsoft.com/office/drawing/2014/main" val="3244892931"/>
                    </a:ext>
                  </a:extLst>
                </a:gridCol>
              </a:tblGrid>
              <a:tr h="370840">
                <a:tc>
                  <a:txBody>
                    <a:bodyPr/>
                    <a:lstStyle/>
                    <a:p>
                      <a:r>
                        <a:rPr lang="en-US" sz="2000" dirty="0" smtClean="0">
                          <a:latin typeface="Calibri" panose="020F0502020204030204" pitchFamily="34" charset="0"/>
                          <a:cs typeface="Calibri" panose="020F0502020204030204" pitchFamily="34" charset="0"/>
                        </a:rPr>
                        <a:t>Abbreviation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802.11 Definition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Usage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smtClean="0">
                          <a:latin typeface="Calibri" panose="020F0502020204030204" pitchFamily="34" charset="0"/>
                          <a:cs typeface="Calibri" panose="020F0502020204030204" pitchFamily="34" charset="0"/>
                        </a:rPr>
                        <a:t>SIFS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Short </a:t>
                      </a:r>
                      <a:r>
                        <a:rPr lang="en-US" sz="2000" dirty="0" err="1" smtClean="0">
                          <a:latin typeface="Calibri" panose="020F0502020204030204" pitchFamily="34" charset="0"/>
                          <a:cs typeface="Calibri" panose="020F0502020204030204" pitchFamily="34" charset="0"/>
                        </a:rPr>
                        <a:t>interframe</a:t>
                      </a:r>
                      <a:r>
                        <a:rPr lang="en-US" sz="2000" dirty="0" smtClean="0">
                          <a:latin typeface="Calibri" panose="020F0502020204030204" pitchFamily="34" charset="0"/>
                          <a:cs typeface="Calibri" panose="020F0502020204030204" pitchFamily="34" charset="0"/>
                        </a:rPr>
                        <a:t> space</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Time between frame and ACK</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DIFS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Distributed </a:t>
                      </a:r>
                      <a:r>
                        <a:rPr lang="en-US" sz="2000" dirty="0" err="1" smtClean="0">
                          <a:latin typeface="Calibri" panose="020F0502020204030204" pitchFamily="34" charset="0"/>
                          <a:cs typeface="Calibri" panose="020F0502020204030204" pitchFamily="34" charset="0"/>
                        </a:rPr>
                        <a:t>interframe</a:t>
                      </a:r>
                      <a:r>
                        <a:rPr lang="en-US" sz="2000" dirty="0" smtClean="0">
                          <a:latin typeface="Calibri" panose="020F0502020204030204" pitchFamily="34" charset="0"/>
                          <a:cs typeface="Calibri" panose="020F0502020204030204" pitchFamily="34" charset="0"/>
                        </a:rPr>
                        <a:t> space</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Minimum idle time needed</a:t>
                      </a:r>
                      <a:r>
                        <a:rPr lang="en-US" sz="2000" baseline="0" dirty="0" smtClean="0">
                          <a:latin typeface="Calibri" panose="020F0502020204030204" pitchFamily="34" charset="0"/>
                          <a:cs typeface="Calibri" panose="020F0502020204030204" pitchFamily="34" charset="0"/>
                        </a:rPr>
                        <a:t> to start a transmission</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smtClean="0">
                          <a:latin typeface="Calibri" panose="020F0502020204030204" pitchFamily="34" charset="0"/>
                          <a:cs typeface="Calibri" panose="020F0502020204030204" pitchFamily="34" charset="0"/>
                        </a:rPr>
                        <a:t>AIFS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Arbitration</a:t>
                      </a:r>
                      <a:r>
                        <a:rPr lang="en-US" sz="2000" baseline="0" dirty="0" smtClean="0">
                          <a:latin typeface="Calibri" panose="020F0502020204030204" pitchFamily="34" charset="0"/>
                          <a:cs typeface="Calibri" panose="020F0502020204030204" pitchFamily="34" charset="0"/>
                        </a:rPr>
                        <a:t> </a:t>
                      </a:r>
                      <a:r>
                        <a:rPr lang="en-US" sz="2000" baseline="0" dirty="0" err="1" smtClean="0">
                          <a:latin typeface="Calibri" panose="020F0502020204030204" pitchFamily="34" charset="0"/>
                          <a:cs typeface="Calibri" panose="020F0502020204030204" pitchFamily="34" charset="0"/>
                        </a:rPr>
                        <a:t>interframe</a:t>
                      </a:r>
                      <a:r>
                        <a:rPr lang="en-US" sz="2000" baseline="0" dirty="0" smtClean="0">
                          <a:latin typeface="Calibri" panose="020F0502020204030204" pitchFamily="34" charset="0"/>
                          <a:cs typeface="Calibri" panose="020F0502020204030204" pitchFamily="34" charset="0"/>
                        </a:rPr>
                        <a:t> space</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smtClean="0">
                          <a:latin typeface="Calibri" panose="020F0502020204030204" pitchFamily="34" charset="0"/>
                          <a:cs typeface="Calibri" panose="020F0502020204030204" pitchFamily="34" charset="0"/>
                        </a:rPr>
                        <a:t>QoS</a:t>
                      </a:r>
                      <a:r>
                        <a:rPr lang="en-US" sz="2000" dirty="0" smtClean="0">
                          <a:latin typeface="Calibri" panose="020F0502020204030204" pitchFamily="34" charset="0"/>
                          <a:cs typeface="Calibri" panose="020F0502020204030204" pitchFamily="34" charset="0"/>
                        </a:rPr>
                        <a:t> generalization of the DIFS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r h="370840">
                <a:tc>
                  <a:txBody>
                    <a:bodyPr/>
                    <a:lstStyle/>
                    <a:p>
                      <a:r>
                        <a:rPr lang="en-US" sz="2000" dirty="0" smtClean="0">
                          <a:latin typeface="Calibri" panose="020F0502020204030204" pitchFamily="34" charset="0"/>
                          <a:cs typeface="Calibri" panose="020F0502020204030204" pitchFamily="34" charset="0"/>
                        </a:rPr>
                        <a:t>CW</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Contention window</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To draw random </a:t>
                      </a:r>
                      <a:r>
                        <a:rPr lang="en-US" sz="2000" dirty="0" err="1" smtClean="0">
                          <a:latin typeface="Calibri" panose="020F0502020204030204" pitchFamily="34" charset="0"/>
                          <a:cs typeface="Calibri" panose="020F0502020204030204" pitchFamily="34" charset="0"/>
                        </a:rPr>
                        <a:t>backoff</a:t>
                      </a:r>
                      <a:r>
                        <a:rPr lang="en-US" sz="2000" dirty="0" smtClean="0">
                          <a:latin typeface="Calibri" panose="020F0502020204030204" pitchFamily="34" charset="0"/>
                          <a:cs typeface="Calibri" panose="020F0502020204030204" pitchFamily="34" charset="0"/>
                        </a:rPr>
                        <a:t> slots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5625095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aphicFrame>
        <p:nvGraphicFramePr>
          <p:cNvPr id="8" name="Content Placeholder 6">
            <a:extLst>
              <a:ext uri="{FF2B5EF4-FFF2-40B4-BE49-F238E27FC236}">
                <a16:creationId xmlns:a16="http://schemas.microsoft.com/office/drawing/2014/main" id="{B16A0944-AA05-4248-9A91-60A25C8C1E17}"/>
              </a:ext>
            </a:extLst>
          </p:cNvPr>
          <p:cNvGraphicFramePr>
            <a:graphicFrameLocks/>
          </p:cNvGraphicFramePr>
          <p:nvPr>
            <p:extLst/>
          </p:nvPr>
        </p:nvGraphicFramePr>
        <p:xfrm>
          <a:off x="731838" y="4191000"/>
          <a:ext cx="8288337" cy="2590800"/>
        </p:xfrm>
        <a:graphic>
          <a:graphicData uri="http://schemas.openxmlformats.org/drawingml/2006/table">
            <a:tbl>
              <a:tblPr firstRow="1" bandRow="1">
                <a:tableStyleId>{5C22544A-7EE6-4342-B048-85BDC9FD1C3A}</a:tableStyleId>
              </a:tblPr>
              <a:tblGrid>
                <a:gridCol w="1554162">
                  <a:extLst>
                    <a:ext uri="{9D8B030D-6E8A-4147-A177-3AD203B41FA5}">
                      <a16:colId xmlns:a16="http://schemas.microsoft.com/office/drawing/2014/main" val="2656264675"/>
                    </a:ext>
                  </a:extLst>
                </a:gridCol>
                <a:gridCol w="3200400">
                  <a:extLst>
                    <a:ext uri="{9D8B030D-6E8A-4147-A177-3AD203B41FA5}">
                      <a16:colId xmlns:a16="http://schemas.microsoft.com/office/drawing/2014/main" val="2840688010"/>
                    </a:ext>
                  </a:extLst>
                </a:gridCol>
                <a:gridCol w="3533775">
                  <a:extLst>
                    <a:ext uri="{9D8B030D-6E8A-4147-A177-3AD203B41FA5}">
                      <a16:colId xmlns:a16="http://schemas.microsoft.com/office/drawing/2014/main" val="3244892931"/>
                    </a:ext>
                  </a:extLst>
                </a:gridCol>
              </a:tblGrid>
              <a:tr h="370840">
                <a:tc>
                  <a:txBody>
                    <a:bodyPr/>
                    <a:lstStyle/>
                    <a:p>
                      <a:r>
                        <a:rPr lang="en-US" sz="2000" dirty="0" smtClean="0">
                          <a:latin typeface="Calibri" panose="020F0502020204030204" pitchFamily="34" charset="0"/>
                          <a:cs typeface="Calibri" panose="020F0502020204030204" pitchFamily="34" charset="0"/>
                        </a:rPr>
                        <a:t>Abbreviation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802.15.4 Definition</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Usage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smtClean="0">
                          <a:latin typeface="Calibri" panose="020F0502020204030204" pitchFamily="34" charset="0"/>
                          <a:cs typeface="Calibri" panose="020F0502020204030204" pitchFamily="34" charset="0"/>
                        </a:rPr>
                        <a:t>SIFS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Short </a:t>
                      </a:r>
                      <a:r>
                        <a:rPr lang="en-US" sz="2000" dirty="0" err="1" smtClean="0">
                          <a:latin typeface="Calibri" panose="020F0502020204030204" pitchFamily="34" charset="0"/>
                          <a:cs typeface="Calibri" panose="020F0502020204030204" pitchFamily="34" charset="0"/>
                        </a:rPr>
                        <a:t>interframe</a:t>
                      </a:r>
                      <a:r>
                        <a:rPr lang="en-US" sz="2000" dirty="0" smtClean="0">
                          <a:latin typeface="Calibri" panose="020F0502020204030204" pitchFamily="34" charset="0"/>
                          <a:cs typeface="Calibri" panose="020F0502020204030204" pitchFamily="34" charset="0"/>
                        </a:rPr>
                        <a:t> spacing</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Minimum idle time after</a:t>
                      </a:r>
                      <a:r>
                        <a:rPr lang="en-US" sz="2000" baseline="0" dirty="0" smtClean="0">
                          <a:latin typeface="Calibri" panose="020F0502020204030204" pitchFamily="34" charset="0"/>
                          <a:cs typeface="Calibri" panose="020F0502020204030204" pitchFamily="34" charset="0"/>
                        </a:rPr>
                        <a:t> a </a:t>
                      </a:r>
                      <a:r>
                        <a:rPr lang="en-US" sz="2000" dirty="0" smtClean="0">
                          <a:latin typeface="Calibri" panose="020F0502020204030204" pitchFamily="34" charset="0"/>
                          <a:cs typeface="Calibri" panose="020F0502020204030204" pitchFamily="34" charset="0"/>
                        </a:rPr>
                        <a:t>short frame transmission process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AIFS</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ACK</a:t>
                      </a:r>
                      <a:r>
                        <a:rPr lang="en-US" sz="2000" baseline="0" dirty="0" smtClean="0">
                          <a:latin typeface="Calibri" panose="020F0502020204030204" pitchFamily="34" charset="0"/>
                          <a:cs typeface="Calibri" panose="020F0502020204030204" pitchFamily="34" charset="0"/>
                        </a:rPr>
                        <a:t> </a:t>
                      </a:r>
                      <a:r>
                        <a:rPr lang="en-US" sz="2000" baseline="0" dirty="0" err="1" smtClean="0">
                          <a:latin typeface="Calibri" panose="020F0502020204030204" pitchFamily="34" charset="0"/>
                          <a:cs typeface="Calibri" panose="020F0502020204030204" pitchFamily="34" charset="0"/>
                        </a:rPr>
                        <a:t>interframe</a:t>
                      </a:r>
                      <a:r>
                        <a:rPr lang="en-US" sz="2000" baseline="0" dirty="0" smtClean="0">
                          <a:latin typeface="Calibri" panose="020F0502020204030204" pitchFamily="34" charset="0"/>
                          <a:cs typeface="Calibri" panose="020F0502020204030204" pitchFamily="34" charset="0"/>
                        </a:rPr>
                        <a:t> spacing</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Time between frame and ACK</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r h="370840">
                <a:tc>
                  <a:txBody>
                    <a:bodyPr/>
                    <a:lstStyle/>
                    <a:p>
                      <a:r>
                        <a:rPr lang="en-US" sz="2000" dirty="0" smtClean="0">
                          <a:latin typeface="Calibri" panose="020F0502020204030204" pitchFamily="34" charset="0"/>
                          <a:cs typeface="Calibri" panose="020F0502020204030204" pitchFamily="34" charset="0"/>
                        </a:rPr>
                        <a:t>BE</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smtClean="0">
                          <a:latin typeface="Calibri" panose="020F0502020204030204" pitchFamily="34" charset="0"/>
                          <a:cs typeface="Calibri" panose="020F0502020204030204" pitchFamily="34" charset="0"/>
                        </a:rPr>
                        <a:t>Backoff</a:t>
                      </a:r>
                      <a:r>
                        <a:rPr lang="en-US" sz="2000" dirty="0" smtClean="0">
                          <a:latin typeface="Calibri" panose="020F0502020204030204" pitchFamily="34" charset="0"/>
                          <a:cs typeface="Calibri" panose="020F0502020204030204" pitchFamily="34" charset="0"/>
                        </a:rPr>
                        <a:t> exponent</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To draw random </a:t>
                      </a:r>
                      <a:r>
                        <a:rPr lang="en-US" sz="2000" dirty="0" err="1" smtClean="0">
                          <a:latin typeface="Calibri" panose="020F0502020204030204" pitchFamily="34" charset="0"/>
                          <a:cs typeface="Calibri" panose="020F0502020204030204" pitchFamily="34" charset="0"/>
                        </a:rPr>
                        <a:t>backoff</a:t>
                      </a:r>
                      <a:r>
                        <a:rPr lang="en-US" sz="2000" dirty="0" smtClean="0">
                          <a:latin typeface="Calibri" panose="020F0502020204030204" pitchFamily="34" charset="0"/>
                          <a:cs typeface="Calibri" panose="020F0502020204030204" pitchFamily="34" charset="0"/>
                        </a:rPr>
                        <a:t> periods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98404235"/>
                  </a:ext>
                </a:extLst>
              </a:tr>
              <a:tr h="370840">
                <a:tc>
                  <a:txBody>
                    <a:bodyPr/>
                    <a:lstStyle/>
                    <a:p>
                      <a:r>
                        <a:rPr lang="en-US" sz="2000" dirty="0" smtClean="0">
                          <a:latin typeface="Calibri" panose="020F0502020204030204" pitchFamily="34" charset="0"/>
                          <a:cs typeface="Calibri" panose="020F0502020204030204" pitchFamily="34" charset="0"/>
                        </a:rPr>
                        <a:t>CW</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Contention</a:t>
                      </a:r>
                      <a:r>
                        <a:rPr lang="en-US" sz="2000" baseline="0" dirty="0" smtClean="0">
                          <a:latin typeface="Calibri" panose="020F0502020204030204" pitchFamily="34" charset="0"/>
                          <a:cs typeface="Calibri" panose="020F0502020204030204" pitchFamily="34" charset="0"/>
                        </a:rPr>
                        <a:t> window</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Number of </a:t>
                      </a:r>
                      <a:r>
                        <a:rPr lang="en-US" sz="2000" dirty="0" err="1" smtClean="0">
                          <a:latin typeface="Calibri" panose="020F0502020204030204" pitchFamily="34" charset="0"/>
                          <a:cs typeface="Calibri" panose="020F0502020204030204" pitchFamily="34" charset="0"/>
                        </a:rPr>
                        <a:t>backoff</a:t>
                      </a:r>
                      <a:r>
                        <a:rPr lang="en-US" sz="2000" dirty="0" smtClean="0">
                          <a:latin typeface="Calibri" panose="020F0502020204030204" pitchFamily="34" charset="0"/>
                          <a:cs typeface="Calibri" panose="020F0502020204030204" pitchFamily="34" charset="0"/>
                        </a:rPr>
                        <a:t> periods to be idle</a:t>
                      </a:r>
                      <a:r>
                        <a:rPr lang="en-US" sz="2000" baseline="0" dirty="0" smtClean="0">
                          <a:latin typeface="Calibri" panose="020F0502020204030204" pitchFamily="34" charset="0"/>
                          <a:cs typeface="Calibri" panose="020F0502020204030204" pitchFamily="34" charset="0"/>
                        </a:rPr>
                        <a:t> before transmission</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090391586"/>
                  </a:ext>
                </a:extLst>
              </a:tr>
            </a:tbl>
          </a:graphicData>
        </a:graphic>
      </p:graphicFrame>
      <p:sp>
        <p:nvSpPr>
          <p:cNvPr id="10"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9" name="Date Placeholder 3"/>
          <p:cNvSpPr>
            <a:spLocks noGrp="1"/>
          </p:cNvSpPr>
          <p:nvPr>
            <p:ph type="dt" idx="15"/>
          </p:nvPr>
        </p:nvSpPr>
        <p:spPr>
          <a:xfrm>
            <a:off x="743373" y="355601"/>
            <a:ext cx="2457015" cy="291254"/>
          </a:xfrm>
        </p:spPr>
        <p:txBody>
          <a:bodyPr/>
          <a:lstStyle/>
          <a:p>
            <a:r>
              <a:rPr lang="en-US" dirty="0" smtClean="0"/>
              <a:t>April </a:t>
            </a:r>
            <a:r>
              <a:rPr lang="en-US" dirty="0" smtClean="0"/>
              <a:t>2019</a:t>
            </a:r>
            <a:endParaRPr lang="en-GB" dirty="0"/>
          </a:p>
        </p:txBody>
      </p:sp>
    </p:spTree>
    <p:extLst>
      <p:ext uri="{BB962C8B-B14F-4D97-AF65-F5344CB8AC3E}">
        <p14:creationId xmlns:p14="http://schemas.microsoft.com/office/powerpoint/2010/main" val="1288135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a:t>CSMA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nvPr>
        </p:nvGraphicFramePr>
        <p:xfrm>
          <a:off x="685800" y="1676400"/>
          <a:ext cx="3886200" cy="1981200"/>
        </p:xfrm>
        <a:graphic>
          <a:graphicData uri="http://schemas.openxmlformats.org/drawingml/2006/table">
            <a:tbl>
              <a:tblPr firstRow="1" bandRow="1">
                <a:tableStyleId>{5C22544A-7EE6-4342-B048-85BDC9FD1C3A}</a:tableStyleId>
              </a:tblPr>
              <a:tblGrid>
                <a:gridCol w="2819400">
                  <a:extLst>
                    <a:ext uri="{9D8B030D-6E8A-4147-A177-3AD203B41FA5}">
                      <a16:colId xmlns:a16="http://schemas.microsoft.com/office/drawing/2014/main" val="2656264675"/>
                    </a:ext>
                  </a:extLst>
                </a:gridCol>
                <a:gridCol w="1066800">
                  <a:extLst>
                    <a:ext uri="{9D8B030D-6E8A-4147-A177-3AD203B41FA5}">
                      <a16:colId xmlns:a16="http://schemas.microsoft.com/office/drawing/2014/main" val="2840688010"/>
                    </a:ext>
                  </a:extLst>
                </a:gridCol>
              </a:tblGrid>
              <a:tr h="370840">
                <a:tc>
                  <a:txBody>
                    <a:bodyPr/>
                    <a:lstStyle/>
                    <a:p>
                      <a:r>
                        <a:rPr lang="en-US" sz="2000" dirty="0" smtClean="0">
                          <a:latin typeface="Calibri" panose="020F0502020204030204" pitchFamily="34" charset="0"/>
                          <a:cs typeface="Calibri" panose="020F0502020204030204" pitchFamily="34" charset="0"/>
                        </a:rPr>
                        <a:t>802.11ah Parameter</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Value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CCA </a:t>
                      </a:r>
                      <a:r>
                        <a:rPr lang="en-US" sz="2000" dirty="0" smtClean="0">
                          <a:latin typeface="Calibri" panose="020F0502020204030204" pitchFamily="34" charset="0"/>
                          <a:cs typeface="Calibri" panose="020F0502020204030204" pitchFamily="34" charset="0"/>
                        </a:rPr>
                        <a:t>Time</a:t>
                      </a:r>
                      <a:r>
                        <a:rPr lang="en-US" sz="2000" baseline="30000" dirty="0" smtClean="0">
                          <a:latin typeface="Calibri" panose="020F0502020204030204" pitchFamily="34" charset="0"/>
                          <a:cs typeface="Calibri" panose="020F0502020204030204" pitchFamily="34" charset="0"/>
                        </a:rPr>
                        <a:t>1</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128 </a:t>
                      </a:r>
                      <a:r>
                        <a:rPr lang="en-US" sz="2000" kern="1200" dirty="0" smtClean="0">
                          <a:solidFill>
                            <a:schemeClr val="dk1"/>
                          </a:solidFill>
                          <a:latin typeface="Calibri" panose="020F0502020204030204" pitchFamily="34" charset="0"/>
                          <a:ea typeface="+mn-ea"/>
                          <a:cs typeface="Calibri" panose="020F0502020204030204" pitchFamily="34" charset="0"/>
                        </a:rPr>
                        <a:t>µs</a:t>
                      </a:r>
                      <a:endParaRPr lang="en-US" sz="2000" baseline="30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a:latin typeface="Calibri" panose="020F0502020204030204" pitchFamily="34" charset="0"/>
                          <a:cs typeface="Calibri" panose="020F0502020204030204" pitchFamily="34" charset="0"/>
                        </a:rPr>
                        <a:t>Slot Time</a:t>
                      </a:r>
                    </a:p>
                  </a:txBody>
                  <a:tcPr/>
                </a:tc>
                <a:tc>
                  <a:txBody>
                    <a:bodyPr/>
                    <a:lstStyle/>
                    <a:p>
                      <a:r>
                        <a:rPr lang="en-US" sz="2000" dirty="0">
                          <a:latin typeface="Calibri" panose="020F0502020204030204" pitchFamily="34" charset="0"/>
                          <a:cs typeface="Calibri" panose="020F0502020204030204" pitchFamily="34" charset="0"/>
                        </a:rPr>
                        <a:t>52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SIFS (time till ACK)</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160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DIFS (minimum Idle </a:t>
                      </a:r>
                      <a:r>
                        <a:rPr lang="en-US" sz="2000" dirty="0" smtClean="0">
                          <a:latin typeface="Calibri" panose="020F0502020204030204" pitchFamily="34" charset="0"/>
                          <a:cs typeface="Calibri" panose="020F0502020204030204" pitchFamily="34" charset="0"/>
                        </a:rPr>
                        <a:t>time)</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264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513927" y="3743963"/>
            <a:ext cx="8641080" cy="31140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1800" kern="0" baseline="30000" dirty="0" smtClean="0"/>
              <a:t>1</a:t>
            </a:r>
            <a:r>
              <a:rPr lang="en-US" sz="1800" kern="0" dirty="0" smtClean="0"/>
              <a:t> Minimum </a:t>
            </a:r>
            <a:r>
              <a:rPr lang="en-US" sz="1800" kern="0" dirty="0"/>
              <a:t>CCA Time of 128 us is set by Japan </a:t>
            </a:r>
            <a:r>
              <a:rPr lang="en-US" sz="1800" kern="0" dirty="0" smtClean="0"/>
              <a:t>regulations. In 802.11ah, </a:t>
            </a:r>
            <a:r>
              <a:rPr lang="en-US" sz="1800" kern="0" dirty="0" err="1" smtClean="0"/>
              <a:t>CCATime</a:t>
            </a:r>
            <a:r>
              <a:rPr lang="en-US" sz="1800" kern="0" dirty="0" smtClean="0"/>
              <a:t> ≤ 40 us.</a:t>
            </a:r>
          </a:p>
          <a:p>
            <a:pPr marL="0" indent="0">
              <a:buNone/>
            </a:pPr>
            <a:r>
              <a:rPr lang="en-US" sz="1800" kern="0" baseline="30000" dirty="0" smtClean="0"/>
              <a:t>2</a:t>
            </a:r>
            <a:r>
              <a:rPr lang="en-US" sz="1800" kern="0" dirty="0" smtClean="0"/>
              <a:t> For the SUN PHYs operating in the 920 or 950 MHz band, </a:t>
            </a:r>
            <a:r>
              <a:rPr lang="en-US" sz="1800" kern="0" dirty="0" err="1" smtClean="0"/>
              <a:t>phyCCADuration</a:t>
            </a:r>
            <a:r>
              <a:rPr lang="en-US" sz="1800" kern="0" dirty="0" smtClean="0"/>
              <a:t> is from 0 to 1000 symbols (symbol duration is 20 us for SUN-FSK PHY). For all other PHYs, it is called </a:t>
            </a:r>
            <a:r>
              <a:rPr lang="en-US" sz="1800" kern="0" dirty="0" err="1" smtClean="0"/>
              <a:t>CCATime</a:t>
            </a:r>
            <a:r>
              <a:rPr lang="en-US" sz="1800" kern="0" dirty="0" smtClean="0"/>
              <a:t> instead of </a:t>
            </a:r>
            <a:r>
              <a:rPr lang="en-US" sz="1800" kern="0" dirty="0" err="1" smtClean="0"/>
              <a:t>phyCCADuration</a:t>
            </a:r>
            <a:r>
              <a:rPr lang="en-US" sz="1800" kern="0" dirty="0" smtClean="0"/>
              <a:t>.</a:t>
            </a:r>
          </a:p>
          <a:p>
            <a:pPr marL="0" indent="0">
              <a:buNone/>
            </a:pPr>
            <a:r>
              <a:rPr lang="en-US" sz="1800" kern="0" baseline="30000" dirty="0" smtClean="0"/>
              <a:t>3</a:t>
            </a:r>
            <a:r>
              <a:rPr lang="en-US" sz="1800" kern="0" dirty="0" smtClean="0"/>
              <a:t> For the SUN PHYs operating in the 920 or 950 MHz band, the value is </a:t>
            </a:r>
            <a:r>
              <a:rPr lang="en-US" sz="1800" kern="0" dirty="0" err="1" smtClean="0"/>
              <a:t>TurnaroundTime</a:t>
            </a:r>
            <a:r>
              <a:rPr lang="en-US" sz="1800" kern="0" dirty="0" smtClean="0"/>
              <a:t> + </a:t>
            </a:r>
            <a:r>
              <a:rPr lang="en-US" sz="1800" kern="0" dirty="0" err="1" smtClean="0"/>
              <a:t>phyCCADuration</a:t>
            </a:r>
            <a:r>
              <a:rPr lang="en-US" sz="1800" kern="0" dirty="0" smtClean="0"/>
              <a:t>. For all other PHYs, the value </a:t>
            </a:r>
            <a:r>
              <a:rPr lang="en-US" sz="1800" kern="0" dirty="0"/>
              <a:t>is </a:t>
            </a:r>
            <a:r>
              <a:rPr lang="en-US" sz="1800" kern="0" dirty="0" err="1"/>
              <a:t>TurnaroundTime</a:t>
            </a:r>
            <a:r>
              <a:rPr lang="en-US" sz="1800" kern="0" dirty="0"/>
              <a:t> + </a:t>
            </a:r>
            <a:r>
              <a:rPr lang="en-US" sz="1800" kern="0" dirty="0" err="1" smtClean="0"/>
              <a:t>CCATime</a:t>
            </a:r>
            <a:r>
              <a:rPr lang="en-US" sz="1800" kern="0" dirty="0" smtClean="0"/>
              <a:t>. For SUN PHYs, </a:t>
            </a:r>
            <a:r>
              <a:rPr lang="en-US" sz="1800" kern="0" dirty="0" err="1" smtClean="0"/>
              <a:t>TurnaroundTime</a:t>
            </a:r>
            <a:r>
              <a:rPr lang="en-US" sz="1800" kern="0" dirty="0" smtClean="0"/>
              <a:t> </a:t>
            </a:r>
            <a:r>
              <a:rPr lang="en-US" sz="1800" kern="0" dirty="0"/>
              <a:t>is </a:t>
            </a:r>
            <a:r>
              <a:rPr lang="en-US" sz="1800" kern="0" dirty="0" smtClean="0"/>
              <a:t>1ms.</a:t>
            </a:r>
          </a:p>
          <a:p>
            <a:pPr marL="0" indent="0">
              <a:buNone/>
            </a:pPr>
            <a:r>
              <a:rPr lang="en-US" sz="1800" kern="0" baseline="30000" dirty="0" smtClean="0"/>
              <a:t>4</a:t>
            </a:r>
            <a:r>
              <a:rPr lang="en-US" sz="1800" kern="0" dirty="0" smtClean="0"/>
              <a:t> AIFS is 1ms for SUN PHYs, LECIM PHYS, or TVWS PHYs and is equal to </a:t>
            </a:r>
            <a:r>
              <a:rPr lang="en-US" sz="1800" kern="0" dirty="0" err="1" smtClean="0"/>
              <a:t>macSIFSPeriod</a:t>
            </a:r>
            <a:r>
              <a:rPr lang="en-US" sz="1800" kern="0" dirty="0" smtClean="0"/>
              <a:t> for other </a:t>
            </a:r>
            <a:r>
              <a:rPr lang="en-US" sz="1800" kern="0" dirty="0" err="1" smtClean="0"/>
              <a:t>PHYs.</a:t>
            </a:r>
            <a:endParaRPr lang="en-US" sz="1800" kern="0" dirty="0" smtClean="0"/>
          </a:p>
          <a:p>
            <a:pPr marL="0" indent="0">
              <a:buNone/>
            </a:pPr>
            <a:r>
              <a:rPr lang="en-US" sz="1800" kern="0" baseline="30000" dirty="0" smtClean="0"/>
              <a:t>5</a:t>
            </a:r>
            <a:r>
              <a:rPr lang="en-US" sz="1800" kern="0" dirty="0" smtClean="0"/>
              <a:t> For SUN-FSK PHY, the minimum inter-frame space (called SIFS </a:t>
            </a:r>
            <a:r>
              <a:rPr lang="en-US" sz="1800" kern="0" smtClean="0"/>
              <a:t>in standard) is </a:t>
            </a:r>
            <a:r>
              <a:rPr lang="en-US" sz="1800" kern="0" dirty="0" smtClean="0"/>
              <a:t>1ms.</a:t>
            </a:r>
            <a:endParaRPr lang="en-US" sz="1800" kern="0" dirty="0"/>
          </a:p>
        </p:txBody>
      </p:sp>
      <p:graphicFrame>
        <p:nvGraphicFramePr>
          <p:cNvPr id="9" name="Content Placeholder 6">
            <a:extLst>
              <a:ext uri="{FF2B5EF4-FFF2-40B4-BE49-F238E27FC236}">
                <a16:creationId xmlns:a16="http://schemas.microsoft.com/office/drawing/2014/main" id="{B16A0944-AA05-4248-9A91-60A25C8C1E17}"/>
              </a:ext>
            </a:extLst>
          </p:cNvPr>
          <p:cNvGraphicFramePr>
            <a:graphicFrameLocks/>
          </p:cNvGraphicFramePr>
          <p:nvPr>
            <p:extLst/>
          </p:nvPr>
        </p:nvGraphicFramePr>
        <p:xfrm>
          <a:off x="4800600" y="1676400"/>
          <a:ext cx="4038600" cy="1981200"/>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656264675"/>
                    </a:ext>
                  </a:extLst>
                </a:gridCol>
                <a:gridCol w="1371600">
                  <a:extLst>
                    <a:ext uri="{9D8B030D-6E8A-4147-A177-3AD203B41FA5}">
                      <a16:colId xmlns:a16="http://schemas.microsoft.com/office/drawing/2014/main" val="3244892931"/>
                    </a:ext>
                  </a:extLst>
                </a:gridCol>
              </a:tblGrid>
              <a:tr h="370840">
                <a:tc>
                  <a:txBody>
                    <a:bodyPr/>
                    <a:lstStyle/>
                    <a:p>
                      <a:r>
                        <a:rPr lang="en-US" sz="2000" dirty="0" smtClean="0">
                          <a:latin typeface="Calibri" panose="020F0502020204030204" pitchFamily="34" charset="0"/>
                          <a:cs typeface="Calibri" panose="020F0502020204030204" pitchFamily="34" charset="0"/>
                        </a:rPr>
                        <a:t>802.15.4g Parameter</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Value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smtClean="0">
                          <a:latin typeface="Calibri" panose="020F0502020204030204" pitchFamily="34" charset="0"/>
                          <a:cs typeface="Calibri" panose="020F0502020204030204" pitchFamily="34" charset="0"/>
                        </a:rPr>
                        <a:t>phyCCADuration</a:t>
                      </a:r>
                      <a:r>
                        <a:rPr lang="en-US" sz="2000" baseline="30000" dirty="0" smtClean="0">
                          <a:latin typeface="Calibri" panose="020F0502020204030204" pitchFamily="34" charset="0"/>
                          <a:cs typeface="Calibri" panose="020F0502020204030204" pitchFamily="34" charset="0"/>
                        </a:rPr>
                        <a:t>2</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Calibri" panose="020F0502020204030204" pitchFamily="34" charset="0"/>
                          <a:ea typeface="+mn-ea"/>
                          <a:cs typeface="Calibri" panose="020F0502020204030204" pitchFamily="34" charset="0"/>
                        </a:rPr>
                        <a:t>140 µs</a:t>
                      </a:r>
                      <a:endParaRPr lang="en-US" sz="2000"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smtClean="0">
                          <a:latin typeface="Calibri" panose="020F0502020204030204" pitchFamily="34" charset="0"/>
                          <a:cs typeface="Calibri" panose="020F0502020204030204" pitchFamily="34" charset="0"/>
                        </a:rPr>
                        <a:t>UnitBackoff</a:t>
                      </a:r>
                      <a:r>
                        <a:rPr lang="en-US" sz="2000" baseline="0" dirty="0" smtClean="0">
                          <a:latin typeface="Calibri" panose="020F0502020204030204" pitchFamily="34" charset="0"/>
                          <a:cs typeface="Calibri" panose="020F0502020204030204" pitchFamily="34" charset="0"/>
                        </a:rPr>
                        <a:t>Period</a:t>
                      </a:r>
                      <a:r>
                        <a:rPr lang="en-US" sz="2000" baseline="30000" dirty="0" smtClean="0">
                          <a:latin typeface="Calibri" panose="020F0502020204030204" pitchFamily="34" charset="0"/>
                          <a:cs typeface="Calibri" panose="020F0502020204030204" pitchFamily="34" charset="0"/>
                        </a:rPr>
                        <a:t>3</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1140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AIFS</a:t>
                      </a:r>
                      <a:r>
                        <a:rPr lang="en-US" sz="2000" baseline="30000" dirty="0" smtClean="0">
                          <a:latin typeface="Calibri" panose="020F0502020204030204" pitchFamily="34" charset="0"/>
                          <a:cs typeface="Calibri" panose="020F0502020204030204" pitchFamily="34" charset="0"/>
                        </a:rPr>
                        <a:t>4</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1000 </a:t>
                      </a:r>
                      <a:r>
                        <a:rPr lang="en-US" sz="2000" kern="1200" dirty="0" smtClean="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smtClean="0">
                          <a:latin typeface="Calibri" panose="020F0502020204030204" pitchFamily="34" charset="0"/>
                          <a:cs typeface="Calibri" panose="020F0502020204030204" pitchFamily="34" charset="0"/>
                        </a:rPr>
                        <a:t>Minimum idle time</a:t>
                      </a:r>
                      <a:r>
                        <a:rPr lang="en-US" sz="2000" baseline="30000" dirty="0" smtClean="0">
                          <a:latin typeface="Calibri" panose="020F0502020204030204" pitchFamily="34" charset="0"/>
                          <a:cs typeface="Calibri" panose="020F0502020204030204" pitchFamily="34" charset="0"/>
                        </a:rPr>
                        <a:t>5</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1000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sp>
        <p:nvSpPr>
          <p:cNvPr id="11"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April </a:t>
            </a:r>
            <a:r>
              <a:rPr lang="en-US" dirty="0" smtClean="0"/>
              <a:t>2019</a:t>
            </a:r>
            <a:endParaRPr lang="en-GB" dirty="0"/>
          </a:p>
        </p:txBody>
      </p:sp>
    </p:spTree>
    <p:extLst>
      <p:ext uri="{BB962C8B-B14F-4D97-AF65-F5344CB8AC3E}">
        <p14:creationId xmlns:p14="http://schemas.microsoft.com/office/powerpoint/2010/main" val="1190114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a:t>CSMA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nvPr>
        </p:nvGraphicFramePr>
        <p:xfrm>
          <a:off x="457200" y="1676400"/>
          <a:ext cx="4191000" cy="1981200"/>
        </p:xfrm>
        <a:graphic>
          <a:graphicData uri="http://schemas.openxmlformats.org/drawingml/2006/table">
            <a:tbl>
              <a:tblPr firstRow="1" bandRow="1">
                <a:tableStyleId>{5C22544A-7EE6-4342-B048-85BDC9FD1C3A}</a:tableStyleId>
              </a:tblPr>
              <a:tblGrid>
                <a:gridCol w="2362200">
                  <a:extLst>
                    <a:ext uri="{9D8B030D-6E8A-4147-A177-3AD203B41FA5}">
                      <a16:colId xmlns:a16="http://schemas.microsoft.com/office/drawing/2014/main" val="2656264675"/>
                    </a:ext>
                  </a:extLst>
                </a:gridCol>
                <a:gridCol w="1828800">
                  <a:extLst>
                    <a:ext uri="{9D8B030D-6E8A-4147-A177-3AD203B41FA5}">
                      <a16:colId xmlns:a16="http://schemas.microsoft.com/office/drawing/2014/main" val="2840688010"/>
                    </a:ext>
                  </a:extLst>
                </a:gridCol>
              </a:tblGrid>
              <a:tr h="370840">
                <a:tc>
                  <a:txBody>
                    <a:bodyPr/>
                    <a:lstStyle/>
                    <a:p>
                      <a:r>
                        <a:rPr lang="en-US" sz="2000" dirty="0" smtClean="0">
                          <a:latin typeface="Calibri" panose="020F0502020204030204" pitchFamily="34" charset="0"/>
                          <a:cs typeface="Calibri" panose="020F0502020204030204" pitchFamily="34" charset="0"/>
                        </a:rPr>
                        <a:t>802.11ah Parameter</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Value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dirty="0" err="1" smtClean="0">
                          <a:latin typeface="Calibri" panose="020F0502020204030204" pitchFamily="34" charset="0"/>
                          <a:cs typeface="Calibri" panose="020F0502020204030204" pitchFamily="34" charset="0"/>
                        </a:rPr>
                        <a:t>CW</a:t>
                      </a:r>
                      <a:r>
                        <a:rPr lang="en-US" sz="2000" baseline="-25000" dirty="0" err="1" smtClean="0">
                          <a:latin typeface="Calibri" panose="020F0502020204030204" pitchFamily="34" charset="0"/>
                          <a:cs typeface="Calibri" panose="020F0502020204030204" pitchFamily="34" charset="0"/>
                        </a:rPr>
                        <a:t>min</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baseline="0" dirty="0" smtClean="0">
                          <a:latin typeface="Calibri" panose="020F0502020204030204" pitchFamily="34" charset="0"/>
                          <a:cs typeface="Calibri" panose="020F0502020204030204" pitchFamily="34" charset="0"/>
                        </a:rPr>
                        <a:t>15</a:t>
                      </a:r>
                      <a:endParaRPr lang="en-US" sz="2000" baseline="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err="1" smtClean="0">
                          <a:latin typeface="Calibri" panose="020F0502020204030204" pitchFamily="34" charset="0"/>
                          <a:cs typeface="Calibri" panose="020F0502020204030204" pitchFamily="34" charset="0"/>
                        </a:rPr>
                        <a:t>CW</a:t>
                      </a:r>
                      <a:r>
                        <a:rPr lang="en-US" sz="2000" baseline="-25000" dirty="0" err="1" smtClean="0">
                          <a:latin typeface="Calibri" panose="020F0502020204030204" pitchFamily="34" charset="0"/>
                          <a:cs typeface="Calibri" panose="020F0502020204030204" pitchFamily="34" charset="0"/>
                        </a:rPr>
                        <a:t>max</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1023</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CW</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a:t>
                      </a:r>
                      <a:r>
                        <a:rPr lang="en-US" sz="2000" dirty="0" err="1" smtClean="0">
                          <a:latin typeface="Calibri" panose="020F0502020204030204" pitchFamily="34" charset="0"/>
                          <a:cs typeface="Calibri" panose="020F0502020204030204" pitchFamily="34" charset="0"/>
                        </a:rPr>
                        <a:t>CW</a:t>
                      </a:r>
                      <a:r>
                        <a:rPr lang="en-US" sz="2000" baseline="-25000" dirty="0" err="1" smtClean="0">
                          <a:latin typeface="Calibri" panose="020F0502020204030204" pitchFamily="34" charset="0"/>
                          <a:cs typeface="Calibri" panose="020F0502020204030204" pitchFamily="34" charset="0"/>
                        </a:rPr>
                        <a:t>min</a:t>
                      </a:r>
                      <a:r>
                        <a:rPr lang="en-US" sz="2000" dirty="0" smtClean="0">
                          <a:latin typeface="Calibri" panose="020F0502020204030204" pitchFamily="34" charset="0"/>
                          <a:cs typeface="Calibri" panose="020F0502020204030204" pitchFamily="34" charset="0"/>
                        </a:rPr>
                        <a:t>, </a:t>
                      </a:r>
                      <a:r>
                        <a:rPr lang="en-US" sz="2000" dirty="0" err="1" smtClean="0">
                          <a:latin typeface="Calibri" panose="020F0502020204030204" pitchFamily="34" charset="0"/>
                          <a:cs typeface="Calibri" panose="020F0502020204030204" pitchFamily="34" charset="0"/>
                        </a:rPr>
                        <a:t>CW</a:t>
                      </a:r>
                      <a:r>
                        <a:rPr lang="en-US" sz="2000" baseline="-25000" dirty="0" err="1" smtClean="0">
                          <a:latin typeface="Calibri" panose="020F0502020204030204" pitchFamily="34" charset="0"/>
                          <a:cs typeface="Calibri" panose="020F0502020204030204" pitchFamily="34" charset="0"/>
                        </a:rPr>
                        <a:t>max</a:t>
                      </a: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baseline="0" dirty="0" err="1" smtClean="0">
                          <a:latin typeface="Calibri" panose="020F0502020204030204" pitchFamily="34" charset="0"/>
                          <a:cs typeface="Calibri" panose="020F0502020204030204" pitchFamily="34" charset="0"/>
                        </a:rPr>
                        <a:t>RetryLimit</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7</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513927" y="4191000"/>
            <a:ext cx="8641080" cy="2667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1800" kern="0" dirty="0" smtClean="0"/>
              <a:t>Note 1: For 802.11ah, the number of random </a:t>
            </a:r>
            <a:r>
              <a:rPr lang="en-US" sz="1800" kern="0" dirty="0" err="1" smtClean="0"/>
              <a:t>backoff</a:t>
            </a:r>
            <a:r>
              <a:rPr lang="en-US" sz="1800" kern="0" dirty="0" smtClean="0"/>
              <a:t> </a:t>
            </a:r>
            <a:r>
              <a:rPr lang="en-US" sz="1800" kern="0" dirty="0"/>
              <a:t>slots is drawn from a uniform distribution over the interval [</a:t>
            </a:r>
            <a:r>
              <a:rPr lang="en-US" sz="1800" kern="0" dirty="0" smtClean="0"/>
              <a:t>0,CW] with CW = </a:t>
            </a:r>
            <a:r>
              <a:rPr lang="en-US" sz="1800" kern="0" dirty="0" err="1" smtClean="0"/>
              <a:t>CW</a:t>
            </a:r>
            <a:r>
              <a:rPr lang="en-US" sz="1800" kern="0" baseline="-25000" dirty="0" err="1" smtClean="0"/>
              <a:t>min</a:t>
            </a:r>
            <a:r>
              <a:rPr lang="en-US" sz="1800" kern="0" dirty="0" smtClean="0"/>
              <a:t> initially.</a:t>
            </a:r>
          </a:p>
          <a:p>
            <a:pPr marL="0" indent="0">
              <a:buNone/>
            </a:pPr>
            <a:r>
              <a:rPr lang="en-US" sz="1800" kern="0" dirty="0"/>
              <a:t>Note </a:t>
            </a:r>
            <a:r>
              <a:rPr lang="en-US" sz="1800" kern="0" dirty="0" smtClean="0"/>
              <a:t>2: 802.11ah performs CCA in every </a:t>
            </a:r>
            <a:r>
              <a:rPr lang="en-US" sz="1800" kern="0" dirty="0" err="1" smtClean="0"/>
              <a:t>backoff</a:t>
            </a:r>
            <a:r>
              <a:rPr lang="en-US" sz="1800" kern="0" dirty="0" smtClean="0"/>
              <a:t> slot.</a:t>
            </a:r>
            <a:endParaRPr lang="en-US" sz="1800" kern="0" dirty="0"/>
          </a:p>
          <a:p>
            <a:pPr marL="0" indent="0">
              <a:buNone/>
            </a:pPr>
            <a:r>
              <a:rPr lang="en-US" sz="1800" kern="0" dirty="0" smtClean="0"/>
              <a:t>Note 3: For 802.15.4g, </a:t>
            </a:r>
            <a:r>
              <a:rPr lang="en-US" sz="1800" kern="0" dirty="0"/>
              <a:t>the number of random </a:t>
            </a:r>
            <a:r>
              <a:rPr lang="en-US" sz="1800" kern="0" dirty="0" err="1"/>
              <a:t>backoff</a:t>
            </a:r>
            <a:r>
              <a:rPr lang="en-US" sz="1800" kern="0" dirty="0"/>
              <a:t> </a:t>
            </a:r>
            <a:r>
              <a:rPr lang="en-US" sz="1800" kern="0" dirty="0" smtClean="0"/>
              <a:t>periods </a:t>
            </a:r>
            <a:r>
              <a:rPr lang="en-US" sz="1800" kern="0" dirty="0"/>
              <a:t>is drawn from a uniform distribution over the interval [</a:t>
            </a:r>
            <a:r>
              <a:rPr lang="en-US" sz="1800" kern="0" dirty="0" smtClean="0"/>
              <a:t>0, 2</a:t>
            </a:r>
            <a:r>
              <a:rPr lang="en-US" sz="1800" kern="0" baseline="30000" dirty="0" smtClean="0"/>
              <a:t>BE</a:t>
            </a:r>
            <a:r>
              <a:rPr lang="en-US" sz="1800" kern="0" dirty="0" smtClean="0"/>
              <a:t>-1] with BE = </a:t>
            </a:r>
            <a:r>
              <a:rPr lang="en-US" sz="1800" kern="0" dirty="0" err="1" smtClean="0"/>
              <a:t>MinBE</a:t>
            </a:r>
            <a:r>
              <a:rPr lang="en-US" sz="1800" kern="0" dirty="0" smtClean="0"/>
              <a:t> initially.</a:t>
            </a:r>
          </a:p>
          <a:p>
            <a:pPr marL="0" indent="0">
              <a:buNone/>
            </a:pPr>
            <a:r>
              <a:rPr lang="en-US" sz="1800" kern="0" dirty="0"/>
              <a:t>Note </a:t>
            </a:r>
            <a:r>
              <a:rPr lang="en-US" sz="1800" kern="0" dirty="0" smtClean="0"/>
              <a:t>4: 802.15.4g </a:t>
            </a:r>
            <a:r>
              <a:rPr lang="en-US" sz="1800" kern="0" dirty="0"/>
              <a:t>performs CCA </a:t>
            </a:r>
            <a:r>
              <a:rPr lang="en-US" sz="1800" kern="0" dirty="0" smtClean="0"/>
              <a:t>after </a:t>
            </a:r>
            <a:r>
              <a:rPr lang="en-US" sz="1800" kern="0" dirty="0" err="1" smtClean="0"/>
              <a:t>backoff</a:t>
            </a:r>
            <a:r>
              <a:rPr lang="en-US" sz="1800" kern="0" dirty="0" smtClean="0"/>
              <a:t> completes.</a:t>
            </a:r>
          </a:p>
          <a:p>
            <a:pPr marL="0" indent="0">
              <a:buNone/>
            </a:pPr>
            <a:r>
              <a:rPr lang="en-US" sz="1800" kern="0" dirty="0"/>
              <a:t>Note </a:t>
            </a:r>
            <a:r>
              <a:rPr lang="en-US" sz="1800" kern="0" dirty="0" smtClean="0"/>
              <a:t>5: For 802.15.4g, CW = 1 for non-beacon enabled network and CW = 2 for beacon enabled network.</a:t>
            </a:r>
            <a:endParaRPr lang="en-US" sz="1800" kern="0" dirty="0"/>
          </a:p>
        </p:txBody>
      </p:sp>
      <p:graphicFrame>
        <p:nvGraphicFramePr>
          <p:cNvPr id="9" name="Content Placeholder 6">
            <a:extLst>
              <a:ext uri="{FF2B5EF4-FFF2-40B4-BE49-F238E27FC236}">
                <a16:creationId xmlns:a16="http://schemas.microsoft.com/office/drawing/2014/main" id="{B16A0944-AA05-4248-9A91-60A25C8C1E17}"/>
              </a:ext>
            </a:extLst>
          </p:cNvPr>
          <p:cNvGraphicFramePr>
            <a:graphicFrameLocks/>
          </p:cNvGraphicFramePr>
          <p:nvPr>
            <p:extLst/>
          </p:nvPr>
        </p:nvGraphicFramePr>
        <p:xfrm>
          <a:off x="4844582" y="1676400"/>
          <a:ext cx="4299418" cy="23774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656264675"/>
                    </a:ext>
                  </a:extLst>
                </a:gridCol>
                <a:gridCol w="1861018">
                  <a:extLst>
                    <a:ext uri="{9D8B030D-6E8A-4147-A177-3AD203B41FA5}">
                      <a16:colId xmlns:a16="http://schemas.microsoft.com/office/drawing/2014/main" val="3244892931"/>
                    </a:ext>
                  </a:extLst>
                </a:gridCol>
              </a:tblGrid>
              <a:tr h="370840">
                <a:tc>
                  <a:txBody>
                    <a:bodyPr/>
                    <a:lstStyle/>
                    <a:p>
                      <a:r>
                        <a:rPr lang="en-US" sz="2000" dirty="0" smtClean="0">
                          <a:latin typeface="Calibri" panose="020F0502020204030204" pitchFamily="34" charset="0"/>
                          <a:cs typeface="Calibri" panose="020F0502020204030204" pitchFamily="34" charset="0"/>
                        </a:rPr>
                        <a:t>802.15.4g Parameter</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Value</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25930061"/>
                  </a:ext>
                </a:extLst>
              </a:tr>
              <a:tr h="370840">
                <a:tc>
                  <a:txBody>
                    <a:bodyPr/>
                    <a:lstStyle/>
                    <a:p>
                      <a:r>
                        <a:rPr lang="en-US" sz="2000" baseline="0" dirty="0" err="1" smtClean="0">
                          <a:latin typeface="Calibri" panose="020F0502020204030204" pitchFamily="34" charset="0"/>
                          <a:cs typeface="Calibri" panose="020F0502020204030204" pitchFamily="34" charset="0"/>
                        </a:rPr>
                        <a:t>MinBE</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Calibri" panose="020F0502020204030204" pitchFamily="34" charset="0"/>
                          <a:ea typeface="+mn-ea"/>
                          <a:cs typeface="Calibri" panose="020F0502020204030204" pitchFamily="34" charset="0"/>
                        </a:rPr>
                        <a:t>3</a:t>
                      </a:r>
                      <a:endParaRPr lang="en-US" sz="2000"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790740317"/>
                  </a:ext>
                </a:extLst>
              </a:tr>
              <a:tr h="370840">
                <a:tc>
                  <a:txBody>
                    <a:bodyPr/>
                    <a:lstStyle/>
                    <a:p>
                      <a:r>
                        <a:rPr lang="en-US" sz="2000" dirty="0" err="1" smtClean="0">
                          <a:latin typeface="Calibri" panose="020F0502020204030204" pitchFamily="34" charset="0"/>
                          <a:cs typeface="Calibri" panose="020F0502020204030204" pitchFamily="34" charset="0"/>
                        </a:rPr>
                        <a:t>MaxBE</a:t>
                      </a:r>
                      <a:endParaRPr lang="en-US" sz="2000" baseline="30000" dirty="0">
                        <a:latin typeface="Calibri" panose="020F0502020204030204" pitchFamily="34" charset="0"/>
                        <a:cs typeface="Calibri" panose="020F0502020204030204" pitchFamily="34" charset="0"/>
                      </a:endParaRPr>
                    </a:p>
                  </a:txBody>
                  <a:tcPr/>
                </a:tc>
                <a:tc>
                  <a:txBody>
                    <a:bodyPr/>
                    <a:lstStyle/>
                    <a:p>
                      <a:r>
                        <a:rPr lang="en-US" sz="2000" dirty="0" smtClean="0">
                          <a:latin typeface="Calibri" panose="020F0502020204030204" pitchFamily="34" charset="0"/>
                          <a:cs typeface="Calibri" panose="020F0502020204030204" pitchFamily="34" charset="0"/>
                        </a:rPr>
                        <a:t>5</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smtClean="0">
                          <a:latin typeface="Calibri" panose="020F0502020204030204" pitchFamily="34" charset="0"/>
                          <a:cs typeface="Calibri" panose="020F0502020204030204" pitchFamily="34" charset="0"/>
                        </a:rPr>
                        <a:t>BE</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a:t>
                      </a:r>
                      <a:r>
                        <a:rPr lang="en-US" sz="2000" dirty="0" err="1" smtClean="0">
                          <a:latin typeface="Calibri" panose="020F0502020204030204" pitchFamily="34" charset="0"/>
                          <a:cs typeface="Calibri" panose="020F0502020204030204" pitchFamily="34" charset="0"/>
                        </a:rPr>
                        <a:t>MinBE</a:t>
                      </a:r>
                      <a:r>
                        <a:rPr lang="en-US" sz="2000" dirty="0" smtClean="0">
                          <a:latin typeface="Calibri" panose="020F0502020204030204" pitchFamily="34" charset="0"/>
                          <a:cs typeface="Calibri" panose="020F0502020204030204" pitchFamily="34" charset="0"/>
                        </a:rPr>
                        <a:t>, </a:t>
                      </a:r>
                      <a:r>
                        <a:rPr lang="en-US" sz="2000" dirty="0" err="1" smtClean="0">
                          <a:latin typeface="Calibri" panose="020F0502020204030204" pitchFamily="34" charset="0"/>
                          <a:cs typeface="Calibri" panose="020F0502020204030204" pitchFamily="34" charset="0"/>
                        </a:rPr>
                        <a:t>MaxBE</a:t>
                      </a: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27878956"/>
                  </a:ext>
                </a:extLst>
              </a:tr>
              <a:tr h="370840">
                <a:tc>
                  <a:txBody>
                    <a:bodyPr/>
                    <a:lstStyle/>
                    <a:p>
                      <a:r>
                        <a:rPr lang="en-US" sz="2000" dirty="0" err="1" smtClean="0">
                          <a:latin typeface="Calibri" panose="020F0502020204030204" pitchFamily="34" charset="0"/>
                          <a:cs typeface="Calibri" panose="020F0502020204030204" pitchFamily="34" charset="0"/>
                        </a:rPr>
                        <a:t>RetryLimit</a:t>
                      </a:r>
                      <a:endParaRPr lang="en-US" sz="2000" baseline="30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4</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r h="370840">
                <a:tc>
                  <a:txBody>
                    <a:bodyPr/>
                    <a:lstStyle/>
                    <a:p>
                      <a:r>
                        <a:rPr lang="en-US" sz="2000" baseline="0" dirty="0" smtClean="0">
                          <a:latin typeface="Calibri" panose="020F0502020204030204" pitchFamily="34" charset="0"/>
                          <a:cs typeface="Calibri" panose="020F0502020204030204" pitchFamily="34" charset="0"/>
                        </a:rPr>
                        <a:t>CW</a:t>
                      </a:r>
                      <a:endParaRPr lang="en-US" sz="2000" baseline="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smtClean="0">
                          <a:latin typeface="Calibri" panose="020F0502020204030204" pitchFamily="34" charset="0"/>
                          <a:cs typeface="Calibri" panose="020F0502020204030204" pitchFamily="34" charset="0"/>
                        </a:rPr>
                        <a:t>1</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94816009"/>
                  </a:ext>
                </a:extLst>
              </a:tr>
            </a:tbl>
          </a:graphicData>
        </a:graphic>
      </p:graphicFrame>
      <p:sp>
        <p:nvSpPr>
          <p:cNvPr id="11"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April </a:t>
            </a:r>
            <a:r>
              <a:rPr lang="en-US" dirty="0" smtClean="0"/>
              <a:t>2019</a:t>
            </a:r>
            <a:endParaRPr lang="en-GB" dirty="0"/>
          </a:p>
        </p:txBody>
      </p:sp>
    </p:spTree>
    <p:extLst>
      <p:ext uri="{BB962C8B-B14F-4D97-AF65-F5344CB8AC3E}">
        <p14:creationId xmlns:p14="http://schemas.microsoft.com/office/powerpoint/2010/main" val="713854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2205</TotalTime>
  <Words>1205</Words>
  <Application>Microsoft Office PowerPoint</Application>
  <PresentationFormat>Custom</PresentationFormat>
  <Paragraphs>244</Paragraphs>
  <Slides>11</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MS Gothic</vt:lpstr>
      <vt:lpstr>Arial</vt:lpstr>
      <vt:lpstr>Arial Unicode MS</vt:lpstr>
      <vt:lpstr>Calibri</vt:lpstr>
      <vt:lpstr>Courier New</vt:lpstr>
      <vt:lpstr>Times New Roman</vt:lpstr>
      <vt:lpstr>Wingdings</vt:lpstr>
      <vt:lpstr>Office Theme</vt:lpstr>
      <vt:lpstr>Document</vt:lpstr>
      <vt:lpstr>S1G Coexistence Simulation Profile</vt:lpstr>
      <vt:lpstr>Introduction</vt:lpstr>
      <vt:lpstr>Notes</vt:lpstr>
      <vt:lpstr>Transmit Parameters</vt:lpstr>
      <vt:lpstr>Receive Parameters</vt:lpstr>
      <vt:lpstr>Traffic Parameters</vt:lpstr>
      <vt:lpstr>802.11 and 802.15.4 Abbreviations</vt:lpstr>
      <vt:lpstr>CSMA Parameters</vt:lpstr>
      <vt:lpstr>CSMA Parameters</vt:lpstr>
      <vt:lpstr>Network Topology</vt:lpstr>
      <vt:lpstr>Propagation Model</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181</cp:revision>
  <cp:lastPrinted>2014-11-08T20:15:38Z</cp:lastPrinted>
  <dcterms:created xsi:type="dcterms:W3CDTF">2014-10-30T17:06:39Z</dcterms:created>
  <dcterms:modified xsi:type="dcterms:W3CDTF">2019-04-03T15:16:35Z</dcterms:modified>
</cp:coreProperties>
</file>