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92" r:id="rId4"/>
    <p:sldId id="293" r:id="rId5"/>
    <p:sldId id="294" r:id="rId6"/>
    <p:sldId id="295" r:id="rId7"/>
    <p:sldId id="296" r:id="rId8"/>
    <p:sldId id="297" r:id="rId9"/>
    <p:sldId id="298" r:id="rId10"/>
    <p:sldId id="29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4831" autoAdjust="0"/>
    <p:restoredTop sz="94127" autoAdjust="0"/>
  </p:normalViewPr>
  <p:slideViewPr>
    <p:cSldViewPr>
      <p:cViewPr varScale="1">
        <p:scale>
          <a:sx n="79" d="100"/>
          <a:sy n="79" d="100"/>
        </p:scale>
        <p:origin x="1954"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May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May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802.19-19/0036r00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May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a:t>
            </a:r>
            <a:r>
              <a:rPr lang="en-GB" sz="3600" dirty="0" smtClean="0"/>
              <a:t>1 GHz </a:t>
            </a:r>
            <a:r>
              <a:rPr lang="en-GB" sz="3600" dirty="0" smtClean="0"/>
              <a:t>Use Case Discussion</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2019-05-13</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79"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Thoughts and Discussion</a:t>
            </a:r>
            <a:endParaRPr lang="en-US"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2681288" y="3072805"/>
            <a:ext cx="4387850" cy="2468165"/>
          </a:xfrm>
        </p:spPr>
      </p:pic>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802245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802.11ah Use </a:t>
            </a:r>
            <a:r>
              <a:rPr lang="en-US" dirty="0"/>
              <a:t>Case Documents</a:t>
            </a:r>
            <a:br>
              <a:rPr lang="en-US" dirty="0"/>
            </a:br>
            <a:r>
              <a:rPr lang="en-US" dirty="0"/>
              <a:t>From the way-back machine (before 2012)</a:t>
            </a:r>
            <a:endParaRPr lang="en-US" dirty="0"/>
          </a:p>
        </p:txBody>
      </p:sp>
      <p:sp>
        <p:nvSpPr>
          <p:cNvPr id="3" name="Content Placeholder 2"/>
          <p:cNvSpPr>
            <a:spLocks noGrp="1"/>
          </p:cNvSpPr>
          <p:nvPr>
            <p:ph idx="1"/>
          </p:nvPr>
        </p:nvSpPr>
        <p:spPr>
          <a:xfrm>
            <a:off x="603042" y="2124632"/>
            <a:ext cx="4467014" cy="4548292"/>
          </a:xfrm>
        </p:spPr>
        <p:txBody>
          <a:bodyPr>
            <a:normAutofit fontScale="92500"/>
          </a:bodyPr>
          <a:lstStyle/>
          <a:p>
            <a:pPr marL="514350" indent="-514350">
              <a:buFont typeface="+mj-lt"/>
              <a:buAutoNum type="arabicPeriod"/>
            </a:pPr>
            <a:r>
              <a:rPr lang="en-US" dirty="0" smtClean="0"/>
              <a:t>Smart </a:t>
            </a:r>
            <a:r>
              <a:rPr lang="en-US" dirty="0"/>
              <a:t>Grid</a:t>
            </a:r>
          </a:p>
          <a:p>
            <a:pPr marL="514350" indent="-514350">
              <a:buFont typeface="+mj-lt"/>
              <a:buAutoNum type="arabicPeriod"/>
            </a:pPr>
            <a:r>
              <a:rPr lang="en-US" dirty="0" smtClean="0"/>
              <a:t>Intelligent </a:t>
            </a:r>
            <a:r>
              <a:rPr lang="en-US" dirty="0"/>
              <a:t>Transport Systems </a:t>
            </a:r>
          </a:p>
          <a:p>
            <a:pPr marL="514350" indent="-514350">
              <a:buFont typeface="+mj-lt"/>
              <a:buAutoNum type="arabicPeriod"/>
            </a:pPr>
            <a:r>
              <a:rPr lang="en-US" dirty="0" smtClean="0"/>
              <a:t>Outdoor Surveillance </a:t>
            </a:r>
            <a:r>
              <a:rPr lang="en-US" dirty="0"/>
              <a:t>System</a:t>
            </a:r>
          </a:p>
          <a:p>
            <a:pPr marL="514350" indent="-514350">
              <a:buFont typeface="+mj-lt"/>
              <a:buAutoNum type="arabicPeriod"/>
            </a:pPr>
            <a:r>
              <a:rPr lang="en-US" dirty="0" smtClean="0"/>
              <a:t>Indoor Surveillance </a:t>
            </a:r>
            <a:r>
              <a:rPr lang="en-US" dirty="0"/>
              <a:t>System</a:t>
            </a:r>
          </a:p>
          <a:p>
            <a:pPr marL="514350" indent="-514350">
              <a:buFont typeface="+mj-lt"/>
              <a:buAutoNum type="arabicPeriod"/>
            </a:pPr>
            <a:r>
              <a:rPr lang="en-US" dirty="0" smtClean="0"/>
              <a:t>Indoor Home </a:t>
            </a:r>
            <a:r>
              <a:rPr lang="en-US" dirty="0"/>
              <a:t>Entertainment System</a:t>
            </a:r>
          </a:p>
          <a:p>
            <a:pPr marL="514350" indent="-514350">
              <a:buFont typeface="+mj-lt"/>
              <a:buAutoNum type="arabicPeriod"/>
            </a:pPr>
            <a:r>
              <a:rPr lang="en-US" dirty="0" smtClean="0"/>
              <a:t>Indoor Healthcare </a:t>
            </a:r>
            <a:r>
              <a:rPr lang="en-US" dirty="0"/>
              <a:t>System</a:t>
            </a:r>
          </a:p>
          <a:p>
            <a:pPr marL="514350" indent="-514350">
              <a:buFont typeface="+mj-lt"/>
              <a:buAutoNum type="arabicPeriod"/>
            </a:pPr>
            <a:r>
              <a:rPr lang="en-US" dirty="0" smtClean="0"/>
              <a:t>Healthcare/Fitness</a:t>
            </a:r>
            <a:endParaRPr lang="en-US" dirty="0"/>
          </a:p>
          <a:p>
            <a:pPr marL="514350" indent="-514350">
              <a:buFont typeface="+mj-lt"/>
              <a:buAutoNum type="arabicPeriod"/>
            </a:pPr>
            <a:r>
              <a:rPr lang="en-US" dirty="0" smtClean="0"/>
              <a:t>Home/Building </a:t>
            </a:r>
            <a:r>
              <a:rPr lang="en-US" dirty="0"/>
              <a:t>Automation/Control</a:t>
            </a:r>
          </a:p>
          <a:p>
            <a:pPr marL="514350" indent="-514350">
              <a:buFont typeface="+mj-lt"/>
              <a:buAutoNum type="arabicPeriod"/>
            </a:pPr>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
        <p:nvSpPr>
          <p:cNvPr id="7" name="Content Placeholder 2"/>
          <p:cNvSpPr txBox="1">
            <a:spLocks/>
          </p:cNvSpPr>
          <p:nvPr/>
        </p:nvSpPr>
        <p:spPr bwMode="auto">
          <a:xfrm>
            <a:off x="5179909" y="2101934"/>
            <a:ext cx="4467014"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85000" lnSpcReduction="20000"/>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56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133">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514350" indent="-514350">
              <a:buFont typeface="+mj-lt"/>
              <a:buAutoNum type="arabicPeriod" startAt="9"/>
            </a:pPr>
            <a:r>
              <a:rPr lang="en-US" dirty="0"/>
              <a:t>Industrial Apps </a:t>
            </a:r>
            <a:endParaRPr lang="en-US" dirty="0" smtClean="0"/>
          </a:p>
          <a:p>
            <a:pPr marL="514350" indent="-514350">
              <a:buFont typeface="+mj-lt"/>
              <a:buAutoNum type="arabicPeriod" startAt="9"/>
            </a:pPr>
            <a:r>
              <a:rPr lang="en-US" kern="0" dirty="0" smtClean="0"/>
              <a:t>Temperature Sensor Network</a:t>
            </a:r>
          </a:p>
          <a:p>
            <a:pPr marL="514350" indent="-514350">
              <a:buFont typeface="+mj-lt"/>
              <a:buAutoNum type="arabicPeriod" startAt="9"/>
            </a:pPr>
            <a:r>
              <a:rPr lang="en-US" kern="0" dirty="0" smtClean="0"/>
              <a:t>Outdoor Extended Range Hotspot</a:t>
            </a:r>
          </a:p>
          <a:p>
            <a:pPr marL="514350" indent="-514350">
              <a:buFont typeface="+mj-lt"/>
              <a:buAutoNum type="arabicPeriod" startAt="9"/>
            </a:pPr>
            <a:r>
              <a:rPr lang="en-US" kern="0" dirty="0" smtClean="0"/>
              <a:t>Outdoor Wi-Fi for cellular traffic offloading</a:t>
            </a:r>
          </a:p>
          <a:p>
            <a:pPr marL="514350" indent="-514350">
              <a:buFont typeface="+mj-lt"/>
              <a:buAutoNum type="arabicPeriod" startAt="9"/>
            </a:pPr>
            <a:r>
              <a:rPr lang="en-US" kern="0" dirty="0" smtClean="0"/>
              <a:t>Outdoor Environmental/Agricultural Monitoring</a:t>
            </a:r>
          </a:p>
          <a:p>
            <a:pPr marL="514350" indent="-514350">
              <a:buFont typeface="+mj-lt"/>
              <a:buAutoNum type="arabicPeriod" startAt="9"/>
            </a:pPr>
            <a:r>
              <a:rPr lang="en-US" kern="0" dirty="0" smtClean="0"/>
              <a:t>Industrial Process Automation</a:t>
            </a:r>
          </a:p>
          <a:p>
            <a:pPr marL="514350" indent="-514350">
              <a:buFont typeface="+mj-lt"/>
              <a:buAutoNum type="arabicPeriod" startAt="9"/>
            </a:pPr>
            <a:r>
              <a:rPr lang="en-US" kern="0" dirty="0" smtClean="0"/>
              <a:t>Electric Menu &amp; Coupon Distribution</a:t>
            </a:r>
          </a:p>
          <a:p>
            <a:pPr marL="514350" indent="-514350">
              <a:buFont typeface="+mj-lt"/>
              <a:buAutoNum type="arabicPeriod" startAt="9"/>
            </a:pPr>
            <a:r>
              <a:rPr lang="en-US" kern="0" dirty="0" smtClean="0"/>
              <a:t>Indoor and Outdoor Location</a:t>
            </a:r>
          </a:p>
          <a:p>
            <a:pPr marL="0" indent="0">
              <a:buFont typeface="Arial" panose="020B0604020202020204" pitchFamily="34" charset="0"/>
              <a:buNone/>
            </a:pPr>
            <a:endParaRPr lang="en-US" kern="0"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802.15.4g Use Cases form the Way-back machine (2009)</a:t>
            </a:r>
            <a:endParaRPr lang="en-US" dirty="0"/>
          </a:p>
        </p:txBody>
      </p:sp>
      <p:sp>
        <p:nvSpPr>
          <p:cNvPr id="3" name="Content Placeholder 2"/>
          <p:cNvSpPr>
            <a:spLocks noGrp="1"/>
          </p:cNvSpPr>
          <p:nvPr>
            <p:ph idx="1"/>
          </p:nvPr>
        </p:nvSpPr>
        <p:spPr/>
        <p:txBody>
          <a:bodyPr/>
          <a:lstStyle/>
          <a:p>
            <a:r>
              <a:rPr lang="en-US" dirty="0" smtClean="0"/>
              <a:t>Smart Grid (AMI and beyond)</a:t>
            </a:r>
          </a:p>
          <a:p>
            <a:pPr lvl="1"/>
            <a:r>
              <a:rPr lang="en-US" dirty="0"/>
              <a:t>Building and Customer Service</a:t>
            </a:r>
          </a:p>
          <a:p>
            <a:pPr lvl="1"/>
            <a:r>
              <a:rPr lang="en-US" dirty="0"/>
              <a:t>Customer Interface</a:t>
            </a:r>
          </a:p>
          <a:p>
            <a:pPr lvl="1"/>
            <a:r>
              <a:rPr lang="en-US" dirty="0"/>
              <a:t>Delivery</a:t>
            </a:r>
          </a:p>
          <a:p>
            <a:pPr lvl="1"/>
            <a:r>
              <a:rPr lang="en-US" dirty="0"/>
              <a:t>Energy Procurement</a:t>
            </a:r>
          </a:p>
          <a:p>
            <a:pPr lvl="1"/>
            <a:r>
              <a:rPr lang="en-US" dirty="0"/>
              <a:t>Field Services and System Recovery</a:t>
            </a:r>
          </a:p>
          <a:p>
            <a:pPr lvl="1"/>
            <a:r>
              <a:rPr lang="en-US" dirty="0"/>
              <a:t>Installation and Maintenance</a:t>
            </a:r>
          </a:p>
          <a:p>
            <a:pPr lvl="1"/>
            <a:r>
              <a:rPr lang="en-US" dirty="0"/>
              <a:t>PEV - </a:t>
            </a:r>
            <a:r>
              <a:rPr lang="en-US" dirty="0" err="1"/>
              <a:t>PlugIn</a:t>
            </a:r>
            <a:r>
              <a:rPr lang="en-US" dirty="0"/>
              <a:t> Electric Vehicles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91906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71505"/>
            <a:ext cx="4663456" cy="563878"/>
          </a:xfrm>
        </p:spPr>
        <p:txBody>
          <a:bodyPr/>
          <a:lstStyle/>
          <a:p>
            <a:r>
              <a:rPr lang="en-US" altLang="en-US" sz="4000" dirty="0"/>
              <a:t>Applications Mix</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dirty="0" smtClean="0"/>
              <a:t>May 2019</a:t>
            </a:r>
            <a:endParaRPr lang="en-GB" dirty="0"/>
          </a:p>
        </p:txBody>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l="10582" r="21356"/>
          <a:stretch>
            <a:fillRect/>
          </a:stretch>
        </p:blipFill>
        <p:spPr bwMode="auto">
          <a:xfrm>
            <a:off x="457200" y="823912"/>
            <a:ext cx="7772400" cy="565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6"/>
          <p:cNvSpPr txBox="1">
            <a:spLocks noChangeArrowheads="1"/>
          </p:cNvSpPr>
          <p:nvPr/>
        </p:nvSpPr>
        <p:spPr bwMode="auto">
          <a:xfrm>
            <a:off x="4267200" y="6164263"/>
            <a:ext cx="22098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50000"/>
              </a:spcBef>
            </a:pPr>
            <a:r>
              <a:rPr lang="en-US" altLang="en-US">
                <a:solidFill>
                  <a:srgbClr val="CC3300"/>
                </a:solidFill>
                <a:latin typeface="Arial" panose="020B0604020202020204" pitchFamily="34" charset="0"/>
                <a:cs typeface="Arial" panose="020B0604020202020204" pitchFamily="34" charset="0"/>
              </a:rPr>
              <a:t>Source: 15-08-0271-00-wng0</a:t>
            </a:r>
          </a:p>
        </p:txBody>
      </p:sp>
      <p:sp>
        <p:nvSpPr>
          <p:cNvPr id="9" name="Text Box 7"/>
          <p:cNvSpPr txBox="1">
            <a:spLocks noChangeArrowheads="1"/>
          </p:cNvSpPr>
          <p:nvPr/>
        </p:nvSpPr>
        <p:spPr bwMode="auto">
          <a:xfrm>
            <a:off x="7086600" y="1973263"/>
            <a:ext cx="19050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50000"/>
              </a:spcBef>
            </a:pPr>
            <a:r>
              <a:rPr lang="en-US" altLang="en-US" sz="1600">
                <a:latin typeface="Arial" panose="020B0604020202020204" pitchFamily="34" charset="0"/>
                <a:cs typeface="Arial" panose="020B0604020202020204" pitchFamily="34" charset="0"/>
              </a:rPr>
              <a:t>Many utility applications for SUN</a:t>
            </a:r>
          </a:p>
        </p:txBody>
      </p:sp>
      <p:sp>
        <p:nvSpPr>
          <p:cNvPr id="10" name="Text Box 8"/>
          <p:cNvSpPr txBox="1">
            <a:spLocks noChangeArrowheads="1"/>
          </p:cNvSpPr>
          <p:nvPr/>
        </p:nvSpPr>
        <p:spPr bwMode="auto">
          <a:xfrm>
            <a:off x="7620000" y="3116263"/>
            <a:ext cx="16764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50000"/>
              </a:spcBef>
            </a:pPr>
            <a:r>
              <a:rPr lang="en-US" altLang="en-US" sz="1600">
                <a:latin typeface="Arial" panose="020B0604020202020204" pitchFamily="34" charset="0"/>
                <a:cs typeface="Arial" panose="020B0604020202020204" pitchFamily="34" charset="0"/>
              </a:rPr>
              <a:t>None are sufficient to pay the entire costs of SUN</a:t>
            </a:r>
          </a:p>
        </p:txBody>
      </p:sp>
      <p:sp>
        <p:nvSpPr>
          <p:cNvPr id="11" name="Text Box 9"/>
          <p:cNvSpPr txBox="1">
            <a:spLocks noChangeArrowheads="1"/>
          </p:cNvSpPr>
          <p:nvPr/>
        </p:nvSpPr>
        <p:spPr bwMode="auto">
          <a:xfrm>
            <a:off x="7239000" y="4716463"/>
            <a:ext cx="1981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spcBef>
                <a:spcPct val="50000"/>
              </a:spcBef>
            </a:pPr>
            <a:r>
              <a:rPr lang="en-US" altLang="en-US" sz="1600">
                <a:latin typeface="Arial" panose="020B0604020202020204" pitchFamily="34" charset="0"/>
                <a:cs typeface="Arial" panose="020B0604020202020204" pitchFamily="34" charset="0"/>
              </a:rPr>
              <a:t>ALL therefore must be supported</a:t>
            </a:r>
          </a:p>
        </p:txBody>
      </p:sp>
      <p:sp>
        <p:nvSpPr>
          <p:cNvPr id="13" name="TextBox 12"/>
          <p:cNvSpPr txBox="1"/>
          <p:nvPr/>
        </p:nvSpPr>
        <p:spPr>
          <a:xfrm>
            <a:off x="7620000" y="6019800"/>
            <a:ext cx="1828800" cy="482761"/>
          </a:xfrm>
          <a:prstGeom prst="rect">
            <a:avLst/>
          </a:prstGeom>
          <a:noFill/>
        </p:spPr>
        <p:txBody>
          <a:bodyPr wrap="square" rtlCol="0">
            <a:spAutoFit/>
          </a:bodyPr>
          <a:lstStyle/>
          <a:p>
            <a:r>
              <a:rPr lang="en-US" dirty="0" smtClean="0">
                <a:solidFill>
                  <a:schemeClr val="tx1">
                    <a:lumMod val="75000"/>
                    <a:lumOff val="25000"/>
                  </a:schemeClr>
                </a:solidFill>
              </a:rPr>
              <a:t>From 2009</a:t>
            </a:r>
            <a:endParaRPr lang="en-US" dirty="0">
              <a:solidFill>
                <a:schemeClr val="tx1">
                  <a:lumMod val="75000"/>
                  <a:lumOff val="25000"/>
                </a:schemeClr>
              </a:solidFill>
            </a:endParaRPr>
          </a:p>
        </p:txBody>
      </p:sp>
    </p:spTree>
    <p:extLst>
      <p:ext uri="{BB962C8B-B14F-4D97-AF65-F5344CB8AC3E}">
        <p14:creationId xmlns:p14="http://schemas.microsoft.com/office/powerpoint/2010/main" val="113884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802.15.4g Way-back </a:t>
            </a:r>
            <a:br>
              <a:rPr lang="en-US" dirty="0" smtClean="0"/>
            </a:br>
            <a:r>
              <a:rPr lang="en-US" dirty="0" smtClean="0"/>
              <a:t>Other use cases</a:t>
            </a:r>
            <a:endParaRPr lang="en-US" dirty="0"/>
          </a:p>
        </p:txBody>
      </p:sp>
      <p:sp>
        <p:nvSpPr>
          <p:cNvPr id="3" name="Content Placeholder 2"/>
          <p:cNvSpPr>
            <a:spLocks noGrp="1"/>
          </p:cNvSpPr>
          <p:nvPr>
            <p:ph idx="1"/>
          </p:nvPr>
        </p:nvSpPr>
        <p:spPr/>
        <p:txBody>
          <a:bodyPr/>
          <a:lstStyle/>
          <a:p>
            <a:r>
              <a:rPr lang="en-US" dirty="0" smtClean="0"/>
              <a:t>Environmental monitoring (field  area)</a:t>
            </a:r>
          </a:p>
          <a:p>
            <a:r>
              <a:rPr lang="en-US" dirty="0" smtClean="0"/>
              <a:t>Infrastructure monitoring </a:t>
            </a:r>
          </a:p>
          <a:p>
            <a:r>
              <a:rPr lang="en-US" dirty="0" smtClean="0"/>
              <a:t>Wide area monitoring and control</a:t>
            </a:r>
          </a:p>
          <a:p>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4143637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802.15.4g Way-back </a:t>
            </a:r>
            <a:br>
              <a:rPr lang="en-US" dirty="0" smtClean="0"/>
            </a:br>
            <a:r>
              <a:rPr lang="en-US" dirty="0" smtClean="0"/>
              <a:t>Use Case common </a:t>
            </a:r>
            <a:r>
              <a:rPr lang="en-US" dirty="0" err="1" smtClean="0"/>
              <a:t>Characeristics</a:t>
            </a:r>
            <a:endParaRPr lang="en-US" dirty="0"/>
          </a:p>
        </p:txBody>
      </p:sp>
      <p:sp>
        <p:nvSpPr>
          <p:cNvPr id="3" name="Content Placeholder 2"/>
          <p:cNvSpPr>
            <a:spLocks noGrp="1"/>
          </p:cNvSpPr>
          <p:nvPr>
            <p:ph idx="1"/>
          </p:nvPr>
        </p:nvSpPr>
        <p:spPr/>
        <p:txBody>
          <a:bodyPr/>
          <a:lstStyle/>
          <a:p>
            <a:r>
              <a:rPr lang="en-US" dirty="0" smtClean="0"/>
              <a:t>Common  characteristics:</a:t>
            </a:r>
          </a:p>
          <a:p>
            <a:pPr lvl="1"/>
            <a:r>
              <a:rPr lang="en-US" dirty="0" smtClean="0"/>
              <a:t>Low data volumes</a:t>
            </a:r>
          </a:p>
          <a:p>
            <a:pPr lvl="1"/>
            <a:r>
              <a:rPr lang="en-US" dirty="0" smtClean="0"/>
              <a:t>High need for ubiquitous connectivity</a:t>
            </a:r>
          </a:p>
          <a:p>
            <a:pPr lvl="1"/>
            <a:r>
              <a:rPr lang="en-US" dirty="0" smtClean="0"/>
              <a:t>High tolerance to latency (e.g. “eventually”)</a:t>
            </a:r>
          </a:p>
          <a:p>
            <a:pPr lvl="1"/>
            <a:r>
              <a:rPr lang="en-US" dirty="0" smtClean="0"/>
              <a:t>Low tolerance to undetected packet errors</a:t>
            </a:r>
          </a:p>
          <a:p>
            <a:pPr lvl="1"/>
            <a:r>
              <a:rPr lang="en-US" dirty="0" smtClean="0"/>
              <a:t>Very tight cost constraints </a:t>
            </a:r>
          </a:p>
          <a:p>
            <a:pPr lvl="1"/>
            <a:r>
              <a:rPr lang="en-US" dirty="0" smtClean="0"/>
              <a:t>Wide range of RF environments </a:t>
            </a:r>
          </a:p>
          <a:p>
            <a:pPr lvl="1"/>
            <a:r>
              <a:rPr lang="en-US" dirty="0" smtClean="0"/>
              <a:t>Potentially high density of co-located operating devices</a:t>
            </a:r>
          </a:p>
          <a:p>
            <a:pPr lvl="1"/>
            <a:r>
              <a:rPr lang="en-US" dirty="0" smtClean="0"/>
              <a:t>Many network topologies (adaptable)</a:t>
            </a:r>
          </a:p>
          <a:p>
            <a:pPr marL="0" indent="0">
              <a:buNone/>
            </a:pPr>
            <a:endParaRPr lang="en-US" dirty="0" smtClean="0"/>
          </a:p>
          <a:p>
            <a:pPr lvl="1"/>
            <a:endParaRPr lang="en-US" dirty="0" smtClean="0"/>
          </a:p>
          <a:p>
            <a:endParaRPr lang="en-US" dirty="0" smtClean="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68017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802.15.4g Today	</a:t>
            </a:r>
            <a:endParaRPr lang="en-US" dirty="0"/>
          </a:p>
        </p:txBody>
      </p:sp>
      <p:sp>
        <p:nvSpPr>
          <p:cNvPr id="3" name="Content Placeholder 2"/>
          <p:cNvSpPr>
            <a:spLocks noGrp="1"/>
          </p:cNvSpPr>
          <p:nvPr>
            <p:ph idx="1"/>
          </p:nvPr>
        </p:nvSpPr>
        <p:spPr/>
        <p:txBody>
          <a:bodyPr>
            <a:normAutofit/>
          </a:bodyPr>
          <a:lstStyle/>
          <a:p>
            <a:r>
              <a:rPr lang="en-US" dirty="0" smtClean="0"/>
              <a:t>Smart Grid</a:t>
            </a:r>
          </a:p>
          <a:p>
            <a:pPr lvl="1"/>
            <a:r>
              <a:rPr lang="en-US" dirty="0" smtClean="0"/>
              <a:t>Metering</a:t>
            </a:r>
          </a:p>
          <a:p>
            <a:pPr lvl="1"/>
            <a:r>
              <a:rPr lang="en-US" dirty="0" smtClean="0"/>
              <a:t>Distribution Automation and Distribution </a:t>
            </a:r>
            <a:r>
              <a:rPr lang="en-US" dirty="0" err="1" smtClean="0"/>
              <a:t>Intelegence</a:t>
            </a:r>
            <a:endParaRPr lang="en-US" dirty="0" smtClean="0"/>
          </a:p>
          <a:p>
            <a:pPr lvl="1"/>
            <a:r>
              <a:rPr lang="en-US" dirty="0" smtClean="0"/>
              <a:t>Sensing and monitoring </a:t>
            </a:r>
          </a:p>
          <a:p>
            <a:pPr lvl="2"/>
            <a:r>
              <a:rPr lang="en-US" dirty="0" smtClean="0"/>
              <a:t>Power outage</a:t>
            </a:r>
          </a:p>
          <a:p>
            <a:pPr lvl="2"/>
            <a:r>
              <a:rPr lang="en-US" dirty="0" smtClean="0"/>
              <a:t>Usage</a:t>
            </a:r>
          </a:p>
          <a:p>
            <a:pPr lvl="2"/>
            <a:r>
              <a:rPr lang="en-US" dirty="0" err="1" smtClean="0"/>
              <a:t>Etc</a:t>
            </a:r>
            <a:endParaRPr lang="en-US" dirty="0" smtClean="0"/>
          </a:p>
          <a:p>
            <a:pPr lvl="1"/>
            <a:r>
              <a:rPr lang="en-US" dirty="0" smtClean="0"/>
              <a:t>Controls for gas, water, electricity</a:t>
            </a:r>
          </a:p>
          <a:p>
            <a:pPr lvl="1"/>
            <a:endParaRPr lang="en-US" dirty="0" smtClean="0"/>
          </a:p>
          <a:p>
            <a:pPr marL="487693" lvl="1" indent="0">
              <a:buNone/>
            </a:pPr>
            <a:endParaRPr lang="en-US" dirty="0"/>
          </a:p>
          <a:p>
            <a:pPr marL="487693" lvl="1"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3509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802.15.4g Today	</a:t>
            </a:r>
            <a:endParaRPr lang="en-US" dirty="0"/>
          </a:p>
        </p:txBody>
      </p:sp>
      <p:sp>
        <p:nvSpPr>
          <p:cNvPr id="3" name="Content Placeholder 2"/>
          <p:cNvSpPr>
            <a:spLocks noGrp="1"/>
          </p:cNvSpPr>
          <p:nvPr>
            <p:ph idx="1"/>
          </p:nvPr>
        </p:nvSpPr>
        <p:spPr/>
        <p:txBody>
          <a:bodyPr>
            <a:normAutofit lnSpcReduction="10000"/>
          </a:bodyPr>
          <a:lstStyle/>
          <a:p>
            <a:r>
              <a:rPr lang="en-US" dirty="0" smtClean="0"/>
              <a:t>Smart City (</a:t>
            </a:r>
            <a:r>
              <a:rPr lang="en-US" dirty="0" err="1" smtClean="0"/>
              <a:t>IoT</a:t>
            </a:r>
            <a:r>
              <a:rPr lang="en-US" dirty="0"/>
              <a:t>)</a:t>
            </a:r>
            <a:endParaRPr lang="en-US" dirty="0" smtClean="0"/>
          </a:p>
          <a:p>
            <a:pPr lvl="1"/>
            <a:r>
              <a:rPr lang="en-US" b="0" dirty="0" smtClean="0"/>
              <a:t>Street </a:t>
            </a:r>
            <a:r>
              <a:rPr lang="en-US" b="0" dirty="0"/>
              <a:t>lighting </a:t>
            </a:r>
            <a:r>
              <a:rPr lang="en-US" b="0" dirty="0" smtClean="0"/>
              <a:t>networks</a:t>
            </a:r>
          </a:p>
          <a:p>
            <a:pPr lvl="1"/>
            <a:r>
              <a:rPr lang="en-US" b="0" dirty="0" smtClean="0"/>
              <a:t>Smart </a:t>
            </a:r>
            <a:r>
              <a:rPr lang="en-US" b="0" dirty="0"/>
              <a:t>traffic </a:t>
            </a:r>
            <a:r>
              <a:rPr lang="en-US" b="0" dirty="0" smtClean="0"/>
              <a:t>signals </a:t>
            </a:r>
          </a:p>
          <a:p>
            <a:pPr lvl="1"/>
            <a:r>
              <a:rPr lang="en-US" b="0" dirty="0" smtClean="0"/>
              <a:t>Public </a:t>
            </a:r>
            <a:r>
              <a:rPr lang="en-US" b="0" dirty="0"/>
              <a:t>transit </a:t>
            </a:r>
            <a:r>
              <a:rPr lang="en-US" b="0" dirty="0" smtClean="0"/>
              <a:t>signs</a:t>
            </a:r>
          </a:p>
          <a:p>
            <a:pPr lvl="1"/>
            <a:r>
              <a:rPr lang="en-US" dirty="0"/>
              <a:t>P</a:t>
            </a:r>
            <a:r>
              <a:rPr lang="en-US" b="0" dirty="0" smtClean="0"/>
              <a:t>arking spaces</a:t>
            </a:r>
          </a:p>
          <a:p>
            <a:pPr lvl="1"/>
            <a:r>
              <a:rPr lang="en-US" dirty="0"/>
              <a:t>E</a:t>
            </a:r>
            <a:r>
              <a:rPr lang="en-US" b="0" dirty="0" smtClean="0"/>
              <a:t>lectric </a:t>
            </a:r>
            <a:r>
              <a:rPr lang="en-US" b="0" dirty="0"/>
              <a:t>vehicle charging stations </a:t>
            </a:r>
            <a:endParaRPr lang="en-US" b="0" dirty="0" smtClean="0"/>
          </a:p>
          <a:p>
            <a:pPr lvl="1"/>
            <a:r>
              <a:rPr lang="en-US" dirty="0" smtClean="0"/>
              <a:t>Environmental monitors</a:t>
            </a:r>
          </a:p>
          <a:p>
            <a:r>
              <a:rPr lang="en-US" dirty="0" smtClean="0"/>
              <a:t>Home Automation, Home Area Networking</a:t>
            </a:r>
          </a:p>
          <a:p>
            <a:pPr lvl="1"/>
            <a:r>
              <a:rPr lang="en-US" dirty="0"/>
              <a:t>Energy monitoring</a:t>
            </a:r>
          </a:p>
          <a:p>
            <a:pPr lvl="1"/>
            <a:r>
              <a:rPr lang="en-US" dirty="0" smtClean="0"/>
              <a:t>HVAC and lighting controls</a:t>
            </a:r>
          </a:p>
          <a:p>
            <a:pPr lvl="1"/>
            <a:r>
              <a:rPr lang="en-US" dirty="0" smtClean="0"/>
              <a:t>Security systems</a:t>
            </a:r>
          </a:p>
          <a:p>
            <a:pPr lvl="1"/>
            <a:endParaRPr lang="en-US" dirty="0" smtClean="0"/>
          </a:p>
          <a:p>
            <a:endParaRPr lang="en-US" dirty="0" smtClean="0"/>
          </a:p>
          <a:p>
            <a:pPr marL="487693" lvl="1" indent="0">
              <a:buNone/>
            </a:pPr>
            <a:endParaRPr lang="en-US" dirty="0"/>
          </a:p>
          <a:p>
            <a:pPr marL="487693" lvl="1" indent="0">
              <a:buNone/>
            </a:pP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3212240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a:t>
            </a:r>
            <a:endParaRPr lang="en-US" dirty="0"/>
          </a:p>
        </p:txBody>
      </p:sp>
      <p:sp>
        <p:nvSpPr>
          <p:cNvPr id="3" name="Content Placeholder 2"/>
          <p:cNvSpPr>
            <a:spLocks noGrp="1"/>
          </p:cNvSpPr>
          <p:nvPr>
            <p:ph idx="1"/>
          </p:nvPr>
        </p:nvSpPr>
        <p:spPr/>
        <p:txBody>
          <a:bodyPr/>
          <a:lstStyle/>
          <a:p>
            <a:r>
              <a:rPr lang="en-US" dirty="0" smtClean="0"/>
              <a:t>Smart City, SUN, FAN</a:t>
            </a:r>
          </a:p>
          <a:p>
            <a:pPr lvl="1"/>
            <a:r>
              <a:rPr lang="en-US" dirty="0"/>
              <a:t>Mesh topologies </a:t>
            </a:r>
          </a:p>
          <a:p>
            <a:pPr lvl="1"/>
            <a:r>
              <a:rPr lang="en-US" dirty="0"/>
              <a:t>Internet protocols (IPv6, DHCPv6, </a:t>
            </a:r>
            <a:r>
              <a:rPr lang="en-US" dirty="0" err="1"/>
              <a:t>etc</a:t>
            </a:r>
            <a:r>
              <a:rPr lang="en-US" dirty="0"/>
              <a:t>)</a:t>
            </a:r>
          </a:p>
          <a:p>
            <a:pPr lvl="1"/>
            <a:r>
              <a:rPr lang="en-US" dirty="0" smtClean="0"/>
              <a:t>Large </a:t>
            </a:r>
            <a:r>
              <a:rPr lang="en-US" dirty="0"/>
              <a:t>number of node (1000s) total </a:t>
            </a:r>
          </a:p>
          <a:p>
            <a:pPr lvl="1"/>
            <a:r>
              <a:rPr lang="en-US" dirty="0" smtClean="0"/>
              <a:t>Networks </a:t>
            </a:r>
            <a:r>
              <a:rPr lang="en-US" dirty="0"/>
              <a:t>managed </a:t>
            </a:r>
            <a:r>
              <a:rPr lang="en-US" dirty="0" smtClean="0"/>
              <a:t>professionally</a:t>
            </a:r>
            <a:endParaRPr lang="en-US" dirty="0"/>
          </a:p>
          <a:p>
            <a:pPr lvl="1"/>
            <a:endParaRPr lang="en-US" dirty="0" smtClean="0"/>
          </a:p>
          <a:p>
            <a:r>
              <a:rPr lang="en-US" dirty="0"/>
              <a:t>Home Automation, Home Area Networking</a:t>
            </a:r>
          </a:p>
          <a:p>
            <a:pPr lvl="1"/>
            <a:r>
              <a:rPr lang="en-US" dirty="0"/>
              <a:t>Star like topologies</a:t>
            </a:r>
          </a:p>
          <a:p>
            <a:pPr lvl="1"/>
            <a:r>
              <a:rPr lang="en-US" dirty="0"/>
              <a:t>Dozens of network nodes</a:t>
            </a:r>
          </a:p>
          <a:p>
            <a:pPr lvl="1"/>
            <a:r>
              <a:rPr lang="en-US" dirty="0"/>
              <a:t>Potentially many overlapping networks</a:t>
            </a:r>
          </a:p>
          <a:p>
            <a:pPr lvl="1"/>
            <a:r>
              <a:rPr lang="en-US" dirty="0"/>
              <a:t>Consumer managed networks</a:t>
            </a:r>
          </a:p>
          <a:p>
            <a:pPr lvl="1"/>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132905047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3714</TotalTime>
  <Words>461</Words>
  <Application>Microsoft Office PowerPoint</Application>
  <PresentationFormat>Custom</PresentationFormat>
  <Paragraphs>125</Paragraphs>
  <Slides>10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8" baseType="lpstr">
      <vt:lpstr>Arial Unicode MS</vt:lpstr>
      <vt:lpstr>MS Gothic</vt:lpstr>
      <vt:lpstr>Arial</vt:lpstr>
      <vt:lpstr>Calibri</vt:lpstr>
      <vt:lpstr>Courier New</vt:lpstr>
      <vt:lpstr>Times New Roman</vt:lpstr>
      <vt:lpstr>Office Theme</vt:lpstr>
      <vt:lpstr>Document</vt:lpstr>
      <vt:lpstr>Sub 1 GHz Use Case Discussion</vt:lpstr>
      <vt:lpstr>802.11ah Use Case Documents From the way-back machine (before 2012)</vt:lpstr>
      <vt:lpstr>802.15.4g Use Cases form the Way-back machine (2009)</vt:lpstr>
      <vt:lpstr>Applications Mix</vt:lpstr>
      <vt:lpstr>802.15.4g Way-back  Other use cases</vt:lpstr>
      <vt:lpstr>802.15.4g Way-back  Use Case common Characeristics</vt:lpstr>
      <vt:lpstr>802.15.4g Today </vt:lpstr>
      <vt:lpstr>802.15.4g Today </vt:lpstr>
      <vt:lpstr>Characteristics</vt:lpstr>
      <vt:lpstr>Thoughts and Discussion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210</cp:revision>
  <cp:lastPrinted>2015-01-08T23:35:49Z</cp:lastPrinted>
  <dcterms:created xsi:type="dcterms:W3CDTF">2014-10-30T17:06:39Z</dcterms:created>
  <dcterms:modified xsi:type="dcterms:W3CDTF">2019-05-14T23:29:46Z</dcterms:modified>
</cp:coreProperties>
</file>