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70" r:id="rId4"/>
    <p:sldId id="275" r:id="rId5"/>
    <p:sldId id="276" r:id="rId6"/>
    <p:sldId id="277" r:id="rId7"/>
    <p:sldId id="278" r:id="rId8"/>
    <p:sldId id="279" r:id="rId9"/>
    <p:sldId id="280" r:id="rId10"/>
    <p:sldId id="281" r:id="rId11"/>
    <p:sldId id="264" r:id="rId12"/>
    <p:sldId id="282" r:id="rId13"/>
    <p:sldId id="266" r:id="rId14"/>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CC"/>
    <a:srgbClr val="FFCC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979" autoAdjust="0"/>
    <p:restoredTop sz="94660"/>
  </p:normalViewPr>
  <p:slideViewPr>
    <p:cSldViewPr>
      <p:cViewPr varScale="1">
        <p:scale>
          <a:sx n="78" d="100"/>
          <a:sy n="78" d="100"/>
        </p:scale>
        <p:origin x="1815" y="57"/>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7/16/2019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Yuki Nagai, 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July 2019</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July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Yuki Nagai, 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802.19-19/0050r0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openxmlformats.org/officeDocument/2006/relationships/hyperlink" Target="https://www.arib.or.jp/english/std_tr/telecommunications/desc/std-t108.html" TargetMode="External"/><Relationship Id="rId3" Type="http://schemas.openxmlformats.org/officeDocument/2006/relationships/hyperlink" Target="http://www.soumu.go.jp/main_content/000544861.pdf" TargetMode="External"/><Relationship Id="rId7" Type="http://schemas.openxmlformats.org/officeDocument/2006/relationships/hyperlink" Target="https://www.arib.or.jp/english/std_tr/telecommunications/desc/std-t107.html"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www.arib.or.jp/english/std_tr/telecommunications/desc/std-t106.html" TargetMode="External"/><Relationship Id="rId5" Type="http://schemas.openxmlformats.org/officeDocument/2006/relationships/hyperlink" Target="http://www.soumu.go.jp/main_content/000550848.pdf" TargetMode="External"/><Relationship Id="rId4" Type="http://schemas.openxmlformats.org/officeDocument/2006/relationships/hyperlink" Target="http://www.soumu.go.jp/main_content/000551143.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Proposal for Section 6.1 Japan on Recommended Practice</a:t>
            </a:r>
            <a:endParaRPr lang="en-GB" sz="3600" dirty="0"/>
          </a:p>
        </p:txBody>
      </p:sp>
      <p:sp>
        <p:nvSpPr>
          <p:cNvPr id="3074" name="Rectangle 2"/>
          <p:cNvSpPr>
            <a:spLocks noGrp="1" noChangeArrowheads="1"/>
          </p:cNvSpPr>
          <p:nvPr>
            <p:ph idx="1"/>
          </p:nvPr>
        </p:nvSpPr>
        <p:spPr>
          <a:xfrm>
            <a:off x="743373" y="183011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smtClean="0">
                <a:solidFill>
                  <a:schemeClr val="tx1"/>
                </a:solidFill>
              </a:rPr>
              <a:t>Date:</a:t>
            </a:r>
            <a:r>
              <a:rPr lang="en-GB" sz="2133" b="0" dirty="0" smtClean="0">
                <a:solidFill>
                  <a:schemeClr val="tx1"/>
                </a:solidFill>
              </a:rPr>
              <a:t> 2019-07-16</a:t>
            </a:r>
            <a:endParaRPr lang="en-GB" sz="2133" b="0" dirty="0">
              <a:solidFill>
                <a:schemeClr val="tx1"/>
              </a:solidFill>
            </a:endParaRPr>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Yuki Nagai, MERL</a:t>
            </a:r>
            <a:endParaRPr lang="en-GB" dirty="0"/>
          </a:p>
        </p:txBody>
      </p:sp>
      <p:sp>
        <p:nvSpPr>
          <p:cNvPr id="6"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715803019"/>
              </p:ext>
            </p:extLst>
          </p:nvPr>
        </p:nvGraphicFramePr>
        <p:xfrm>
          <a:off x="546100" y="2427288"/>
          <a:ext cx="8597900" cy="3670300"/>
        </p:xfrm>
        <a:graphic>
          <a:graphicData uri="http://schemas.openxmlformats.org/presentationml/2006/ole">
            <mc:AlternateContent xmlns:mc="http://schemas.openxmlformats.org/markup-compatibility/2006">
              <mc:Choice xmlns:v="urn:schemas-microsoft-com:vml" Requires="v">
                <p:oleObj spid="_x0000_s3203" name="Document" r:id="rId4" imgW="8343510" imgH="3861490" progId="Word.Document.8">
                  <p:embed/>
                </p:oleObj>
              </mc:Choice>
              <mc:Fallback>
                <p:oleObj name="Document" r:id="rId4" imgW="8343510" imgH="3861490" progId="Word.Document.8">
                  <p:embed/>
                  <p:pic>
                    <p:nvPicPr>
                      <p:cNvPr id="0" name="Picture 3"/>
                      <p:cNvPicPr>
                        <a:picLocks noChangeAspect="1" noChangeArrowheads="1"/>
                      </p:cNvPicPr>
                      <p:nvPr/>
                    </p:nvPicPr>
                    <p:blipFill>
                      <a:blip r:embed="rId5"/>
                      <a:srcRect/>
                      <a:stretch>
                        <a:fillRect/>
                      </a:stretch>
                    </p:blipFill>
                    <p:spPr bwMode="auto">
                      <a:xfrm>
                        <a:off x="546100" y="2427288"/>
                        <a:ext cx="8597900" cy="3670300"/>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800" dirty="0" smtClean="0"/>
              <a:t>ARIB STD-T108 (2</a:t>
            </a:r>
            <a:r>
              <a:rPr lang="en-US" sz="2800" dirty="0"/>
              <a:t>) Specified Low-Power Radio Stations </a:t>
            </a:r>
          </a:p>
        </p:txBody>
      </p:sp>
      <p:sp>
        <p:nvSpPr>
          <p:cNvPr id="3" name="Content Placeholder 2"/>
          <p:cNvSpPr>
            <a:spLocks noGrp="1"/>
          </p:cNvSpPr>
          <p:nvPr>
            <p:ph idx="1"/>
          </p:nvPr>
        </p:nvSpPr>
        <p:spPr>
          <a:xfrm>
            <a:off x="556320" y="1497361"/>
            <a:ext cx="8640960" cy="2016223"/>
          </a:xfrm>
        </p:spPr>
        <p:txBody>
          <a:bodyPr/>
          <a:lstStyle/>
          <a:p>
            <a:r>
              <a:rPr lang="en-US" sz="1800" dirty="0" smtClean="0"/>
              <a:t>This </a:t>
            </a:r>
            <a:r>
              <a:rPr lang="en-US" sz="1800" dirty="0"/>
              <a:t>standard also defines operational rule for coexistence with other system by two types of carrier sense times; short CS station using carrier sense time of 128 us or more and long CS station using carrier sense time of 5 </a:t>
            </a:r>
            <a:r>
              <a:rPr lang="en-US" sz="1800" dirty="0" err="1"/>
              <a:t>ms</a:t>
            </a:r>
            <a:r>
              <a:rPr lang="en-US" sz="1800" dirty="0"/>
              <a:t> or more. </a:t>
            </a:r>
            <a:endParaRPr lang="en-US" sz="1800" dirty="0" smtClean="0"/>
          </a:p>
          <a:p>
            <a:r>
              <a:rPr lang="en-US" sz="1800" dirty="0" smtClean="0"/>
              <a:t>Short </a:t>
            </a:r>
            <a:r>
              <a:rPr lang="en-US" sz="1800" dirty="0"/>
              <a:t>CS stations are efficient to have low power consumption with batteries, by means of short data communication with long duration. Total transmission time of short CS stations shall be 10% or less of duration on ARIB STD-T108. IEEE 802.15g operates as short CS station on STD-T108.</a:t>
            </a:r>
            <a:endParaRPr lang="en-US" sz="18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Yuki Nagai, MERL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graphicFrame>
        <p:nvGraphicFramePr>
          <p:cNvPr id="227" name="Table 226"/>
          <p:cNvGraphicFramePr>
            <a:graphicFrameLocks noGrp="1"/>
          </p:cNvGraphicFramePr>
          <p:nvPr>
            <p:extLst>
              <p:ext uri="{D42A27DB-BD31-4B8C-83A1-F6EECF244321}">
                <p14:modId xmlns:p14="http://schemas.microsoft.com/office/powerpoint/2010/main" val="1935177871"/>
              </p:ext>
            </p:extLst>
          </p:nvPr>
        </p:nvGraphicFramePr>
        <p:xfrm>
          <a:off x="556320" y="3939324"/>
          <a:ext cx="8640961" cy="1554480"/>
        </p:xfrm>
        <a:graphic>
          <a:graphicData uri="http://schemas.openxmlformats.org/drawingml/2006/table">
            <a:tbl>
              <a:tblPr firstRow="1">
                <a:tableStyleId>{7DF18680-E054-41AD-8BC1-D1AEF772440D}</a:tableStyleId>
              </a:tblPr>
              <a:tblGrid>
                <a:gridCol w="1307695">
                  <a:extLst>
                    <a:ext uri="{9D8B030D-6E8A-4147-A177-3AD203B41FA5}">
                      <a16:colId xmlns:a16="http://schemas.microsoft.com/office/drawing/2014/main" val="2355206765"/>
                    </a:ext>
                  </a:extLst>
                </a:gridCol>
                <a:gridCol w="1383583">
                  <a:extLst>
                    <a:ext uri="{9D8B030D-6E8A-4147-A177-3AD203B41FA5}">
                      <a16:colId xmlns:a16="http://schemas.microsoft.com/office/drawing/2014/main" val="1419305003"/>
                    </a:ext>
                  </a:extLst>
                </a:gridCol>
                <a:gridCol w="2421290">
                  <a:extLst>
                    <a:ext uri="{9D8B030D-6E8A-4147-A177-3AD203B41FA5}">
                      <a16:colId xmlns:a16="http://schemas.microsoft.com/office/drawing/2014/main" val="1275944863"/>
                    </a:ext>
                  </a:extLst>
                </a:gridCol>
                <a:gridCol w="3528393">
                  <a:extLst>
                    <a:ext uri="{9D8B030D-6E8A-4147-A177-3AD203B41FA5}">
                      <a16:colId xmlns:a16="http://schemas.microsoft.com/office/drawing/2014/main" val="2705172870"/>
                    </a:ext>
                  </a:extLst>
                </a:gridCol>
              </a:tblGrid>
              <a:tr h="180020">
                <a:tc gridSpan="3">
                  <a:txBody>
                    <a:bodyPr/>
                    <a:lstStyle/>
                    <a:p>
                      <a:r>
                        <a:rPr lang="en-US" sz="1400" dirty="0" smtClean="0">
                          <a:latin typeface="Calibri" panose="020F0502020204030204" pitchFamily="34" charset="0"/>
                          <a:cs typeface="Calibri" panose="020F0502020204030204" pitchFamily="34" charset="0"/>
                        </a:rPr>
                        <a:t>Item</a:t>
                      </a:r>
                      <a:endParaRPr lang="en-US" sz="1400" dirty="0">
                        <a:latin typeface="Calibri" panose="020F0502020204030204" pitchFamily="34" charset="0"/>
                        <a:cs typeface="Calibri" panose="020F0502020204030204" pitchFamily="34" charset="0"/>
                      </a:endParaRPr>
                    </a:p>
                  </a:txBody>
                  <a:tcPr/>
                </a:tc>
                <a:tc hMerge="1">
                  <a:txBody>
                    <a:bodyPr/>
                    <a:lstStyle/>
                    <a:p>
                      <a:endParaRPr lang="en-US"/>
                    </a:p>
                  </a:txBody>
                  <a:tcPr/>
                </a:tc>
                <a:tc hMerge="1">
                  <a:txBody>
                    <a:bodyPr/>
                    <a:lstStyle/>
                    <a:p>
                      <a:endParaRPr lang="en-US"/>
                    </a:p>
                  </a:txBody>
                  <a:tcPr/>
                </a:tc>
                <a:tc>
                  <a:txBody>
                    <a:bodyPr/>
                    <a:lstStyle/>
                    <a:p>
                      <a:r>
                        <a:rPr lang="en-US" sz="1400" dirty="0" smtClean="0">
                          <a:latin typeface="Calibri" panose="020F0502020204030204" pitchFamily="34" charset="0"/>
                          <a:cs typeface="Calibri" panose="020F0502020204030204" pitchFamily="34" charset="0"/>
                        </a:rPr>
                        <a:t>Parameters and functionality</a:t>
                      </a:r>
                      <a:endParaRPr lang="en-US"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80411404"/>
                  </a:ext>
                </a:extLst>
              </a:tr>
              <a:tr h="383949">
                <a:tc rowSpan="2">
                  <a:txBody>
                    <a:bodyPr/>
                    <a:lstStyle/>
                    <a:p>
                      <a:r>
                        <a:rPr lang="en-US" sz="1400" dirty="0" smtClean="0">
                          <a:latin typeface="Calibri" panose="020F0502020204030204" pitchFamily="34" charset="0"/>
                          <a:cs typeface="Calibri" panose="020F0502020204030204" pitchFamily="34" charset="0"/>
                        </a:rPr>
                        <a:t>Carrier Sense (CS) and Duty Cycle</a:t>
                      </a:r>
                      <a:endParaRPr lang="en-US" sz="1400" dirty="0">
                        <a:latin typeface="Calibri" panose="020F0502020204030204" pitchFamily="34" charset="0"/>
                        <a:cs typeface="Calibri" panose="020F0502020204030204" pitchFamily="34" charset="0"/>
                      </a:endParaRPr>
                    </a:p>
                  </a:txBody>
                  <a:tcPr/>
                </a:tc>
                <a:tc>
                  <a:txBody>
                    <a:bodyPr/>
                    <a:lstStyle/>
                    <a:p>
                      <a:r>
                        <a:rPr lang="en-US" sz="1400" dirty="0" smtClean="0">
                          <a:latin typeface="Calibri" panose="020F0502020204030204" pitchFamily="34" charset="0"/>
                          <a:cs typeface="Calibri" panose="020F0502020204030204" pitchFamily="34" charset="0"/>
                        </a:rPr>
                        <a:t>Long CS Station</a:t>
                      </a:r>
                      <a:endParaRPr lang="en-US" sz="1400" dirty="0">
                        <a:latin typeface="Calibri" panose="020F0502020204030204" pitchFamily="34" charset="0"/>
                        <a:cs typeface="Calibri" panose="020F0502020204030204" pitchFamily="34" charset="0"/>
                      </a:endParaRPr>
                    </a:p>
                  </a:txBody>
                  <a:tcPr/>
                </a:tc>
                <a:tc>
                  <a:txBody>
                    <a:bodyPr/>
                    <a:lstStyle/>
                    <a:p>
                      <a:r>
                        <a:rPr lang="en-US" sz="1400" dirty="0" smtClean="0">
                          <a:latin typeface="Calibri" panose="020F0502020204030204" pitchFamily="34" charset="0"/>
                          <a:cs typeface="Calibri" panose="020F0502020204030204" pitchFamily="34" charset="0"/>
                        </a:rPr>
                        <a:t>CS</a:t>
                      </a:r>
                      <a:r>
                        <a:rPr lang="en-US" sz="1400" baseline="0" dirty="0" smtClean="0">
                          <a:latin typeface="Calibri" panose="020F0502020204030204" pitchFamily="34" charset="0"/>
                          <a:cs typeface="Calibri" panose="020F0502020204030204" pitchFamily="34" charset="0"/>
                        </a:rPr>
                        <a:t> </a:t>
                      </a:r>
                      <a:r>
                        <a:rPr lang="ja-JP" altLang="en-US" sz="1400" baseline="0" dirty="0" smtClean="0">
                          <a:latin typeface="Calibri" panose="020F0502020204030204" pitchFamily="34" charset="0"/>
                          <a:cs typeface="Calibri" panose="020F0502020204030204" pitchFamily="34" charset="0"/>
                        </a:rPr>
                        <a:t>≧ </a:t>
                      </a:r>
                      <a:r>
                        <a:rPr lang="en-US" altLang="ja-JP" sz="1400" baseline="0" dirty="0" smtClean="0">
                          <a:latin typeface="Calibri" panose="020F0502020204030204" pitchFamily="34" charset="0"/>
                          <a:cs typeface="Calibri" panose="020F0502020204030204" pitchFamily="34" charset="0"/>
                        </a:rPr>
                        <a:t>5msec, </a:t>
                      </a:r>
                    </a:p>
                    <a:p>
                      <a:r>
                        <a:rPr lang="en-US" sz="1400" baseline="0" dirty="0" smtClean="0">
                          <a:latin typeface="Calibri" panose="020F0502020204030204" pitchFamily="34" charset="0"/>
                          <a:cs typeface="Calibri" panose="020F0502020204030204" pitchFamily="34" charset="0"/>
                        </a:rPr>
                        <a:t>920.5 ~ 923.4 MHz</a:t>
                      </a:r>
                      <a:endParaRPr lang="en-US" sz="1400" dirty="0">
                        <a:latin typeface="Calibri" panose="020F0502020204030204" pitchFamily="34" charset="0"/>
                        <a:cs typeface="Calibri" panose="020F0502020204030204" pitchFamily="34" charset="0"/>
                      </a:endParaRPr>
                    </a:p>
                  </a:txBody>
                  <a:tcPr/>
                </a:tc>
                <a:tc>
                  <a:txBody>
                    <a:bodyPr/>
                    <a:lstStyle/>
                    <a:p>
                      <a:pPr defTabSz="447675"/>
                      <a:r>
                        <a:rPr lang="en-US" altLang="ja-JP" sz="1400" baseline="0" dirty="0" err="1" smtClean="0">
                          <a:latin typeface="Calibri" panose="020F0502020204030204" pitchFamily="34" charset="0"/>
                          <a:cs typeface="Calibri" panose="020F0502020204030204" pitchFamily="34" charset="0"/>
                        </a:rPr>
                        <a:t>Tx</a:t>
                      </a:r>
                      <a:r>
                        <a:rPr lang="en-US" altLang="ja-JP" sz="1400" baseline="0" dirty="0" smtClean="0">
                          <a:latin typeface="Calibri" panose="020F0502020204030204" pitchFamily="34" charset="0"/>
                          <a:cs typeface="Calibri" panose="020F0502020204030204" pitchFamily="34" charset="0"/>
                        </a:rPr>
                        <a:t> Time 		</a:t>
                      </a:r>
                      <a:r>
                        <a:rPr lang="ja-JP" altLang="en-US" sz="1400" baseline="0" dirty="0" smtClean="0">
                          <a:latin typeface="Calibri" panose="020F0502020204030204" pitchFamily="34" charset="0"/>
                          <a:cs typeface="Calibri" panose="020F0502020204030204" pitchFamily="34" charset="0"/>
                        </a:rPr>
                        <a:t>≦ </a:t>
                      </a:r>
                      <a:r>
                        <a:rPr lang="en-US" altLang="ja-JP" sz="1400" baseline="0" dirty="0" smtClean="0">
                          <a:latin typeface="Calibri" panose="020F0502020204030204" pitchFamily="34" charset="0"/>
                          <a:cs typeface="Calibri" panose="020F0502020204030204" pitchFamily="34" charset="0"/>
                        </a:rPr>
                        <a:t>4sec, </a:t>
                      </a:r>
                    </a:p>
                    <a:p>
                      <a:pPr defTabSz="450850"/>
                      <a:r>
                        <a:rPr lang="en-US" altLang="ja-JP" sz="1400" baseline="0" dirty="0" smtClean="0">
                          <a:latin typeface="Calibri" panose="020F0502020204030204" pitchFamily="34" charset="0"/>
                          <a:cs typeface="Calibri" panose="020F0502020204030204" pitchFamily="34" charset="0"/>
                        </a:rPr>
                        <a:t>Wait			</a:t>
                      </a:r>
                      <a:r>
                        <a:rPr lang="ja-JP" altLang="en-US" sz="1400" baseline="0" dirty="0" smtClean="0">
                          <a:latin typeface="Calibri" panose="020F0502020204030204" pitchFamily="34" charset="0"/>
                          <a:cs typeface="Calibri" panose="020F0502020204030204" pitchFamily="34" charset="0"/>
                        </a:rPr>
                        <a:t>≧ </a:t>
                      </a:r>
                      <a:r>
                        <a:rPr lang="en-US" altLang="ja-JP" sz="1400" baseline="0" dirty="0" smtClean="0">
                          <a:latin typeface="Calibri" panose="020F0502020204030204" pitchFamily="34" charset="0"/>
                          <a:cs typeface="Calibri" panose="020F0502020204030204" pitchFamily="34" charset="0"/>
                        </a:rPr>
                        <a:t>50ms</a:t>
                      </a:r>
                    </a:p>
                  </a:txBody>
                  <a:tcPr/>
                </a:tc>
                <a:extLst>
                  <a:ext uri="{0D108BD9-81ED-4DB2-BD59-A6C34878D82A}">
                    <a16:rowId xmlns:a16="http://schemas.microsoft.com/office/drawing/2014/main" val="81862327"/>
                  </a:ext>
                </a:extLst>
              </a:tr>
              <a:tr h="383949">
                <a:tc vMerge="1">
                  <a:txBody>
                    <a:bodyPr/>
                    <a:lstStyle/>
                    <a:p>
                      <a:endParaRPr lang="en-US" sz="1200" dirty="0">
                        <a:latin typeface="Calibri" panose="020F0502020204030204" pitchFamily="34" charset="0"/>
                        <a:cs typeface="Calibri" panose="020F0502020204030204" pitchFamily="34" charset="0"/>
                      </a:endParaRPr>
                    </a:p>
                  </a:txBody>
                  <a:tcPr/>
                </a:tc>
                <a:tc>
                  <a:txBody>
                    <a:bodyPr/>
                    <a:lstStyle/>
                    <a:p>
                      <a:r>
                        <a:rPr lang="en-US" sz="1400" baseline="0" dirty="0" smtClean="0">
                          <a:latin typeface="Calibri" panose="020F0502020204030204" pitchFamily="34" charset="0"/>
                          <a:cs typeface="Calibri" panose="020F0502020204030204" pitchFamily="34" charset="0"/>
                        </a:rPr>
                        <a:t>Short CS Station</a:t>
                      </a:r>
                    </a:p>
                  </a:txBody>
                  <a:tcPr/>
                </a:tc>
                <a:tc>
                  <a:txBody>
                    <a:bodyPr/>
                    <a:lstStyle/>
                    <a:p>
                      <a:r>
                        <a:rPr lang="en-US" sz="1400" baseline="0" dirty="0" smtClean="0">
                          <a:latin typeface="Calibri" panose="020F0502020204030204" pitchFamily="34" charset="0"/>
                          <a:cs typeface="Calibri" panose="020F0502020204030204" pitchFamily="34" charset="0"/>
                        </a:rPr>
                        <a:t>5msec &gt; CS </a:t>
                      </a:r>
                      <a:r>
                        <a:rPr lang="ja-JP" altLang="en-US" sz="1400" baseline="0" dirty="0" smtClean="0">
                          <a:latin typeface="Calibri" panose="020F0502020204030204" pitchFamily="34" charset="0"/>
                          <a:cs typeface="Calibri" panose="020F0502020204030204" pitchFamily="34" charset="0"/>
                        </a:rPr>
                        <a:t>≧</a:t>
                      </a:r>
                      <a:r>
                        <a:rPr lang="en-US" sz="1400" baseline="0" dirty="0" smtClean="0">
                          <a:latin typeface="Calibri" panose="020F0502020204030204" pitchFamily="34" charset="0"/>
                          <a:cs typeface="Calibri" panose="020F0502020204030204" pitchFamily="34" charset="0"/>
                        </a:rPr>
                        <a:t> </a:t>
                      </a:r>
                      <a:r>
                        <a:rPr lang="en-US" altLang="ja-JP" sz="1400" baseline="0" dirty="0" smtClean="0">
                          <a:latin typeface="Calibri" panose="020F0502020204030204" pitchFamily="34" charset="0"/>
                          <a:cs typeface="Calibri" panose="020F0502020204030204" pitchFamily="34" charset="0"/>
                        </a:rPr>
                        <a:t>128us</a:t>
                      </a:r>
                    </a:p>
                    <a:p>
                      <a:r>
                        <a:rPr lang="en-US" sz="1400" baseline="0" dirty="0" smtClean="0">
                          <a:latin typeface="Calibri" panose="020F0502020204030204" pitchFamily="34" charset="0"/>
                          <a:cs typeface="Calibri" panose="020F0502020204030204" pitchFamily="34" charset="0"/>
                        </a:rPr>
                        <a:t>920.5 ~ 928.1 MHz</a:t>
                      </a:r>
                    </a:p>
                  </a:txBody>
                  <a:tcPr/>
                </a:tc>
                <a:tc>
                  <a:txBody>
                    <a:bodyPr/>
                    <a:lstStyle/>
                    <a:p>
                      <a:pPr marL="0" marR="0" indent="0" algn="l" defTabSz="450850" rtl="0" eaLnBrk="1" fontAlgn="auto" latinLnBrk="0" hangingPunct="1">
                        <a:lnSpc>
                          <a:spcPct val="100000"/>
                        </a:lnSpc>
                        <a:spcBef>
                          <a:spcPts val="0"/>
                        </a:spcBef>
                        <a:spcAft>
                          <a:spcPts val="0"/>
                        </a:spcAft>
                        <a:buClrTx/>
                        <a:buSzTx/>
                        <a:buFontTx/>
                        <a:buNone/>
                        <a:tabLst/>
                        <a:defRPr/>
                      </a:pPr>
                      <a:r>
                        <a:rPr lang="en-US" altLang="ja-JP" sz="1400" baseline="0" dirty="0" err="1" smtClean="0">
                          <a:latin typeface="Calibri" panose="020F0502020204030204" pitchFamily="34" charset="0"/>
                          <a:cs typeface="Calibri" panose="020F0502020204030204" pitchFamily="34" charset="0"/>
                        </a:rPr>
                        <a:t>Tx</a:t>
                      </a:r>
                      <a:r>
                        <a:rPr lang="en-US" altLang="ja-JP" sz="1400" baseline="0" dirty="0" smtClean="0">
                          <a:latin typeface="Calibri" panose="020F0502020204030204" pitchFamily="34" charset="0"/>
                          <a:cs typeface="Calibri" panose="020F0502020204030204" pitchFamily="34" charset="0"/>
                        </a:rPr>
                        <a:t> Time 		</a:t>
                      </a:r>
                      <a:r>
                        <a:rPr lang="ja-JP" altLang="en-US" sz="1400" baseline="0" dirty="0" smtClean="0">
                          <a:latin typeface="Calibri" panose="020F0502020204030204" pitchFamily="34" charset="0"/>
                          <a:cs typeface="Calibri" panose="020F0502020204030204" pitchFamily="34" charset="0"/>
                        </a:rPr>
                        <a:t>≦ </a:t>
                      </a:r>
                      <a:r>
                        <a:rPr lang="en-US" altLang="ja-JP" sz="1400" baseline="0" dirty="0" smtClean="0">
                          <a:latin typeface="Calibri" panose="020F0502020204030204" pitchFamily="34" charset="0"/>
                          <a:cs typeface="Calibri" panose="020F0502020204030204" pitchFamily="34" charset="0"/>
                        </a:rPr>
                        <a:t>400ms,</a:t>
                      </a:r>
                    </a:p>
                    <a:p>
                      <a:pPr marL="0" marR="0" indent="0" algn="l" defTabSz="450850" rtl="0" eaLnBrk="1" fontAlgn="auto" latinLnBrk="0" hangingPunct="1">
                        <a:lnSpc>
                          <a:spcPct val="100000"/>
                        </a:lnSpc>
                        <a:spcBef>
                          <a:spcPts val="0"/>
                        </a:spcBef>
                        <a:spcAft>
                          <a:spcPts val="0"/>
                        </a:spcAft>
                        <a:buClrTx/>
                        <a:buSzTx/>
                        <a:buFontTx/>
                        <a:buNone/>
                        <a:tabLst/>
                        <a:defRPr/>
                      </a:pPr>
                      <a:r>
                        <a:rPr lang="en-US" altLang="ja-JP" sz="1400" baseline="0" dirty="0" smtClean="0">
                          <a:latin typeface="Calibri" panose="020F0502020204030204" pitchFamily="34" charset="0"/>
                          <a:cs typeface="Calibri" panose="020F0502020204030204" pitchFamily="34" charset="0"/>
                        </a:rPr>
                        <a:t>Wait			</a:t>
                      </a:r>
                      <a:r>
                        <a:rPr lang="ja-JP" altLang="en-US" sz="1400" baseline="0" dirty="0" smtClean="0">
                          <a:latin typeface="Calibri" panose="020F0502020204030204" pitchFamily="34" charset="0"/>
                          <a:cs typeface="Calibri" panose="020F0502020204030204" pitchFamily="34" charset="0"/>
                        </a:rPr>
                        <a:t>≧ </a:t>
                      </a:r>
                      <a:r>
                        <a:rPr lang="en-US" altLang="ja-JP" sz="1400" baseline="0" dirty="0" smtClean="0">
                          <a:latin typeface="Calibri" panose="020F0502020204030204" pitchFamily="34" charset="0"/>
                          <a:cs typeface="Calibri" panose="020F0502020204030204" pitchFamily="34" charset="0"/>
                        </a:rPr>
                        <a:t>2ms,</a:t>
                      </a:r>
                    </a:p>
                    <a:p>
                      <a:pPr marL="0" marR="0" indent="0" algn="l" defTabSz="450850" rtl="0" eaLnBrk="1" fontAlgn="auto" latinLnBrk="0" hangingPunct="1">
                        <a:lnSpc>
                          <a:spcPct val="100000"/>
                        </a:lnSpc>
                        <a:spcBef>
                          <a:spcPts val="0"/>
                        </a:spcBef>
                        <a:spcAft>
                          <a:spcPts val="0"/>
                        </a:spcAft>
                        <a:buClrTx/>
                        <a:buSzTx/>
                        <a:buFontTx/>
                        <a:buNone/>
                        <a:tabLst/>
                        <a:defRPr/>
                      </a:pPr>
                      <a:r>
                        <a:rPr lang="en-US" altLang="ja-JP" sz="1400" baseline="0" dirty="0" smtClean="0">
                          <a:latin typeface="Calibri" panose="020F0502020204030204" pitchFamily="34" charset="0"/>
                          <a:cs typeface="Calibri" panose="020F0502020204030204" pitchFamily="34" charset="0"/>
                        </a:rPr>
                        <a:t>Total  </a:t>
                      </a:r>
                      <a:r>
                        <a:rPr lang="en-US" altLang="ja-JP" sz="1400" baseline="0" dirty="0" err="1" smtClean="0">
                          <a:latin typeface="Calibri" panose="020F0502020204030204" pitchFamily="34" charset="0"/>
                          <a:cs typeface="Calibri" panose="020F0502020204030204" pitchFamily="34" charset="0"/>
                        </a:rPr>
                        <a:t>Tx</a:t>
                      </a:r>
                      <a:r>
                        <a:rPr lang="en-US" altLang="ja-JP" sz="1400" baseline="0" dirty="0" smtClean="0">
                          <a:latin typeface="Calibri" panose="020F0502020204030204" pitchFamily="34" charset="0"/>
                          <a:cs typeface="Calibri" panose="020F0502020204030204" pitchFamily="34" charset="0"/>
                        </a:rPr>
                        <a:t> Time	</a:t>
                      </a:r>
                      <a:r>
                        <a:rPr lang="ja-JP" altLang="en-US" sz="1400" baseline="0" dirty="0" smtClean="0">
                          <a:latin typeface="Calibri" panose="020F0502020204030204" pitchFamily="34" charset="0"/>
                          <a:cs typeface="Calibri" panose="020F0502020204030204" pitchFamily="34" charset="0"/>
                        </a:rPr>
                        <a:t>≦ </a:t>
                      </a:r>
                      <a:r>
                        <a:rPr lang="en-US" altLang="ja-JP" sz="1400" baseline="0" dirty="0" smtClean="0">
                          <a:latin typeface="Calibri" panose="020F0502020204030204" pitchFamily="34" charset="0"/>
                          <a:cs typeface="Calibri" panose="020F0502020204030204" pitchFamily="34" charset="0"/>
                        </a:rPr>
                        <a:t>360s/h/station</a:t>
                      </a:r>
                      <a:endParaRPr lang="en-US" sz="1400" dirty="0" smtClean="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788114860"/>
                  </a:ext>
                </a:extLst>
              </a:tr>
            </a:tbl>
          </a:graphicData>
        </a:graphic>
      </p:graphicFrame>
      <p:sp>
        <p:nvSpPr>
          <p:cNvPr id="231" name="Rounded Rectangle 230"/>
          <p:cNvSpPr/>
          <p:nvPr/>
        </p:nvSpPr>
        <p:spPr bwMode="auto">
          <a:xfrm>
            <a:off x="1852464" y="4773724"/>
            <a:ext cx="7344816" cy="720080"/>
          </a:xfrm>
          <a:prstGeom prst="roundRect">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9987437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a:t>References</a:t>
            </a:r>
          </a:p>
        </p:txBody>
      </p:sp>
      <p:sp>
        <p:nvSpPr>
          <p:cNvPr id="11266" name="Rectangle 2"/>
          <p:cNvSpPr>
            <a:spLocks noGrp="1" noChangeArrowheads="1"/>
          </p:cNvSpPr>
          <p:nvPr>
            <p:ph idx="1"/>
          </p:nvPr>
        </p:nvSpPr>
        <p:spPr>
          <a:xfrm>
            <a:off x="340296" y="1821396"/>
            <a:ext cx="9109012" cy="4489027"/>
          </a:xfrm>
          <a:ln/>
        </p:spPr>
        <p:txBody>
          <a:bodyPr/>
          <a:lstStyle/>
          <a:p>
            <a:pPr marL="487693" indent="-487693">
              <a:buFont typeface="+mj-lt"/>
              <a:buAutoNum type="arabicPeriod"/>
            </a:pPr>
            <a:r>
              <a:rPr lang="en-US" sz="1800" dirty="0"/>
              <a:t>MIC</a:t>
            </a:r>
            <a:r>
              <a:rPr lang="en-US" sz="1800" dirty="0" smtClean="0"/>
              <a:t>, </a:t>
            </a:r>
            <a:r>
              <a:rPr lang="en-US" sz="1800" dirty="0" smtClean="0">
                <a:hlinkClick r:id="rId3"/>
              </a:rPr>
              <a:t>http://www.soumu.go.jp/main_content/000544861.pdf</a:t>
            </a:r>
            <a:r>
              <a:rPr lang="en-US" sz="1800" dirty="0" smtClean="0"/>
              <a:t>, 2018/04/10</a:t>
            </a:r>
            <a:endParaRPr lang="en-US" sz="1800" dirty="0" smtClean="0">
              <a:hlinkClick r:id="rId4"/>
            </a:endParaRPr>
          </a:p>
          <a:p>
            <a:pPr marL="487693" indent="-487693">
              <a:buFont typeface="+mj-lt"/>
              <a:buAutoNum type="arabicPeriod"/>
            </a:pPr>
            <a:r>
              <a:rPr lang="en-US" sz="1800" dirty="0"/>
              <a:t>MIC, </a:t>
            </a:r>
            <a:r>
              <a:rPr lang="en-US" sz="1800" dirty="0">
                <a:solidFill>
                  <a:schemeClr val="tx1"/>
                </a:solidFill>
                <a:cs typeface="Calibri" panose="020F0502020204030204" pitchFamily="34" charset="0"/>
                <a:hlinkClick r:id="rId5"/>
              </a:rPr>
              <a:t>http://www.soumu.go.jp/main_content/000550848.pdf</a:t>
            </a:r>
            <a:r>
              <a:rPr lang="en-US" sz="1800" dirty="0">
                <a:solidFill>
                  <a:schemeClr val="tx1"/>
                </a:solidFill>
                <a:cs typeface="Calibri" panose="020F0502020204030204" pitchFamily="34" charset="0"/>
              </a:rPr>
              <a:t>, </a:t>
            </a:r>
            <a:r>
              <a:rPr lang="en-US" sz="1800" dirty="0" smtClean="0">
                <a:solidFill>
                  <a:schemeClr val="tx1"/>
                </a:solidFill>
                <a:cs typeface="Calibri" panose="020F0502020204030204" pitchFamily="34" charset="0"/>
              </a:rPr>
              <a:t>2018/05/14</a:t>
            </a:r>
            <a:endParaRPr lang="en-US" sz="1800" dirty="0" smtClean="0"/>
          </a:p>
          <a:p>
            <a:pPr marL="487693" indent="-487693">
              <a:buFont typeface="+mj-lt"/>
              <a:buAutoNum type="arabicPeriod"/>
            </a:pPr>
            <a:r>
              <a:rPr lang="en-US" sz="1800" dirty="0" smtClean="0"/>
              <a:t>MIC, </a:t>
            </a:r>
            <a:r>
              <a:rPr lang="en-US" sz="1800" dirty="0" smtClean="0">
                <a:hlinkClick r:id="rId4"/>
              </a:rPr>
              <a:t>http</a:t>
            </a:r>
            <a:r>
              <a:rPr lang="en-US" sz="1800" dirty="0">
                <a:hlinkClick r:id="rId4"/>
              </a:rPr>
              <a:t>://</a:t>
            </a:r>
            <a:r>
              <a:rPr lang="en-US" sz="1800" dirty="0" smtClean="0">
                <a:hlinkClick r:id="rId4"/>
              </a:rPr>
              <a:t>www.soumu.go.jp/main_content/000551143.pdf</a:t>
            </a:r>
            <a:r>
              <a:rPr lang="en-US" sz="1800" dirty="0" smtClean="0"/>
              <a:t>, 2018/05/15</a:t>
            </a:r>
          </a:p>
          <a:p>
            <a:pPr marL="457200" lvl="0" indent="-457200">
              <a:buFont typeface="+mj-lt"/>
              <a:buAutoNum type="arabicPeriod"/>
            </a:pPr>
            <a:r>
              <a:rPr lang="en-US" sz="1800" dirty="0"/>
              <a:t>ARIB STD-T106, “920MHz-Band RFID Equipment for Premises Radio Station and Land Mobile Radio Station,” Version 2.0, April 12, 2019. (</a:t>
            </a:r>
            <a:r>
              <a:rPr lang="en-US" sz="1800" u="sng" dirty="0">
                <a:hlinkClick r:id="rId6"/>
              </a:rPr>
              <a:t>https://www.arib.or.jp/english/std_tr/telecommunications/desc/std-t106.html</a:t>
            </a:r>
            <a:r>
              <a:rPr lang="en-US" sz="1800" dirty="0"/>
              <a:t>)</a:t>
            </a:r>
          </a:p>
          <a:p>
            <a:pPr marL="457200" lvl="0" indent="-457200">
              <a:buFont typeface="+mj-lt"/>
              <a:buAutoNum type="arabicPeriod"/>
            </a:pPr>
            <a:r>
              <a:rPr lang="en-US" sz="1800" dirty="0"/>
              <a:t>ARIB STD-T107, “920MHz-Band RFID Equipment for Specified Low Power Radio Station,” Version 1.1, October 17, 2017. (</a:t>
            </a:r>
            <a:r>
              <a:rPr lang="en-US" sz="1800" u="sng" dirty="0">
                <a:hlinkClick r:id="rId7"/>
              </a:rPr>
              <a:t>https://www.arib.or.jp/english/std_tr/telecommunications/desc/std-t107.html</a:t>
            </a:r>
            <a:r>
              <a:rPr lang="en-US" sz="1800" dirty="0"/>
              <a:t>)</a:t>
            </a:r>
          </a:p>
          <a:p>
            <a:pPr marL="457200" lvl="0" indent="-457200">
              <a:buFont typeface="+mj-lt"/>
              <a:buAutoNum type="arabicPeriod"/>
            </a:pPr>
            <a:r>
              <a:rPr lang="en-US" sz="1800" dirty="0"/>
              <a:t>ARIB STD-T108, “920MHz-Band Telemeter, </a:t>
            </a:r>
            <a:r>
              <a:rPr lang="en-US" sz="1800" dirty="0" err="1"/>
              <a:t>Telecontrol</a:t>
            </a:r>
            <a:r>
              <a:rPr lang="en-US" sz="1800" dirty="0"/>
              <a:t> and Data Transmission Radio Equipment,” Version 1.3, April 12, 2019. (</a:t>
            </a:r>
            <a:r>
              <a:rPr lang="en-US" sz="1800" u="sng" dirty="0">
                <a:hlinkClick r:id="rId8"/>
              </a:rPr>
              <a:t>https://www.arib.or.jp/english/std_tr/telecommunications/desc/std-t108.html</a:t>
            </a:r>
            <a:r>
              <a:rPr lang="en-US" sz="1800" dirty="0"/>
              <a:t>)</a:t>
            </a:r>
          </a:p>
          <a:p>
            <a:pPr marL="487693" indent="-487693">
              <a:buFont typeface="+mj-lt"/>
              <a:buAutoNum type="arabicPeriod"/>
            </a:pPr>
            <a:endParaRPr lang="en-US" dirty="0">
              <a:hlinkClick r:id="rId4"/>
            </a:endParaRPr>
          </a:p>
          <a:p>
            <a:pPr marL="487693" indent="-487693">
              <a:buFont typeface="+mj-lt"/>
              <a:buAutoNum type="arabicPeriod"/>
            </a:pPr>
            <a:endParaRPr lang="en-US" dirty="0" smtClean="0"/>
          </a:p>
          <a:p>
            <a:pPr marL="487693" indent="-487693">
              <a:buFont typeface="+mj-lt"/>
              <a:buAutoNum type="arabicPeriod"/>
            </a:pPr>
            <a:endParaRPr lang="en-US"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a:xfrm>
            <a:off x="6629413" y="6907108"/>
            <a:ext cx="2482415" cy="193040"/>
          </a:xfrm>
        </p:spPr>
        <p:txBody>
          <a:bodyPr/>
          <a:lstStyle/>
          <a:p>
            <a:r>
              <a:rPr lang="en-GB" smtClean="0"/>
              <a:t>Yuki Nagai, MERL</a:t>
            </a:r>
            <a:endParaRPr lang="en-GB" dirty="0"/>
          </a:p>
        </p:txBody>
      </p:sp>
      <p:sp>
        <p:nvSpPr>
          <p:cNvPr id="4" name="Date Placeholder 3"/>
          <p:cNvSpPr>
            <a:spLocks noGrp="1"/>
          </p:cNvSpPr>
          <p:nvPr>
            <p:ph type="dt" idx="15"/>
          </p:nvPr>
        </p:nvSpPr>
        <p:spPr>
          <a:xfrm>
            <a:off x="761973" y="380977"/>
            <a:ext cx="2533214" cy="291254"/>
          </a:xfrm>
        </p:spPr>
        <p:txBody>
          <a:bodyPr/>
          <a:lstStyle/>
          <a:p>
            <a:r>
              <a:rPr lang="en-US" dirty="0" smtClean="0"/>
              <a:t>July 2019</a:t>
            </a:r>
            <a:endParaRPr lang="en-GB" dirty="0"/>
          </a:p>
        </p:txBody>
      </p:sp>
      <p:sp>
        <p:nvSpPr>
          <p:cNvPr id="2" name="TextBox 1"/>
          <p:cNvSpPr txBox="1"/>
          <p:nvPr/>
        </p:nvSpPr>
        <p:spPr>
          <a:xfrm>
            <a:off x="664332" y="6606666"/>
            <a:ext cx="3554756" cy="276999"/>
          </a:xfrm>
          <a:prstGeom prst="rect">
            <a:avLst/>
          </a:prstGeom>
          <a:noFill/>
        </p:spPr>
        <p:txBody>
          <a:bodyPr wrap="none" rtlCol="0">
            <a:spAutoFit/>
          </a:bodyPr>
          <a:lstStyle/>
          <a:p>
            <a:r>
              <a:rPr lang="en-US" sz="1200" dirty="0" smtClean="0">
                <a:solidFill>
                  <a:schemeClr val="tx1"/>
                </a:solidFill>
                <a:latin typeface="Calibri" panose="020F0502020204030204" pitchFamily="34" charset="0"/>
                <a:cs typeface="Calibri" panose="020F0502020204030204" pitchFamily="34" charset="0"/>
              </a:rPr>
              <a:t>MIC (Ministry </a:t>
            </a:r>
            <a:r>
              <a:rPr lang="en-US" sz="1200" dirty="0">
                <a:solidFill>
                  <a:schemeClr val="tx1"/>
                </a:solidFill>
                <a:latin typeface="Calibri" panose="020F0502020204030204" pitchFamily="34" charset="0"/>
                <a:cs typeface="Calibri" panose="020F0502020204030204" pitchFamily="34" charset="0"/>
              </a:rPr>
              <a:t>of Internal Affairs and </a:t>
            </a:r>
            <a:r>
              <a:rPr lang="en-US" sz="1200" dirty="0" smtClean="0">
                <a:solidFill>
                  <a:schemeClr val="tx1"/>
                </a:solidFill>
                <a:latin typeface="Calibri" panose="020F0502020204030204" pitchFamily="34" charset="0"/>
                <a:cs typeface="Calibri" panose="020F0502020204030204" pitchFamily="34" charset="0"/>
              </a:rPr>
              <a:t>Communications)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Yuki Nagai, MERL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38258585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dirty="0" smtClean="0"/>
              <a:t>Current Use Cases</a:t>
            </a:r>
            <a:endParaRPr lang="en-US" dirty="0"/>
          </a:p>
        </p:txBody>
      </p:sp>
      <p:sp>
        <p:nvSpPr>
          <p:cNvPr id="3" name="Content Placeholder 2"/>
          <p:cNvSpPr>
            <a:spLocks noGrp="1"/>
          </p:cNvSpPr>
          <p:nvPr>
            <p:ph idx="1"/>
          </p:nvPr>
        </p:nvSpPr>
        <p:spPr>
          <a:xfrm>
            <a:off x="556320" y="1497362"/>
            <a:ext cx="8640960" cy="1332146"/>
          </a:xfrm>
        </p:spPr>
        <p:txBody>
          <a:bodyPr/>
          <a:lstStyle/>
          <a:p>
            <a:r>
              <a:rPr lang="en-US" dirty="0" smtClean="0"/>
              <a:t>Current use cases in the market for each wireless system</a:t>
            </a:r>
            <a:r>
              <a:rPr lang="en-US" baseline="30000" dirty="0" smtClean="0"/>
              <a:t>*1</a:t>
            </a:r>
            <a:r>
              <a:rPr lang="en-US" dirty="0" smtClean="0"/>
              <a: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Yuki Nagai, MERL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
        <p:nvSpPr>
          <p:cNvPr id="7" name="TextBox 6"/>
          <p:cNvSpPr txBox="1"/>
          <p:nvPr/>
        </p:nvSpPr>
        <p:spPr>
          <a:xfrm>
            <a:off x="2212504" y="6222883"/>
            <a:ext cx="7253909" cy="430887"/>
          </a:xfrm>
          <a:prstGeom prst="rect">
            <a:avLst/>
          </a:prstGeom>
          <a:noFill/>
        </p:spPr>
        <p:txBody>
          <a:bodyPr wrap="none" rtlCol="0">
            <a:spAutoFit/>
          </a:bodyPr>
          <a:lstStyle/>
          <a:p>
            <a:r>
              <a:rPr lang="en-US" sz="1100" dirty="0" smtClean="0">
                <a:solidFill>
                  <a:schemeClr val="tx1"/>
                </a:solidFill>
                <a:latin typeface="Calibri" panose="020F0502020204030204" pitchFamily="34" charset="0"/>
                <a:cs typeface="Calibri" panose="020F0502020204030204" pitchFamily="34" charset="0"/>
              </a:rPr>
              <a:t>*1: MIC is going to deregulate the current standard to meet the future use cases (Inside/Outside, </a:t>
            </a:r>
            <a:r>
              <a:rPr lang="en-US" sz="1100" dirty="0" err="1" smtClean="0">
                <a:solidFill>
                  <a:schemeClr val="tx1"/>
                </a:solidFill>
                <a:latin typeface="Calibri" panose="020F0502020204030204" pitchFamily="34" charset="0"/>
                <a:cs typeface="Calibri" panose="020F0502020204030204" pitchFamily="34" charset="0"/>
              </a:rPr>
              <a:t>Tx</a:t>
            </a:r>
            <a:r>
              <a:rPr lang="en-US" sz="1100" dirty="0" smtClean="0">
                <a:solidFill>
                  <a:schemeClr val="tx1"/>
                </a:solidFill>
                <a:latin typeface="Calibri" panose="020F0502020204030204" pitchFamily="34" charset="0"/>
                <a:cs typeface="Calibri" panose="020F0502020204030204" pitchFamily="34" charset="0"/>
              </a:rPr>
              <a:t> Time, Duty Cycle, </a:t>
            </a:r>
            <a:r>
              <a:rPr lang="en-US" sz="1100" dirty="0" err="1" smtClean="0">
                <a:solidFill>
                  <a:schemeClr val="tx1"/>
                </a:solidFill>
                <a:latin typeface="Calibri" panose="020F0502020204030204" pitchFamily="34" charset="0"/>
                <a:cs typeface="Calibri" panose="020F0502020204030204" pitchFamily="34" charset="0"/>
              </a:rPr>
              <a:t>etc</a:t>
            </a:r>
            <a:r>
              <a:rPr lang="en-US" sz="1100" dirty="0" smtClean="0">
                <a:solidFill>
                  <a:schemeClr val="tx1"/>
                </a:solidFill>
                <a:latin typeface="Calibri" panose="020F0502020204030204" pitchFamily="34" charset="0"/>
                <a:cs typeface="Calibri" panose="020F0502020204030204" pitchFamily="34" charset="0"/>
              </a:rPr>
              <a:t>)[3]</a:t>
            </a:r>
          </a:p>
          <a:p>
            <a:r>
              <a:rPr lang="en-US" sz="1100" dirty="0" smtClean="0">
                <a:solidFill>
                  <a:schemeClr val="tx1"/>
                </a:solidFill>
                <a:latin typeface="Calibri" panose="020F0502020204030204" pitchFamily="34" charset="0"/>
                <a:cs typeface="Calibri" panose="020F0502020204030204" pitchFamily="34" charset="0"/>
              </a:rPr>
              <a:t>*2: IEEE 802.11ah is not specified on ARIB STD-T108 at this moment [2]</a:t>
            </a:r>
            <a:endParaRPr lang="en-US" sz="1100" dirty="0">
              <a:solidFill>
                <a:schemeClr val="tx1"/>
              </a:solidFill>
              <a:latin typeface="Calibri" panose="020F0502020204030204" pitchFamily="34" charset="0"/>
              <a:cs typeface="Calibri" panose="020F0502020204030204" pitchFamily="34" charset="0"/>
            </a:endParaRPr>
          </a:p>
        </p:txBody>
      </p:sp>
      <p:sp>
        <p:nvSpPr>
          <p:cNvPr id="8" name="Rounded Rectangle 7"/>
          <p:cNvSpPr/>
          <p:nvPr/>
        </p:nvSpPr>
        <p:spPr bwMode="auto">
          <a:xfrm>
            <a:off x="304292" y="2618644"/>
            <a:ext cx="3024336" cy="1728192"/>
          </a:xfrm>
          <a:prstGeom prst="roundRect">
            <a:avLst>
              <a:gd name="adj" fmla="val 5379"/>
            </a:avLst>
          </a:prstGeom>
          <a:noFill/>
          <a:ln w="9525" cap="flat" cmpd="sng" algn="ctr">
            <a:solidFill>
              <a:schemeClr val="bg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 name="Rounded Rectangle 11"/>
          <p:cNvSpPr/>
          <p:nvPr/>
        </p:nvSpPr>
        <p:spPr bwMode="auto">
          <a:xfrm>
            <a:off x="3400636" y="2618644"/>
            <a:ext cx="2988332" cy="1728192"/>
          </a:xfrm>
          <a:prstGeom prst="roundRect">
            <a:avLst>
              <a:gd name="adj" fmla="val 5379"/>
            </a:avLst>
          </a:prstGeom>
          <a:noFill/>
          <a:ln w="9525" cap="flat" cmpd="sng" algn="ctr">
            <a:solidFill>
              <a:schemeClr val="bg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 name="TextBox 13"/>
          <p:cNvSpPr txBox="1"/>
          <p:nvPr/>
        </p:nvSpPr>
        <p:spPr>
          <a:xfrm>
            <a:off x="3400636" y="2628156"/>
            <a:ext cx="2988332" cy="1261884"/>
          </a:xfrm>
          <a:prstGeom prst="rect">
            <a:avLst/>
          </a:prstGeom>
          <a:noFill/>
        </p:spPr>
        <p:txBody>
          <a:bodyPr wrap="square" rtlCol="0">
            <a:spAutoFit/>
          </a:bodyPr>
          <a:lstStyle/>
          <a:p>
            <a:r>
              <a:rPr lang="ja-JP" altLang="en-US" sz="1400" b="1" dirty="0" smtClean="0">
                <a:solidFill>
                  <a:schemeClr val="tx1"/>
                </a:solidFill>
                <a:latin typeface="Calibri" panose="020F0502020204030204" pitchFamily="34" charset="0"/>
                <a:cs typeface="Calibri" panose="020F0502020204030204" pitchFamily="34" charset="0"/>
              </a:rPr>
              <a:t>② </a:t>
            </a:r>
            <a:r>
              <a:rPr lang="en-US" sz="1400" b="1" dirty="0" smtClean="0">
                <a:solidFill>
                  <a:schemeClr val="tx1"/>
                </a:solidFill>
                <a:latin typeface="Calibri" panose="020F0502020204030204" pitchFamily="34" charset="0"/>
                <a:cs typeface="Calibri" panose="020F0502020204030204" pitchFamily="34" charset="0"/>
              </a:rPr>
              <a:t>Specified Low-Power Radio Station (Unlicensed, Passive System)</a:t>
            </a:r>
          </a:p>
          <a:p>
            <a:pPr marL="88900" indent="-88900">
              <a:buFont typeface="Arial" panose="020B0604020202020204" pitchFamily="34" charset="0"/>
              <a:buChar char="•"/>
            </a:pPr>
            <a:r>
              <a:rPr lang="en-US" sz="1200" dirty="0" err="1" smtClean="0">
                <a:solidFill>
                  <a:schemeClr val="tx1"/>
                </a:solidFill>
                <a:latin typeface="Calibri" panose="020F0502020204030204" pitchFamily="34" charset="0"/>
                <a:cs typeface="Calibri" panose="020F0502020204030204" pitchFamily="34" charset="0"/>
              </a:rPr>
              <a:t>Tx</a:t>
            </a:r>
            <a:r>
              <a:rPr lang="en-US" sz="1200" dirty="0" smtClean="0">
                <a:solidFill>
                  <a:schemeClr val="tx1"/>
                </a:solidFill>
                <a:latin typeface="Calibri" panose="020F0502020204030204" pitchFamily="34" charset="0"/>
                <a:cs typeface="Calibri" panose="020F0502020204030204" pitchFamily="34" charset="0"/>
              </a:rPr>
              <a:t> Power: 250mW</a:t>
            </a:r>
          </a:p>
          <a:p>
            <a:pPr marL="88900" indent="-88900">
              <a:buFont typeface="Arial" panose="020B0604020202020204" pitchFamily="34" charset="0"/>
              <a:buChar char="•"/>
            </a:pPr>
            <a:r>
              <a:rPr lang="en-US" sz="1200" dirty="0" smtClean="0">
                <a:solidFill>
                  <a:schemeClr val="tx1"/>
                </a:solidFill>
                <a:latin typeface="Calibri" panose="020F0502020204030204" pitchFamily="34" charset="0"/>
                <a:cs typeface="Calibri" panose="020F0502020204030204" pitchFamily="34" charset="0"/>
              </a:rPr>
              <a:t>Frequency: 916.7~923.5MHz</a:t>
            </a:r>
          </a:p>
          <a:p>
            <a:pPr marL="88900" indent="-88900">
              <a:buFont typeface="Arial" panose="020B0604020202020204" pitchFamily="34" charset="0"/>
              <a:buChar char="•"/>
            </a:pPr>
            <a:r>
              <a:rPr lang="en-US" sz="1200" dirty="0" smtClean="0">
                <a:solidFill>
                  <a:schemeClr val="tx1"/>
                </a:solidFill>
                <a:latin typeface="Calibri" panose="020F0502020204030204" pitchFamily="34" charset="0"/>
                <a:cs typeface="Calibri" panose="020F0502020204030204" pitchFamily="34" charset="0"/>
              </a:rPr>
              <a:t>Use Cases: RFID for inside/outside</a:t>
            </a:r>
          </a:p>
          <a:p>
            <a:pPr marL="88900" indent="-88900">
              <a:buFont typeface="Arial" panose="020B0604020202020204" pitchFamily="34" charset="0"/>
              <a:buChar char="•"/>
            </a:pPr>
            <a:r>
              <a:rPr lang="en-US" sz="1200" dirty="0" smtClean="0">
                <a:solidFill>
                  <a:schemeClr val="tx1"/>
                </a:solidFill>
                <a:latin typeface="Calibri" panose="020F0502020204030204" pitchFamily="34" charset="0"/>
                <a:cs typeface="Calibri" panose="020F0502020204030204" pitchFamily="34" charset="0"/>
              </a:rPr>
              <a:t>ARIB STD-T107</a:t>
            </a:r>
            <a:endParaRPr lang="en-US" sz="1100" dirty="0" smtClean="0">
              <a:solidFill>
                <a:schemeClr val="tx1"/>
              </a:solidFill>
              <a:latin typeface="Calibri" panose="020F0502020204030204" pitchFamily="34" charset="0"/>
              <a:cs typeface="Calibri" panose="020F0502020204030204" pitchFamily="34" charset="0"/>
            </a:endParaRPr>
          </a:p>
        </p:txBody>
      </p:sp>
      <p:sp>
        <p:nvSpPr>
          <p:cNvPr id="15" name="TextBox 14"/>
          <p:cNvSpPr txBox="1"/>
          <p:nvPr/>
        </p:nvSpPr>
        <p:spPr>
          <a:xfrm>
            <a:off x="304292" y="2613484"/>
            <a:ext cx="3024336" cy="1477328"/>
          </a:xfrm>
          <a:prstGeom prst="rect">
            <a:avLst/>
          </a:prstGeom>
          <a:noFill/>
        </p:spPr>
        <p:txBody>
          <a:bodyPr wrap="square" rtlCol="0">
            <a:spAutoFit/>
          </a:bodyPr>
          <a:lstStyle/>
          <a:p>
            <a:r>
              <a:rPr lang="ja-JP" altLang="en-US" sz="1400" b="1" dirty="0" smtClean="0">
                <a:solidFill>
                  <a:schemeClr val="tx1"/>
                </a:solidFill>
                <a:latin typeface="Calibri" panose="020F0502020204030204" pitchFamily="34" charset="0"/>
                <a:cs typeface="Calibri" panose="020F0502020204030204" pitchFamily="34" charset="0"/>
              </a:rPr>
              <a:t>① </a:t>
            </a:r>
            <a:r>
              <a:rPr lang="en-US" sz="1400" b="1" smtClean="0">
                <a:solidFill>
                  <a:schemeClr val="tx1"/>
                </a:solidFill>
                <a:latin typeface="Calibri" panose="020F0502020204030204" pitchFamily="34" charset="0"/>
                <a:cs typeface="Calibri" panose="020F0502020204030204" pitchFamily="34" charset="0"/>
              </a:rPr>
              <a:t>Indoor </a:t>
            </a:r>
            <a:r>
              <a:rPr lang="en-US" sz="1400" b="1" dirty="0" smtClean="0">
                <a:solidFill>
                  <a:schemeClr val="tx1"/>
                </a:solidFill>
                <a:latin typeface="Calibri" panose="020F0502020204030204" pitchFamily="34" charset="0"/>
                <a:cs typeface="Calibri" panose="020F0502020204030204" pitchFamily="34" charset="0"/>
              </a:rPr>
              <a:t>Radio Station</a:t>
            </a:r>
          </a:p>
          <a:p>
            <a:r>
              <a:rPr lang="en-US" sz="1400" b="1" dirty="0" smtClean="0">
                <a:solidFill>
                  <a:schemeClr val="tx1"/>
                </a:solidFill>
                <a:latin typeface="Calibri" panose="020F0502020204030204" pitchFamily="34" charset="0"/>
                <a:cs typeface="Calibri" panose="020F0502020204030204" pitchFamily="34" charset="0"/>
              </a:rPr>
              <a:t>(Licensed/Registered, Passive System)</a:t>
            </a:r>
          </a:p>
          <a:p>
            <a:pPr marL="88900" indent="-88900">
              <a:buFont typeface="Arial" panose="020B0604020202020204" pitchFamily="34" charset="0"/>
              <a:buChar char="•"/>
            </a:pPr>
            <a:r>
              <a:rPr lang="en-US" sz="1200" dirty="0" err="1" smtClean="0">
                <a:solidFill>
                  <a:schemeClr val="tx1"/>
                </a:solidFill>
                <a:latin typeface="Calibri" panose="020F0502020204030204" pitchFamily="34" charset="0"/>
                <a:cs typeface="Calibri" panose="020F0502020204030204" pitchFamily="34" charset="0"/>
              </a:rPr>
              <a:t>Tx</a:t>
            </a:r>
            <a:r>
              <a:rPr lang="en-US" sz="1200" dirty="0" smtClean="0">
                <a:solidFill>
                  <a:schemeClr val="tx1"/>
                </a:solidFill>
                <a:latin typeface="Calibri" panose="020F0502020204030204" pitchFamily="34" charset="0"/>
                <a:cs typeface="Calibri" panose="020F0502020204030204" pitchFamily="34" charset="0"/>
              </a:rPr>
              <a:t> Power: 1W</a:t>
            </a:r>
          </a:p>
          <a:p>
            <a:pPr marL="88900" indent="-88900">
              <a:buFont typeface="Arial" panose="020B0604020202020204" pitchFamily="34" charset="0"/>
              <a:buChar char="•"/>
            </a:pPr>
            <a:r>
              <a:rPr lang="en-US" sz="1200" dirty="0" smtClean="0">
                <a:solidFill>
                  <a:schemeClr val="tx1"/>
                </a:solidFill>
                <a:latin typeface="Calibri" panose="020F0502020204030204" pitchFamily="34" charset="0"/>
                <a:cs typeface="Calibri" panose="020F0502020204030204" pitchFamily="34" charset="0"/>
              </a:rPr>
              <a:t>Frequency: 916.7~920.9MHz</a:t>
            </a:r>
          </a:p>
          <a:p>
            <a:pPr marL="88900" indent="-88900">
              <a:buFont typeface="Arial" panose="020B0604020202020204" pitchFamily="34" charset="0"/>
              <a:buChar char="•"/>
            </a:pPr>
            <a:r>
              <a:rPr lang="en-US" sz="1200" dirty="0" smtClean="0">
                <a:solidFill>
                  <a:schemeClr val="tx1"/>
                </a:solidFill>
                <a:latin typeface="Calibri" panose="020F0502020204030204" pitchFamily="34" charset="0"/>
                <a:cs typeface="Calibri" panose="020F0502020204030204" pitchFamily="34" charset="0"/>
              </a:rPr>
              <a:t>Use Cases: RFID for Logistics Management, </a:t>
            </a:r>
            <a:r>
              <a:rPr lang="en-US" sz="1200" dirty="0" err="1" smtClean="0">
                <a:solidFill>
                  <a:schemeClr val="tx1"/>
                </a:solidFill>
                <a:latin typeface="Calibri" panose="020F0502020204030204" pitchFamily="34" charset="0"/>
                <a:cs typeface="Calibri" panose="020F0502020204030204" pitchFamily="34" charset="0"/>
              </a:rPr>
              <a:t>etc</a:t>
            </a:r>
            <a:endParaRPr lang="en-US" sz="1200" dirty="0" smtClean="0">
              <a:solidFill>
                <a:schemeClr val="tx1"/>
              </a:solidFill>
              <a:latin typeface="Calibri" panose="020F0502020204030204" pitchFamily="34" charset="0"/>
              <a:cs typeface="Calibri" panose="020F0502020204030204" pitchFamily="34" charset="0"/>
            </a:endParaRPr>
          </a:p>
          <a:p>
            <a:pPr marL="88900" indent="-88900">
              <a:buFont typeface="Arial" panose="020B0604020202020204" pitchFamily="34" charset="0"/>
              <a:buChar char="•"/>
            </a:pPr>
            <a:r>
              <a:rPr lang="en-US" sz="1200" dirty="0" smtClean="0">
                <a:solidFill>
                  <a:schemeClr val="tx1"/>
                </a:solidFill>
                <a:latin typeface="Calibri" panose="020F0502020204030204" pitchFamily="34" charset="0"/>
                <a:cs typeface="Calibri" panose="020F0502020204030204" pitchFamily="34" charset="0"/>
              </a:rPr>
              <a:t>ARIB STD-T106</a:t>
            </a:r>
            <a:endParaRPr lang="en-US" sz="1400" dirty="0" smtClean="0">
              <a:solidFill>
                <a:schemeClr val="tx1"/>
              </a:solidFill>
              <a:latin typeface="Calibri" panose="020F0502020204030204" pitchFamily="34" charset="0"/>
              <a:cs typeface="Calibri" panose="020F0502020204030204" pitchFamily="34" charset="0"/>
            </a:endParaRPr>
          </a:p>
        </p:txBody>
      </p:sp>
      <p:sp>
        <p:nvSpPr>
          <p:cNvPr id="16" name="Rounded Rectangle 15"/>
          <p:cNvSpPr/>
          <p:nvPr/>
        </p:nvSpPr>
        <p:spPr bwMode="auto">
          <a:xfrm>
            <a:off x="6460976" y="4418844"/>
            <a:ext cx="3024336" cy="1799767"/>
          </a:xfrm>
          <a:prstGeom prst="roundRect">
            <a:avLst>
              <a:gd name="adj" fmla="val 5379"/>
            </a:avLst>
          </a:prstGeom>
          <a:noFill/>
          <a:ln w="9525" cap="flat" cmpd="sng" algn="ctr">
            <a:solidFill>
              <a:schemeClr val="bg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 name="TextBox 16"/>
          <p:cNvSpPr txBox="1"/>
          <p:nvPr/>
        </p:nvSpPr>
        <p:spPr>
          <a:xfrm>
            <a:off x="6460976" y="4418844"/>
            <a:ext cx="3024336" cy="1631216"/>
          </a:xfrm>
          <a:prstGeom prst="rect">
            <a:avLst/>
          </a:prstGeom>
          <a:noFill/>
        </p:spPr>
        <p:txBody>
          <a:bodyPr wrap="square" rtlCol="0">
            <a:spAutoFit/>
          </a:bodyPr>
          <a:lstStyle/>
          <a:p>
            <a:r>
              <a:rPr lang="ja-JP" altLang="en-US" sz="1400" b="1" dirty="0" smtClean="0">
                <a:solidFill>
                  <a:schemeClr val="tx1"/>
                </a:solidFill>
                <a:latin typeface="Calibri" panose="020F0502020204030204" pitchFamily="34" charset="0"/>
                <a:cs typeface="Calibri" panose="020F0502020204030204" pitchFamily="34" charset="0"/>
              </a:rPr>
              <a:t>⑤ </a:t>
            </a:r>
            <a:r>
              <a:rPr lang="en-US" sz="1400" b="1" dirty="0" smtClean="0">
                <a:solidFill>
                  <a:schemeClr val="tx1"/>
                </a:solidFill>
                <a:latin typeface="Calibri" panose="020F0502020204030204" pitchFamily="34" charset="0"/>
                <a:cs typeface="Calibri" panose="020F0502020204030204" pitchFamily="34" charset="0"/>
              </a:rPr>
              <a:t>Land Mobile Station</a:t>
            </a:r>
          </a:p>
          <a:p>
            <a:r>
              <a:rPr lang="en-US" sz="1400" b="1" dirty="0" smtClean="0">
                <a:solidFill>
                  <a:schemeClr val="tx1"/>
                </a:solidFill>
                <a:latin typeface="Calibri" panose="020F0502020204030204" pitchFamily="34" charset="0"/>
                <a:cs typeface="Calibri" panose="020F0502020204030204" pitchFamily="34" charset="0"/>
              </a:rPr>
              <a:t>(Licensed/Registered, Active System)</a:t>
            </a:r>
          </a:p>
          <a:p>
            <a:pPr marL="88900" indent="-88900">
              <a:buFont typeface="Arial" panose="020B0604020202020204" pitchFamily="34" charset="0"/>
              <a:buChar char="•"/>
            </a:pPr>
            <a:r>
              <a:rPr lang="en-US" sz="1200" dirty="0" err="1" smtClean="0">
                <a:solidFill>
                  <a:schemeClr val="tx1"/>
                </a:solidFill>
                <a:latin typeface="Calibri" panose="020F0502020204030204" pitchFamily="34" charset="0"/>
                <a:cs typeface="Calibri" panose="020F0502020204030204" pitchFamily="34" charset="0"/>
              </a:rPr>
              <a:t>Tx</a:t>
            </a:r>
            <a:r>
              <a:rPr lang="en-US" sz="1200" dirty="0" smtClean="0">
                <a:solidFill>
                  <a:schemeClr val="tx1"/>
                </a:solidFill>
                <a:latin typeface="Calibri" panose="020F0502020204030204" pitchFamily="34" charset="0"/>
                <a:cs typeface="Calibri" panose="020F0502020204030204" pitchFamily="34" charset="0"/>
              </a:rPr>
              <a:t> Power: 250mW</a:t>
            </a:r>
          </a:p>
          <a:p>
            <a:pPr marL="88900" indent="-88900">
              <a:buFont typeface="Arial" panose="020B0604020202020204" pitchFamily="34" charset="0"/>
              <a:buChar char="•"/>
            </a:pPr>
            <a:r>
              <a:rPr lang="en-US" sz="1200" dirty="0" smtClean="0">
                <a:solidFill>
                  <a:schemeClr val="tx1"/>
                </a:solidFill>
                <a:latin typeface="Calibri" panose="020F0502020204030204" pitchFamily="34" charset="0"/>
                <a:cs typeface="Calibri" panose="020F0502020204030204" pitchFamily="34" charset="0"/>
              </a:rPr>
              <a:t>Frequency: 920.5 ~ 923.5MHz</a:t>
            </a:r>
          </a:p>
          <a:p>
            <a:pPr marL="88900" indent="-88900">
              <a:buFont typeface="Arial" panose="020B0604020202020204" pitchFamily="34" charset="0"/>
              <a:buChar char="•"/>
            </a:pPr>
            <a:r>
              <a:rPr lang="en-US" sz="1200" dirty="0" smtClean="0">
                <a:solidFill>
                  <a:schemeClr val="tx1"/>
                </a:solidFill>
                <a:latin typeface="Calibri" panose="020F0502020204030204" pitchFamily="34" charset="0"/>
                <a:cs typeface="Calibri" panose="020F0502020204030204" pitchFamily="34" charset="0"/>
              </a:rPr>
              <a:t>Use Cases: LPWA for sensors (forest, bridge, </a:t>
            </a:r>
            <a:r>
              <a:rPr lang="en-US" sz="1200" dirty="0" err="1" smtClean="0">
                <a:solidFill>
                  <a:schemeClr val="tx1"/>
                </a:solidFill>
                <a:latin typeface="Calibri" panose="020F0502020204030204" pitchFamily="34" charset="0"/>
                <a:cs typeface="Calibri" panose="020F0502020204030204" pitchFamily="34" charset="0"/>
              </a:rPr>
              <a:t>etc</a:t>
            </a:r>
            <a:r>
              <a:rPr lang="en-US" sz="1200" dirty="0" smtClean="0">
                <a:solidFill>
                  <a:schemeClr val="tx1"/>
                </a:solidFill>
                <a:latin typeface="Calibri" panose="020F0502020204030204" pitchFamily="34" charset="0"/>
                <a:cs typeface="Calibri" panose="020F0502020204030204" pitchFamily="34" charset="0"/>
              </a:rPr>
              <a:t>)</a:t>
            </a:r>
          </a:p>
          <a:p>
            <a:pPr marL="88900" indent="-88900">
              <a:buFont typeface="Arial" panose="020B0604020202020204" pitchFamily="34" charset="0"/>
              <a:buChar char="•"/>
            </a:pPr>
            <a:r>
              <a:rPr lang="en-US" sz="1200" dirty="0" smtClean="0">
                <a:solidFill>
                  <a:schemeClr val="tx1"/>
                </a:solidFill>
                <a:latin typeface="Calibri" panose="020F0502020204030204" pitchFamily="34" charset="0"/>
                <a:cs typeface="Calibri" panose="020F0502020204030204" pitchFamily="34" charset="0"/>
              </a:rPr>
              <a:t>ARIB STD-T108</a:t>
            </a:r>
          </a:p>
          <a:p>
            <a:pPr marL="285750" indent="-285750">
              <a:buFont typeface="Arial" panose="020B0604020202020204" pitchFamily="34" charset="0"/>
              <a:buChar char="•"/>
            </a:pPr>
            <a:endParaRPr lang="en-US" sz="1200" dirty="0" smtClean="0">
              <a:solidFill>
                <a:schemeClr val="tx1"/>
              </a:solidFill>
              <a:latin typeface="Calibri" panose="020F0502020204030204" pitchFamily="34" charset="0"/>
              <a:cs typeface="Calibri" panose="020F0502020204030204" pitchFamily="34" charset="0"/>
            </a:endParaRPr>
          </a:p>
        </p:txBody>
      </p:sp>
      <p:sp>
        <p:nvSpPr>
          <p:cNvPr id="18" name="Rounded Rectangle 17"/>
          <p:cNvSpPr/>
          <p:nvPr/>
        </p:nvSpPr>
        <p:spPr bwMode="auto">
          <a:xfrm>
            <a:off x="3400636" y="4418844"/>
            <a:ext cx="2988332" cy="1799767"/>
          </a:xfrm>
          <a:prstGeom prst="roundRect">
            <a:avLst>
              <a:gd name="adj" fmla="val 5379"/>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9" name="TextBox 18"/>
          <p:cNvSpPr txBox="1"/>
          <p:nvPr/>
        </p:nvSpPr>
        <p:spPr>
          <a:xfrm>
            <a:off x="3400636" y="4418844"/>
            <a:ext cx="2988332" cy="1446550"/>
          </a:xfrm>
          <a:prstGeom prst="rect">
            <a:avLst/>
          </a:prstGeom>
          <a:noFill/>
        </p:spPr>
        <p:txBody>
          <a:bodyPr wrap="square" rtlCol="0">
            <a:spAutoFit/>
          </a:bodyPr>
          <a:lstStyle/>
          <a:p>
            <a:r>
              <a:rPr lang="ja-JP" altLang="en-US" sz="1400" b="1" dirty="0" smtClean="0">
                <a:solidFill>
                  <a:schemeClr val="tx1"/>
                </a:solidFill>
                <a:latin typeface="Calibri" panose="020F0502020204030204" pitchFamily="34" charset="0"/>
                <a:cs typeface="Calibri" panose="020F0502020204030204" pitchFamily="34" charset="0"/>
              </a:rPr>
              <a:t>④ </a:t>
            </a:r>
            <a:r>
              <a:rPr lang="en-US" sz="1400" b="1" dirty="0" smtClean="0">
                <a:solidFill>
                  <a:schemeClr val="tx1"/>
                </a:solidFill>
                <a:latin typeface="Calibri" panose="020F0502020204030204" pitchFamily="34" charset="0"/>
                <a:cs typeface="Calibri" panose="020F0502020204030204" pitchFamily="34" charset="0"/>
              </a:rPr>
              <a:t>Specified Low-Power Radio Station</a:t>
            </a:r>
          </a:p>
          <a:p>
            <a:r>
              <a:rPr lang="en-US" sz="1400" b="1" dirty="0" smtClean="0">
                <a:solidFill>
                  <a:schemeClr val="tx1"/>
                </a:solidFill>
                <a:latin typeface="Calibri" panose="020F0502020204030204" pitchFamily="34" charset="0"/>
                <a:cs typeface="Calibri" panose="020F0502020204030204" pitchFamily="34" charset="0"/>
              </a:rPr>
              <a:t>(Unlicensed, Active System)</a:t>
            </a:r>
          </a:p>
          <a:p>
            <a:pPr marL="88900" indent="-88900">
              <a:buFont typeface="Arial" panose="020B0604020202020204" pitchFamily="34" charset="0"/>
              <a:buChar char="•"/>
            </a:pPr>
            <a:r>
              <a:rPr lang="en-US" sz="1200" dirty="0" err="1" smtClean="0">
                <a:solidFill>
                  <a:schemeClr val="tx1"/>
                </a:solidFill>
                <a:latin typeface="Calibri" panose="020F0502020204030204" pitchFamily="34" charset="0"/>
                <a:cs typeface="Calibri" panose="020F0502020204030204" pitchFamily="34" charset="0"/>
              </a:rPr>
              <a:t>Tx</a:t>
            </a:r>
            <a:r>
              <a:rPr lang="en-US" sz="1200" dirty="0" smtClean="0">
                <a:solidFill>
                  <a:schemeClr val="tx1"/>
                </a:solidFill>
                <a:latin typeface="Calibri" panose="020F0502020204030204" pitchFamily="34" charset="0"/>
                <a:cs typeface="Calibri" panose="020F0502020204030204" pitchFamily="34" charset="0"/>
              </a:rPr>
              <a:t> Power: 20mW</a:t>
            </a:r>
          </a:p>
          <a:p>
            <a:pPr marL="88900" indent="-88900">
              <a:buFont typeface="Arial" panose="020B0604020202020204" pitchFamily="34" charset="0"/>
              <a:buChar char="•"/>
            </a:pPr>
            <a:r>
              <a:rPr lang="en-US" sz="1200" dirty="0" smtClean="0">
                <a:solidFill>
                  <a:schemeClr val="tx1"/>
                </a:solidFill>
                <a:latin typeface="Calibri" panose="020F0502020204030204" pitchFamily="34" charset="0"/>
                <a:cs typeface="Calibri" panose="020F0502020204030204" pitchFamily="34" charset="0"/>
              </a:rPr>
              <a:t>Frequency: 920.5 ~ 928.1MHz</a:t>
            </a:r>
          </a:p>
          <a:p>
            <a:pPr marL="88900" indent="-88900">
              <a:buFont typeface="Arial" panose="020B0604020202020204" pitchFamily="34" charset="0"/>
              <a:buChar char="•"/>
            </a:pPr>
            <a:r>
              <a:rPr lang="en-US" sz="1200" dirty="0" smtClean="0">
                <a:solidFill>
                  <a:schemeClr val="tx1"/>
                </a:solidFill>
                <a:latin typeface="Calibri" panose="020F0502020204030204" pitchFamily="34" charset="0"/>
                <a:cs typeface="Calibri" panose="020F0502020204030204" pitchFamily="34" charset="0"/>
              </a:rPr>
              <a:t>Use Cases: Smart Mater (Electric, Gas, Water), </a:t>
            </a:r>
            <a:r>
              <a:rPr lang="en-US" sz="1200" dirty="0" err="1" smtClean="0">
                <a:solidFill>
                  <a:schemeClr val="tx1"/>
                </a:solidFill>
                <a:latin typeface="Calibri" panose="020F0502020204030204" pitchFamily="34" charset="0"/>
                <a:cs typeface="Calibri" panose="020F0502020204030204" pitchFamily="34" charset="0"/>
              </a:rPr>
              <a:t>etc</a:t>
            </a:r>
            <a:endParaRPr lang="en-US" sz="1200" dirty="0" smtClean="0">
              <a:solidFill>
                <a:schemeClr val="tx1"/>
              </a:solidFill>
              <a:latin typeface="Calibri" panose="020F0502020204030204" pitchFamily="34" charset="0"/>
              <a:cs typeface="Calibri" panose="020F0502020204030204" pitchFamily="34" charset="0"/>
            </a:endParaRPr>
          </a:p>
          <a:p>
            <a:pPr marL="88900" indent="-88900">
              <a:buFont typeface="Arial" panose="020B0604020202020204" pitchFamily="34" charset="0"/>
              <a:buChar char="•"/>
            </a:pPr>
            <a:r>
              <a:rPr lang="en-US" sz="1200" dirty="0" smtClean="0">
                <a:solidFill>
                  <a:schemeClr val="tx1"/>
                </a:solidFill>
                <a:latin typeface="Calibri" panose="020F0502020204030204" pitchFamily="34" charset="0"/>
                <a:cs typeface="Calibri" panose="020F0502020204030204" pitchFamily="34" charset="0"/>
              </a:rPr>
              <a:t>ARIB STD-T108</a:t>
            </a:r>
          </a:p>
        </p:txBody>
      </p:sp>
      <p:sp>
        <p:nvSpPr>
          <p:cNvPr id="20" name="Rounded Rectangle 19"/>
          <p:cNvSpPr/>
          <p:nvPr/>
        </p:nvSpPr>
        <p:spPr bwMode="auto">
          <a:xfrm>
            <a:off x="304292" y="4423116"/>
            <a:ext cx="3025802" cy="1799767"/>
          </a:xfrm>
          <a:prstGeom prst="roundRect">
            <a:avLst>
              <a:gd name="adj" fmla="val 5379"/>
            </a:avLst>
          </a:prstGeom>
          <a:noFill/>
          <a:ln w="9525" cap="flat" cmpd="sng" algn="ctr">
            <a:solidFill>
              <a:schemeClr val="bg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 name="TextBox 20"/>
          <p:cNvSpPr txBox="1"/>
          <p:nvPr/>
        </p:nvSpPr>
        <p:spPr>
          <a:xfrm>
            <a:off x="293245" y="4423116"/>
            <a:ext cx="3025802" cy="1261884"/>
          </a:xfrm>
          <a:prstGeom prst="rect">
            <a:avLst/>
          </a:prstGeom>
          <a:noFill/>
        </p:spPr>
        <p:txBody>
          <a:bodyPr wrap="square" rtlCol="0">
            <a:spAutoFit/>
          </a:bodyPr>
          <a:lstStyle/>
          <a:p>
            <a:r>
              <a:rPr lang="ja-JP" altLang="en-US" sz="1400" b="1" dirty="0" smtClean="0">
                <a:solidFill>
                  <a:schemeClr val="tx1"/>
                </a:solidFill>
                <a:latin typeface="Calibri" panose="020F0502020204030204" pitchFamily="34" charset="0"/>
                <a:cs typeface="Calibri" panose="020F0502020204030204" pitchFamily="34" charset="0"/>
              </a:rPr>
              <a:t>③ </a:t>
            </a:r>
            <a:r>
              <a:rPr lang="en-US" sz="1400" b="1" dirty="0" smtClean="0">
                <a:solidFill>
                  <a:schemeClr val="tx1"/>
                </a:solidFill>
                <a:latin typeface="Calibri" panose="020F0502020204030204" pitchFamily="34" charset="0"/>
                <a:cs typeface="Calibri" panose="020F0502020204030204" pitchFamily="34" charset="0"/>
              </a:rPr>
              <a:t>Specified Low-Power Radio Station</a:t>
            </a:r>
          </a:p>
          <a:p>
            <a:r>
              <a:rPr lang="en-US" sz="1400" b="1" dirty="0" smtClean="0">
                <a:solidFill>
                  <a:schemeClr val="tx1"/>
                </a:solidFill>
                <a:latin typeface="Calibri" panose="020F0502020204030204" pitchFamily="34" charset="0"/>
                <a:cs typeface="Calibri" panose="020F0502020204030204" pitchFamily="34" charset="0"/>
              </a:rPr>
              <a:t>(Unlicensed, Active System)</a:t>
            </a:r>
          </a:p>
          <a:p>
            <a:pPr marL="88900" indent="-88900">
              <a:buFont typeface="Arial" panose="020B0604020202020204" pitchFamily="34" charset="0"/>
              <a:buChar char="•"/>
            </a:pPr>
            <a:r>
              <a:rPr lang="en-US" sz="1200" dirty="0" err="1" smtClean="0">
                <a:solidFill>
                  <a:schemeClr val="tx1"/>
                </a:solidFill>
                <a:latin typeface="Calibri" panose="020F0502020204030204" pitchFamily="34" charset="0"/>
                <a:cs typeface="Calibri" panose="020F0502020204030204" pitchFamily="34" charset="0"/>
              </a:rPr>
              <a:t>Tx</a:t>
            </a:r>
            <a:r>
              <a:rPr lang="en-US" sz="1200" dirty="0" smtClean="0">
                <a:solidFill>
                  <a:schemeClr val="tx1"/>
                </a:solidFill>
                <a:latin typeface="Calibri" panose="020F0502020204030204" pitchFamily="34" charset="0"/>
                <a:cs typeface="Calibri" panose="020F0502020204030204" pitchFamily="34" charset="0"/>
              </a:rPr>
              <a:t> Power: 1mW</a:t>
            </a:r>
          </a:p>
          <a:p>
            <a:pPr marL="88900" indent="-88900">
              <a:buFont typeface="Arial" panose="020B0604020202020204" pitchFamily="34" charset="0"/>
              <a:buChar char="•"/>
            </a:pPr>
            <a:r>
              <a:rPr lang="en-US" sz="1200" dirty="0" smtClean="0">
                <a:solidFill>
                  <a:schemeClr val="tx1"/>
                </a:solidFill>
                <a:latin typeface="Calibri" panose="020F0502020204030204" pitchFamily="34" charset="0"/>
                <a:cs typeface="Calibri" panose="020F0502020204030204" pitchFamily="34" charset="0"/>
              </a:rPr>
              <a:t>Frequency: 915.9 ~ 929.7MHz</a:t>
            </a:r>
          </a:p>
          <a:p>
            <a:pPr marL="88900" indent="-88900">
              <a:buFont typeface="Arial" panose="020B0604020202020204" pitchFamily="34" charset="0"/>
              <a:buChar char="•"/>
            </a:pPr>
            <a:r>
              <a:rPr lang="en-US" sz="1200" dirty="0" smtClean="0">
                <a:solidFill>
                  <a:schemeClr val="tx1"/>
                </a:solidFill>
                <a:latin typeface="Calibri" panose="020F0502020204030204" pitchFamily="34" charset="0"/>
                <a:cs typeface="Calibri" panose="020F0502020204030204" pitchFamily="34" charset="0"/>
              </a:rPr>
              <a:t>Use Cases: Home Security, Remote Control</a:t>
            </a:r>
          </a:p>
          <a:p>
            <a:pPr marL="88900" indent="-88900">
              <a:buFont typeface="Arial" panose="020B0604020202020204" pitchFamily="34" charset="0"/>
              <a:buChar char="•"/>
            </a:pPr>
            <a:r>
              <a:rPr lang="en-US" sz="1200" dirty="0" smtClean="0">
                <a:solidFill>
                  <a:schemeClr val="tx1"/>
                </a:solidFill>
                <a:latin typeface="Calibri" panose="020F0502020204030204" pitchFamily="34" charset="0"/>
                <a:cs typeface="Calibri" panose="020F0502020204030204" pitchFamily="34" charset="0"/>
              </a:rPr>
              <a:t>ARIB STD-T108</a:t>
            </a:r>
          </a:p>
        </p:txBody>
      </p:sp>
      <p:pic>
        <p:nvPicPr>
          <p:cNvPr id="23" name="Picture 22"/>
          <p:cNvPicPr>
            <a:picLocks noChangeAspect="1"/>
          </p:cNvPicPr>
          <p:nvPr/>
        </p:nvPicPr>
        <p:blipFill>
          <a:blip r:embed="rId2"/>
          <a:stretch>
            <a:fillRect/>
          </a:stretch>
        </p:blipFill>
        <p:spPr>
          <a:xfrm>
            <a:off x="2255406" y="3629740"/>
            <a:ext cx="903548" cy="649425"/>
          </a:xfrm>
          <a:prstGeom prst="rect">
            <a:avLst/>
          </a:prstGeom>
        </p:spPr>
      </p:pic>
      <p:pic>
        <p:nvPicPr>
          <p:cNvPr id="24" name="Picture 23"/>
          <p:cNvPicPr>
            <a:picLocks noChangeAspect="1"/>
          </p:cNvPicPr>
          <p:nvPr/>
        </p:nvPicPr>
        <p:blipFill>
          <a:blip r:embed="rId3"/>
          <a:stretch>
            <a:fillRect/>
          </a:stretch>
        </p:blipFill>
        <p:spPr>
          <a:xfrm>
            <a:off x="5412124" y="3635496"/>
            <a:ext cx="868832" cy="675336"/>
          </a:xfrm>
          <a:prstGeom prst="rect">
            <a:avLst/>
          </a:prstGeom>
        </p:spPr>
      </p:pic>
      <p:pic>
        <p:nvPicPr>
          <p:cNvPr id="25" name="Picture 24"/>
          <p:cNvPicPr>
            <a:picLocks noChangeAspect="1"/>
          </p:cNvPicPr>
          <p:nvPr/>
        </p:nvPicPr>
        <p:blipFill>
          <a:blip r:embed="rId4"/>
          <a:stretch>
            <a:fillRect/>
          </a:stretch>
        </p:blipFill>
        <p:spPr>
          <a:xfrm>
            <a:off x="8302901" y="5496062"/>
            <a:ext cx="1069509" cy="669606"/>
          </a:xfrm>
          <a:prstGeom prst="rect">
            <a:avLst/>
          </a:prstGeom>
        </p:spPr>
      </p:pic>
      <p:sp>
        <p:nvSpPr>
          <p:cNvPr id="26" name="Rectangle 25"/>
          <p:cNvSpPr/>
          <p:nvPr/>
        </p:nvSpPr>
        <p:spPr bwMode="auto">
          <a:xfrm>
            <a:off x="8281346" y="5443119"/>
            <a:ext cx="554191" cy="127853"/>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pic>
        <p:nvPicPr>
          <p:cNvPr id="27" name="Picture 26"/>
          <p:cNvPicPr>
            <a:picLocks noChangeAspect="1"/>
          </p:cNvPicPr>
          <p:nvPr/>
        </p:nvPicPr>
        <p:blipFill>
          <a:blip r:embed="rId5"/>
          <a:stretch>
            <a:fillRect/>
          </a:stretch>
        </p:blipFill>
        <p:spPr>
          <a:xfrm>
            <a:off x="2321982" y="5469853"/>
            <a:ext cx="847724" cy="700087"/>
          </a:xfrm>
          <a:prstGeom prst="rect">
            <a:avLst/>
          </a:prstGeom>
        </p:spPr>
      </p:pic>
      <p:pic>
        <p:nvPicPr>
          <p:cNvPr id="28" name="Picture 27"/>
          <p:cNvPicPr>
            <a:picLocks noChangeAspect="1"/>
          </p:cNvPicPr>
          <p:nvPr/>
        </p:nvPicPr>
        <p:blipFill>
          <a:blip r:embed="rId6"/>
          <a:stretch>
            <a:fillRect/>
          </a:stretch>
        </p:blipFill>
        <p:spPr>
          <a:xfrm>
            <a:off x="5056820" y="5496062"/>
            <a:ext cx="1166814" cy="658203"/>
          </a:xfrm>
          <a:prstGeom prst="rect">
            <a:avLst/>
          </a:prstGeom>
        </p:spPr>
      </p:pic>
      <p:sp>
        <p:nvSpPr>
          <p:cNvPr id="29" name="TextBox 28"/>
          <p:cNvSpPr txBox="1"/>
          <p:nvPr/>
        </p:nvSpPr>
        <p:spPr>
          <a:xfrm>
            <a:off x="6677000" y="783786"/>
            <a:ext cx="900100" cy="261610"/>
          </a:xfrm>
          <a:prstGeom prst="rect">
            <a:avLst/>
          </a:prstGeom>
          <a:noFill/>
        </p:spPr>
        <p:txBody>
          <a:bodyPr wrap="square" rtlCol="0">
            <a:spAutoFit/>
          </a:bodyPr>
          <a:lstStyle/>
          <a:p>
            <a:r>
              <a:rPr lang="en-US" sz="1100" dirty="0" smtClean="0">
                <a:solidFill>
                  <a:schemeClr val="tx1"/>
                </a:solidFill>
                <a:latin typeface="Calibri" panose="020F0502020204030204" pitchFamily="34" charset="0"/>
                <a:cs typeface="Calibri" panose="020F0502020204030204" pitchFamily="34" charset="0"/>
              </a:rPr>
              <a:t>[1][2][3]</a:t>
            </a:r>
          </a:p>
        </p:txBody>
      </p:sp>
    </p:spTree>
    <p:extLst>
      <p:ext uri="{BB962C8B-B14F-4D97-AF65-F5344CB8AC3E}">
        <p14:creationId xmlns:p14="http://schemas.microsoft.com/office/powerpoint/2010/main" val="39990018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Abstract</a:t>
            </a:r>
          </a:p>
        </p:txBody>
      </p:sp>
      <p:sp>
        <p:nvSpPr>
          <p:cNvPr id="4098" name="Rectangle 2"/>
          <p:cNvSpPr>
            <a:spLocks noGrp="1" noChangeArrowheads="1"/>
          </p:cNvSpPr>
          <p:nvPr>
            <p:ph idx="1"/>
          </p:nvPr>
        </p:nvSpPr>
        <p:spPr>
          <a:xfrm>
            <a:off x="731520" y="2113280"/>
            <a:ext cx="8290560" cy="438912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dirty="0">
                <a:solidFill>
                  <a:schemeClr val="tx1"/>
                </a:solidFill>
              </a:rPr>
              <a:t>This document is the proposed draft of “Section 6.1 Japan” on Recommended </a:t>
            </a:r>
            <a:r>
              <a:rPr lang="en-US" dirty="0" smtClean="0">
                <a:solidFill>
                  <a:schemeClr val="tx1"/>
                </a:solidFill>
              </a:rPr>
              <a:t>Practice. </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US" dirty="0">
              <a:solidFill>
                <a:schemeClr val="tx1"/>
              </a:solidFill>
            </a:endParaRP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dirty="0" smtClean="0">
                <a:solidFill>
                  <a:schemeClr val="tx1"/>
                </a:solidFill>
              </a:rPr>
              <a:t>Word version has been posted as 19-19/0049r0.</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smtClean="0">
              <a:solidFill>
                <a:schemeClr val="tx1"/>
              </a:solidFill>
            </a:endParaRP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solidFill>
                  <a:schemeClr val="tx1"/>
                </a:solidFill>
              </a:rPr>
              <a:t>This document gathers relevant material from 19-19/0018r0, 19-18/0053r0 and 19-18/0084r0</a:t>
            </a:r>
            <a:endParaRPr lang="en-GB"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a:xfrm>
            <a:off x="5867407" y="6907108"/>
            <a:ext cx="3244420" cy="193040"/>
          </a:xfrm>
        </p:spPr>
        <p:txBody>
          <a:bodyPr/>
          <a:lstStyle/>
          <a:p>
            <a:r>
              <a:rPr lang="en-GB" smtClean="0"/>
              <a:t>Yuki Nagai, MERL</a:t>
            </a:r>
            <a:endParaRPr lang="en-GB" dirty="0"/>
          </a:p>
        </p:txBody>
      </p:sp>
      <p:sp>
        <p:nvSpPr>
          <p:cNvPr id="4" name="Date Placeholder 3"/>
          <p:cNvSpPr>
            <a:spLocks noGrp="1"/>
          </p:cNvSpPr>
          <p:nvPr>
            <p:ph type="dt" idx="15"/>
          </p:nvPr>
        </p:nvSpPr>
        <p:spPr>
          <a:xfrm>
            <a:off x="743374" y="355601"/>
            <a:ext cx="2761816" cy="291254"/>
          </a:xfrm>
        </p:spPr>
        <p:txBody>
          <a:bodyPr/>
          <a:lstStyle/>
          <a:p>
            <a:r>
              <a:rPr lang="en-US" dirty="0" smtClean="0"/>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dirty="0"/>
              <a:t>Channelization in Japan</a:t>
            </a:r>
          </a:p>
        </p:txBody>
      </p:sp>
      <p:sp>
        <p:nvSpPr>
          <p:cNvPr id="3" name="Content Placeholder 2"/>
          <p:cNvSpPr>
            <a:spLocks noGrp="1"/>
          </p:cNvSpPr>
          <p:nvPr>
            <p:ph idx="1"/>
          </p:nvPr>
        </p:nvSpPr>
        <p:spPr>
          <a:xfrm>
            <a:off x="556320" y="1497361"/>
            <a:ext cx="8640960" cy="961125"/>
          </a:xfrm>
        </p:spPr>
        <p:txBody>
          <a:bodyPr/>
          <a:lstStyle/>
          <a:p>
            <a:r>
              <a:rPr lang="en-US" dirty="0" smtClean="0"/>
              <a:t>Several wireless systems operate on same frequency band which were standardized as ARIB STD-T106, T107 and T108</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Yuki Nagai, MERL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
        <p:nvSpPr>
          <p:cNvPr id="7" name="Rectangle 6"/>
          <p:cNvSpPr/>
          <p:nvPr/>
        </p:nvSpPr>
        <p:spPr bwMode="auto">
          <a:xfrm>
            <a:off x="3440231" y="3639641"/>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Rectangle 7"/>
          <p:cNvSpPr/>
          <p:nvPr/>
        </p:nvSpPr>
        <p:spPr bwMode="auto">
          <a:xfrm>
            <a:off x="3512239" y="3639641"/>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Rectangle 8"/>
          <p:cNvSpPr/>
          <p:nvPr/>
        </p:nvSpPr>
        <p:spPr bwMode="auto">
          <a:xfrm>
            <a:off x="3584247" y="3639641"/>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 name="Rectangle 9"/>
          <p:cNvSpPr/>
          <p:nvPr/>
        </p:nvSpPr>
        <p:spPr bwMode="auto">
          <a:xfrm>
            <a:off x="3656255" y="3639641"/>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 name="Rectangle 10"/>
          <p:cNvSpPr/>
          <p:nvPr/>
        </p:nvSpPr>
        <p:spPr bwMode="auto">
          <a:xfrm>
            <a:off x="3728263" y="3639641"/>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 name="Rectangle 11"/>
          <p:cNvSpPr/>
          <p:nvPr/>
        </p:nvSpPr>
        <p:spPr bwMode="auto">
          <a:xfrm>
            <a:off x="3872279" y="3639642"/>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 name="Rectangle 12"/>
          <p:cNvSpPr/>
          <p:nvPr/>
        </p:nvSpPr>
        <p:spPr bwMode="auto">
          <a:xfrm>
            <a:off x="3944287" y="3639641"/>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 name="Rectangle 13"/>
          <p:cNvSpPr/>
          <p:nvPr/>
        </p:nvSpPr>
        <p:spPr bwMode="auto">
          <a:xfrm>
            <a:off x="4016295" y="3639641"/>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 name="Rectangle 14"/>
          <p:cNvSpPr/>
          <p:nvPr/>
        </p:nvSpPr>
        <p:spPr bwMode="auto">
          <a:xfrm>
            <a:off x="4088303" y="3639641"/>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 name="Rectangle 15"/>
          <p:cNvSpPr/>
          <p:nvPr/>
        </p:nvSpPr>
        <p:spPr bwMode="auto">
          <a:xfrm>
            <a:off x="4160311" y="3639641"/>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 name="Rectangle 16"/>
          <p:cNvSpPr/>
          <p:nvPr/>
        </p:nvSpPr>
        <p:spPr bwMode="auto">
          <a:xfrm>
            <a:off x="4304327" y="3639641"/>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 name="Rectangle 17"/>
          <p:cNvSpPr/>
          <p:nvPr/>
        </p:nvSpPr>
        <p:spPr bwMode="auto">
          <a:xfrm>
            <a:off x="4376335" y="3639641"/>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9" name="Rectangle 18"/>
          <p:cNvSpPr/>
          <p:nvPr/>
        </p:nvSpPr>
        <p:spPr bwMode="auto">
          <a:xfrm>
            <a:off x="4448343" y="3639641"/>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 name="Rectangle 19"/>
          <p:cNvSpPr/>
          <p:nvPr/>
        </p:nvSpPr>
        <p:spPr bwMode="auto">
          <a:xfrm>
            <a:off x="4520351" y="3639641"/>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 name="Rectangle 20"/>
          <p:cNvSpPr/>
          <p:nvPr/>
        </p:nvSpPr>
        <p:spPr bwMode="auto">
          <a:xfrm>
            <a:off x="4592359" y="3639641"/>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 name="Rectangle 21"/>
          <p:cNvSpPr/>
          <p:nvPr/>
        </p:nvSpPr>
        <p:spPr bwMode="auto">
          <a:xfrm>
            <a:off x="4736375" y="3639641"/>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 name="Rectangle 22"/>
          <p:cNvSpPr/>
          <p:nvPr/>
        </p:nvSpPr>
        <p:spPr bwMode="auto">
          <a:xfrm>
            <a:off x="4808383" y="3639641"/>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 name="Rectangle 23"/>
          <p:cNvSpPr/>
          <p:nvPr/>
        </p:nvSpPr>
        <p:spPr bwMode="auto">
          <a:xfrm>
            <a:off x="4880391" y="3639641"/>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 name="Rectangle 24"/>
          <p:cNvSpPr/>
          <p:nvPr/>
        </p:nvSpPr>
        <p:spPr bwMode="auto">
          <a:xfrm>
            <a:off x="4952399" y="3639642"/>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 name="Rectangle 25"/>
          <p:cNvSpPr/>
          <p:nvPr/>
        </p:nvSpPr>
        <p:spPr bwMode="auto">
          <a:xfrm>
            <a:off x="5024407" y="3639641"/>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7" name="Rectangle 26"/>
          <p:cNvSpPr/>
          <p:nvPr/>
        </p:nvSpPr>
        <p:spPr bwMode="auto">
          <a:xfrm>
            <a:off x="3440351" y="3387613"/>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 name="Rectangle 27"/>
          <p:cNvSpPr/>
          <p:nvPr/>
        </p:nvSpPr>
        <p:spPr bwMode="auto">
          <a:xfrm>
            <a:off x="3512359" y="3387613"/>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 name="Rectangle 28"/>
          <p:cNvSpPr/>
          <p:nvPr/>
        </p:nvSpPr>
        <p:spPr bwMode="auto">
          <a:xfrm>
            <a:off x="3584367" y="3387613"/>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 name="Rectangle 29"/>
          <p:cNvSpPr/>
          <p:nvPr/>
        </p:nvSpPr>
        <p:spPr bwMode="auto">
          <a:xfrm>
            <a:off x="3656375" y="3387613"/>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 name="Rectangle 30"/>
          <p:cNvSpPr/>
          <p:nvPr/>
        </p:nvSpPr>
        <p:spPr bwMode="auto">
          <a:xfrm>
            <a:off x="3728383" y="3387613"/>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 name="Rectangle 31"/>
          <p:cNvSpPr/>
          <p:nvPr/>
        </p:nvSpPr>
        <p:spPr bwMode="auto">
          <a:xfrm>
            <a:off x="3872399" y="3387614"/>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 name="Rectangle 32"/>
          <p:cNvSpPr/>
          <p:nvPr/>
        </p:nvSpPr>
        <p:spPr bwMode="auto">
          <a:xfrm>
            <a:off x="3944407" y="3387613"/>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 name="Rectangle 33"/>
          <p:cNvSpPr/>
          <p:nvPr/>
        </p:nvSpPr>
        <p:spPr bwMode="auto">
          <a:xfrm>
            <a:off x="4016415" y="3387613"/>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 name="Rectangle 34"/>
          <p:cNvSpPr/>
          <p:nvPr/>
        </p:nvSpPr>
        <p:spPr bwMode="auto">
          <a:xfrm>
            <a:off x="4088423" y="3387613"/>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6" name="Rectangle 35"/>
          <p:cNvSpPr/>
          <p:nvPr/>
        </p:nvSpPr>
        <p:spPr bwMode="auto">
          <a:xfrm>
            <a:off x="4160431" y="3387613"/>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 name="Rectangle 36"/>
          <p:cNvSpPr/>
          <p:nvPr/>
        </p:nvSpPr>
        <p:spPr bwMode="auto">
          <a:xfrm>
            <a:off x="4304447" y="3387613"/>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8" name="Rectangle 37"/>
          <p:cNvSpPr/>
          <p:nvPr/>
        </p:nvSpPr>
        <p:spPr bwMode="auto">
          <a:xfrm>
            <a:off x="4376455" y="3387613"/>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9" name="Rectangle 38"/>
          <p:cNvSpPr/>
          <p:nvPr/>
        </p:nvSpPr>
        <p:spPr bwMode="auto">
          <a:xfrm>
            <a:off x="4448463" y="3387613"/>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 name="Rectangle 39"/>
          <p:cNvSpPr/>
          <p:nvPr/>
        </p:nvSpPr>
        <p:spPr bwMode="auto">
          <a:xfrm>
            <a:off x="4520471" y="3387613"/>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1" name="Rectangle 40"/>
          <p:cNvSpPr/>
          <p:nvPr/>
        </p:nvSpPr>
        <p:spPr bwMode="auto">
          <a:xfrm>
            <a:off x="4592479" y="3387613"/>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 name="Rectangle 41"/>
          <p:cNvSpPr/>
          <p:nvPr/>
        </p:nvSpPr>
        <p:spPr bwMode="auto">
          <a:xfrm>
            <a:off x="4736495" y="3387613"/>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3" name="Rectangle 42"/>
          <p:cNvSpPr/>
          <p:nvPr/>
        </p:nvSpPr>
        <p:spPr bwMode="auto">
          <a:xfrm>
            <a:off x="4808503" y="3387613"/>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4" name="Rectangle 43"/>
          <p:cNvSpPr/>
          <p:nvPr/>
        </p:nvSpPr>
        <p:spPr bwMode="auto">
          <a:xfrm>
            <a:off x="4880511" y="3387613"/>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5" name="Rectangle 44"/>
          <p:cNvSpPr/>
          <p:nvPr/>
        </p:nvSpPr>
        <p:spPr bwMode="auto">
          <a:xfrm>
            <a:off x="4952519" y="3387614"/>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6" name="Rectangle 45"/>
          <p:cNvSpPr/>
          <p:nvPr/>
        </p:nvSpPr>
        <p:spPr bwMode="auto">
          <a:xfrm>
            <a:off x="5024527" y="3387613"/>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6" name="Rectangle 55"/>
          <p:cNvSpPr/>
          <p:nvPr/>
        </p:nvSpPr>
        <p:spPr bwMode="auto">
          <a:xfrm>
            <a:off x="5815833" y="3891671"/>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7" name="Rectangle 56"/>
          <p:cNvSpPr/>
          <p:nvPr/>
        </p:nvSpPr>
        <p:spPr bwMode="auto">
          <a:xfrm>
            <a:off x="5887841" y="3891671"/>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8" name="Rectangle 57"/>
          <p:cNvSpPr/>
          <p:nvPr/>
        </p:nvSpPr>
        <p:spPr bwMode="auto">
          <a:xfrm>
            <a:off x="5959849" y="3891670"/>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9" name="Rectangle 58"/>
          <p:cNvSpPr/>
          <p:nvPr/>
        </p:nvSpPr>
        <p:spPr bwMode="auto">
          <a:xfrm>
            <a:off x="6031857" y="3891670"/>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0" name="Rectangle 59"/>
          <p:cNvSpPr/>
          <p:nvPr/>
        </p:nvSpPr>
        <p:spPr bwMode="auto">
          <a:xfrm>
            <a:off x="6103865" y="3891670"/>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1" name="Rectangle 60"/>
          <p:cNvSpPr/>
          <p:nvPr/>
        </p:nvSpPr>
        <p:spPr bwMode="auto">
          <a:xfrm>
            <a:off x="6175873" y="3891670"/>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2" name="Rectangle 61"/>
          <p:cNvSpPr/>
          <p:nvPr/>
        </p:nvSpPr>
        <p:spPr bwMode="auto">
          <a:xfrm>
            <a:off x="6247881" y="3891670"/>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3" name="Rectangle 62"/>
          <p:cNvSpPr/>
          <p:nvPr/>
        </p:nvSpPr>
        <p:spPr bwMode="auto">
          <a:xfrm>
            <a:off x="6319889" y="3891670"/>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4" name="Rectangle 63"/>
          <p:cNvSpPr/>
          <p:nvPr/>
        </p:nvSpPr>
        <p:spPr bwMode="auto">
          <a:xfrm>
            <a:off x="6391897" y="3891670"/>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5" name="Rectangle 64"/>
          <p:cNvSpPr/>
          <p:nvPr/>
        </p:nvSpPr>
        <p:spPr bwMode="auto">
          <a:xfrm>
            <a:off x="6463905" y="3891670"/>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6" name="Rectangle 65"/>
          <p:cNvSpPr/>
          <p:nvPr/>
        </p:nvSpPr>
        <p:spPr bwMode="auto">
          <a:xfrm>
            <a:off x="6535913" y="3891670"/>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7" name="Rectangle 66"/>
          <p:cNvSpPr/>
          <p:nvPr/>
        </p:nvSpPr>
        <p:spPr bwMode="auto">
          <a:xfrm>
            <a:off x="6607921" y="3891671"/>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8" name="Rectangle 67"/>
          <p:cNvSpPr/>
          <p:nvPr/>
        </p:nvSpPr>
        <p:spPr bwMode="auto">
          <a:xfrm>
            <a:off x="6679929" y="3891670"/>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9" name="Rectangle 68"/>
          <p:cNvSpPr/>
          <p:nvPr/>
        </p:nvSpPr>
        <p:spPr bwMode="auto">
          <a:xfrm>
            <a:off x="6751937" y="3891670"/>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0" name="Rectangle 69"/>
          <p:cNvSpPr/>
          <p:nvPr/>
        </p:nvSpPr>
        <p:spPr bwMode="auto">
          <a:xfrm>
            <a:off x="6823945" y="3891670"/>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1" name="Rectangle 70"/>
          <p:cNvSpPr/>
          <p:nvPr/>
        </p:nvSpPr>
        <p:spPr bwMode="auto">
          <a:xfrm>
            <a:off x="6895953" y="3891670"/>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2" name="Rectangle 71"/>
          <p:cNvSpPr/>
          <p:nvPr/>
        </p:nvSpPr>
        <p:spPr bwMode="auto">
          <a:xfrm>
            <a:off x="6967961" y="3891670"/>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3" name="Rectangle 72"/>
          <p:cNvSpPr/>
          <p:nvPr/>
        </p:nvSpPr>
        <p:spPr bwMode="auto">
          <a:xfrm>
            <a:off x="7039969" y="3891670"/>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4" name="Rectangle 73"/>
          <p:cNvSpPr/>
          <p:nvPr/>
        </p:nvSpPr>
        <p:spPr bwMode="auto">
          <a:xfrm>
            <a:off x="7111977" y="3891670"/>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5" name="Rectangle 74"/>
          <p:cNvSpPr/>
          <p:nvPr/>
        </p:nvSpPr>
        <p:spPr bwMode="auto">
          <a:xfrm>
            <a:off x="7183985" y="3891670"/>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6" name="Rectangle 75"/>
          <p:cNvSpPr/>
          <p:nvPr/>
        </p:nvSpPr>
        <p:spPr bwMode="auto">
          <a:xfrm>
            <a:off x="7255993" y="3891670"/>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7" name="Rectangle 76"/>
          <p:cNvSpPr/>
          <p:nvPr/>
        </p:nvSpPr>
        <p:spPr bwMode="auto">
          <a:xfrm>
            <a:off x="7328001" y="3891670"/>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8" name="Rectangle 77"/>
          <p:cNvSpPr/>
          <p:nvPr/>
        </p:nvSpPr>
        <p:spPr bwMode="auto">
          <a:xfrm>
            <a:off x="7400009" y="3891670"/>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9" name="Rectangle 78"/>
          <p:cNvSpPr/>
          <p:nvPr/>
        </p:nvSpPr>
        <p:spPr bwMode="auto">
          <a:xfrm>
            <a:off x="7472017" y="3891670"/>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0" name="Rectangle 79"/>
          <p:cNvSpPr/>
          <p:nvPr/>
        </p:nvSpPr>
        <p:spPr bwMode="auto">
          <a:xfrm>
            <a:off x="7544025" y="3891670"/>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1" name="Rectangle 80"/>
          <p:cNvSpPr/>
          <p:nvPr/>
        </p:nvSpPr>
        <p:spPr bwMode="auto">
          <a:xfrm>
            <a:off x="7616033" y="3891670"/>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2" name="Rectangle 81"/>
          <p:cNvSpPr/>
          <p:nvPr/>
        </p:nvSpPr>
        <p:spPr bwMode="auto">
          <a:xfrm>
            <a:off x="7688041" y="3891671"/>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3" name="Rectangle 82"/>
          <p:cNvSpPr/>
          <p:nvPr/>
        </p:nvSpPr>
        <p:spPr bwMode="auto">
          <a:xfrm>
            <a:off x="7760049" y="3891670"/>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4" name="Rectangle 83"/>
          <p:cNvSpPr/>
          <p:nvPr/>
        </p:nvSpPr>
        <p:spPr bwMode="auto">
          <a:xfrm>
            <a:off x="7832057" y="3891670"/>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5" name="TextBox 84"/>
          <p:cNvSpPr txBox="1"/>
          <p:nvPr/>
        </p:nvSpPr>
        <p:spPr>
          <a:xfrm>
            <a:off x="7629178" y="3645448"/>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928.0</a:t>
            </a:r>
            <a:endParaRPr lang="en-US" sz="1000" b="1" dirty="0">
              <a:solidFill>
                <a:schemeClr val="tx1"/>
              </a:solidFill>
              <a:latin typeface="Calibri" panose="020F0502020204030204" pitchFamily="34" charset="0"/>
              <a:cs typeface="Calibri" panose="020F0502020204030204" pitchFamily="34" charset="0"/>
            </a:endParaRPr>
          </a:p>
        </p:txBody>
      </p:sp>
      <p:sp>
        <p:nvSpPr>
          <p:cNvPr id="86" name="Rectangle 85"/>
          <p:cNvSpPr/>
          <p:nvPr/>
        </p:nvSpPr>
        <p:spPr bwMode="auto">
          <a:xfrm>
            <a:off x="5167761" y="4143701"/>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7" name="Rectangle 86"/>
          <p:cNvSpPr/>
          <p:nvPr/>
        </p:nvSpPr>
        <p:spPr bwMode="auto">
          <a:xfrm>
            <a:off x="5239769" y="4143700"/>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8" name="Rectangle 87"/>
          <p:cNvSpPr/>
          <p:nvPr/>
        </p:nvSpPr>
        <p:spPr bwMode="auto">
          <a:xfrm>
            <a:off x="5311777" y="4143700"/>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9" name="Rectangle 88"/>
          <p:cNvSpPr/>
          <p:nvPr/>
        </p:nvSpPr>
        <p:spPr bwMode="auto">
          <a:xfrm>
            <a:off x="5383785" y="4143700"/>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0" name="Rectangle 89"/>
          <p:cNvSpPr/>
          <p:nvPr/>
        </p:nvSpPr>
        <p:spPr bwMode="auto">
          <a:xfrm>
            <a:off x="5455793" y="4143700"/>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1" name="Rectangle 90"/>
          <p:cNvSpPr/>
          <p:nvPr/>
        </p:nvSpPr>
        <p:spPr bwMode="auto">
          <a:xfrm>
            <a:off x="5527801" y="4143700"/>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2" name="Rectangle 91"/>
          <p:cNvSpPr/>
          <p:nvPr/>
        </p:nvSpPr>
        <p:spPr bwMode="auto">
          <a:xfrm>
            <a:off x="5599809" y="4143700"/>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3" name="Rectangle 92"/>
          <p:cNvSpPr/>
          <p:nvPr/>
        </p:nvSpPr>
        <p:spPr bwMode="auto">
          <a:xfrm>
            <a:off x="5671817" y="4143700"/>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4" name="Rectangle 93"/>
          <p:cNvSpPr/>
          <p:nvPr/>
        </p:nvSpPr>
        <p:spPr bwMode="auto">
          <a:xfrm>
            <a:off x="5743825" y="4143700"/>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5" name="Rectangle 94"/>
          <p:cNvSpPr/>
          <p:nvPr/>
        </p:nvSpPr>
        <p:spPr bwMode="auto">
          <a:xfrm>
            <a:off x="5815833" y="4143700"/>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6" name="Rectangle 95"/>
          <p:cNvSpPr/>
          <p:nvPr/>
        </p:nvSpPr>
        <p:spPr bwMode="auto">
          <a:xfrm>
            <a:off x="5887841" y="4143700"/>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7" name="Rectangle 96"/>
          <p:cNvSpPr/>
          <p:nvPr/>
        </p:nvSpPr>
        <p:spPr bwMode="auto">
          <a:xfrm>
            <a:off x="5959849" y="4143699"/>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8" name="Rectangle 97"/>
          <p:cNvSpPr/>
          <p:nvPr/>
        </p:nvSpPr>
        <p:spPr bwMode="auto">
          <a:xfrm>
            <a:off x="6031857" y="4143699"/>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9" name="Rectangle 98"/>
          <p:cNvSpPr/>
          <p:nvPr/>
        </p:nvSpPr>
        <p:spPr bwMode="auto">
          <a:xfrm>
            <a:off x="6103865" y="4143699"/>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0" name="Rectangle 99"/>
          <p:cNvSpPr/>
          <p:nvPr/>
        </p:nvSpPr>
        <p:spPr bwMode="auto">
          <a:xfrm>
            <a:off x="6175873" y="4143699"/>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1" name="Rectangle 100"/>
          <p:cNvSpPr/>
          <p:nvPr/>
        </p:nvSpPr>
        <p:spPr bwMode="auto">
          <a:xfrm>
            <a:off x="6247881" y="4143699"/>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2" name="Rectangle 101"/>
          <p:cNvSpPr/>
          <p:nvPr/>
        </p:nvSpPr>
        <p:spPr bwMode="auto">
          <a:xfrm>
            <a:off x="6319889" y="4143699"/>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3" name="Rectangle 102"/>
          <p:cNvSpPr/>
          <p:nvPr/>
        </p:nvSpPr>
        <p:spPr bwMode="auto">
          <a:xfrm>
            <a:off x="6391897" y="4143699"/>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4" name="Rectangle 103"/>
          <p:cNvSpPr/>
          <p:nvPr/>
        </p:nvSpPr>
        <p:spPr bwMode="auto">
          <a:xfrm>
            <a:off x="6463905" y="4143699"/>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5" name="Rectangle 104"/>
          <p:cNvSpPr/>
          <p:nvPr/>
        </p:nvSpPr>
        <p:spPr bwMode="auto">
          <a:xfrm>
            <a:off x="6535913" y="4143699"/>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6" name="Rectangle 105"/>
          <p:cNvSpPr/>
          <p:nvPr/>
        </p:nvSpPr>
        <p:spPr bwMode="auto">
          <a:xfrm>
            <a:off x="6607921" y="4143700"/>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7" name="Rectangle 106"/>
          <p:cNvSpPr/>
          <p:nvPr/>
        </p:nvSpPr>
        <p:spPr bwMode="auto">
          <a:xfrm>
            <a:off x="6679929" y="4143699"/>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8" name="Rectangle 107"/>
          <p:cNvSpPr/>
          <p:nvPr/>
        </p:nvSpPr>
        <p:spPr bwMode="auto">
          <a:xfrm>
            <a:off x="6751937" y="4143699"/>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9" name="Rectangle 108"/>
          <p:cNvSpPr/>
          <p:nvPr/>
        </p:nvSpPr>
        <p:spPr bwMode="auto">
          <a:xfrm>
            <a:off x="6823945" y="4143699"/>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0" name="Rectangle 109"/>
          <p:cNvSpPr/>
          <p:nvPr/>
        </p:nvSpPr>
        <p:spPr bwMode="auto">
          <a:xfrm>
            <a:off x="6895953" y="4143699"/>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1" name="Rectangle 110"/>
          <p:cNvSpPr/>
          <p:nvPr/>
        </p:nvSpPr>
        <p:spPr bwMode="auto">
          <a:xfrm>
            <a:off x="6967961" y="4143699"/>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2" name="Rectangle 111"/>
          <p:cNvSpPr/>
          <p:nvPr/>
        </p:nvSpPr>
        <p:spPr bwMode="auto">
          <a:xfrm>
            <a:off x="7039969" y="4143699"/>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3" name="Rectangle 112"/>
          <p:cNvSpPr/>
          <p:nvPr/>
        </p:nvSpPr>
        <p:spPr bwMode="auto">
          <a:xfrm>
            <a:off x="7111977" y="4143699"/>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4" name="Rectangle 113"/>
          <p:cNvSpPr/>
          <p:nvPr/>
        </p:nvSpPr>
        <p:spPr bwMode="auto">
          <a:xfrm>
            <a:off x="7183985" y="4143699"/>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5" name="Rectangle 114"/>
          <p:cNvSpPr/>
          <p:nvPr/>
        </p:nvSpPr>
        <p:spPr bwMode="auto">
          <a:xfrm>
            <a:off x="7255993" y="4143699"/>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6" name="Rectangle 115"/>
          <p:cNvSpPr/>
          <p:nvPr/>
        </p:nvSpPr>
        <p:spPr bwMode="auto">
          <a:xfrm>
            <a:off x="7328001" y="4143699"/>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7" name="Rectangle 116"/>
          <p:cNvSpPr/>
          <p:nvPr/>
        </p:nvSpPr>
        <p:spPr bwMode="auto">
          <a:xfrm>
            <a:off x="7400009" y="4143699"/>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8" name="Rectangle 117"/>
          <p:cNvSpPr/>
          <p:nvPr/>
        </p:nvSpPr>
        <p:spPr bwMode="auto">
          <a:xfrm>
            <a:off x="7472017" y="4143699"/>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9" name="Rectangle 118"/>
          <p:cNvSpPr/>
          <p:nvPr/>
        </p:nvSpPr>
        <p:spPr bwMode="auto">
          <a:xfrm>
            <a:off x="7544025" y="4143699"/>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0" name="Rectangle 119"/>
          <p:cNvSpPr/>
          <p:nvPr/>
        </p:nvSpPr>
        <p:spPr bwMode="auto">
          <a:xfrm>
            <a:off x="7616033" y="4143699"/>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1" name="Rectangle 120"/>
          <p:cNvSpPr/>
          <p:nvPr/>
        </p:nvSpPr>
        <p:spPr bwMode="auto">
          <a:xfrm>
            <a:off x="7688041" y="4143700"/>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2" name="Rectangle 121"/>
          <p:cNvSpPr/>
          <p:nvPr/>
        </p:nvSpPr>
        <p:spPr bwMode="auto">
          <a:xfrm>
            <a:off x="7760049" y="4143699"/>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3" name="Rectangle 122"/>
          <p:cNvSpPr/>
          <p:nvPr/>
        </p:nvSpPr>
        <p:spPr bwMode="auto">
          <a:xfrm>
            <a:off x="7832057" y="4143699"/>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4" name="Rectangle 123"/>
          <p:cNvSpPr/>
          <p:nvPr/>
        </p:nvSpPr>
        <p:spPr bwMode="auto">
          <a:xfrm>
            <a:off x="5167761" y="4395729"/>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5" name="Rectangle 124"/>
          <p:cNvSpPr/>
          <p:nvPr/>
        </p:nvSpPr>
        <p:spPr bwMode="auto">
          <a:xfrm>
            <a:off x="5239769" y="4395728"/>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6" name="Rectangle 125"/>
          <p:cNvSpPr/>
          <p:nvPr/>
        </p:nvSpPr>
        <p:spPr bwMode="auto">
          <a:xfrm>
            <a:off x="5311777" y="4395728"/>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7" name="Rectangle 126"/>
          <p:cNvSpPr/>
          <p:nvPr/>
        </p:nvSpPr>
        <p:spPr bwMode="auto">
          <a:xfrm>
            <a:off x="5383785" y="4395728"/>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8" name="Rectangle 127"/>
          <p:cNvSpPr/>
          <p:nvPr/>
        </p:nvSpPr>
        <p:spPr bwMode="auto">
          <a:xfrm>
            <a:off x="5455793" y="4395728"/>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9" name="Rectangle 128"/>
          <p:cNvSpPr/>
          <p:nvPr/>
        </p:nvSpPr>
        <p:spPr bwMode="auto">
          <a:xfrm>
            <a:off x="5527801" y="4395728"/>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0" name="Rectangle 129"/>
          <p:cNvSpPr/>
          <p:nvPr/>
        </p:nvSpPr>
        <p:spPr bwMode="auto">
          <a:xfrm>
            <a:off x="5599809" y="4395728"/>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1" name="Rectangle 130"/>
          <p:cNvSpPr/>
          <p:nvPr/>
        </p:nvSpPr>
        <p:spPr bwMode="auto">
          <a:xfrm>
            <a:off x="5671817" y="4395728"/>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2" name="Rectangle 131"/>
          <p:cNvSpPr/>
          <p:nvPr/>
        </p:nvSpPr>
        <p:spPr bwMode="auto">
          <a:xfrm>
            <a:off x="5743825" y="4395728"/>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3" name="Rectangle 132"/>
          <p:cNvSpPr/>
          <p:nvPr/>
        </p:nvSpPr>
        <p:spPr bwMode="auto">
          <a:xfrm>
            <a:off x="5815833" y="4395728"/>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4" name="Rectangle 133"/>
          <p:cNvSpPr/>
          <p:nvPr/>
        </p:nvSpPr>
        <p:spPr bwMode="auto">
          <a:xfrm>
            <a:off x="5887841" y="4395728"/>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5" name="Rectangle 134"/>
          <p:cNvSpPr/>
          <p:nvPr/>
        </p:nvSpPr>
        <p:spPr bwMode="auto">
          <a:xfrm>
            <a:off x="5959849" y="4395727"/>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6" name="Rectangle 135"/>
          <p:cNvSpPr/>
          <p:nvPr/>
        </p:nvSpPr>
        <p:spPr bwMode="auto">
          <a:xfrm>
            <a:off x="6031857" y="4395727"/>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7" name="Rectangle 136"/>
          <p:cNvSpPr/>
          <p:nvPr/>
        </p:nvSpPr>
        <p:spPr bwMode="auto">
          <a:xfrm>
            <a:off x="6103865" y="4395727"/>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8" name="Rectangle 137"/>
          <p:cNvSpPr/>
          <p:nvPr/>
        </p:nvSpPr>
        <p:spPr bwMode="auto">
          <a:xfrm>
            <a:off x="6175873" y="4395727"/>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9" name="Rectangle 138"/>
          <p:cNvSpPr/>
          <p:nvPr/>
        </p:nvSpPr>
        <p:spPr bwMode="auto">
          <a:xfrm>
            <a:off x="3512900" y="3891669"/>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0" name="Rectangle 139"/>
          <p:cNvSpPr/>
          <p:nvPr/>
        </p:nvSpPr>
        <p:spPr bwMode="auto">
          <a:xfrm>
            <a:off x="3584908" y="3891669"/>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1" name="Rectangle 140"/>
          <p:cNvSpPr/>
          <p:nvPr/>
        </p:nvSpPr>
        <p:spPr bwMode="auto">
          <a:xfrm>
            <a:off x="3656916" y="3891669"/>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2" name="Rectangle 141"/>
          <p:cNvSpPr/>
          <p:nvPr/>
        </p:nvSpPr>
        <p:spPr bwMode="auto">
          <a:xfrm>
            <a:off x="3728924" y="3891669"/>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3" name="Rectangle 142"/>
          <p:cNvSpPr/>
          <p:nvPr/>
        </p:nvSpPr>
        <p:spPr bwMode="auto">
          <a:xfrm>
            <a:off x="3800932" y="3891669"/>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2" name="Rectangle 161"/>
          <p:cNvSpPr/>
          <p:nvPr/>
        </p:nvSpPr>
        <p:spPr bwMode="auto">
          <a:xfrm>
            <a:off x="3800271" y="3639641"/>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3" name="Rectangle 162"/>
          <p:cNvSpPr/>
          <p:nvPr/>
        </p:nvSpPr>
        <p:spPr bwMode="auto">
          <a:xfrm>
            <a:off x="4232319" y="3639641"/>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4" name="Rectangle 163"/>
          <p:cNvSpPr/>
          <p:nvPr/>
        </p:nvSpPr>
        <p:spPr bwMode="auto">
          <a:xfrm>
            <a:off x="4664367" y="3639641"/>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5" name="Rectangle 164"/>
          <p:cNvSpPr/>
          <p:nvPr/>
        </p:nvSpPr>
        <p:spPr bwMode="auto">
          <a:xfrm>
            <a:off x="5096415" y="3639641"/>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6" name="Rectangle 165"/>
          <p:cNvSpPr/>
          <p:nvPr/>
        </p:nvSpPr>
        <p:spPr bwMode="auto">
          <a:xfrm>
            <a:off x="3800391" y="3387613"/>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7" name="Rectangle 166"/>
          <p:cNvSpPr/>
          <p:nvPr/>
        </p:nvSpPr>
        <p:spPr bwMode="auto">
          <a:xfrm>
            <a:off x="4232439" y="3387613"/>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8" name="Rectangle 167"/>
          <p:cNvSpPr/>
          <p:nvPr/>
        </p:nvSpPr>
        <p:spPr bwMode="auto">
          <a:xfrm>
            <a:off x="4664487" y="3387613"/>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9" name="Rectangle 168"/>
          <p:cNvSpPr/>
          <p:nvPr/>
        </p:nvSpPr>
        <p:spPr bwMode="auto">
          <a:xfrm>
            <a:off x="5096535" y="3387613"/>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0" name="Rectangle 169"/>
          <p:cNvSpPr/>
          <p:nvPr/>
        </p:nvSpPr>
        <p:spPr bwMode="auto">
          <a:xfrm>
            <a:off x="5167761" y="3639645"/>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1" name="Rectangle 170"/>
          <p:cNvSpPr/>
          <p:nvPr/>
        </p:nvSpPr>
        <p:spPr bwMode="auto">
          <a:xfrm>
            <a:off x="5239769" y="3639644"/>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5" name="Rectangle 174"/>
          <p:cNvSpPr/>
          <p:nvPr/>
        </p:nvSpPr>
        <p:spPr bwMode="auto">
          <a:xfrm>
            <a:off x="5527801" y="3639644"/>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6" name="Rectangle 175"/>
          <p:cNvSpPr/>
          <p:nvPr/>
        </p:nvSpPr>
        <p:spPr bwMode="auto">
          <a:xfrm>
            <a:off x="5599809" y="3639644"/>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7" name="Rectangle 176"/>
          <p:cNvSpPr/>
          <p:nvPr/>
        </p:nvSpPr>
        <p:spPr bwMode="auto">
          <a:xfrm>
            <a:off x="5671817" y="3639644"/>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8" name="Rectangle 177"/>
          <p:cNvSpPr/>
          <p:nvPr/>
        </p:nvSpPr>
        <p:spPr bwMode="auto">
          <a:xfrm>
            <a:off x="5743825" y="3639644"/>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9" name="Rectangle 178"/>
          <p:cNvSpPr/>
          <p:nvPr/>
        </p:nvSpPr>
        <p:spPr bwMode="auto">
          <a:xfrm>
            <a:off x="5815833" y="3639644"/>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0" name="Rectangle 179"/>
          <p:cNvSpPr/>
          <p:nvPr/>
        </p:nvSpPr>
        <p:spPr bwMode="auto">
          <a:xfrm>
            <a:off x="5887841" y="3639644"/>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1" name="Rectangle 180"/>
          <p:cNvSpPr/>
          <p:nvPr/>
        </p:nvSpPr>
        <p:spPr bwMode="auto">
          <a:xfrm>
            <a:off x="5959849" y="3639643"/>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2" name="Rectangle 181"/>
          <p:cNvSpPr/>
          <p:nvPr/>
        </p:nvSpPr>
        <p:spPr bwMode="auto">
          <a:xfrm>
            <a:off x="6031857" y="3639643"/>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3" name="Rectangle 182"/>
          <p:cNvSpPr/>
          <p:nvPr/>
        </p:nvSpPr>
        <p:spPr bwMode="auto">
          <a:xfrm>
            <a:off x="6103865" y="3639643"/>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4" name="Rectangle 183"/>
          <p:cNvSpPr/>
          <p:nvPr/>
        </p:nvSpPr>
        <p:spPr bwMode="auto">
          <a:xfrm>
            <a:off x="6175873" y="3639643"/>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5" name="Rectangle 184"/>
          <p:cNvSpPr/>
          <p:nvPr/>
        </p:nvSpPr>
        <p:spPr bwMode="auto">
          <a:xfrm>
            <a:off x="5165489" y="3387615"/>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8" name="TextBox 187"/>
          <p:cNvSpPr txBox="1"/>
          <p:nvPr/>
        </p:nvSpPr>
        <p:spPr>
          <a:xfrm>
            <a:off x="5972068" y="3638028"/>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923.4</a:t>
            </a:r>
            <a:endParaRPr lang="en-US" sz="1000" b="1" dirty="0">
              <a:solidFill>
                <a:schemeClr val="tx1"/>
              </a:solidFill>
              <a:latin typeface="Calibri" panose="020F0502020204030204" pitchFamily="34" charset="0"/>
              <a:cs typeface="Calibri" panose="020F0502020204030204" pitchFamily="34" charset="0"/>
            </a:endParaRPr>
          </a:p>
        </p:txBody>
      </p:sp>
      <p:cxnSp>
        <p:nvCxnSpPr>
          <p:cNvPr id="189" name="Straight Connector 188"/>
          <p:cNvCxnSpPr/>
          <p:nvPr/>
        </p:nvCxnSpPr>
        <p:spPr bwMode="auto">
          <a:xfrm>
            <a:off x="5203765" y="3837664"/>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0" name="Straight Connector 189"/>
          <p:cNvCxnSpPr/>
          <p:nvPr/>
        </p:nvCxnSpPr>
        <p:spPr bwMode="auto">
          <a:xfrm>
            <a:off x="6214521" y="3837665"/>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1" name="Straight Connector 190"/>
          <p:cNvCxnSpPr/>
          <p:nvPr/>
        </p:nvCxnSpPr>
        <p:spPr bwMode="auto">
          <a:xfrm>
            <a:off x="7868061" y="3837665"/>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2" name="TextBox 191"/>
          <p:cNvSpPr txBox="1"/>
          <p:nvPr/>
        </p:nvSpPr>
        <p:spPr>
          <a:xfrm>
            <a:off x="556320" y="3315607"/>
            <a:ext cx="2745623" cy="253916"/>
          </a:xfrm>
          <a:prstGeom prst="rect">
            <a:avLst/>
          </a:prstGeom>
          <a:noFill/>
        </p:spPr>
        <p:txBody>
          <a:bodyPr wrap="none" rtlCol="0">
            <a:spAutoFit/>
          </a:bodyPr>
          <a:lstStyle/>
          <a:p>
            <a:pPr defTabSz="179388"/>
            <a:r>
              <a:rPr lang="en-US" sz="1050" dirty="0" smtClean="0">
                <a:solidFill>
                  <a:schemeClr val="tx1"/>
                </a:solidFill>
                <a:latin typeface="Calibri" panose="020F0502020204030204" pitchFamily="34" charset="0"/>
                <a:cs typeface="Calibri" panose="020F0502020204030204" pitchFamily="34" charset="0"/>
              </a:rPr>
              <a:t>1W		ARIB STD-T106	Licensed/Registered</a:t>
            </a:r>
            <a:endParaRPr lang="en-US" sz="1050" dirty="0">
              <a:solidFill>
                <a:schemeClr val="tx1"/>
              </a:solidFill>
              <a:latin typeface="Calibri" panose="020F0502020204030204" pitchFamily="34" charset="0"/>
              <a:cs typeface="Calibri" panose="020F0502020204030204" pitchFamily="34" charset="0"/>
            </a:endParaRPr>
          </a:p>
        </p:txBody>
      </p:sp>
      <p:sp>
        <p:nvSpPr>
          <p:cNvPr id="193" name="TextBox 192"/>
          <p:cNvSpPr txBox="1"/>
          <p:nvPr/>
        </p:nvSpPr>
        <p:spPr>
          <a:xfrm>
            <a:off x="556320" y="3601751"/>
            <a:ext cx="2240678" cy="253916"/>
          </a:xfrm>
          <a:prstGeom prst="rect">
            <a:avLst/>
          </a:prstGeom>
          <a:noFill/>
        </p:spPr>
        <p:txBody>
          <a:bodyPr wrap="none" rtlCol="0">
            <a:spAutoFit/>
          </a:bodyPr>
          <a:lstStyle/>
          <a:p>
            <a:pPr defTabSz="179388"/>
            <a:r>
              <a:rPr lang="en-US" sz="1050" dirty="0" smtClean="0">
                <a:solidFill>
                  <a:schemeClr val="tx1"/>
                </a:solidFill>
                <a:latin typeface="Calibri" panose="020F0502020204030204" pitchFamily="34" charset="0"/>
                <a:cs typeface="Calibri" panose="020F0502020204030204" pitchFamily="34" charset="0"/>
              </a:rPr>
              <a:t>250mW	ARIB STD-T107	Unlicensed</a:t>
            </a:r>
            <a:endParaRPr lang="en-US" sz="1050" dirty="0">
              <a:solidFill>
                <a:schemeClr val="tx1"/>
              </a:solidFill>
              <a:latin typeface="Calibri" panose="020F0502020204030204" pitchFamily="34" charset="0"/>
              <a:cs typeface="Calibri" panose="020F0502020204030204" pitchFamily="34" charset="0"/>
            </a:endParaRPr>
          </a:p>
        </p:txBody>
      </p:sp>
      <p:sp>
        <p:nvSpPr>
          <p:cNvPr id="194" name="TextBox 193"/>
          <p:cNvSpPr txBox="1"/>
          <p:nvPr/>
        </p:nvSpPr>
        <p:spPr>
          <a:xfrm>
            <a:off x="3308095" y="3645450"/>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916.0</a:t>
            </a:r>
            <a:endParaRPr lang="en-US" sz="1000" b="1" dirty="0">
              <a:solidFill>
                <a:schemeClr val="tx1"/>
              </a:solidFill>
              <a:latin typeface="Calibri" panose="020F0502020204030204" pitchFamily="34" charset="0"/>
              <a:cs typeface="Calibri" panose="020F0502020204030204" pitchFamily="34" charset="0"/>
            </a:endParaRPr>
          </a:p>
        </p:txBody>
      </p:sp>
      <p:cxnSp>
        <p:nvCxnSpPr>
          <p:cNvPr id="195" name="Straight Connector 194"/>
          <p:cNvCxnSpPr/>
          <p:nvPr/>
        </p:nvCxnSpPr>
        <p:spPr bwMode="auto">
          <a:xfrm>
            <a:off x="3547904" y="3843474"/>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6" name="TextBox 195"/>
          <p:cNvSpPr txBox="1"/>
          <p:nvPr/>
        </p:nvSpPr>
        <p:spPr>
          <a:xfrm>
            <a:off x="4457935" y="3642543"/>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919.2</a:t>
            </a:r>
            <a:endParaRPr lang="en-US" sz="1000" b="1" dirty="0">
              <a:solidFill>
                <a:schemeClr val="tx1"/>
              </a:solidFill>
              <a:latin typeface="Calibri" panose="020F0502020204030204" pitchFamily="34" charset="0"/>
              <a:cs typeface="Calibri" panose="020F0502020204030204" pitchFamily="34" charset="0"/>
            </a:endParaRPr>
          </a:p>
        </p:txBody>
      </p:sp>
      <p:cxnSp>
        <p:nvCxnSpPr>
          <p:cNvPr id="197" name="Straight Connector 196"/>
          <p:cNvCxnSpPr/>
          <p:nvPr/>
        </p:nvCxnSpPr>
        <p:spPr bwMode="auto">
          <a:xfrm>
            <a:off x="4699709" y="3837663"/>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8" name="TextBox 197"/>
          <p:cNvSpPr txBox="1"/>
          <p:nvPr/>
        </p:nvSpPr>
        <p:spPr>
          <a:xfrm>
            <a:off x="628328" y="2950964"/>
            <a:ext cx="2143728" cy="307777"/>
          </a:xfrm>
          <a:prstGeom prst="rect">
            <a:avLst/>
          </a:prstGeom>
          <a:noFill/>
        </p:spPr>
        <p:txBody>
          <a:bodyPr wrap="none" rtlCol="0">
            <a:spAutoFit/>
          </a:bodyPr>
          <a:lstStyle/>
          <a:p>
            <a:r>
              <a:rPr lang="en-US" sz="1400" b="1" dirty="0" smtClean="0">
                <a:solidFill>
                  <a:schemeClr val="tx1"/>
                </a:solidFill>
                <a:latin typeface="Calibri" panose="020F0502020204030204" pitchFamily="34" charset="0"/>
                <a:cs typeface="Calibri" panose="020F0502020204030204" pitchFamily="34" charset="0"/>
              </a:rPr>
              <a:t>Passive System</a:t>
            </a:r>
            <a:r>
              <a:rPr lang="ja-JP" altLang="en-US" sz="1400" b="1" dirty="0">
                <a:solidFill>
                  <a:schemeClr val="tx1"/>
                </a:solidFill>
                <a:latin typeface="Calibri" panose="020F0502020204030204" pitchFamily="34" charset="0"/>
                <a:cs typeface="Calibri" panose="020F0502020204030204" pitchFamily="34" charset="0"/>
              </a:rPr>
              <a:t> </a:t>
            </a:r>
            <a:r>
              <a:rPr lang="en-US" altLang="ja-JP" sz="1400" b="1" dirty="0" smtClean="0">
                <a:solidFill>
                  <a:schemeClr val="tx1"/>
                </a:solidFill>
                <a:latin typeface="Calibri" panose="020F0502020204030204" pitchFamily="34" charset="0"/>
                <a:cs typeface="Calibri" panose="020F0502020204030204" pitchFamily="34" charset="0"/>
              </a:rPr>
              <a:t>(RFID, </a:t>
            </a:r>
            <a:r>
              <a:rPr lang="en-US" altLang="ja-JP" sz="1400" b="1" dirty="0" err="1" smtClean="0">
                <a:solidFill>
                  <a:schemeClr val="tx1"/>
                </a:solidFill>
                <a:latin typeface="Calibri" panose="020F0502020204030204" pitchFamily="34" charset="0"/>
                <a:cs typeface="Calibri" panose="020F0502020204030204" pitchFamily="34" charset="0"/>
              </a:rPr>
              <a:t>etc</a:t>
            </a:r>
            <a:r>
              <a:rPr lang="en-US" altLang="ja-JP" sz="1400" b="1" dirty="0" smtClean="0">
                <a:solidFill>
                  <a:schemeClr val="tx1"/>
                </a:solidFill>
                <a:latin typeface="Calibri" panose="020F0502020204030204" pitchFamily="34" charset="0"/>
                <a:cs typeface="Calibri" panose="020F0502020204030204" pitchFamily="34" charset="0"/>
              </a:rPr>
              <a:t>)</a:t>
            </a:r>
            <a:r>
              <a:rPr lang="en-US" sz="1400" b="1" dirty="0" smtClean="0">
                <a:solidFill>
                  <a:schemeClr val="tx1"/>
                </a:solidFill>
                <a:latin typeface="Calibri" panose="020F0502020204030204" pitchFamily="34" charset="0"/>
                <a:cs typeface="Calibri" panose="020F0502020204030204" pitchFamily="34" charset="0"/>
              </a:rPr>
              <a:t> </a:t>
            </a:r>
            <a:endParaRPr lang="en-US" sz="1400" b="1" dirty="0">
              <a:solidFill>
                <a:schemeClr val="tx1"/>
              </a:solidFill>
              <a:latin typeface="Calibri" panose="020F0502020204030204" pitchFamily="34" charset="0"/>
              <a:cs typeface="Calibri" panose="020F0502020204030204" pitchFamily="34" charset="0"/>
            </a:endParaRPr>
          </a:p>
        </p:txBody>
      </p:sp>
      <p:sp>
        <p:nvSpPr>
          <p:cNvPr id="199" name="TextBox 198"/>
          <p:cNvSpPr txBox="1"/>
          <p:nvPr/>
        </p:nvSpPr>
        <p:spPr>
          <a:xfrm>
            <a:off x="556320" y="3891671"/>
            <a:ext cx="2240678" cy="253916"/>
          </a:xfrm>
          <a:prstGeom prst="rect">
            <a:avLst/>
          </a:prstGeom>
          <a:noFill/>
        </p:spPr>
        <p:txBody>
          <a:bodyPr wrap="none" rtlCol="0">
            <a:spAutoFit/>
          </a:bodyPr>
          <a:lstStyle/>
          <a:p>
            <a:pPr defTabSz="179388"/>
            <a:r>
              <a:rPr lang="en-US" sz="1050" dirty="0" smtClean="0">
                <a:solidFill>
                  <a:schemeClr val="tx1"/>
                </a:solidFill>
                <a:latin typeface="Calibri" panose="020F0502020204030204" pitchFamily="34" charset="0"/>
                <a:cs typeface="Calibri" panose="020F0502020204030204" pitchFamily="34" charset="0"/>
              </a:rPr>
              <a:t>1mW		ARIB STD-T108	Unlicensed</a:t>
            </a:r>
            <a:endParaRPr lang="en-US" sz="1050" dirty="0">
              <a:solidFill>
                <a:schemeClr val="tx1"/>
              </a:solidFill>
              <a:latin typeface="Calibri" panose="020F0502020204030204" pitchFamily="34" charset="0"/>
              <a:cs typeface="Calibri" panose="020F0502020204030204" pitchFamily="34" charset="0"/>
            </a:endParaRPr>
          </a:p>
        </p:txBody>
      </p:sp>
      <p:sp>
        <p:nvSpPr>
          <p:cNvPr id="200" name="TextBox 199"/>
          <p:cNvSpPr txBox="1"/>
          <p:nvPr/>
        </p:nvSpPr>
        <p:spPr>
          <a:xfrm>
            <a:off x="556320" y="4179954"/>
            <a:ext cx="2251899" cy="253916"/>
          </a:xfrm>
          <a:prstGeom prst="rect">
            <a:avLst/>
          </a:prstGeom>
          <a:noFill/>
        </p:spPr>
        <p:txBody>
          <a:bodyPr wrap="none" rtlCol="0">
            <a:spAutoFit/>
          </a:bodyPr>
          <a:lstStyle/>
          <a:p>
            <a:pPr defTabSz="179388"/>
            <a:r>
              <a:rPr lang="en-US" sz="1050" dirty="0" smtClean="0">
                <a:solidFill>
                  <a:schemeClr val="tx1"/>
                </a:solidFill>
                <a:latin typeface="Calibri" panose="020F0502020204030204" pitchFamily="34" charset="0"/>
                <a:cs typeface="Calibri" panose="020F0502020204030204" pitchFamily="34" charset="0"/>
              </a:rPr>
              <a:t>20mW	ARIB STD-T108	Unlicensed</a:t>
            </a:r>
            <a:endParaRPr lang="en-US" sz="1050" dirty="0">
              <a:solidFill>
                <a:schemeClr val="tx1"/>
              </a:solidFill>
              <a:latin typeface="Calibri" panose="020F0502020204030204" pitchFamily="34" charset="0"/>
              <a:cs typeface="Calibri" panose="020F0502020204030204" pitchFamily="34" charset="0"/>
            </a:endParaRPr>
          </a:p>
        </p:txBody>
      </p:sp>
      <p:sp>
        <p:nvSpPr>
          <p:cNvPr id="201" name="TextBox 200"/>
          <p:cNvSpPr txBox="1"/>
          <p:nvPr/>
        </p:nvSpPr>
        <p:spPr>
          <a:xfrm>
            <a:off x="556320" y="4465847"/>
            <a:ext cx="3088025" cy="253916"/>
          </a:xfrm>
          <a:prstGeom prst="rect">
            <a:avLst/>
          </a:prstGeom>
          <a:noFill/>
        </p:spPr>
        <p:txBody>
          <a:bodyPr wrap="none" rtlCol="0">
            <a:spAutoFit/>
          </a:bodyPr>
          <a:lstStyle/>
          <a:p>
            <a:pPr defTabSz="179388"/>
            <a:r>
              <a:rPr lang="en-US" sz="1050" dirty="0" smtClean="0">
                <a:solidFill>
                  <a:schemeClr val="tx1"/>
                </a:solidFill>
                <a:latin typeface="Calibri" panose="020F0502020204030204" pitchFamily="34" charset="0"/>
                <a:cs typeface="Calibri" panose="020F0502020204030204" pitchFamily="34" charset="0"/>
              </a:rPr>
              <a:t>250mW	ARIB STD-T108	Licensed/</a:t>
            </a:r>
            <a:r>
              <a:rPr lang="en-US" altLang="ja-JP" sz="1050" dirty="0" smtClean="0">
                <a:solidFill>
                  <a:schemeClr val="tx1"/>
                </a:solidFill>
                <a:latin typeface="Calibri" panose="020F0502020204030204" pitchFamily="34" charset="0"/>
                <a:cs typeface="Calibri" panose="020F0502020204030204" pitchFamily="34" charset="0"/>
              </a:rPr>
              <a:t>Registered</a:t>
            </a:r>
            <a:r>
              <a:rPr lang="en-US" sz="1050" dirty="0" smtClean="0">
                <a:solidFill>
                  <a:schemeClr val="tx1"/>
                </a:solidFill>
                <a:latin typeface="Calibri" panose="020F0502020204030204" pitchFamily="34" charset="0"/>
                <a:cs typeface="Calibri" panose="020F0502020204030204" pitchFamily="34" charset="0"/>
              </a:rPr>
              <a:t>		</a:t>
            </a:r>
            <a:endParaRPr lang="en-US" sz="1050" dirty="0">
              <a:solidFill>
                <a:schemeClr val="tx1"/>
              </a:solidFill>
              <a:latin typeface="Calibri" panose="020F0502020204030204" pitchFamily="34" charset="0"/>
              <a:cs typeface="Calibri" panose="020F0502020204030204" pitchFamily="34" charset="0"/>
            </a:endParaRPr>
          </a:p>
        </p:txBody>
      </p:sp>
      <p:grpSp>
        <p:nvGrpSpPr>
          <p:cNvPr id="202" name="Group 201"/>
          <p:cNvGrpSpPr/>
          <p:nvPr/>
        </p:nvGrpSpPr>
        <p:grpSpPr>
          <a:xfrm>
            <a:off x="7904065" y="3891671"/>
            <a:ext cx="284431" cy="252029"/>
            <a:chOff x="6997434" y="5214918"/>
            <a:chExt cx="576064" cy="252029"/>
          </a:xfrm>
          <a:solidFill>
            <a:srgbClr val="FFCCCC"/>
          </a:solidFill>
        </p:grpSpPr>
        <p:sp>
          <p:nvSpPr>
            <p:cNvPr id="203" name="Rectangle 202"/>
            <p:cNvSpPr/>
            <p:nvPr/>
          </p:nvSpPr>
          <p:spPr bwMode="auto">
            <a:xfrm>
              <a:off x="6997434"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4" name="Rectangle 203"/>
            <p:cNvSpPr/>
            <p:nvPr/>
          </p:nvSpPr>
          <p:spPr bwMode="auto">
            <a:xfrm>
              <a:off x="7069442"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5" name="Rectangle 204"/>
            <p:cNvSpPr/>
            <p:nvPr/>
          </p:nvSpPr>
          <p:spPr bwMode="auto">
            <a:xfrm>
              <a:off x="7141450"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6" name="Rectangle 205"/>
            <p:cNvSpPr/>
            <p:nvPr/>
          </p:nvSpPr>
          <p:spPr bwMode="auto">
            <a:xfrm>
              <a:off x="7213458"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7" name="Rectangle 206"/>
            <p:cNvSpPr/>
            <p:nvPr/>
          </p:nvSpPr>
          <p:spPr bwMode="auto">
            <a:xfrm>
              <a:off x="7285466"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8" name="Rectangle 207"/>
            <p:cNvSpPr/>
            <p:nvPr/>
          </p:nvSpPr>
          <p:spPr bwMode="auto">
            <a:xfrm>
              <a:off x="7357474" y="5214919"/>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9" name="Rectangle 208"/>
            <p:cNvSpPr/>
            <p:nvPr/>
          </p:nvSpPr>
          <p:spPr bwMode="auto">
            <a:xfrm>
              <a:off x="7429482"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0" name="Rectangle 209"/>
            <p:cNvSpPr/>
            <p:nvPr/>
          </p:nvSpPr>
          <p:spPr bwMode="auto">
            <a:xfrm>
              <a:off x="7501490"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212" name="Rectangle 211"/>
          <p:cNvSpPr/>
          <p:nvPr/>
        </p:nvSpPr>
        <p:spPr bwMode="auto">
          <a:xfrm>
            <a:off x="8190296" y="3891669"/>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3" name="Rectangle 212"/>
          <p:cNvSpPr/>
          <p:nvPr/>
        </p:nvSpPr>
        <p:spPr bwMode="auto">
          <a:xfrm>
            <a:off x="8225850" y="3891669"/>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4" name="Rectangle 213"/>
          <p:cNvSpPr/>
          <p:nvPr/>
        </p:nvSpPr>
        <p:spPr bwMode="auto">
          <a:xfrm>
            <a:off x="8261404" y="3891669"/>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5" name="Rectangle 214"/>
          <p:cNvSpPr/>
          <p:nvPr/>
        </p:nvSpPr>
        <p:spPr bwMode="auto">
          <a:xfrm>
            <a:off x="8296958" y="3891669"/>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6" name="Rectangle 215"/>
          <p:cNvSpPr/>
          <p:nvPr/>
        </p:nvSpPr>
        <p:spPr bwMode="auto">
          <a:xfrm>
            <a:off x="8332512" y="3891669"/>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7" name="Rectangle 216"/>
          <p:cNvSpPr/>
          <p:nvPr/>
        </p:nvSpPr>
        <p:spPr bwMode="auto">
          <a:xfrm>
            <a:off x="8368065" y="3891670"/>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8" name="Rectangle 217"/>
          <p:cNvSpPr/>
          <p:nvPr/>
        </p:nvSpPr>
        <p:spPr bwMode="auto">
          <a:xfrm>
            <a:off x="8403619" y="3891669"/>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9" name="Rectangle 218"/>
          <p:cNvSpPr/>
          <p:nvPr/>
        </p:nvSpPr>
        <p:spPr bwMode="auto">
          <a:xfrm>
            <a:off x="8439173" y="3891669"/>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0" name="TextBox 219"/>
          <p:cNvSpPr txBox="1"/>
          <p:nvPr/>
        </p:nvSpPr>
        <p:spPr>
          <a:xfrm>
            <a:off x="628328" y="4751740"/>
            <a:ext cx="2941126" cy="307777"/>
          </a:xfrm>
          <a:prstGeom prst="rect">
            <a:avLst/>
          </a:prstGeom>
          <a:noFill/>
        </p:spPr>
        <p:txBody>
          <a:bodyPr wrap="none" rtlCol="0">
            <a:spAutoFit/>
          </a:bodyPr>
          <a:lstStyle/>
          <a:p>
            <a:r>
              <a:rPr lang="en-US" sz="1400" b="1" dirty="0" smtClean="0">
                <a:solidFill>
                  <a:schemeClr val="tx1"/>
                </a:solidFill>
                <a:latin typeface="Calibri" panose="020F0502020204030204" pitchFamily="34" charset="0"/>
                <a:cs typeface="Calibri" panose="020F0502020204030204" pitchFamily="34" charset="0"/>
              </a:rPr>
              <a:t>Active System (LPWA, 802.15.4g, </a:t>
            </a:r>
            <a:r>
              <a:rPr lang="en-US" sz="1400" b="1" dirty="0" err="1" smtClean="0">
                <a:solidFill>
                  <a:schemeClr val="tx1"/>
                </a:solidFill>
                <a:latin typeface="Calibri" panose="020F0502020204030204" pitchFamily="34" charset="0"/>
                <a:cs typeface="Calibri" panose="020F0502020204030204" pitchFamily="34" charset="0"/>
              </a:rPr>
              <a:t>etc</a:t>
            </a:r>
            <a:r>
              <a:rPr lang="en-US" sz="1400" b="1" dirty="0" smtClean="0">
                <a:solidFill>
                  <a:schemeClr val="tx1"/>
                </a:solidFill>
                <a:latin typeface="Calibri" panose="020F0502020204030204" pitchFamily="34" charset="0"/>
                <a:cs typeface="Calibri" panose="020F0502020204030204" pitchFamily="34" charset="0"/>
              </a:rPr>
              <a:t>)</a:t>
            </a:r>
            <a:endParaRPr lang="en-US" sz="1400" b="1" dirty="0">
              <a:solidFill>
                <a:schemeClr val="tx1"/>
              </a:solidFill>
              <a:latin typeface="Calibri" panose="020F0502020204030204" pitchFamily="34" charset="0"/>
              <a:cs typeface="Calibri" panose="020F0502020204030204" pitchFamily="34" charset="0"/>
            </a:endParaRPr>
          </a:p>
        </p:txBody>
      </p:sp>
      <p:sp>
        <p:nvSpPr>
          <p:cNvPr id="221" name="Rounded Rectangle 220"/>
          <p:cNvSpPr/>
          <p:nvPr/>
        </p:nvSpPr>
        <p:spPr bwMode="auto">
          <a:xfrm>
            <a:off x="5071042" y="4087220"/>
            <a:ext cx="2877170" cy="360040"/>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223" name="Straight Connector 222"/>
          <p:cNvCxnSpPr/>
          <p:nvPr/>
        </p:nvCxnSpPr>
        <p:spPr bwMode="auto">
          <a:xfrm flipV="1">
            <a:off x="560562" y="3265261"/>
            <a:ext cx="0" cy="1440160"/>
          </a:xfrm>
          <a:prstGeom prst="line">
            <a:avLst/>
          </a:prstGeom>
          <a:solidFill>
            <a:srgbClr val="00B8FF"/>
          </a:solidFill>
          <a:ln w="19050" cap="flat" cmpd="sng" algn="ctr">
            <a:solidFill>
              <a:schemeClr val="tx1"/>
            </a:solidFill>
            <a:prstDash val="solid"/>
            <a:round/>
            <a:headEnd type="arrow" w="med" len="med"/>
            <a:tailEnd type="arrow" w="med" len="med"/>
          </a:ln>
          <a:effectLst/>
        </p:spPr>
      </p:cxnSp>
      <p:sp>
        <p:nvSpPr>
          <p:cNvPr id="224" name="TextBox 223"/>
          <p:cNvSpPr txBox="1"/>
          <p:nvPr/>
        </p:nvSpPr>
        <p:spPr>
          <a:xfrm>
            <a:off x="6878796" y="4440971"/>
            <a:ext cx="1526828" cy="307777"/>
          </a:xfrm>
          <a:prstGeom prst="rect">
            <a:avLst/>
          </a:prstGeom>
          <a:noFill/>
        </p:spPr>
        <p:txBody>
          <a:bodyPr wrap="none" rtlCol="0">
            <a:spAutoFit/>
          </a:bodyPr>
          <a:lstStyle/>
          <a:p>
            <a:r>
              <a:rPr lang="en-US" sz="1400" dirty="0" smtClean="0">
                <a:solidFill>
                  <a:srgbClr val="FF0000"/>
                </a:solidFill>
                <a:latin typeface="Calibri" panose="020F0502020204030204" pitchFamily="34" charset="0"/>
                <a:cs typeface="Calibri" panose="020F0502020204030204" pitchFamily="34" charset="0"/>
              </a:rPr>
              <a:t>IEEE802.15.4g, </a:t>
            </a:r>
            <a:r>
              <a:rPr lang="en-US" sz="1400" dirty="0" err="1" smtClean="0">
                <a:solidFill>
                  <a:srgbClr val="FF0000"/>
                </a:solidFill>
                <a:latin typeface="Calibri" panose="020F0502020204030204" pitchFamily="34" charset="0"/>
                <a:cs typeface="Calibri" panose="020F0502020204030204" pitchFamily="34" charset="0"/>
              </a:rPr>
              <a:t>etc</a:t>
            </a:r>
            <a:endParaRPr lang="en-US" sz="1400" dirty="0">
              <a:solidFill>
                <a:srgbClr val="FF0000"/>
              </a:solidFill>
              <a:latin typeface="Calibri" panose="020F0502020204030204" pitchFamily="34" charset="0"/>
              <a:cs typeface="Calibri" panose="020F0502020204030204" pitchFamily="34" charset="0"/>
            </a:endParaRPr>
          </a:p>
        </p:txBody>
      </p:sp>
      <p:cxnSp>
        <p:nvCxnSpPr>
          <p:cNvPr id="225" name="Straight Connector 224"/>
          <p:cNvCxnSpPr/>
          <p:nvPr/>
        </p:nvCxnSpPr>
        <p:spPr bwMode="auto">
          <a:xfrm>
            <a:off x="8455679" y="3830243"/>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28" name="Left Brace 227"/>
          <p:cNvSpPr/>
          <p:nvPr/>
        </p:nvSpPr>
        <p:spPr bwMode="auto">
          <a:xfrm rot="5400000">
            <a:off x="5596946" y="2643391"/>
            <a:ext cx="155448" cy="1046760"/>
          </a:xfrm>
          <a:prstGeom prst="leftBrac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0" name="TextBox 229"/>
          <p:cNvSpPr txBox="1"/>
          <p:nvPr/>
        </p:nvSpPr>
        <p:spPr>
          <a:xfrm>
            <a:off x="4960372" y="2757500"/>
            <a:ext cx="1428596" cy="253916"/>
          </a:xfrm>
          <a:prstGeom prst="rect">
            <a:avLst/>
          </a:prstGeom>
          <a:noFill/>
        </p:spPr>
        <p:txBody>
          <a:bodyPr wrap="none" rtlCol="0">
            <a:spAutoFit/>
          </a:bodyPr>
          <a:lstStyle/>
          <a:p>
            <a:r>
              <a:rPr lang="en-US" sz="1050" dirty="0" smtClean="0">
                <a:solidFill>
                  <a:schemeClr val="tx1"/>
                </a:solidFill>
                <a:latin typeface="Calibri" panose="020F0502020204030204" pitchFamily="34" charset="0"/>
                <a:cs typeface="Calibri" panose="020F0502020204030204" pitchFamily="34" charset="0"/>
              </a:rPr>
              <a:t>Coexistence Operation</a:t>
            </a:r>
            <a:endParaRPr lang="en-US" sz="1050" dirty="0">
              <a:solidFill>
                <a:schemeClr val="tx1"/>
              </a:solidFill>
              <a:latin typeface="Calibri" panose="020F0502020204030204" pitchFamily="34" charset="0"/>
              <a:cs typeface="Calibri" panose="020F0502020204030204" pitchFamily="34" charset="0"/>
            </a:endParaRPr>
          </a:p>
        </p:txBody>
      </p:sp>
      <p:sp>
        <p:nvSpPr>
          <p:cNvPr id="238" name="Rectangle 237"/>
          <p:cNvSpPr/>
          <p:nvPr/>
        </p:nvSpPr>
        <p:spPr bwMode="auto">
          <a:xfrm>
            <a:off x="8621216" y="4772214"/>
            <a:ext cx="72008" cy="25202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9" name="Rectangle 238"/>
          <p:cNvSpPr/>
          <p:nvPr/>
        </p:nvSpPr>
        <p:spPr bwMode="auto">
          <a:xfrm>
            <a:off x="8657641" y="5075200"/>
            <a:ext cx="35554" cy="25202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0" name="TextBox 239"/>
          <p:cNvSpPr txBox="1"/>
          <p:nvPr/>
        </p:nvSpPr>
        <p:spPr>
          <a:xfrm>
            <a:off x="8693195" y="4824481"/>
            <a:ext cx="681597" cy="215444"/>
          </a:xfrm>
          <a:prstGeom prst="rect">
            <a:avLst/>
          </a:prstGeom>
          <a:noFill/>
        </p:spPr>
        <p:txBody>
          <a:bodyPr wrap="none" rtlCol="0">
            <a:spAutoFit/>
          </a:bodyPr>
          <a:lstStyle/>
          <a:p>
            <a:r>
              <a:rPr lang="en-US" sz="800" b="1" dirty="0" err="1" smtClean="0">
                <a:solidFill>
                  <a:schemeClr val="tx1"/>
                </a:solidFill>
                <a:latin typeface="Calibri" panose="020F0502020204030204" pitchFamily="34" charset="0"/>
                <a:cs typeface="Calibri" panose="020F0502020204030204" pitchFamily="34" charset="0"/>
              </a:rPr>
              <a:t>Ch</a:t>
            </a:r>
            <a:r>
              <a:rPr lang="en-US" sz="800" b="1" dirty="0" smtClean="0">
                <a:solidFill>
                  <a:schemeClr val="tx1"/>
                </a:solidFill>
                <a:latin typeface="Calibri" panose="020F0502020204030204" pitchFamily="34" charset="0"/>
                <a:cs typeface="Calibri" panose="020F0502020204030204" pitchFamily="34" charset="0"/>
              </a:rPr>
              <a:t>: 200KHz </a:t>
            </a:r>
            <a:endParaRPr lang="en-US" sz="800" b="1" dirty="0">
              <a:solidFill>
                <a:schemeClr val="tx1"/>
              </a:solidFill>
              <a:latin typeface="Calibri" panose="020F0502020204030204" pitchFamily="34" charset="0"/>
              <a:cs typeface="Calibri" panose="020F0502020204030204" pitchFamily="34" charset="0"/>
            </a:endParaRPr>
          </a:p>
        </p:txBody>
      </p:sp>
      <p:sp>
        <p:nvSpPr>
          <p:cNvPr id="241" name="TextBox 240"/>
          <p:cNvSpPr txBox="1"/>
          <p:nvPr/>
        </p:nvSpPr>
        <p:spPr>
          <a:xfrm>
            <a:off x="8693194" y="5111784"/>
            <a:ext cx="681597" cy="215444"/>
          </a:xfrm>
          <a:prstGeom prst="rect">
            <a:avLst/>
          </a:prstGeom>
          <a:noFill/>
        </p:spPr>
        <p:txBody>
          <a:bodyPr wrap="none" rtlCol="0">
            <a:spAutoFit/>
          </a:bodyPr>
          <a:lstStyle/>
          <a:p>
            <a:r>
              <a:rPr lang="en-US" sz="800" b="1" dirty="0" err="1" smtClean="0">
                <a:solidFill>
                  <a:schemeClr val="tx1"/>
                </a:solidFill>
                <a:latin typeface="Calibri" panose="020F0502020204030204" pitchFamily="34" charset="0"/>
                <a:cs typeface="Calibri" panose="020F0502020204030204" pitchFamily="34" charset="0"/>
              </a:rPr>
              <a:t>Ch</a:t>
            </a:r>
            <a:r>
              <a:rPr lang="en-US" sz="800" b="1" dirty="0" smtClean="0">
                <a:solidFill>
                  <a:schemeClr val="tx1"/>
                </a:solidFill>
                <a:latin typeface="Calibri" panose="020F0502020204030204" pitchFamily="34" charset="0"/>
                <a:cs typeface="Calibri" panose="020F0502020204030204" pitchFamily="34" charset="0"/>
              </a:rPr>
              <a:t>: 100KHz </a:t>
            </a:r>
            <a:endParaRPr lang="en-US" sz="800" b="1" dirty="0">
              <a:solidFill>
                <a:schemeClr val="tx1"/>
              </a:solidFill>
              <a:latin typeface="Calibri" panose="020F0502020204030204" pitchFamily="34" charset="0"/>
              <a:cs typeface="Calibri" panose="020F0502020204030204" pitchFamily="34" charset="0"/>
            </a:endParaRPr>
          </a:p>
        </p:txBody>
      </p:sp>
      <p:sp>
        <p:nvSpPr>
          <p:cNvPr id="242" name="TextBox 241"/>
          <p:cNvSpPr txBox="1"/>
          <p:nvPr/>
        </p:nvSpPr>
        <p:spPr>
          <a:xfrm>
            <a:off x="9096491" y="3657203"/>
            <a:ext cx="428322"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MHz</a:t>
            </a:r>
            <a:endParaRPr lang="en-US" sz="1000" b="1" dirty="0">
              <a:solidFill>
                <a:schemeClr val="tx1"/>
              </a:solidFill>
              <a:latin typeface="Calibri" panose="020F0502020204030204" pitchFamily="34" charset="0"/>
              <a:cs typeface="Calibri" panose="020F0502020204030204" pitchFamily="34" charset="0"/>
            </a:endParaRPr>
          </a:p>
        </p:txBody>
      </p:sp>
      <p:sp>
        <p:nvSpPr>
          <p:cNvPr id="243" name="Rectangle 242"/>
          <p:cNvSpPr/>
          <p:nvPr/>
        </p:nvSpPr>
        <p:spPr bwMode="auto">
          <a:xfrm>
            <a:off x="8481980" y="3521168"/>
            <a:ext cx="629847" cy="62441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6" name="TextBox 225"/>
          <p:cNvSpPr txBox="1"/>
          <p:nvPr/>
        </p:nvSpPr>
        <p:spPr>
          <a:xfrm>
            <a:off x="8179903" y="3644526"/>
            <a:ext cx="546945"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929.65</a:t>
            </a:r>
            <a:endParaRPr lang="en-US" sz="1000" b="1" dirty="0">
              <a:solidFill>
                <a:schemeClr val="tx1"/>
              </a:solidFill>
              <a:latin typeface="Calibri" panose="020F0502020204030204" pitchFamily="34" charset="0"/>
              <a:cs typeface="Calibri" panose="020F0502020204030204" pitchFamily="34" charset="0"/>
            </a:endParaRPr>
          </a:p>
        </p:txBody>
      </p:sp>
      <p:sp>
        <p:nvSpPr>
          <p:cNvPr id="244" name="TextBox 243"/>
          <p:cNvSpPr txBox="1"/>
          <p:nvPr/>
        </p:nvSpPr>
        <p:spPr>
          <a:xfrm>
            <a:off x="8586751" y="3490841"/>
            <a:ext cx="441146"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MCA</a:t>
            </a:r>
            <a:endParaRPr lang="en-US" sz="1000" b="1" dirty="0">
              <a:solidFill>
                <a:schemeClr val="tx1"/>
              </a:solidFill>
              <a:latin typeface="Calibri" panose="020F0502020204030204" pitchFamily="34" charset="0"/>
              <a:cs typeface="Calibri" panose="020F0502020204030204" pitchFamily="34" charset="0"/>
            </a:endParaRPr>
          </a:p>
        </p:txBody>
      </p:sp>
      <p:sp>
        <p:nvSpPr>
          <p:cNvPr id="245" name="TextBox 244"/>
          <p:cNvSpPr txBox="1"/>
          <p:nvPr/>
        </p:nvSpPr>
        <p:spPr>
          <a:xfrm>
            <a:off x="628328" y="5175155"/>
            <a:ext cx="2342308" cy="246221"/>
          </a:xfrm>
          <a:prstGeom prst="rect">
            <a:avLst/>
          </a:prstGeom>
          <a:noFill/>
        </p:spPr>
        <p:txBody>
          <a:bodyPr wrap="none" rtlCol="0">
            <a:spAutoFit/>
          </a:bodyPr>
          <a:lstStyle/>
          <a:p>
            <a:r>
              <a:rPr lang="en-US" sz="1000" dirty="0" smtClean="0">
                <a:solidFill>
                  <a:schemeClr val="tx1"/>
                </a:solidFill>
                <a:latin typeface="Calibri" panose="020F0502020204030204" pitchFamily="34" charset="0"/>
                <a:cs typeface="Calibri" panose="020F0502020204030204" pitchFamily="34" charset="0"/>
              </a:rPr>
              <a:t>MCA: Multi-Channel Access Radio System</a:t>
            </a:r>
            <a:endParaRPr lang="en-US" sz="1000" dirty="0">
              <a:solidFill>
                <a:schemeClr val="tx1"/>
              </a:solidFill>
              <a:latin typeface="Calibri" panose="020F0502020204030204" pitchFamily="34" charset="0"/>
              <a:cs typeface="Calibri" panose="020F0502020204030204" pitchFamily="34" charset="0"/>
            </a:endParaRPr>
          </a:p>
        </p:txBody>
      </p:sp>
      <p:sp>
        <p:nvSpPr>
          <p:cNvPr id="247" name="Rectangle 246"/>
          <p:cNvSpPr/>
          <p:nvPr/>
        </p:nvSpPr>
        <p:spPr bwMode="auto">
          <a:xfrm>
            <a:off x="5309874" y="3385729"/>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8" name="Rectangle 247"/>
          <p:cNvSpPr/>
          <p:nvPr/>
        </p:nvSpPr>
        <p:spPr bwMode="auto">
          <a:xfrm>
            <a:off x="5381882" y="3385728"/>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2" name="Rectangle 171"/>
          <p:cNvSpPr/>
          <p:nvPr/>
        </p:nvSpPr>
        <p:spPr bwMode="auto">
          <a:xfrm>
            <a:off x="5311777" y="3639644"/>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6" name="Rectangle 185"/>
          <p:cNvSpPr/>
          <p:nvPr/>
        </p:nvSpPr>
        <p:spPr bwMode="auto">
          <a:xfrm>
            <a:off x="5237497" y="3387614"/>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7" name="TextBox 186"/>
          <p:cNvSpPr txBox="1"/>
          <p:nvPr/>
        </p:nvSpPr>
        <p:spPr>
          <a:xfrm>
            <a:off x="4948808" y="3635040"/>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920.6</a:t>
            </a:r>
            <a:endParaRPr lang="en-US" sz="1000" b="1" dirty="0">
              <a:solidFill>
                <a:schemeClr val="tx1"/>
              </a:solidFill>
              <a:latin typeface="Calibri" panose="020F0502020204030204" pitchFamily="34" charset="0"/>
              <a:cs typeface="Calibri" panose="020F0502020204030204" pitchFamily="34" charset="0"/>
            </a:endParaRPr>
          </a:p>
        </p:txBody>
      </p:sp>
      <p:sp>
        <p:nvSpPr>
          <p:cNvPr id="249" name="Rectangle 248"/>
          <p:cNvSpPr/>
          <p:nvPr/>
        </p:nvSpPr>
        <p:spPr bwMode="auto">
          <a:xfrm>
            <a:off x="5454841" y="3385394"/>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4" name="Rectangle 173"/>
          <p:cNvSpPr/>
          <p:nvPr/>
        </p:nvSpPr>
        <p:spPr bwMode="auto">
          <a:xfrm>
            <a:off x="5455793" y="3639644"/>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3" name="Rectangle 172"/>
          <p:cNvSpPr/>
          <p:nvPr/>
        </p:nvSpPr>
        <p:spPr bwMode="auto">
          <a:xfrm>
            <a:off x="5383785" y="3639644"/>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222" name="Straight Connector 221"/>
          <p:cNvCxnSpPr/>
          <p:nvPr/>
        </p:nvCxnSpPr>
        <p:spPr bwMode="auto">
          <a:xfrm>
            <a:off x="376300" y="3891671"/>
            <a:ext cx="8820980" cy="0"/>
          </a:xfrm>
          <a:prstGeom prst="line">
            <a:avLst/>
          </a:prstGeom>
          <a:solidFill>
            <a:srgbClr val="00B8FF"/>
          </a:solidFill>
          <a:ln w="190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2444548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dirty="0" smtClean="0"/>
              <a:t>ARIB STD-T106</a:t>
            </a:r>
            <a:endParaRPr lang="en-US" dirty="0"/>
          </a:p>
        </p:txBody>
      </p:sp>
      <p:sp>
        <p:nvSpPr>
          <p:cNvPr id="3" name="Content Placeholder 2"/>
          <p:cNvSpPr>
            <a:spLocks noGrp="1"/>
          </p:cNvSpPr>
          <p:nvPr>
            <p:ph idx="1"/>
          </p:nvPr>
        </p:nvSpPr>
        <p:spPr>
          <a:xfrm>
            <a:off x="556320" y="1497361"/>
            <a:ext cx="8640960" cy="2626127"/>
          </a:xfrm>
        </p:spPr>
        <p:txBody>
          <a:bodyPr/>
          <a:lstStyle/>
          <a:p>
            <a:r>
              <a:rPr lang="en-US" dirty="0"/>
              <a:t>This standard specified on Radio Frequency Identification (RFID) equipment that uses the frequency 916.7 MHz or more and 920.9 MHz or less to the identification of mobile objects that the radio equipment performs by receiving the radio wave emitted from a responder. </a:t>
            </a:r>
            <a:r>
              <a:rPr lang="en-US" u="sng" dirty="0"/>
              <a:t>The target systems are high output power type passive tag system.</a:t>
            </a:r>
            <a:endParaRPr lang="en-US" u="sng"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Yuki Nagai, MERL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
        <p:nvSpPr>
          <p:cNvPr id="7" name="Rectangle 6"/>
          <p:cNvSpPr/>
          <p:nvPr/>
        </p:nvSpPr>
        <p:spPr bwMode="auto">
          <a:xfrm>
            <a:off x="3440231"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Rectangle 7"/>
          <p:cNvSpPr/>
          <p:nvPr/>
        </p:nvSpPr>
        <p:spPr bwMode="auto">
          <a:xfrm>
            <a:off x="3512239"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Rectangle 8"/>
          <p:cNvSpPr/>
          <p:nvPr/>
        </p:nvSpPr>
        <p:spPr bwMode="auto">
          <a:xfrm>
            <a:off x="3584247"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 name="Rectangle 9"/>
          <p:cNvSpPr/>
          <p:nvPr/>
        </p:nvSpPr>
        <p:spPr bwMode="auto">
          <a:xfrm>
            <a:off x="3656255"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 name="Rectangle 10"/>
          <p:cNvSpPr/>
          <p:nvPr/>
        </p:nvSpPr>
        <p:spPr bwMode="auto">
          <a:xfrm>
            <a:off x="3728263"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 name="Rectangle 11"/>
          <p:cNvSpPr/>
          <p:nvPr/>
        </p:nvSpPr>
        <p:spPr bwMode="auto">
          <a:xfrm>
            <a:off x="3872279" y="5138366"/>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 name="Rectangle 12"/>
          <p:cNvSpPr/>
          <p:nvPr/>
        </p:nvSpPr>
        <p:spPr bwMode="auto">
          <a:xfrm>
            <a:off x="3944287"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 name="Rectangle 13"/>
          <p:cNvSpPr/>
          <p:nvPr/>
        </p:nvSpPr>
        <p:spPr bwMode="auto">
          <a:xfrm>
            <a:off x="4016295"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 name="Rectangle 14"/>
          <p:cNvSpPr/>
          <p:nvPr/>
        </p:nvSpPr>
        <p:spPr bwMode="auto">
          <a:xfrm>
            <a:off x="4088303"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 name="Rectangle 15"/>
          <p:cNvSpPr/>
          <p:nvPr/>
        </p:nvSpPr>
        <p:spPr bwMode="auto">
          <a:xfrm>
            <a:off x="4160311"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 name="Rectangle 16"/>
          <p:cNvSpPr/>
          <p:nvPr/>
        </p:nvSpPr>
        <p:spPr bwMode="auto">
          <a:xfrm>
            <a:off x="4304327"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 name="Rectangle 17"/>
          <p:cNvSpPr/>
          <p:nvPr/>
        </p:nvSpPr>
        <p:spPr bwMode="auto">
          <a:xfrm>
            <a:off x="4376335"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9" name="Rectangle 18"/>
          <p:cNvSpPr/>
          <p:nvPr/>
        </p:nvSpPr>
        <p:spPr bwMode="auto">
          <a:xfrm>
            <a:off x="4448343"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 name="Rectangle 19"/>
          <p:cNvSpPr/>
          <p:nvPr/>
        </p:nvSpPr>
        <p:spPr bwMode="auto">
          <a:xfrm>
            <a:off x="4520351"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 name="Rectangle 20"/>
          <p:cNvSpPr/>
          <p:nvPr/>
        </p:nvSpPr>
        <p:spPr bwMode="auto">
          <a:xfrm>
            <a:off x="4592359"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 name="Rectangle 21"/>
          <p:cNvSpPr/>
          <p:nvPr/>
        </p:nvSpPr>
        <p:spPr bwMode="auto">
          <a:xfrm>
            <a:off x="4736375"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 name="Rectangle 22"/>
          <p:cNvSpPr/>
          <p:nvPr/>
        </p:nvSpPr>
        <p:spPr bwMode="auto">
          <a:xfrm>
            <a:off x="4808383"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 name="Rectangle 23"/>
          <p:cNvSpPr/>
          <p:nvPr/>
        </p:nvSpPr>
        <p:spPr bwMode="auto">
          <a:xfrm>
            <a:off x="4880391"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 name="Rectangle 24"/>
          <p:cNvSpPr/>
          <p:nvPr/>
        </p:nvSpPr>
        <p:spPr bwMode="auto">
          <a:xfrm>
            <a:off x="4952399" y="5138366"/>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 name="Rectangle 25"/>
          <p:cNvSpPr/>
          <p:nvPr/>
        </p:nvSpPr>
        <p:spPr bwMode="auto">
          <a:xfrm>
            <a:off x="5024407"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7" name="Rectangle 26"/>
          <p:cNvSpPr/>
          <p:nvPr/>
        </p:nvSpPr>
        <p:spPr bwMode="auto">
          <a:xfrm>
            <a:off x="3440351"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 name="Rectangle 27"/>
          <p:cNvSpPr/>
          <p:nvPr/>
        </p:nvSpPr>
        <p:spPr bwMode="auto">
          <a:xfrm>
            <a:off x="3512359"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 name="Rectangle 28"/>
          <p:cNvSpPr/>
          <p:nvPr/>
        </p:nvSpPr>
        <p:spPr bwMode="auto">
          <a:xfrm>
            <a:off x="3584367"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 name="Rectangle 29"/>
          <p:cNvSpPr/>
          <p:nvPr/>
        </p:nvSpPr>
        <p:spPr bwMode="auto">
          <a:xfrm>
            <a:off x="3656375"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 name="Rectangle 30"/>
          <p:cNvSpPr/>
          <p:nvPr/>
        </p:nvSpPr>
        <p:spPr bwMode="auto">
          <a:xfrm>
            <a:off x="3728383"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 name="Rectangle 31"/>
          <p:cNvSpPr/>
          <p:nvPr/>
        </p:nvSpPr>
        <p:spPr bwMode="auto">
          <a:xfrm>
            <a:off x="3872399" y="4886338"/>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 name="Rectangle 32"/>
          <p:cNvSpPr/>
          <p:nvPr/>
        </p:nvSpPr>
        <p:spPr bwMode="auto">
          <a:xfrm>
            <a:off x="3944407"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 name="Rectangle 33"/>
          <p:cNvSpPr/>
          <p:nvPr/>
        </p:nvSpPr>
        <p:spPr bwMode="auto">
          <a:xfrm>
            <a:off x="4016415"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 name="Rectangle 34"/>
          <p:cNvSpPr/>
          <p:nvPr/>
        </p:nvSpPr>
        <p:spPr bwMode="auto">
          <a:xfrm>
            <a:off x="4088423"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6" name="Rectangle 35"/>
          <p:cNvSpPr/>
          <p:nvPr/>
        </p:nvSpPr>
        <p:spPr bwMode="auto">
          <a:xfrm>
            <a:off x="4160431"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 name="Rectangle 36"/>
          <p:cNvSpPr/>
          <p:nvPr/>
        </p:nvSpPr>
        <p:spPr bwMode="auto">
          <a:xfrm>
            <a:off x="4304447"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8" name="Rectangle 37"/>
          <p:cNvSpPr/>
          <p:nvPr/>
        </p:nvSpPr>
        <p:spPr bwMode="auto">
          <a:xfrm>
            <a:off x="4376455"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9" name="Rectangle 38"/>
          <p:cNvSpPr/>
          <p:nvPr/>
        </p:nvSpPr>
        <p:spPr bwMode="auto">
          <a:xfrm>
            <a:off x="4448463"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 name="Rectangle 39"/>
          <p:cNvSpPr/>
          <p:nvPr/>
        </p:nvSpPr>
        <p:spPr bwMode="auto">
          <a:xfrm>
            <a:off x="4520471"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1" name="Rectangle 40"/>
          <p:cNvSpPr/>
          <p:nvPr/>
        </p:nvSpPr>
        <p:spPr bwMode="auto">
          <a:xfrm>
            <a:off x="4592479"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 name="Rectangle 41"/>
          <p:cNvSpPr/>
          <p:nvPr/>
        </p:nvSpPr>
        <p:spPr bwMode="auto">
          <a:xfrm>
            <a:off x="4736495"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3" name="Rectangle 42"/>
          <p:cNvSpPr/>
          <p:nvPr/>
        </p:nvSpPr>
        <p:spPr bwMode="auto">
          <a:xfrm>
            <a:off x="4808503"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4" name="Rectangle 43"/>
          <p:cNvSpPr/>
          <p:nvPr/>
        </p:nvSpPr>
        <p:spPr bwMode="auto">
          <a:xfrm>
            <a:off x="4880511"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5" name="Rectangle 44"/>
          <p:cNvSpPr/>
          <p:nvPr/>
        </p:nvSpPr>
        <p:spPr bwMode="auto">
          <a:xfrm>
            <a:off x="4952519" y="4886338"/>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6" name="Rectangle 45"/>
          <p:cNvSpPr/>
          <p:nvPr/>
        </p:nvSpPr>
        <p:spPr bwMode="auto">
          <a:xfrm>
            <a:off x="5024527"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6" name="Rectangle 55"/>
          <p:cNvSpPr/>
          <p:nvPr/>
        </p:nvSpPr>
        <p:spPr bwMode="auto">
          <a:xfrm>
            <a:off x="5815833"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7" name="Rectangle 56"/>
          <p:cNvSpPr/>
          <p:nvPr/>
        </p:nvSpPr>
        <p:spPr bwMode="auto">
          <a:xfrm>
            <a:off x="5887841"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8" name="Rectangle 57"/>
          <p:cNvSpPr/>
          <p:nvPr/>
        </p:nvSpPr>
        <p:spPr bwMode="auto">
          <a:xfrm>
            <a:off x="595984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9" name="Rectangle 58"/>
          <p:cNvSpPr/>
          <p:nvPr/>
        </p:nvSpPr>
        <p:spPr bwMode="auto">
          <a:xfrm>
            <a:off x="603185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0" name="Rectangle 59"/>
          <p:cNvSpPr/>
          <p:nvPr/>
        </p:nvSpPr>
        <p:spPr bwMode="auto">
          <a:xfrm>
            <a:off x="610386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1" name="Rectangle 60"/>
          <p:cNvSpPr/>
          <p:nvPr/>
        </p:nvSpPr>
        <p:spPr bwMode="auto">
          <a:xfrm>
            <a:off x="617587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2" name="Rectangle 61"/>
          <p:cNvSpPr/>
          <p:nvPr/>
        </p:nvSpPr>
        <p:spPr bwMode="auto">
          <a:xfrm>
            <a:off x="6247881"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3" name="Rectangle 62"/>
          <p:cNvSpPr/>
          <p:nvPr/>
        </p:nvSpPr>
        <p:spPr bwMode="auto">
          <a:xfrm>
            <a:off x="631988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4" name="Rectangle 63"/>
          <p:cNvSpPr/>
          <p:nvPr/>
        </p:nvSpPr>
        <p:spPr bwMode="auto">
          <a:xfrm>
            <a:off x="639189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5" name="Rectangle 64"/>
          <p:cNvSpPr/>
          <p:nvPr/>
        </p:nvSpPr>
        <p:spPr bwMode="auto">
          <a:xfrm>
            <a:off x="646390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6" name="Rectangle 65"/>
          <p:cNvSpPr/>
          <p:nvPr/>
        </p:nvSpPr>
        <p:spPr bwMode="auto">
          <a:xfrm>
            <a:off x="653591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7" name="Rectangle 66"/>
          <p:cNvSpPr/>
          <p:nvPr/>
        </p:nvSpPr>
        <p:spPr bwMode="auto">
          <a:xfrm>
            <a:off x="6607921"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8" name="Rectangle 67"/>
          <p:cNvSpPr/>
          <p:nvPr/>
        </p:nvSpPr>
        <p:spPr bwMode="auto">
          <a:xfrm>
            <a:off x="667992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9" name="Rectangle 68"/>
          <p:cNvSpPr/>
          <p:nvPr/>
        </p:nvSpPr>
        <p:spPr bwMode="auto">
          <a:xfrm>
            <a:off x="675193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0" name="Rectangle 69"/>
          <p:cNvSpPr/>
          <p:nvPr/>
        </p:nvSpPr>
        <p:spPr bwMode="auto">
          <a:xfrm>
            <a:off x="682394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1" name="Rectangle 70"/>
          <p:cNvSpPr/>
          <p:nvPr/>
        </p:nvSpPr>
        <p:spPr bwMode="auto">
          <a:xfrm>
            <a:off x="689595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2" name="Rectangle 71"/>
          <p:cNvSpPr/>
          <p:nvPr/>
        </p:nvSpPr>
        <p:spPr bwMode="auto">
          <a:xfrm>
            <a:off x="6967961"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3" name="Rectangle 72"/>
          <p:cNvSpPr/>
          <p:nvPr/>
        </p:nvSpPr>
        <p:spPr bwMode="auto">
          <a:xfrm>
            <a:off x="703996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4" name="Rectangle 73"/>
          <p:cNvSpPr/>
          <p:nvPr/>
        </p:nvSpPr>
        <p:spPr bwMode="auto">
          <a:xfrm>
            <a:off x="711197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5" name="Rectangle 74"/>
          <p:cNvSpPr/>
          <p:nvPr/>
        </p:nvSpPr>
        <p:spPr bwMode="auto">
          <a:xfrm>
            <a:off x="718398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6" name="Rectangle 75"/>
          <p:cNvSpPr/>
          <p:nvPr/>
        </p:nvSpPr>
        <p:spPr bwMode="auto">
          <a:xfrm>
            <a:off x="725599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7" name="Rectangle 76"/>
          <p:cNvSpPr/>
          <p:nvPr/>
        </p:nvSpPr>
        <p:spPr bwMode="auto">
          <a:xfrm>
            <a:off x="7328001"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8" name="Rectangle 77"/>
          <p:cNvSpPr/>
          <p:nvPr/>
        </p:nvSpPr>
        <p:spPr bwMode="auto">
          <a:xfrm>
            <a:off x="740000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9" name="Rectangle 78"/>
          <p:cNvSpPr/>
          <p:nvPr/>
        </p:nvSpPr>
        <p:spPr bwMode="auto">
          <a:xfrm>
            <a:off x="747201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0" name="Rectangle 79"/>
          <p:cNvSpPr/>
          <p:nvPr/>
        </p:nvSpPr>
        <p:spPr bwMode="auto">
          <a:xfrm>
            <a:off x="754402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1" name="Rectangle 80"/>
          <p:cNvSpPr/>
          <p:nvPr/>
        </p:nvSpPr>
        <p:spPr bwMode="auto">
          <a:xfrm>
            <a:off x="761603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2" name="Rectangle 81"/>
          <p:cNvSpPr/>
          <p:nvPr/>
        </p:nvSpPr>
        <p:spPr bwMode="auto">
          <a:xfrm>
            <a:off x="7688041"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3" name="Rectangle 82"/>
          <p:cNvSpPr/>
          <p:nvPr/>
        </p:nvSpPr>
        <p:spPr bwMode="auto">
          <a:xfrm>
            <a:off x="776004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4" name="Rectangle 83"/>
          <p:cNvSpPr/>
          <p:nvPr/>
        </p:nvSpPr>
        <p:spPr bwMode="auto">
          <a:xfrm>
            <a:off x="783205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5" name="TextBox 84"/>
          <p:cNvSpPr txBox="1"/>
          <p:nvPr/>
        </p:nvSpPr>
        <p:spPr>
          <a:xfrm>
            <a:off x="7629178" y="5144172"/>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928.0</a:t>
            </a:r>
            <a:endParaRPr lang="en-US" sz="1000" b="1" dirty="0">
              <a:solidFill>
                <a:schemeClr val="tx1"/>
              </a:solidFill>
              <a:latin typeface="Calibri" panose="020F0502020204030204" pitchFamily="34" charset="0"/>
              <a:cs typeface="Calibri" panose="020F0502020204030204" pitchFamily="34" charset="0"/>
            </a:endParaRPr>
          </a:p>
        </p:txBody>
      </p:sp>
      <p:sp>
        <p:nvSpPr>
          <p:cNvPr id="86" name="Rectangle 85"/>
          <p:cNvSpPr/>
          <p:nvPr/>
        </p:nvSpPr>
        <p:spPr bwMode="auto">
          <a:xfrm>
            <a:off x="5167761" y="564242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7" name="Rectangle 86"/>
          <p:cNvSpPr/>
          <p:nvPr/>
        </p:nvSpPr>
        <p:spPr bwMode="auto">
          <a:xfrm>
            <a:off x="5239769"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8" name="Rectangle 87"/>
          <p:cNvSpPr/>
          <p:nvPr/>
        </p:nvSpPr>
        <p:spPr bwMode="auto">
          <a:xfrm>
            <a:off x="5311777"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9" name="Rectangle 88"/>
          <p:cNvSpPr/>
          <p:nvPr/>
        </p:nvSpPr>
        <p:spPr bwMode="auto">
          <a:xfrm>
            <a:off x="5383785"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0" name="Rectangle 89"/>
          <p:cNvSpPr/>
          <p:nvPr/>
        </p:nvSpPr>
        <p:spPr bwMode="auto">
          <a:xfrm>
            <a:off x="5455793"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1" name="Rectangle 90"/>
          <p:cNvSpPr/>
          <p:nvPr/>
        </p:nvSpPr>
        <p:spPr bwMode="auto">
          <a:xfrm>
            <a:off x="5527801"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2" name="Rectangle 91"/>
          <p:cNvSpPr/>
          <p:nvPr/>
        </p:nvSpPr>
        <p:spPr bwMode="auto">
          <a:xfrm>
            <a:off x="5599809"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3" name="Rectangle 92"/>
          <p:cNvSpPr/>
          <p:nvPr/>
        </p:nvSpPr>
        <p:spPr bwMode="auto">
          <a:xfrm>
            <a:off x="5671817"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4" name="Rectangle 93"/>
          <p:cNvSpPr/>
          <p:nvPr/>
        </p:nvSpPr>
        <p:spPr bwMode="auto">
          <a:xfrm>
            <a:off x="5743825"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5" name="Rectangle 94"/>
          <p:cNvSpPr/>
          <p:nvPr/>
        </p:nvSpPr>
        <p:spPr bwMode="auto">
          <a:xfrm>
            <a:off x="5815833"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6" name="Rectangle 95"/>
          <p:cNvSpPr/>
          <p:nvPr/>
        </p:nvSpPr>
        <p:spPr bwMode="auto">
          <a:xfrm>
            <a:off x="5887841"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7" name="Rectangle 96"/>
          <p:cNvSpPr/>
          <p:nvPr/>
        </p:nvSpPr>
        <p:spPr bwMode="auto">
          <a:xfrm>
            <a:off x="595984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8" name="Rectangle 97"/>
          <p:cNvSpPr/>
          <p:nvPr/>
        </p:nvSpPr>
        <p:spPr bwMode="auto">
          <a:xfrm>
            <a:off x="603185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9" name="Rectangle 98"/>
          <p:cNvSpPr/>
          <p:nvPr/>
        </p:nvSpPr>
        <p:spPr bwMode="auto">
          <a:xfrm>
            <a:off x="610386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0" name="Rectangle 99"/>
          <p:cNvSpPr/>
          <p:nvPr/>
        </p:nvSpPr>
        <p:spPr bwMode="auto">
          <a:xfrm>
            <a:off x="617587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1" name="Rectangle 100"/>
          <p:cNvSpPr/>
          <p:nvPr/>
        </p:nvSpPr>
        <p:spPr bwMode="auto">
          <a:xfrm>
            <a:off x="6247881"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2" name="Rectangle 101"/>
          <p:cNvSpPr/>
          <p:nvPr/>
        </p:nvSpPr>
        <p:spPr bwMode="auto">
          <a:xfrm>
            <a:off x="631988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3" name="Rectangle 102"/>
          <p:cNvSpPr/>
          <p:nvPr/>
        </p:nvSpPr>
        <p:spPr bwMode="auto">
          <a:xfrm>
            <a:off x="639189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4" name="Rectangle 103"/>
          <p:cNvSpPr/>
          <p:nvPr/>
        </p:nvSpPr>
        <p:spPr bwMode="auto">
          <a:xfrm>
            <a:off x="646390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5" name="Rectangle 104"/>
          <p:cNvSpPr/>
          <p:nvPr/>
        </p:nvSpPr>
        <p:spPr bwMode="auto">
          <a:xfrm>
            <a:off x="653591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6" name="Rectangle 105"/>
          <p:cNvSpPr/>
          <p:nvPr/>
        </p:nvSpPr>
        <p:spPr bwMode="auto">
          <a:xfrm>
            <a:off x="6607921"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7" name="Rectangle 106"/>
          <p:cNvSpPr/>
          <p:nvPr/>
        </p:nvSpPr>
        <p:spPr bwMode="auto">
          <a:xfrm>
            <a:off x="667992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8" name="Rectangle 107"/>
          <p:cNvSpPr/>
          <p:nvPr/>
        </p:nvSpPr>
        <p:spPr bwMode="auto">
          <a:xfrm>
            <a:off x="675193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9" name="Rectangle 108"/>
          <p:cNvSpPr/>
          <p:nvPr/>
        </p:nvSpPr>
        <p:spPr bwMode="auto">
          <a:xfrm>
            <a:off x="682394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0" name="Rectangle 109"/>
          <p:cNvSpPr/>
          <p:nvPr/>
        </p:nvSpPr>
        <p:spPr bwMode="auto">
          <a:xfrm>
            <a:off x="689595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1" name="Rectangle 110"/>
          <p:cNvSpPr/>
          <p:nvPr/>
        </p:nvSpPr>
        <p:spPr bwMode="auto">
          <a:xfrm>
            <a:off x="6967961"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2" name="Rectangle 111"/>
          <p:cNvSpPr/>
          <p:nvPr/>
        </p:nvSpPr>
        <p:spPr bwMode="auto">
          <a:xfrm>
            <a:off x="703996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3" name="Rectangle 112"/>
          <p:cNvSpPr/>
          <p:nvPr/>
        </p:nvSpPr>
        <p:spPr bwMode="auto">
          <a:xfrm>
            <a:off x="711197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4" name="Rectangle 113"/>
          <p:cNvSpPr/>
          <p:nvPr/>
        </p:nvSpPr>
        <p:spPr bwMode="auto">
          <a:xfrm>
            <a:off x="718398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5" name="Rectangle 114"/>
          <p:cNvSpPr/>
          <p:nvPr/>
        </p:nvSpPr>
        <p:spPr bwMode="auto">
          <a:xfrm>
            <a:off x="725599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6" name="Rectangle 115"/>
          <p:cNvSpPr/>
          <p:nvPr/>
        </p:nvSpPr>
        <p:spPr bwMode="auto">
          <a:xfrm>
            <a:off x="7328001"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7" name="Rectangle 116"/>
          <p:cNvSpPr/>
          <p:nvPr/>
        </p:nvSpPr>
        <p:spPr bwMode="auto">
          <a:xfrm>
            <a:off x="740000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8" name="Rectangle 117"/>
          <p:cNvSpPr/>
          <p:nvPr/>
        </p:nvSpPr>
        <p:spPr bwMode="auto">
          <a:xfrm>
            <a:off x="747201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9" name="Rectangle 118"/>
          <p:cNvSpPr/>
          <p:nvPr/>
        </p:nvSpPr>
        <p:spPr bwMode="auto">
          <a:xfrm>
            <a:off x="754402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0" name="Rectangle 119"/>
          <p:cNvSpPr/>
          <p:nvPr/>
        </p:nvSpPr>
        <p:spPr bwMode="auto">
          <a:xfrm>
            <a:off x="761603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1" name="Rectangle 120"/>
          <p:cNvSpPr/>
          <p:nvPr/>
        </p:nvSpPr>
        <p:spPr bwMode="auto">
          <a:xfrm>
            <a:off x="7688041"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2" name="Rectangle 121"/>
          <p:cNvSpPr/>
          <p:nvPr/>
        </p:nvSpPr>
        <p:spPr bwMode="auto">
          <a:xfrm>
            <a:off x="776004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3" name="Rectangle 122"/>
          <p:cNvSpPr/>
          <p:nvPr/>
        </p:nvSpPr>
        <p:spPr bwMode="auto">
          <a:xfrm>
            <a:off x="783205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4" name="Rectangle 123"/>
          <p:cNvSpPr/>
          <p:nvPr/>
        </p:nvSpPr>
        <p:spPr bwMode="auto">
          <a:xfrm>
            <a:off x="5167761" y="5894453"/>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5" name="Rectangle 124"/>
          <p:cNvSpPr/>
          <p:nvPr/>
        </p:nvSpPr>
        <p:spPr bwMode="auto">
          <a:xfrm>
            <a:off x="5239769"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6" name="Rectangle 125"/>
          <p:cNvSpPr/>
          <p:nvPr/>
        </p:nvSpPr>
        <p:spPr bwMode="auto">
          <a:xfrm>
            <a:off x="5311777"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7" name="Rectangle 126"/>
          <p:cNvSpPr/>
          <p:nvPr/>
        </p:nvSpPr>
        <p:spPr bwMode="auto">
          <a:xfrm>
            <a:off x="5383785"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8" name="Rectangle 127"/>
          <p:cNvSpPr/>
          <p:nvPr/>
        </p:nvSpPr>
        <p:spPr bwMode="auto">
          <a:xfrm>
            <a:off x="5455793"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9" name="Rectangle 128"/>
          <p:cNvSpPr/>
          <p:nvPr/>
        </p:nvSpPr>
        <p:spPr bwMode="auto">
          <a:xfrm>
            <a:off x="5527801"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0" name="Rectangle 129"/>
          <p:cNvSpPr/>
          <p:nvPr/>
        </p:nvSpPr>
        <p:spPr bwMode="auto">
          <a:xfrm>
            <a:off x="5599809"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1" name="Rectangle 130"/>
          <p:cNvSpPr/>
          <p:nvPr/>
        </p:nvSpPr>
        <p:spPr bwMode="auto">
          <a:xfrm>
            <a:off x="5671817"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2" name="Rectangle 131"/>
          <p:cNvSpPr/>
          <p:nvPr/>
        </p:nvSpPr>
        <p:spPr bwMode="auto">
          <a:xfrm>
            <a:off x="5743825"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3" name="Rectangle 132"/>
          <p:cNvSpPr/>
          <p:nvPr/>
        </p:nvSpPr>
        <p:spPr bwMode="auto">
          <a:xfrm>
            <a:off x="5815833"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4" name="Rectangle 133"/>
          <p:cNvSpPr/>
          <p:nvPr/>
        </p:nvSpPr>
        <p:spPr bwMode="auto">
          <a:xfrm>
            <a:off x="5887841"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5" name="Rectangle 134"/>
          <p:cNvSpPr/>
          <p:nvPr/>
        </p:nvSpPr>
        <p:spPr bwMode="auto">
          <a:xfrm>
            <a:off x="5959849" y="5894451"/>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6" name="Rectangle 135"/>
          <p:cNvSpPr/>
          <p:nvPr/>
        </p:nvSpPr>
        <p:spPr bwMode="auto">
          <a:xfrm>
            <a:off x="6031857" y="5894451"/>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7" name="Rectangle 136"/>
          <p:cNvSpPr/>
          <p:nvPr/>
        </p:nvSpPr>
        <p:spPr bwMode="auto">
          <a:xfrm>
            <a:off x="6103865" y="5894451"/>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8" name="Rectangle 137"/>
          <p:cNvSpPr/>
          <p:nvPr/>
        </p:nvSpPr>
        <p:spPr bwMode="auto">
          <a:xfrm>
            <a:off x="6175873" y="5894451"/>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9" name="Rectangle 138"/>
          <p:cNvSpPr/>
          <p:nvPr/>
        </p:nvSpPr>
        <p:spPr bwMode="auto">
          <a:xfrm>
            <a:off x="3512900"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0" name="Rectangle 139"/>
          <p:cNvSpPr/>
          <p:nvPr/>
        </p:nvSpPr>
        <p:spPr bwMode="auto">
          <a:xfrm>
            <a:off x="3584908"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1" name="Rectangle 140"/>
          <p:cNvSpPr/>
          <p:nvPr/>
        </p:nvSpPr>
        <p:spPr bwMode="auto">
          <a:xfrm>
            <a:off x="3656916"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2" name="Rectangle 141"/>
          <p:cNvSpPr/>
          <p:nvPr/>
        </p:nvSpPr>
        <p:spPr bwMode="auto">
          <a:xfrm>
            <a:off x="3728924"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3" name="Rectangle 142"/>
          <p:cNvSpPr/>
          <p:nvPr/>
        </p:nvSpPr>
        <p:spPr bwMode="auto">
          <a:xfrm>
            <a:off x="3800932"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2" name="Rectangle 161"/>
          <p:cNvSpPr/>
          <p:nvPr/>
        </p:nvSpPr>
        <p:spPr bwMode="auto">
          <a:xfrm>
            <a:off x="3800271" y="5138365"/>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3" name="Rectangle 162"/>
          <p:cNvSpPr/>
          <p:nvPr/>
        </p:nvSpPr>
        <p:spPr bwMode="auto">
          <a:xfrm>
            <a:off x="4232319" y="5138365"/>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4" name="Rectangle 163"/>
          <p:cNvSpPr/>
          <p:nvPr/>
        </p:nvSpPr>
        <p:spPr bwMode="auto">
          <a:xfrm>
            <a:off x="4664367" y="5138365"/>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5" name="Rectangle 164"/>
          <p:cNvSpPr/>
          <p:nvPr/>
        </p:nvSpPr>
        <p:spPr bwMode="auto">
          <a:xfrm>
            <a:off x="5096415" y="5138365"/>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6" name="Rectangle 165"/>
          <p:cNvSpPr/>
          <p:nvPr/>
        </p:nvSpPr>
        <p:spPr bwMode="auto">
          <a:xfrm>
            <a:off x="3800391" y="4886337"/>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7" name="Rectangle 166"/>
          <p:cNvSpPr/>
          <p:nvPr/>
        </p:nvSpPr>
        <p:spPr bwMode="auto">
          <a:xfrm>
            <a:off x="4232439" y="4886337"/>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8" name="Rectangle 167"/>
          <p:cNvSpPr/>
          <p:nvPr/>
        </p:nvSpPr>
        <p:spPr bwMode="auto">
          <a:xfrm>
            <a:off x="4664487" y="4886337"/>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9" name="Rectangle 168"/>
          <p:cNvSpPr/>
          <p:nvPr/>
        </p:nvSpPr>
        <p:spPr bwMode="auto">
          <a:xfrm>
            <a:off x="5096535" y="4886337"/>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0" name="Rectangle 169"/>
          <p:cNvSpPr/>
          <p:nvPr/>
        </p:nvSpPr>
        <p:spPr bwMode="auto">
          <a:xfrm>
            <a:off x="5167761" y="5138369"/>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1" name="Rectangle 170"/>
          <p:cNvSpPr/>
          <p:nvPr/>
        </p:nvSpPr>
        <p:spPr bwMode="auto">
          <a:xfrm>
            <a:off x="5239769"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5" name="Rectangle 174"/>
          <p:cNvSpPr/>
          <p:nvPr/>
        </p:nvSpPr>
        <p:spPr bwMode="auto">
          <a:xfrm>
            <a:off x="5527801"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6" name="Rectangle 175"/>
          <p:cNvSpPr/>
          <p:nvPr/>
        </p:nvSpPr>
        <p:spPr bwMode="auto">
          <a:xfrm>
            <a:off x="5599809"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7" name="Rectangle 176"/>
          <p:cNvSpPr/>
          <p:nvPr/>
        </p:nvSpPr>
        <p:spPr bwMode="auto">
          <a:xfrm>
            <a:off x="5671817"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8" name="Rectangle 177"/>
          <p:cNvSpPr/>
          <p:nvPr/>
        </p:nvSpPr>
        <p:spPr bwMode="auto">
          <a:xfrm>
            <a:off x="5743825"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9" name="Rectangle 178"/>
          <p:cNvSpPr/>
          <p:nvPr/>
        </p:nvSpPr>
        <p:spPr bwMode="auto">
          <a:xfrm>
            <a:off x="5815833"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0" name="Rectangle 179"/>
          <p:cNvSpPr/>
          <p:nvPr/>
        </p:nvSpPr>
        <p:spPr bwMode="auto">
          <a:xfrm>
            <a:off x="5887841"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1" name="Rectangle 180"/>
          <p:cNvSpPr/>
          <p:nvPr/>
        </p:nvSpPr>
        <p:spPr bwMode="auto">
          <a:xfrm>
            <a:off x="5959849" y="5138367"/>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2" name="Rectangle 181"/>
          <p:cNvSpPr/>
          <p:nvPr/>
        </p:nvSpPr>
        <p:spPr bwMode="auto">
          <a:xfrm>
            <a:off x="6031857" y="5138367"/>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3" name="Rectangle 182"/>
          <p:cNvSpPr/>
          <p:nvPr/>
        </p:nvSpPr>
        <p:spPr bwMode="auto">
          <a:xfrm>
            <a:off x="6103865" y="5138367"/>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4" name="Rectangle 183"/>
          <p:cNvSpPr/>
          <p:nvPr/>
        </p:nvSpPr>
        <p:spPr bwMode="auto">
          <a:xfrm>
            <a:off x="6175873" y="5138367"/>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5" name="Rectangle 184"/>
          <p:cNvSpPr/>
          <p:nvPr/>
        </p:nvSpPr>
        <p:spPr bwMode="auto">
          <a:xfrm>
            <a:off x="5165489" y="4886339"/>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8" name="TextBox 187"/>
          <p:cNvSpPr txBox="1"/>
          <p:nvPr/>
        </p:nvSpPr>
        <p:spPr>
          <a:xfrm>
            <a:off x="5972068" y="5136752"/>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923.4</a:t>
            </a:r>
            <a:endParaRPr lang="en-US" sz="1000" b="1" dirty="0">
              <a:solidFill>
                <a:schemeClr val="tx1"/>
              </a:solidFill>
              <a:latin typeface="Calibri" panose="020F0502020204030204" pitchFamily="34" charset="0"/>
              <a:cs typeface="Calibri" panose="020F0502020204030204" pitchFamily="34" charset="0"/>
            </a:endParaRPr>
          </a:p>
        </p:txBody>
      </p:sp>
      <p:cxnSp>
        <p:nvCxnSpPr>
          <p:cNvPr id="189" name="Straight Connector 188"/>
          <p:cNvCxnSpPr/>
          <p:nvPr/>
        </p:nvCxnSpPr>
        <p:spPr bwMode="auto">
          <a:xfrm>
            <a:off x="5203765" y="5336388"/>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0" name="Straight Connector 189"/>
          <p:cNvCxnSpPr/>
          <p:nvPr/>
        </p:nvCxnSpPr>
        <p:spPr bwMode="auto">
          <a:xfrm>
            <a:off x="6214521" y="5336389"/>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1" name="Straight Connector 190"/>
          <p:cNvCxnSpPr/>
          <p:nvPr/>
        </p:nvCxnSpPr>
        <p:spPr bwMode="auto">
          <a:xfrm>
            <a:off x="7868061" y="5336389"/>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2" name="TextBox 191"/>
          <p:cNvSpPr txBox="1"/>
          <p:nvPr/>
        </p:nvSpPr>
        <p:spPr>
          <a:xfrm>
            <a:off x="556320" y="4814331"/>
            <a:ext cx="2745623" cy="253916"/>
          </a:xfrm>
          <a:prstGeom prst="rect">
            <a:avLst/>
          </a:prstGeom>
          <a:noFill/>
        </p:spPr>
        <p:txBody>
          <a:bodyPr wrap="none" rtlCol="0">
            <a:spAutoFit/>
          </a:bodyPr>
          <a:lstStyle/>
          <a:p>
            <a:pPr defTabSz="179388"/>
            <a:r>
              <a:rPr lang="en-US" sz="1050" b="1" dirty="0" smtClean="0">
                <a:solidFill>
                  <a:srgbClr val="FF0000"/>
                </a:solidFill>
                <a:latin typeface="Calibri" panose="020F0502020204030204" pitchFamily="34" charset="0"/>
                <a:cs typeface="Calibri" panose="020F0502020204030204" pitchFamily="34" charset="0"/>
              </a:rPr>
              <a:t>1W		ARIB STD-T106	Licensed/Registered</a:t>
            </a:r>
            <a:endParaRPr lang="en-US" sz="1050" b="1" dirty="0">
              <a:solidFill>
                <a:srgbClr val="FF0000"/>
              </a:solidFill>
              <a:latin typeface="Calibri" panose="020F0502020204030204" pitchFamily="34" charset="0"/>
              <a:cs typeface="Calibri" panose="020F0502020204030204" pitchFamily="34" charset="0"/>
            </a:endParaRPr>
          </a:p>
        </p:txBody>
      </p:sp>
      <p:sp>
        <p:nvSpPr>
          <p:cNvPr id="193" name="TextBox 192"/>
          <p:cNvSpPr txBox="1"/>
          <p:nvPr/>
        </p:nvSpPr>
        <p:spPr>
          <a:xfrm>
            <a:off x="556320" y="5100475"/>
            <a:ext cx="2240678" cy="253916"/>
          </a:xfrm>
          <a:prstGeom prst="rect">
            <a:avLst/>
          </a:prstGeom>
          <a:noFill/>
        </p:spPr>
        <p:txBody>
          <a:bodyPr wrap="none" rtlCol="0">
            <a:spAutoFit/>
          </a:bodyPr>
          <a:lstStyle/>
          <a:p>
            <a:pPr defTabSz="179388"/>
            <a:r>
              <a:rPr lang="en-US" sz="1050" dirty="0" smtClean="0">
                <a:solidFill>
                  <a:schemeClr val="tx1"/>
                </a:solidFill>
                <a:latin typeface="Calibri" panose="020F0502020204030204" pitchFamily="34" charset="0"/>
                <a:cs typeface="Calibri" panose="020F0502020204030204" pitchFamily="34" charset="0"/>
              </a:rPr>
              <a:t>250mW	ARIB STD-T107	Unlicensed</a:t>
            </a:r>
            <a:endParaRPr lang="en-US" sz="1050" dirty="0">
              <a:solidFill>
                <a:schemeClr val="tx1"/>
              </a:solidFill>
              <a:latin typeface="Calibri" panose="020F0502020204030204" pitchFamily="34" charset="0"/>
              <a:cs typeface="Calibri" panose="020F0502020204030204" pitchFamily="34" charset="0"/>
            </a:endParaRPr>
          </a:p>
        </p:txBody>
      </p:sp>
      <p:sp>
        <p:nvSpPr>
          <p:cNvPr id="194" name="TextBox 193"/>
          <p:cNvSpPr txBox="1"/>
          <p:nvPr/>
        </p:nvSpPr>
        <p:spPr>
          <a:xfrm>
            <a:off x="3308095" y="5144174"/>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916.0</a:t>
            </a:r>
            <a:endParaRPr lang="en-US" sz="1000" b="1" dirty="0">
              <a:solidFill>
                <a:schemeClr val="tx1"/>
              </a:solidFill>
              <a:latin typeface="Calibri" panose="020F0502020204030204" pitchFamily="34" charset="0"/>
              <a:cs typeface="Calibri" panose="020F0502020204030204" pitchFamily="34" charset="0"/>
            </a:endParaRPr>
          </a:p>
        </p:txBody>
      </p:sp>
      <p:cxnSp>
        <p:nvCxnSpPr>
          <p:cNvPr id="195" name="Straight Connector 194"/>
          <p:cNvCxnSpPr/>
          <p:nvPr/>
        </p:nvCxnSpPr>
        <p:spPr bwMode="auto">
          <a:xfrm>
            <a:off x="3547904" y="5342198"/>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6" name="TextBox 195"/>
          <p:cNvSpPr txBox="1"/>
          <p:nvPr/>
        </p:nvSpPr>
        <p:spPr>
          <a:xfrm>
            <a:off x="4457935" y="5141267"/>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919.2</a:t>
            </a:r>
            <a:endParaRPr lang="en-US" sz="1000" b="1" dirty="0">
              <a:solidFill>
                <a:schemeClr val="tx1"/>
              </a:solidFill>
              <a:latin typeface="Calibri" panose="020F0502020204030204" pitchFamily="34" charset="0"/>
              <a:cs typeface="Calibri" panose="020F0502020204030204" pitchFamily="34" charset="0"/>
            </a:endParaRPr>
          </a:p>
        </p:txBody>
      </p:sp>
      <p:cxnSp>
        <p:nvCxnSpPr>
          <p:cNvPr id="197" name="Straight Connector 196"/>
          <p:cNvCxnSpPr/>
          <p:nvPr/>
        </p:nvCxnSpPr>
        <p:spPr bwMode="auto">
          <a:xfrm>
            <a:off x="4699709" y="5336387"/>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8" name="TextBox 197"/>
          <p:cNvSpPr txBox="1"/>
          <p:nvPr/>
        </p:nvSpPr>
        <p:spPr>
          <a:xfrm>
            <a:off x="628328" y="4449688"/>
            <a:ext cx="2143728" cy="307777"/>
          </a:xfrm>
          <a:prstGeom prst="rect">
            <a:avLst/>
          </a:prstGeom>
          <a:noFill/>
        </p:spPr>
        <p:txBody>
          <a:bodyPr wrap="none" rtlCol="0">
            <a:spAutoFit/>
          </a:bodyPr>
          <a:lstStyle/>
          <a:p>
            <a:r>
              <a:rPr lang="en-US" sz="1400" b="1" dirty="0" smtClean="0">
                <a:solidFill>
                  <a:schemeClr val="tx1"/>
                </a:solidFill>
                <a:latin typeface="Calibri" panose="020F0502020204030204" pitchFamily="34" charset="0"/>
                <a:cs typeface="Calibri" panose="020F0502020204030204" pitchFamily="34" charset="0"/>
              </a:rPr>
              <a:t>Passive System</a:t>
            </a:r>
            <a:r>
              <a:rPr lang="ja-JP" altLang="en-US" sz="1400" b="1" dirty="0">
                <a:solidFill>
                  <a:schemeClr val="tx1"/>
                </a:solidFill>
                <a:latin typeface="Calibri" panose="020F0502020204030204" pitchFamily="34" charset="0"/>
                <a:cs typeface="Calibri" panose="020F0502020204030204" pitchFamily="34" charset="0"/>
              </a:rPr>
              <a:t> </a:t>
            </a:r>
            <a:r>
              <a:rPr lang="en-US" altLang="ja-JP" sz="1400" b="1" dirty="0" smtClean="0">
                <a:solidFill>
                  <a:schemeClr val="tx1"/>
                </a:solidFill>
                <a:latin typeface="Calibri" panose="020F0502020204030204" pitchFamily="34" charset="0"/>
                <a:cs typeface="Calibri" panose="020F0502020204030204" pitchFamily="34" charset="0"/>
              </a:rPr>
              <a:t>(RFID, </a:t>
            </a:r>
            <a:r>
              <a:rPr lang="en-US" altLang="ja-JP" sz="1400" b="1" dirty="0" err="1" smtClean="0">
                <a:solidFill>
                  <a:schemeClr val="tx1"/>
                </a:solidFill>
                <a:latin typeface="Calibri" panose="020F0502020204030204" pitchFamily="34" charset="0"/>
                <a:cs typeface="Calibri" panose="020F0502020204030204" pitchFamily="34" charset="0"/>
              </a:rPr>
              <a:t>etc</a:t>
            </a:r>
            <a:r>
              <a:rPr lang="en-US" altLang="ja-JP" sz="1400" b="1" dirty="0" smtClean="0">
                <a:solidFill>
                  <a:schemeClr val="tx1"/>
                </a:solidFill>
                <a:latin typeface="Calibri" panose="020F0502020204030204" pitchFamily="34" charset="0"/>
                <a:cs typeface="Calibri" panose="020F0502020204030204" pitchFamily="34" charset="0"/>
              </a:rPr>
              <a:t>)</a:t>
            </a:r>
            <a:r>
              <a:rPr lang="en-US" sz="1400" b="1" dirty="0" smtClean="0">
                <a:solidFill>
                  <a:schemeClr val="tx1"/>
                </a:solidFill>
                <a:latin typeface="Calibri" panose="020F0502020204030204" pitchFamily="34" charset="0"/>
                <a:cs typeface="Calibri" panose="020F0502020204030204" pitchFamily="34" charset="0"/>
              </a:rPr>
              <a:t> </a:t>
            </a:r>
            <a:endParaRPr lang="en-US" sz="1400" b="1" dirty="0">
              <a:solidFill>
                <a:schemeClr val="tx1"/>
              </a:solidFill>
              <a:latin typeface="Calibri" panose="020F0502020204030204" pitchFamily="34" charset="0"/>
              <a:cs typeface="Calibri" panose="020F0502020204030204" pitchFamily="34" charset="0"/>
            </a:endParaRPr>
          </a:p>
        </p:txBody>
      </p:sp>
      <p:sp>
        <p:nvSpPr>
          <p:cNvPr id="199" name="TextBox 198"/>
          <p:cNvSpPr txBox="1"/>
          <p:nvPr/>
        </p:nvSpPr>
        <p:spPr>
          <a:xfrm>
            <a:off x="556320" y="5390395"/>
            <a:ext cx="2240678" cy="253916"/>
          </a:xfrm>
          <a:prstGeom prst="rect">
            <a:avLst/>
          </a:prstGeom>
          <a:noFill/>
        </p:spPr>
        <p:txBody>
          <a:bodyPr wrap="none" rtlCol="0">
            <a:spAutoFit/>
          </a:bodyPr>
          <a:lstStyle/>
          <a:p>
            <a:pPr defTabSz="179388"/>
            <a:r>
              <a:rPr lang="en-US" sz="1050" dirty="0" smtClean="0">
                <a:solidFill>
                  <a:schemeClr val="tx1"/>
                </a:solidFill>
                <a:latin typeface="Calibri" panose="020F0502020204030204" pitchFamily="34" charset="0"/>
                <a:cs typeface="Calibri" panose="020F0502020204030204" pitchFamily="34" charset="0"/>
              </a:rPr>
              <a:t>1mW		ARIB STD-T108	Unlicensed</a:t>
            </a:r>
            <a:endParaRPr lang="en-US" sz="1050" dirty="0">
              <a:solidFill>
                <a:schemeClr val="tx1"/>
              </a:solidFill>
              <a:latin typeface="Calibri" panose="020F0502020204030204" pitchFamily="34" charset="0"/>
              <a:cs typeface="Calibri" panose="020F0502020204030204" pitchFamily="34" charset="0"/>
            </a:endParaRPr>
          </a:p>
        </p:txBody>
      </p:sp>
      <p:sp>
        <p:nvSpPr>
          <p:cNvPr id="200" name="TextBox 199"/>
          <p:cNvSpPr txBox="1"/>
          <p:nvPr/>
        </p:nvSpPr>
        <p:spPr>
          <a:xfrm>
            <a:off x="556320" y="5678678"/>
            <a:ext cx="2251899" cy="253916"/>
          </a:xfrm>
          <a:prstGeom prst="rect">
            <a:avLst/>
          </a:prstGeom>
          <a:noFill/>
        </p:spPr>
        <p:txBody>
          <a:bodyPr wrap="none" rtlCol="0">
            <a:spAutoFit/>
          </a:bodyPr>
          <a:lstStyle/>
          <a:p>
            <a:pPr defTabSz="179388"/>
            <a:r>
              <a:rPr lang="en-US" sz="1050" dirty="0" smtClean="0">
                <a:solidFill>
                  <a:schemeClr val="tx1"/>
                </a:solidFill>
                <a:latin typeface="Calibri" panose="020F0502020204030204" pitchFamily="34" charset="0"/>
                <a:cs typeface="Calibri" panose="020F0502020204030204" pitchFamily="34" charset="0"/>
              </a:rPr>
              <a:t>20mW	ARIB STD-T108	Unlicensed</a:t>
            </a:r>
            <a:endParaRPr lang="en-US" sz="1050" dirty="0">
              <a:solidFill>
                <a:schemeClr val="tx1"/>
              </a:solidFill>
              <a:latin typeface="Calibri" panose="020F0502020204030204" pitchFamily="34" charset="0"/>
              <a:cs typeface="Calibri" panose="020F0502020204030204" pitchFamily="34" charset="0"/>
            </a:endParaRPr>
          </a:p>
        </p:txBody>
      </p:sp>
      <p:sp>
        <p:nvSpPr>
          <p:cNvPr id="201" name="TextBox 200"/>
          <p:cNvSpPr txBox="1"/>
          <p:nvPr/>
        </p:nvSpPr>
        <p:spPr>
          <a:xfrm>
            <a:off x="556320" y="5964571"/>
            <a:ext cx="3088025" cy="253916"/>
          </a:xfrm>
          <a:prstGeom prst="rect">
            <a:avLst/>
          </a:prstGeom>
          <a:noFill/>
        </p:spPr>
        <p:txBody>
          <a:bodyPr wrap="none" rtlCol="0">
            <a:spAutoFit/>
          </a:bodyPr>
          <a:lstStyle/>
          <a:p>
            <a:pPr defTabSz="179388"/>
            <a:r>
              <a:rPr lang="en-US" sz="1050" dirty="0" smtClean="0">
                <a:solidFill>
                  <a:schemeClr val="tx1"/>
                </a:solidFill>
                <a:latin typeface="Calibri" panose="020F0502020204030204" pitchFamily="34" charset="0"/>
                <a:cs typeface="Calibri" panose="020F0502020204030204" pitchFamily="34" charset="0"/>
              </a:rPr>
              <a:t>250mW	ARIB STD-T108	Licensed/</a:t>
            </a:r>
            <a:r>
              <a:rPr lang="en-US" altLang="ja-JP" sz="1050" dirty="0" smtClean="0">
                <a:solidFill>
                  <a:schemeClr val="tx1"/>
                </a:solidFill>
                <a:latin typeface="Calibri" panose="020F0502020204030204" pitchFamily="34" charset="0"/>
                <a:cs typeface="Calibri" panose="020F0502020204030204" pitchFamily="34" charset="0"/>
              </a:rPr>
              <a:t>Registered</a:t>
            </a:r>
            <a:r>
              <a:rPr lang="en-US" sz="1050" dirty="0" smtClean="0">
                <a:solidFill>
                  <a:schemeClr val="tx1"/>
                </a:solidFill>
                <a:latin typeface="Calibri" panose="020F0502020204030204" pitchFamily="34" charset="0"/>
                <a:cs typeface="Calibri" panose="020F0502020204030204" pitchFamily="34" charset="0"/>
              </a:rPr>
              <a:t>		</a:t>
            </a:r>
            <a:endParaRPr lang="en-US" sz="1050" dirty="0">
              <a:solidFill>
                <a:schemeClr val="tx1"/>
              </a:solidFill>
              <a:latin typeface="Calibri" panose="020F0502020204030204" pitchFamily="34" charset="0"/>
              <a:cs typeface="Calibri" panose="020F0502020204030204" pitchFamily="34" charset="0"/>
            </a:endParaRPr>
          </a:p>
        </p:txBody>
      </p:sp>
      <p:grpSp>
        <p:nvGrpSpPr>
          <p:cNvPr id="202" name="Group 201"/>
          <p:cNvGrpSpPr/>
          <p:nvPr/>
        </p:nvGrpSpPr>
        <p:grpSpPr>
          <a:xfrm>
            <a:off x="7904065" y="5390395"/>
            <a:ext cx="284431" cy="252029"/>
            <a:chOff x="6997434" y="5214918"/>
            <a:chExt cx="576064" cy="252029"/>
          </a:xfrm>
          <a:solidFill>
            <a:srgbClr val="FFCCCC"/>
          </a:solidFill>
        </p:grpSpPr>
        <p:sp>
          <p:nvSpPr>
            <p:cNvPr id="203" name="Rectangle 202"/>
            <p:cNvSpPr/>
            <p:nvPr/>
          </p:nvSpPr>
          <p:spPr bwMode="auto">
            <a:xfrm>
              <a:off x="6997434"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4" name="Rectangle 203"/>
            <p:cNvSpPr/>
            <p:nvPr/>
          </p:nvSpPr>
          <p:spPr bwMode="auto">
            <a:xfrm>
              <a:off x="7069442"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5" name="Rectangle 204"/>
            <p:cNvSpPr/>
            <p:nvPr/>
          </p:nvSpPr>
          <p:spPr bwMode="auto">
            <a:xfrm>
              <a:off x="7141450"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6" name="Rectangle 205"/>
            <p:cNvSpPr/>
            <p:nvPr/>
          </p:nvSpPr>
          <p:spPr bwMode="auto">
            <a:xfrm>
              <a:off x="7213458"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7" name="Rectangle 206"/>
            <p:cNvSpPr/>
            <p:nvPr/>
          </p:nvSpPr>
          <p:spPr bwMode="auto">
            <a:xfrm>
              <a:off x="7285466"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8" name="Rectangle 207"/>
            <p:cNvSpPr/>
            <p:nvPr/>
          </p:nvSpPr>
          <p:spPr bwMode="auto">
            <a:xfrm>
              <a:off x="7357474" y="5214919"/>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9" name="Rectangle 208"/>
            <p:cNvSpPr/>
            <p:nvPr/>
          </p:nvSpPr>
          <p:spPr bwMode="auto">
            <a:xfrm>
              <a:off x="7429482"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0" name="Rectangle 209"/>
            <p:cNvSpPr/>
            <p:nvPr/>
          </p:nvSpPr>
          <p:spPr bwMode="auto">
            <a:xfrm>
              <a:off x="7501490"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212" name="Rectangle 211"/>
          <p:cNvSpPr/>
          <p:nvPr/>
        </p:nvSpPr>
        <p:spPr bwMode="auto">
          <a:xfrm>
            <a:off x="8190296"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3" name="Rectangle 212"/>
          <p:cNvSpPr/>
          <p:nvPr/>
        </p:nvSpPr>
        <p:spPr bwMode="auto">
          <a:xfrm>
            <a:off x="8225850"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4" name="Rectangle 213"/>
          <p:cNvSpPr/>
          <p:nvPr/>
        </p:nvSpPr>
        <p:spPr bwMode="auto">
          <a:xfrm>
            <a:off x="8261404"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5" name="Rectangle 214"/>
          <p:cNvSpPr/>
          <p:nvPr/>
        </p:nvSpPr>
        <p:spPr bwMode="auto">
          <a:xfrm>
            <a:off x="8296958"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6" name="Rectangle 215"/>
          <p:cNvSpPr/>
          <p:nvPr/>
        </p:nvSpPr>
        <p:spPr bwMode="auto">
          <a:xfrm>
            <a:off x="8332512"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7" name="Rectangle 216"/>
          <p:cNvSpPr/>
          <p:nvPr/>
        </p:nvSpPr>
        <p:spPr bwMode="auto">
          <a:xfrm>
            <a:off x="8368065" y="5390394"/>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8" name="Rectangle 217"/>
          <p:cNvSpPr/>
          <p:nvPr/>
        </p:nvSpPr>
        <p:spPr bwMode="auto">
          <a:xfrm>
            <a:off x="8403619"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9" name="Rectangle 218"/>
          <p:cNvSpPr/>
          <p:nvPr/>
        </p:nvSpPr>
        <p:spPr bwMode="auto">
          <a:xfrm>
            <a:off x="8439173"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0" name="TextBox 219"/>
          <p:cNvSpPr txBox="1"/>
          <p:nvPr/>
        </p:nvSpPr>
        <p:spPr>
          <a:xfrm>
            <a:off x="628328" y="6250464"/>
            <a:ext cx="2941126" cy="307777"/>
          </a:xfrm>
          <a:prstGeom prst="rect">
            <a:avLst/>
          </a:prstGeom>
          <a:noFill/>
        </p:spPr>
        <p:txBody>
          <a:bodyPr wrap="none" rtlCol="0">
            <a:spAutoFit/>
          </a:bodyPr>
          <a:lstStyle/>
          <a:p>
            <a:r>
              <a:rPr lang="en-US" sz="1400" b="1" dirty="0" smtClean="0">
                <a:solidFill>
                  <a:schemeClr val="tx1"/>
                </a:solidFill>
                <a:latin typeface="Calibri" panose="020F0502020204030204" pitchFamily="34" charset="0"/>
                <a:cs typeface="Calibri" panose="020F0502020204030204" pitchFamily="34" charset="0"/>
              </a:rPr>
              <a:t>Active System (LPWA, 802.15.4g, </a:t>
            </a:r>
            <a:r>
              <a:rPr lang="en-US" sz="1400" b="1" dirty="0" err="1" smtClean="0">
                <a:solidFill>
                  <a:schemeClr val="tx1"/>
                </a:solidFill>
                <a:latin typeface="Calibri" panose="020F0502020204030204" pitchFamily="34" charset="0"/>
                <a:cs typeface="Calibri" panose="020F0502020204030204" pitchFamily="34" charset="0"/>
              </a:rPr>
              <a:t>etc</a:t>
            </a:r>
            <a:r>
              <a:rPr lang="en-US" sz="1400" b="1" dirty="0" smtClean="0">
                <a:solidFill>
                  <a:schemeClr val="tx1"/>
                </a:solidFill>
                <a:latin typeface="Calibri" panose="020F0502020204030204" pitchFamily="34" charset="0"/>
                <a:cs typeface="Calibri" panose="020F0502020204030204" pitchFamily="34" charset="0"/>
              </a:rPr>
              <a:t>)</a:t>
            </a:r>
            <a:endParaRPr lang="en-US" sz="1400" b="1" dirty="0">
              <a:solidFill>
                <a:schemeClr val="tx1"/>
              </a:solidFill>
              <a:latin typeface="Calibri" panose="020F0502020204030204" pitchFamily="34" charset="0"/>
              <a:cs typeface="Calibri" panose="020F0502020204030204" pitchFamily="34" charset="0"/>
            </a:endParaRPr>
          </a:p>
        </p:txBody>
      </p:sp>
      <p:sp>
        <p:nvSpPr>
          <p:cNvPr id="221" name="Rounded Rectangle 220"/>
          <p:cNvSpPr/>
          <p:nvPr/>
        </p:nvSpPr>
        <p:spPr bwMode="auto">
          <a:xfrm>
            <a:off x="5071042" y="5585944"/>
            <a:ext cx="2877170" cy="360040"/>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223" name="Straight Connector 222"/>
          <p:cNvCxnSpPr/>
          <p:nvPr/>
        </p:nvCxnSpPr>
        <p:spPr bwMode="auto">
          <a:xfrm flipV="1">
            <a:off x="560562" y="4763985"/>
            <a:ext cx="0" cy="1440160"/>
          </a:xfrm>
          <a:prstGeom prst="line">
            <a:avLst/>
          </a:prstGeom>
          <a:solidFill>
            <a:srgbClr val="00B8FF"/>
          </a:solidFill>
          <a:ln w="19050" cap="flat" cmpd="sng" algn="ctr">
            <a:solidFill>
              <a:schemeClr val="tx1"/>
            </a:solidFill>
            <a:prstDash val="solid"/>
            <a:round/>
            <a:headEnd type="arrow" w="med" len="med"/>
            <a:tailEnd type="arrow" w="med" len="med"/>
          </a:ln>
          <a:effectLst/>
        </p:spPr>
      </p:cxnSp>
      <p:sp>
        <p:nvSpPr>
          <p:cNvPr id="224" name="TextBox 223"/>
          <p:cNvSpPr txBox="1"/>
          <p:nvPr/>
        </p:nvSpPr>
        <p:spPr>
          <a:xfrm>
            <a:off x="6878796" y="5939695"/>
            <a:ext cx="1526828" cy="307777"/>
          </a:xfrm>
          <a:prstGeom prst="rect">
            <a:avLst/>
          </a:prstGeom>
          <a:noFill/>
        </p:spPr>
        <p:txBody>
          <a:bodyPr wrap="none" rtlCol="0">
            <a:spAutoFit/>
          </a:bodyPr>
          <a:lstStyle/>
          <a:p>
            <a:r>
              <a:rPr lang="en-US" sz="1400" dirty="0" smtClean="0">
                <a:solidFill>
                  <a:srgbClr val="FF0000"/>
                </a:solidFill>
                <a:latin typeface="Calibri" panose="020F0502020204030204" pitchFamily="34" charset="0"/>
                <a:cs typeface="Calibri" panose="020F0502020204030204" pitchFamily="34" charset="0"/>
              </a:rPr>
              <a:t>IEEE802.15.4g, </a:t>
            </a:r>
            <a:r>
              <a:rPr lang="en-US" sz="1400" dirty="0" err="1" smtClean="0">
                <a:solidFill>
                  <a:srgbClr val="FF0000"/>
                </a:solidFill>
                <a:latin typeface="Calibri" panose="020F0502020204030204" pitchFamily="34" charset="0"/>
                <a:cs typeface="Calibri" panose="020F0502020204030204" pitchFamily="34" charset="0"/>
              </a:rPr>
              <a:t>etc</a:t>
            </a:r>
            <a:endParaRPr lang="en-US" sz="1400" dirty="0">
              <a:solidFill>
                <a:srgbClr val="FF0000"/>
              </a:solidFill>
              <a:latin typeface="Calibri" panose="020F0502020204030204" pitchFamily="34" charset="0"/>
              <a:cs typeface="Calibri" panose="020F0502020204030204" pitchFamily="34" charset="0"/>
            </a:endParaRPr>
          </a:p>
        </p:txBody>
      </p:sp>
      <p:cxnSp>
        <p:nvCxnSpPr>
          <p:cNvPr id="225" name="Straight Connector 224"/>
          <p:cNvCxnSpPr/>
          <p:nvPr/>
        </p:nvCxnSpPr>
        <p:spPr bwMode="auto">
          <a:xfrm>
            <a:off x="8455679" y="5328967"/>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28" name="Left Brace 227"/>
          <p:cNvSpPr/>
          <p:nvPr/>
        </p:nvSpPr>
        <p:spPr bwMode="auto">
          <a:xfrm rot="5400000">
            <a:off x="5596946" y="4142115"/>
            <a:ext cx="155448" cy="1046760"/>
          </a:xfrm>
          <a:prstGeom prst="leftBrac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0" name="TextBox 229"/>
          <p:cNvSpPr txBox="1"/>
          <p:nvPr/>
        </p:nvSpPr>
        <p:spPr>
          <a:xfrm>
            <a:off x="4960372" y="4256224"/>
            <a:ext cx="1428596" cy="253916"/>
          </a:xfrm>
          <a:prstGeom prst="rect">
            <a:avLst/>
          </a:prstGeom>
          <a:noFill/>
        </p:spPr>
        <p:txBody>
          <a:bodyPr wrap="none" rtlCol="0">
            <a:spAutoFit/>
          </a:bodyPr>
          <a:lstStyle/>
          <a:p>
            <a:r>
              <a:rPr lang="en-US" sz="1050" dirty="0" smtClean="0">
                <a:solidFill>
                  <a:schemeClr val="tx1"/>
                </a:solidFill>
                <a:latin typeface="Calibri" panose="020F0502020204030204" pitchFamily="34" charset="0"/>
                <a:cs typeface="Calibri" panose="020F0502020204030204" pitchFamily="34" charset="0"/>
              </a:rPr>
              <a:t>Coexistence Operation</a:t>
            </a:r>
            <a:endParaRPr lang="en-US" sz="1050" dirty="0">
              <a:solidFill>
                <a:schemeClr val="tx1"/>
              </a:solidFill>
              <a:latin typeface="Calibri" panose="020F0502020204030204" pitchFamily="34" charset="0"/>
              <a:cs typeface="Calibri" panose="020F0502020204030204" pitchFamily="34" charset="0"/>
            </a:endParaRPr>
          </a:p>
        </p:txBody>
      </p:sp>
      <p:sp>
        <p:nvSpPr>
          <p:cNvPr id="238" name="Rectangle 237"/>
          <p:cNvSpPr/>
          <p:nvPr/>
        </p:nvSpPr>
        <p:spPr bwMode="auto">
          <a:xfrm>
            <a:off x="8621216" y="6270938"/>
            <a:ext cx="72008" cy="25202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9" name="Rectangle 238"/>
          <p:cNvSpPr/>
          <p:nvPr/>
        </p:nvSpPr>
        <p:spPr bwMode="auto">
          <a:xfrm>
            <a:off x="8657641" y="6573924"/>
            <a:ext cx="35554" cy="25202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0" name="TextBox 239"/>
          <p:cNvSpPr txBox="1"/>
          <p:nvPr/>
        </p:nvSpPr>
        <p:spPr>
          <a:xfrm>
            <a:off x="8693195" y="6323205"/>
            <a:ext cx="681597" cy="215444"/>
          </a:xfrm>
          <a:prstGeom prst="rect">
            <a:avLst/>
          </a:prstGeom>
          <a:noFill/>
        </p:spPr>
        <p:txBody>
          <a:bodyPr wrap="none" rtlCol="0">
            <a:spAutoFit/>
          </a:bodyPr>
          <a:lstStyle/>
          <a:p>
            <a:r>
              <a:rPr lang="en-US" sz="800" b="1" dirty="0" err="1" smtClean="0">
                <a:solidFill>
                  <a:schemeClr val="tx1"/>
                </a:solidFill>
                <a:latin typeface="Calibri" panose="020F0502020204030204" pitchFamily="34" charset="0"/>
                <a:cs typeface="Calibri" panose="020F0502020204030204" pitchFamily="34" charset="0"/>
              </a:rPr>
              <a:t>Ch</a:t>
            </a:r>
            <a:r>
              <a:rPr lang="en-US" sz="800" b="1" dirty="0" smtClean="0">
                <a:solidFill>
                  <a:schemeClr val="tx1"/>
                </a:solidFill>
                <a:latin typeface="Calibri" panose="020F0502020204030204" pitchFamily="34" charset="0"/>
                <a:cs typeface="Calibri" panose="020F0502020204030204" pitchFamily="34" charset="0"/>
              </a:rPr>
              <a:t>: 200KHz </a:t>
            </a:r>
            <a:endParaRPr lang="en-US" sz="800" b="1" dirty="0">
              <a:solidFill>
                <a:schemeClr val="tx1"/>
              </a:solidFill>
              <a:latin typeface="Calibri" panose="020F0502020204030204" pitchFamily="34" charset="0"/>
              <a:cs typeface="Calibri" panose="020F0502020204030204" pitchFamily="34" charset="0"/>
            </a:endParaRPr>
          </a:p>
        </p:txBody>
      </p:sp>
      <p:sp>
        <p:nvSpPr>
          <p:cNvPr id="241" name="TextBox 240"/>
          <p:cNvSpPr txBox="1"/>
          <p:nvPr/>
        </p:nvSpPr>
        <p:spPr>
          <a:xfrm>
            <a:off x="8693194" y="6610508"/>
            <a:ext cx="681597" cy="215444"/>
          </a:xfrm>
          <a:prstGeom prst="rect">
            <a:avLst/>
          </a:prstGeom>
          <a:noFill/>
        </p:spPr>
        <p:txBody>
          <a:bodyPr wrap="none" rtlCol="0">
            <a:spAutoFit/>
          </a:bodyPr>
          <a:lstStyle/>
          <a:p>
            <a:r>
              <a:rPr lang="en-US" sz="800" b="1" dirty="0" err="1" smtClean="0">
                <a:solidFill>
                  <a:schemeClr val="tx1"/>
                </a:solidFill>
                <a:latin typeface="Calibri" panose="020F0502020204030204" pitchFamily="34" charset="0"/>
                <a:cs typeface="Calibri" panose="020F0502020204030204" pitchFamily="34" charset="0"/>
              </a:rPr>
              <a:t>Ch</a:t>
            </a:r>
            <a:r>
              <a:rPr lang="en-US" sz="800" b="1" dirty="0" smtClean="0">
                <a:solidFill>
                  <a:schemeClr val="tx1"/>
                </a:solidFill>
                <a:latin typeface="Calibri" panose="020F0502020204030204" pitchFamily="34" charset="0"/>
                <a:cs typeface="Calibri" panose="020F0502020204030204" pitchFamily="34" charset="0"/>
              </a:rPr>
              <a:t>: 100KHz </a:t>
            </a:r>
            <a:endParaRPr lang="en-US" sz="800" b="1" dirty="0">
              <a:solidFill>
                <a:schemeClr val="tx1"/>
              </a:solidFill>
              <a:latin typeface="Calibri" panose="020F0502020204030204" pitchFamily="34" charset="0"/>
              <a:cs typeface="Calibri" panose="020F0502020204030204" pitchFamily="34" charset="0"/>
            </a:endParaRPr>
          </a:p>
        </p:txBody>
      </p:sp>
      <p:sp>
        <p:nvSpPr>
          <p:cNvPr id="242" name="TextBox 241"/>
          <p:cNvSpPr txBox="1"/>
          <p:nvPr/>
        </p:nvSpPr>
        <p:spPr>
          <a:xfrm>
            <a:off x="9096491" y="5155927"/>
            <a:ext cx="428322"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MHz</a:t>
            </a:r>
            <a:endParaRPr lang="en-US" sz="1000" b="1" dirty="0">
              <a:solidFill>
                <a:schemeClr val="tx1"/>
              </a:solidFill>
              <a:latin typeface="Calibri" panose="020F0502020204030204" pitchFamily="34" charset="0"/>
              <a:cs typeface="Calibri" panose="020F0502020204030204" pitchFamily="34" charset="0"/>
            </a:endParaRPr>
          </a:p>
        </p:txBody>
      </p:sp>
      <p:sp>
        <p:nvSpPr>
          <p:cNvPr id="243" name="Rectangle 242"/>
          <p:cNvSpPr/>
          <p:nvPr/>
        </p:nvSpPr>
        <p:spPr bwMode="auto">
          <a:xfrm>
            <a:off x="8481980" y="5019892"/>
            <a:ext cx="629847" cy="62441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6" name="TextBox 225"/>
          <p:cNvSpPr txBox="1"/>
          <p:nvPr/>
        </p:nvSpPr>
        <p:spPr>
          <a:xfrm>
            <a:off x="8179903" y="5143250"/>
            <a:ext cx="546945"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929.65</a:t>
            </a:r>
            <a:endParaRPr lang="en-US" sz="1000" b="1" dirty="0">
              <a:solidFill>
                <a:schemeClr val="tx1"/>
              </a:solidFill>
              <a:latin typeface="Calibri" panose="020F0502020204030204" pitchFamily="34" charset="0"/>
              <a:cs typeface="Calibri" panose="020F0502020204030204" pitchFamily="34" charset="0"/>
            </a:endParaRPr>
          </a:p>
        </p:txBody>
      </p:sp>
      <p:sp>
        <p:nvSpPr>
          <p:cNvPr id="244" name="TextBox 243"/>
          <p:cNvSpPr txBox="1"/>
          <p:nvPr/>
        </p:nvSpPr>
        <p:spPr>
          <a:xfrm>
            <a:off x="8586751" y="4989565"/>
            <a:ext cx="441146"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MCA</a:t>
            </a:r>
            <a:endParaRPr lang="en-US" sz="1000" b="1" dirty="0">
              <a:solidFill>
                <a:schemeClr val="tx1"/>
              </a:solidFill>
              <a:latin typeface="Calibri" panose="020F0502020204030204" pitchFamily="34" charset="0"/>
              <a:cs typeface="Calibri" panose="020F0502020204030204" pitchFamily="34" charset="0"/>
            </a:endParaRPr>
          </a:p>
        </p:txBody>
      </p:sp>
      <p:sp>
        <p:nvSpPr>
          <p:cNvPr id="245" name="TextBox 244"/>
          <p:cNvSpPr txBox="1"/>
          <p:nvPr/>
        </p:nvSpPr>
        <p:spPr>
          <a:xfrm>
            <a:off x="628328" y="6673879"/>
            <a:ext cx="2342308" cy="246221"/>
          </a:xfrm>
          <a:prstGeom prst="rect">
            <a:avLst/>
          </a:prstGeom>
          <a:noFill/>
        </p:spPr>
        <p:txBody>
          <a:bodyPr wrap="none" rtlCol="0">
            <a:spAutoFit/>
          </a:bodyPr>
          <a:lstStyle/>
          <a:p>
            <a:r>
              <a:rPr lang="en-US" sz="1000" dirty="0" smtClean="0">
                <a:solidFill>
                  <a:schemeClr val="tx1"/>
                </a:solidFill>
                <a:latin typeface="Calibri" panose="020F0502020204030204" pitchFamily="34" charset="0"/>
                <a:cs typeface="Calibri" panose="020F0502020204030204" pitchFamily="34" charset="0"/>
              </a:rPr>
              <a:t>MCA: Multi-Channel Access Radio System</a:t>
            </a:r>
            <a:endParaRPr lang="en-US" sz="1000" dirty="0">
              <a:solidFill>
                <a:schemeClr val="tx1"/>
              </a:solidFill>
              <a:latin typeface="Calibri" panose="020F0502020204030204" pitchFamily="34" charset="0"/>
              <a:cs typeface="Calibri" panose="020F0502020204030204" pitchFamily="34" charset="0"/>
            </a:endParaRPr>
          </a:p>
        </p:txBody>
      </p:sp>
      <p:sp>
        <p:nvSpPr>
          <p:cNvPr id="247" name="Rectangle 246"/>
          <p:cNvSpPr/>
          <p:nvPr/>
        </p:nvSpPr>
        <p:spPr bwMode="auto">
          <a:xfrm>
            <a:off x="5309874" y="4884453"/>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8" name="Rectangle 247"/>
          <p:cNvSpPr/>
          <p:nvPr/>
        </p:nvSpPr>
        <p:spPr bwMode="auto">
          <a:xfrm>
            <a:off x="5381882" y="4884452"/>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2" name="Rectangle 171"/>
          <p:cNvSpPr/>
          <p:nvPr/>
        </p:nvSpPr>
        <p:spPr bwMode="auto">
          <a:xfrm>
            <a:off x="5311777"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6" name="Rectangle 185"/>
          <p:cNvSpPr/>
          <p:nvPr/>
        </p:nvSpPr>
        <p:spPr bwMode="auto">
          <a:xfrm>
            <a:off x="5237497" y="4886338"/>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7" name="TextBox 186"/>
          <p:cNvSpPr txBox="1"/>
          <p:nvPr/>
        </p:nvSpPr>
        <p:spPr>
          <a:xfrm>
            <a:off x="4948808" y="5133764"/>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920.6</a:t>
            </a:r>
            <a:endParaRPr lang="en-US" sz="1000" b="1" dirty="0">
              <a:solidFill>
                <a:schemeClr val="tx1"/>
              </a:solidFill>
              <a:latin typeface="Calibri" panose="020F0502020204030204" pitchFamily="34" charset="0"/>
              <a:cs typeface="Calibri" panose="020F0502020204030204" pitchFamily="34" charset="0"/>
            </a:endParaRPr>
          </a:p>
        </p:txBody>
      </p:sp>
      <p:sp>
        <p:nvSpPr>
          <p:cNvPr id="249" name="Rectangle 248"/>
          <p:cNvSpPr/>
          <p:nvPr/>
        </p:nvSpPr>
        <p:spPr bwMode="auto">
          <a:xfrm>
            <a:off x="5454841" y="4884118"/>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4" name="Rectangle 173"/>
          <p:cNvSpPr/>
          <p:nvPr/>
        </p:nvSpPr>
        <p:spPr bwMode="auto">
          <a:xfrm>
            <a:off x="5455793"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3" name="Rectangle 172"/>
          <p:cNvSpPr/>
          <p:nvPr/>
        </p:nvSpPr>
        <p:spPr bwMode="auto">
          <a:xfrm>
            <a:off x="5383785"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222" name="Straight Connector 221"/>
          <p:cNvCxnSpPr/>
          <p:nvPr/>
        </p:nvCxnSpPr>
        <p:spPr bwMode="auto">
          <a:xfrm>
            <a:off x="376300" y="5390395"/>
            <a:ext cx="8820980" cy="0"/>
          </a:xfrm>
          <a:prstGeom prst="line">
            <a:avLst/>
          </a:prstGeom>
          <a:solidFill>
            <a:srgbClr val="00B8FF"/>
          </a:solidFill>
          <a:ln w="190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6522620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dirty="0" smtClean="0"/>
              <a:t>ARIB STD-T107</a:t>
            </a:r>
            <a:endParaRPr lang="en-US" dirty="0"/>
          </a:p>
        </p:txBody>
      </p:sp>
      <p:sp>
        <p:nvSpPr>
          <p:cNvPr id="3" name="Content Placeholder 2"/>
          <p:cNvSpPr>
            <a:spLocks noGrp="1"/>
          </p:cNvSpPr>
          <p:nvPr>
            <p:ph idx="1"/>
          </p:nvPr>
        </p:nvSpPr>
        <p:spPr>
          <a:xfrm>
            <a:off x="556320" y="1497361"/>
            <a:ext cx="8640960" cy="2626127"/>
          </a:xfrm>
        </p:spPr>
        <p:txBody>
          <a:bodyPr/>
          <a:lstStyle/>
          <a:p>
            <a:r>
              <a:rPr lang="en-US" dirty="0"/>
              <a:t>This standard specifies on the Radio Frequency Identification (RFID) equipment that uses the frequency of 916.7 MHz or more and 923.5 MHz or less to the identification of mobile objects that radio equipment performs by receiving the radio wave emitted from a responder. </a:t>
            </a:r>
            <a:r>
              <a:rPr lang="en-US" u="sng" dirty="0"/>
              <a:t>The target system is a medium-or-low output type passive tag system.</a:t>
            </a:r>
            <a:endParaRPr lang="en-US" u="sng"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Yuki Nagai, MERL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
        <p:nvSpPr>
          <p:cNvPr id="7" name="Rectangle 6"/>
          <p:cNvSpPr/>
          <p:nvPr/>
        </p:nvSpPr>
        <p:spPr bwMode="auto">
          <a:xfrm>
            <a:off x="3440231"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Rectangle 7"/>
          <p:cNvSpPr/>
          <p:nvPr/>
        </p:nvSpPr>
        <p:spPr bwMode="auto">
          <a:xfrm>
            <a:off x="3512239"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Rectangle 8"/>
          <p:cNvSpPr/>
          <p:nvPr/>
        </p:nvSpPr>
        <p:spPr bwMode="auto">
          <a:xfrm>
            <a:off x="3584247"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 name="Rectangle 9"/>
          <p:cNvSpPr/>
          <p:nvPr/>
        </p:nvSpPr>
        <p:spPr bwMode="auto">
          <a:xfrm>
            <a:off x="3656255"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 name="Rectangle 10"/>
          <p:cNvSpPr/>
          <p:nvPr/>
        </p:nvSpPr>
        <p:spPr bwMode="auto">
          <a:xfrm>
            <a:off x="3728263"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 name="Rectangle 11"/>
          <p:cNvSpPr/>
          <p:nvPr/>
        </p:nvSpPr>
        <p:spPr bwMode="auto">
          <a:xfrm>
            <a:off x="3872279" y="5138366"/>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 name="Rectangle 12"/>
          <p:cNvSpPr/>
          <p:nvPr/>
        </p:nvSpPr>
        <p:spPr bwMode="auto">
          <a:xfrm>
            <a:off x="3944287"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 name="Rectangle 13"/>
          <p:cNvSpPr/>
          <p:nvPr/>
        </p:nvSpPr>
        <p:spPr bwMode="auto">
          <a:xfrm>
            <a:off x="4016295"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 name="Rectangle 14"/>
          <p:cNvSpPr/>
          <p:nvPr/>
        </p:nvSpPr>
        <p:spPr bwMode="auto">
          <a:xfrm>
            <a:off x="4088303"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 name="Rectangle 15"/>
          <p:cNvSpPr/>
          <p:nvPr/>
        </p:nvSpPr>
        <p:spPr bwMode="auto">
          <a:xfrm>
            <a:off x="4160311"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 name="Rectangle 16"/>
          <p:cNvSpPr/>
          <p:nvPr/>
        </p:nvSpPr>
        <p:spPr bwMode="auto">
          <a:xfrm>
            <a:off x="4304327"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 name="Rectangle 17"/>
          <p:cNvSpPr/>
          <p:nvPr/>
        </p:nvSpPr>
        <p:spPr bwMode="auto">
          <a:xfrm>
            <a:off x="4376335"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9" name="Rectangle 18"/>
          <p:cNvSpPr/>
          <p:nvPr/>
        </p:nvSpPr>
        <p:spPr bwMode="auto">
          <a:xfrm>
            <a:off x="4448343"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 name="Rectangle 19"/>
          <p:cNvSpPr/>
          <p:nvPr/>
        </p:nvSpPr>
        <p:spPr bwMode="auto">
          <a:xfrm>
            <a:off x="4520351"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 name="Rectangle 20"/>
          <p:cNvSpPr/>
          <p:nvPr/>
        </p:nvSpPr>
        <p:spPr bwMode="auto">
          <a:xfrm>
            <a:off x="4592359"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 name="Rectangle 21"/>
          <p:cNvSpPr/>
          <p:nvPr/>
        </p:nvSpPr>
        <p:spPr bwMode="auto">
          <a:xfrm>
            <a:off x="4736375"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 name="Rectangle 22"/>
          <p:cNvSpPr/>
          <p:nvPr/>
        </p:nvSpPr>
        <p:spPr bwMode="auto">
          <a:xfrm>
            <a:off x="4808383"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 name="Rectangle 23"/>
          <p:cNvSpPr/>
          <p:nvPr/>
        </p:nvSpPr>
        <p:spPr bwMode="auto">
          <a:xfrm>
            <a:off x="4880391"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 name="Rectangle 24"/>
          <p:cNvSpPr/>
          <p:nvPr/>
        </p:nvSpPr>
        <p:spPr bwMode="auto">
          <a:xfrm>
            <a:off x="4952399" y="5138366"/>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 name="Rectangle 25"/>
          <p:cNvSpPr/>
          <p:nvPr/>
        </p:nvSpPr>
        <p:spPr bwMode="auto">
          <a:xfrm>
            <a:off x="5024407"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7" name="Rectangle 26"/>
          <p:cNvSpPr/>
          <p:nvPr/>
        </p:nvSpPr>
        <p:spPr bwMode="auto">
          <a:xfrm>
            <a:off x="3440351"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 name="Rectangle 27"/>
          <p:cNvSpPr/>
          <p:nvPr/>
        </p:nvSpPr>
        <p:spPr bwMode="auto">
          <a:xfrm>
            <a:off x="3512359"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 name="Rectangle 28"/>
          <p:cNvSpPr/>
          <p:nvPr/>
        </p:nvSpPr>
        <p:spPr bwMode="auto">
          <a:xfrm>
            <a:off x="3584367"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 name="Rectangle 29"/>
          <p:cNvSpPr/>
          <p:nvPr/>
        </p:nvSpPr>
        <p:spPr bwMode="auto">
          <a:xfrm>
            <a:off x="3656375"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 name="Rectangle 30"/>
          <p:cNvSpPr/>
          <p:nvPr/>
        </p:nvSpPr>
        <p:spPr bwMode="auto">
          <a:xfrm>
            <a:off x="3728383"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 name="Rectangle 31"/>
          <p:cNvSpPr/>
          <p:nvPr/>
        </p:nvSpPr>
        <p:spPr bwMode="auto">
          <a:xfrm>
            <a:off x="3872399" y="4886338"/>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 name="Rectangle 32"/>
          <p:cNvSpPr/>
          <p:nvPr/>
        </p:nvSpPr>
        <p:spPr bwMode="auto">
          <a:xfrm>
            <a:off x="3944407"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 name="Rectangle 33"/>
          <p:cNvSpPr/>
          <p:nvPr/>
        </p:nvSpPr>
        <p:spPr bwMode="auto">
          <a:xfrm>
            <a:off x="4016415"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 name="Rectangle 34"/>
          <p:cNvSpPr/>
          <p:nvPr/>
        </p:nvSpPr>
        <p:spPr bwMode="auto">
          <a:xfrm>
            <a:off x="4088423"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6" name="Rectangle 35"/>
          <p:cNvSpPr/>
          <p:nvPr/>
        </p:nvSpPr>
        <p:spPr bwMode="auto">
          <a:xfrm>
            <a:off x="4160431"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 name="Rectangle 36"/>
          <p:cNvSpPr/>
          <p:nvPr/>
        </p:nvSpPr>
        <p:spPr bwMode="auto">
          <a:xfrm>
            <a:off x="4304447"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8" name="Rectangle 37"/>
          <p:cNvSpPr/>
          <p:nvPr/>
        </p:nvSpPr>
        <p:spPr bwMode="auto">
          <a:xfrm>
            <a:off x="4376455"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9" name="Rectangle 38"/>
          <p:cNvSpPr/>
          <p:nvPr/>
        </p:nvSpPr>
        <p:spPr bwMode="auto">
          <a:xfrm>
            <a:off x="4448463"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 name="Rectangle 39"/>
          <p:cNvSpPr/>
          <p:nvPr/>
        </p:nvSpPr>
        <p:spPr bwMode="auto">
          <a:xfrm>
            <a:off x="4520471"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1" name="Rectangle 40"/>
          <p:cNvSpPr/>
          <p:nvPr/>
        </p:nvSpPr>
        <p:spPr bwMode="auto">
          <a:xfrm>
            <a:off x="4592479"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 name="Rectangle 41"/>
          <p:cNvSpPr/>
          <p:nvPr/>
        </p:nvSpPr>
        <p:spPr bwMode="auto">
          <a:xfrm>
            <a:off x="4736495"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3" name="Rectangle 42"/>
          <p:cNvSpPr/>
          <p:nvPr/>
        </p:nvSpPr>
        <p:spPr bwMode="auto">
          <a:xfrm>
            <a:off x="4808503"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4" name="Rectangle 43"/>
          <p:cNvSpPr/>
          <p:nvPr/>
        </p:nvSpPr>
        <p:spPr bwMode="auto">
          <a:xfrm>
            <a:off x="4880511"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5" name="Rectangle 44"/>
          <p:cNvSpPr/>
          <p:nvPr/>
        </p:nvSpPr>
        <p:spPr bwMode="auto">
          <a:xfrm>
            <a:off x="4952519" y="4886338"/>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6" name="Rectangle 45"/>
          <p:cNvSpPr/>
          <p:nvPr/>
        </p:nvSpPr>
        <p:spPr bwMode="auto">
          <a:xfrm>
            <a:off x="5024527"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6" name="Rectangle 55"/>
          <p:cNvSpPr/>
          <p:nvPr/>
        </p:nvSpPr>
        <p:spPr bwMode="auto">
          <a:xfrm>
            <a:off x="5815833"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7" name="Rectangle 56"/>
          <p:cNvSpPr/>
          <p:nvPr/>
        </p:nvSpPr>
        <p:spPr bwMode="auto">
          <a:xfrm>
            <a:off x="5887841"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8" name="Rectangle 57"/>
          <p:cNvSpPr/>
          <p:nvPr/>
        </p:nvSpPr>
        <p:spPr bwMode="auto">
          <a:xfrm>
            <a:off x="595984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9" name="Rectangle 58"/>
          <p:cNvSpPr/>
          <p:nvPr/>
        </p:nvSpPr>
        <p:spPr bwMode="auto">
          <a:xfrm>
            <a:off x="603185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0" name="Rectangle 59"/>
          <p:cNvSpPr/>
          <p:nvPr/>
        </p:nvSpPr>
        <p:spPr bwMode="auto">
          <a:xfrm>
            <a:off x="610386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1" name="Rectangle 60"/>
          <p:cNvSpPr/>
          <p:nvPr/>
        </p:nvSpPr>
        <p:spPr bwMode="auto">
          <a:xfrm>
            <a:off x="617587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2" name="Rectangle 61"/>
          <p:cNvSpPr/>
          <p:nvPr/>
        </p:nvSpPr>
        <p:spPr bwMode="auto">
          <a:xfrm>
            <a:off x="6247881"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3" name="Rectangle 62"/>
          <p:cNvSpPr/>
          <p:nvPr/>
        </p:nvSpPr>
        <p:spPr bwMode="auto">
          <a:xfrm>
            <a:off x="631988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4" name="Rectangle 63"/>
          <p:cNvSpPr/>
          <p:nvPr/>
        </p:nvSpPr>
        <p:spPr bwMode="auto">
          <a:xfrm>
            <a:off x="639189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5" name="Rectangle 64"/>
          <p:cNvSpPr/>
          <p:nvPr/>
        </p:nvSpPr>
        <p:spPr bwMode="auto">
          <a:xfrm>
            <a:off x="646390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6" name="Rectangle 65"/>
          <p:cNvSpPr/>
          <p:nvPr/>
        </p:nvSpPr>
        <p:spPr bwMode="auto">
          <a:xfrm>
            <a:off x="653591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7" name="Rectangle 66"/>
          <p:cNvSpPr/>
          <p:nvPr/>
        </p:nvSpPr>
        <p:spPr bwMode="auto">
          <a:xfrm>
            <a:off x="6607921"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8" name="Rectangle 67"/>
          <p:cNvSpPr/>
          <p:nvPr/>
        </p:nvSpPr>
        <p:spPr bwMode="auto">
          <a:xfrm>
            <a:off x="667992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9" name="Rectangle 68"/>
          <p:cNvSpPr/>
          <p:nvPr/>
        </p:nvSpPr>
        <p:spPr bwMode="auto">
          <a:xfrm>
            <a:off x="675193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0" name="Rectangle 69"/>
          <p:cNvSpPr/>
          <p:nvPr/>
        </p:nvSpPr>
        <p:spPr bwMode="auto">
          <a:xfrm>
            <a:off x="682394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1" name="Rectangle 70"/>
          <p:cNvSpPr/>
          <p:nvPr/>
        </p:nvSpPr>
        <p:spPr bwMode="auto">
          <a:xfrm>
            <a:off x="689595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2" name="Rectangle 71"/>
          <p:cNvSpPr/>
          <p:nvPr/>
        </p:nvSpPr>
        <p:spPr bwMode="auto">
          <a:xfrm>
            <a:off x="6967961"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3" name="Rectangle 72"/>
          <p:cNvSpPr/>
          <p:nvPr/>
        </p:nvSpPr>
        <p:spPr bwMode="auto">
          <a:xfrm>
            <a:off x="703996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4" name="Rectangle 73"/>
          <p:cNvSpPr/>
          <p:nvPr/>
        </p:nvSpPr>
        <p:spPr bwMode="auto">
          <a:xfrm>
            <a:off x="711197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5" name="Rectangle 74"/>
          <p:cNvSpPr/>
          <p:nvPr/>
        </p:nvSpPr>
        <p:spPr bwMode="auto">
          <a:xfrm>
            <a:off x="718398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6" name="Rectangle 75"/>
          <p:cNvSpPr/>
          <p:nvPr/>
        </p:nvSpPr>
        <p:spPr bwMode="auto">
          <a:xfrm>
            <a:off x="725599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7" name="Rectangle 76"/>
          <p:cNvSpPr/>
          <p:nvPr/>
        </p:nvSpPr>
        <p:spPr bwMode="auto">
          <a:xfrm>
            <a:off x="7328001"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8" name="Rectangle 77"/>
          <p:cNvSpPr/>
          <p:nvPr/>
        </p:nvSpPr>
        <p:spPr bwMode="auto">
          <a:xfrm>
            <a:off x="740000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9" name="Rectangle 78"/>
          <p:cNvSpPr/>
          <p:nvPr/>
        </p:nvSpPr>
        <p:spPr bwMode="auto">
          <a:xfrm>
            <a:off x="747201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0" name="Rectangle 79"/>
          <p:cNvSpPr/>
          <p:nvPr/>
        </p:nvSpPr>
        <p:spPr bwMode="auto">
          <a:xfrm>
            <a:off x="754402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1" name="Rectangle 80"/>
          <p:cNvSpPr/>
          <p:nvPr/>
        </p:nvSpPr>
        <p:spPr bwMode="auto">
          <a:xfrm>
            <a:off x="761603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2" name="Rectangle 81"/>
          <p:cNvSpPr/>
          <p:nvPr/>
        </p:nvSpPr>
        <p:spPr bwMode="auto">
          <a:xfrm>
            <a:off x="7688041"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3" name="Rectangle 82"/>
          <p:cNvSpPr/>
          <p:nvPr/>
        </p:nvSpPr>
        <p:spPr bwMode="auto">
          <a:xfrm>
            <a:off x="776004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4" name="Rectangle 83"/>
          <p:cNvSpPr/>
          <p:nvPr/>
        </p:nvSpPr>
        <p:spPr bwMode="auto">
          <a:xfrm>
            <a:off x="783205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5" name="TextBox 84"/>
          <p:cNvSpPr txBox="1"/>
          <p:nvPr/>
        </p:nvSpPr>
        <p:spPr>
          <a:xfrm>
            <a:off x="7629178" y="5144172"/>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928.0</a:t>
            </a:r>
            <a:endParaRPr lang="en-US" sz="1000" b="1" dirty="0">
              <a:solidFill>
                <a:schemeClr val="tx1"/>
              </a:solidFill>
              <a:latin typeface="Calibri" panose="020F0502020204030204" pitchFamily="34" charset="0"/>
              <a:cs typeface="Calibri" panose="020F0502020204030204" pitchFamily="34" charset="0"/>
            </a:endParaRPr>
          </a:p>
        </p:txBody>
      </p:sp>
      <p:sp>
        <p:nvSpPr>
          <p:cNvPr id="86" name="Rectangle 85"/>
          <p:cNvSpPr/>
          <p:nvPr/>
        </p:nvSpPr>
        <p:spPr bwMode="auto">
          <a:xfrm>
            <a:off x="5167761" y="564242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7" name="Rectangle 86"/>
          <p:cNvSpPr/>
          <p:nvPr/>
        </p:nvSpPr>
        <p:spPr bwMode="auto">
          <a:xfrm>
            <a:off x="5239769"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8" name="Rectangle 87"/>
          <p:cNvSpPr/>
          <p:nvPr/>
        </p:nvSpPr>
        <p:spPr bwMode="auto">
          <a:xfrm>
            <a:off x="5311777"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9" name="Rectangle 88"/>
          <p:cNvSpPr/>
          <p:nvPr/>
        </p:nvSpPr>
        <p:spPr bwMode="auto">
          <a:xfrm>
            <a:off x="5383785"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0" name="Rectangle 89"/>
          <p:cNvSpPr/>
          <p:nvPr/>
        </p:nvSpPr>
        <p:spPr bwMode="auto">
          <a:xfrm>
            <a:off x="5455793"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1" name="Rectangle 90"/>
          <p:cNvSpPr/>
          <p:nvPr/>
        </p:nvSpPr>
        <p:spPr bwMode="auto">
          <a:xfrm>
            <a:off x="5527801"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2" name="Rectangle 91"/>
          <p:cNvSpPr/>
          <p:nvPr/>
        </p:nvSpPr>
        <p:spPr bwMode="auto">
          <a:xfrm>
            <a:off x="5599809"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3" name="Rectangle 92"/>
          <p:cNvSpPr/>
          <p:nvPr/>
        </p:nvSpPr>
        <p:spPr bwMode="auto">
          <a:xfrm>
            <a:off x="5671817"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4" name="Rectangle 93"/>
          <p:cNvSpPr/>
          <p:nvPr/>
        </p:nvSpPr>
        <p:spPr bwMode="auto">
          <a:xfrm>
            <a:off x="5743825"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5" name="Rectangle 94"/>
          <p:cNvSpPr/>
          <p:nvPr/>
        </p:nvSpPr>
        <p:spPr bwMode="auto">
          <a:xfrm>
            <a:off x="5815833"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6" name="Rectangle 95"/>
          <p:cNvSpPr/>
          <p:nvPr/>
        </p:nvSpPr>
        <p:spPr bwMode="auto">
          <a:xfrm>
            <a:off x="5887841"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7" name="Rectangle 96"/>
          <p:cNvSpPr/>
          <p:nvPr/>
        </p:nvSpPr>
        <p:spPr bwMode="auto">
          <a:xfrm>
            <a:off x="595984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8" name="Rectangle 97"/>
          <p:cNvSpPr/>
          <p:nvPr/>
        </p:nvSpPr>
        <p:spPr bwMode="auto">
          <a:xfrm>
            <a:off x="603185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9" name="Rectangle 98"/>
          <p:cNvSpPr/>
          <p:nvPr/>
        </p:nvSpPr>
        <p:spPr bwMode="auto">
          <a:xfrm>
            <a:off x="610386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0" name="Rectangle 99"/>
          <p:cNvSpPr/>
          <p:nvPr/>
        </p:nvSpPr>
        <p:spPr bwMode="auto">
          <a:xfrm>
            <a:off x="617587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1" name="Rectangle 100"/>
          <p:cNvSpPr/>
          <p:nvPr/>
        </p:nvSpPr>
        <p:spPr bwMode="auto">
          <a:xfrm>
            <a:off x="6247881"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2" name="Rectangle 101"/>
          <p:cNvSpPr/>
          <p:nvPr/>
        </p:nvSpPr>
        <p:spPr bwMode="auto">
          <a:xfrm>
            <a:off x="631988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3" name="Rectangle 102"/>
          <p:cNvSpPr/>
          <p:nvPr/>
        </p:nvSpPr>
        <p:spPr bwMode="auto">
          <a:xfrm>
            <a:off x="639189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4" name="Rectangle 103"/>
          <p:cNvSpPr/>
          <p:nvPr/>
        </p:nvSpPr>
        <p:spPr bwMode="auto">
          <a:xfrm>
            <a:off x="646390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5" name="Rectangle 104"/>
          <p:cNvSpPr/>
          <p:nvPr/>
        </p:nvSpPr>
        <p:spPr bwMode="auto">
          <a:xfrm>
            <a:off x="653591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6" name="Rectangle 105"/>
          <p:cNvSpPr/>
          <p:nvPr/>
        </p:nvSpPr>
        <p:spPr bwMode="auto">
          <a:xfrm>
            <a:off x="6607921"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7" name="Rectangle 106"/>
          <p:cNvSpPr/>
          <p:nvPr/>
        </p:nvSpPr>
        <p:spPr bwMode="auto">
          <a:xfrm>
            <a:off x="667992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8" name="Rectangle 107"/>
          <p:cNvSpPr/>
          <p:nvPr/>
        </p:nvSpPr>
        <p:spPr bwMode="auto">
          <a:xfrm>
            <a:off x="675193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9" name="Rectangle 108"/>
          <p:cNvSpPr/>
          <p:nvPr/>
        </p:nvSpPr>
        <p:spPr bwMode="auto">
          <a:xfrm>
            <a:off x="682394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0" name="Rectangle 109"/>
          <p:cNvSpPr/>
          <p:nvPr/>
        </p:nvSpPr>
        <p:spPr bwMode="auto">
          <a:xfrm>
            <a:off x="689595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1" name="Rectangle 110"/>
          <p:cNvSpPr/>
          <p:nvPr/>
        </p:nvSpPr>
        <p:spPr bwMode="auto">
          <a:xfrm>
            <a:off x="6967961"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2" name="Rectangle 111"/>
          <p:cNvSpPr/>
          <p:nvPr/>
        </p:nvSpPr>
        <p:spPr bwMode="auto">
          <a:xfrm>
            <a:off x="703996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3" name="Rectangle 112"/>
          <p:cNvSpPr/>
          <p:nvPr/>
        </p:nvSpPr>
        <p:spPr bwMode="auto">
          <a:xfrm>
            <a:off x="711197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4" name="Rectangle 113"/>
          <p:cNvSpPr/>
          <p:nvPr/>
        </p:nvSpPr>
        <p:spPr bwMode="auto">
          <a:xfrm>
            <a:off x="718398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5" name="Rectangle 114"/>
          <p:cNvSpPr/>
          <p:nvPr/>
        </p:nvSpPr>
        <p:spPr bwMode="auto">
          <a:xfrm>
            <a:off x="725599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6" name="Rectangle 115"/>
          <p:cNvSpPr/>
          <p:nvPr/>
        </p:nvSpPr>
        <p:spPr bwMode="auto">
          <a:xfrm>
            <a:off x="7328001"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7" name="Rectangle 116"/>
          <p:cNvSpPr/>
          <p:nvPr/>
        </p:nvSpPr>
        <p:spPr bwMode="auto">
          <a:xfrm>
            <a:off x="740000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8" name="Rectangle 117"/>
          <p:cNvSpPr/>
          <p:nvPr/>
        </p:nvSpPr>
        <p:spPr bwMode="auto">
          <a:xfrm>
            <a:off x="747201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9" name="Rectangle 118"/>
          <p:cNvSpPr/>
          <p:nvPr/>
        </p:nvSpPr>
        <p:spPr bwMode="auto">
          <a:xfrm>
            <a:off x="754402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0" name="Rectangle 119"/>
          <p:cNvSpPr/>
          <p:nvPr/>
        </p:nvSpPr>
        <p:spPr bwMode="auto">
          <a:xfrm>
            <a:off x="761603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1" name="Rectangle 120"/>
          <p:cNvSpPr/>
          <p:nvPr/>
        </p:nvSpPr>
        <p:spPr bwMode="auto">
          <a:xfrm>
            <a:off x="7688041"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2" name="Rectangle 121"/>
          <p:cNvSpPr/>
          <p:nvPr/>
        </p:nvSpPr>
        <p:spPr bwMode="auto">
          <a:xfrm>
            <a:off x="776004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3" name="Rectangle 122"/>
          <p:cNvSpPr/>
          <p:nvPr/>
        </p:nvSpPr>
        <p:spPr bwMode="auto">
          <a:xfrm>
            <a:off x="783205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4" name="Rectangle 123"/>
          <p:cNvSpPr/>
          <p:nvPr/>
        </p:nvSpPr>
        <p:spPr bwMode="auto">
          <a:xfrm>
            <a:off x="5167761" y="5894453"/>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5" name="Rectangle 124"/>
          <p:cNvSpPr/>
          <p:nvPr/>
        </p:nvSpPr>
        <p:spPr bwMode="auto">
          <a:xfrm>
            <a:off x="5239769"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6" name="Rectangle 125"/>
          <p:cNvSpPr/>
          <p:nvPr/>
        </p:nvSpPr>
        <p:spPr bwMode="auto">
          <a:xfrm>
            <a:off x="5311777"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7" name="Rectangle 126"/>
          <p:cNvSpPr/>
          <p:nvPr/>
        </p:nvSpPr>
        <p:spPr bwMode="auto">
          <a:xfrm>
            <a:off x="5383785"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8" name="Rectangle 127"/>
          <p:cNvSpPr/>
          <p:nvPr/>
        </p:nvSpPr>
        <p:spPr bwMode="auto">
          <a:xfrm>
            <a:off x="5455793"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9" name="Rectangle 128"/>
          <p:cNvSpPr/>
          <p:nvPr/>
        </p:nvSpPr>
        <p:spPr bwMode="auto">
          <a:xfrm>
            <a:off x="5527801"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0" name="Rectangle 129"/>
          <p:cNvSpPr/>
          <p:nvPr/>
        </p:nvSpPr>
        <p:spPr bwMode="auto">
          <a:xfrm>
            <a:off x="5599809"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1" name="Rectangle 130"/>
          <p:cNvSpPr/>
          <p:nvPr/>
        </p:nvSpPr>
        <p:spPr bwMode="auto">
          <a:xfrm>
            <a:off x="5671817"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2" name="Rectangle 131"/>
          <p:cNvSpPr/>
          <p:nvPr/>
        </p:nvSpPr>
        <p:spPr bwMode="auto">
          <a:xfrm>
            <a:off x="5743825"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3" name="Rectangle 132"/>
          <p:cNvSpPr/>
          <p:nvPr/>
        </p:nvSpPr>
        <p:spPr bwMode="auto">
          <a:xfrm>
            <a:off x="5815833"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4" name="Rectangle 133"/>
          <p:cNvSpPr/>
          <p:nvPr/>
        </p:nvSpPr>
        <p:spPr bwMode="auto">
          <a:xfrm>
            <a:off x="5887841"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5" name="Rectangle 134"/>
          <p:cNvSpPr/>
          <p:nvPr/>
        </p:nvSpPr>
        <p:spPr bwMode="auto">
          <a:xfrm>
            <a:off x="5959849" y="5894451"/>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6" name="Rectangle 135"/>
          <p:cNvSpPr/>
          <p:nvPr/>
        </p:nvSpPr>
        <p:spPr bwMode="auto">
          <a:xfrm>
            <a:off x="6031857" y="5894451"/>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7" name="Rectangle 136"/>
          <p:cNvSpPr/>
          <p:nvPr/>
        </p:nvSpPr>
        <p:spPr bwMode="auto">
          <a:xfrm>
            <a:off x="6103865" y="5894451"/>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8" name="Rectangle 137"/>
          <p:cNvSpPr/>
          <p:nvPr/>
        </p:nvSpPr>
        <p:spPr bwMode="auto">
          <a:xfrm>
            <a:off x="6175873" y="5894451"/>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9" name="Rectangle 138"/>
          <p:cNvSpPr/>
          <p:nvPr/>
        </p:nvSpPr>
        <p:spPr bwMode="auto">
          <a:xfrm>
            <a:off x="3512900"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0" name="Rectangle 139"/>
          <p:cNvSpPr/>
          <p:nvPr/>
        </p:nvSpPr>
        <p:spPr bwMode="auto">
          <a:xfrm>
            <a:off x="3584908"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1" name="Rectangle 140"/>
          <p:cNvSpPr/>
          <p:nvPr/>
        </p:nvSpPr>
        <p:spPr bwMode="auto">
          <a:xfrm>
            <a:off x="3656916"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2" name="Rectangle 141"/>
          <p:cNvSpPr/>
          <p:nvPr/>
        </p:nvSpPr>
        <p:spPr bwMode="auto">
          <a:xfrm>
            <a:off x="3728924"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3" name="Rectangle 142"/>
          <p:cNvSpPr/>
          <p:nvPr/>
        </p:nvSpPr>
        <p:spPr bwMode="auto">
          <a:xfrm>
            <a:off x="3800932"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2" name="Rectangle 161"/>
          <p:cNvSpPr/>
          <p:nvPr/>
        </p:nvSpPr>
        <p:spPr bwMode="auto">
          <a:xfrm>
            <a:off x="3800271" y="5138365"/>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3" name="Rectangle 162"/>
          <p:cNvSpPr/>
          <p:nvPr/>
        </p:nvSpPr>
        <p:spPr bwMode="auto">
          <a:xfrm>
            <a:off x="4232319" y="5138365"/>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4" name="Rectangle 163"/>
          <p:cNvSpPr/>
          <p:nvPr/>
        </p:nvSpPr>
        <p:spPr bwMode="auto">
          <a:xfrm>
            <a:off x="4664367" y="5138365"/>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5" name="Rectangle 164"/>
          <p:cNvSpPr/>
          <p:nvPr/>
        </p:nvSpPr>
        <p:spPr bwMode="auto">
          <a:xfrm>
            <a:off x="5096415" y="5138365"/>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6" name="Rectangle 165"/>
          <p:cNvSpPr/>
          <p:nvPr/>
        </p:nvSpPr>
        <p:spPr bwMode="auto">
          <a:xfrm>
            <a:off x="3800391" y="4886337"/>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7" name="Rectangle 166"/>
          <p:cNvSpPr/>
          <p:nvPr/>
        </p:nvSpPr>
        <p:spPr bwMode="auto">
          <a:xfrm>
            <a:off x="4232439" y="4886337"/>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8" name="Rectangle 167"/>
          <p:cNvSpPr/>
          <p:nvPr/>
        </p:nvSpPr>
        <p:spPr bwMode="auto">
          <a:xfrm>
            <a:off x="4664487" y="4886337"/>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9" name="Rectangle 168"/>
          <p:cNvSpPr/>
          <p:nvPr/>
        </p:nvSpPr>
        <p:spPr bwMode="auto">
          <a:xfrm>
            <a:off x="5096535" y="4886337"/>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0" name="Rectangle 169"/>
          <p:cNvSpPr/>
          <p:nvPr/>
        </p:nvSpPr>
        <p:spPr bwMode="auto">
          <a:xfrm>
            <a:off x="5167761" y="5138369"/>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1" name="Rectangle 170"/>
          <p:cNvSpPr/>
          <p:nvPr/>
        </p:nvSpPr>
        <p:spPr bwMode="auto">
          <a:xfrm>
            <a:off x="5239769"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5" name="Rectangle 174"/>
          <p:cNvSpPr/>
          <p:nvPr/>
        </p:nvSpPr>
        <p:spPr bwMode="auto">
          <a:xfrm>
            <a:off x="5527801"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6" name="Rectangle 175"/>
          <p:cNvSpPr/>
          <p:nvPr/>
        </p:nvSpPr>
        <p:spPr bwMode="auto">
          <a:xfrm>
            <a:off x="5599809"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7" name="Rectangle 176"/>
          <p:cNvSpPr/>
          <p:nvPr/>
        </p:nvSpPr>
        <p:spPr bwMode="auto">
          <a:xfrm>
            <a:off x="5671817"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8" name="Rectangle 177"/>
          <p:cNvSpPr/>
          <p:nvPr/>
        </p:nvSpPr>
        <p:spPr bwMode="auto">
          <a:xfrm>
            <a:off x="5743825"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9" name="Rectangle 178"/>
          <p:cNvSpPr/>
          <p:nvPr/>
        </p:nvSpPr>
        <p:spPr bwMode="auto">
          <a:xfrm>
            <a:off x="5815833"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0" name="Rectangle 179"/>
          <p:cNvSpPr/>
          <p:nvPr/>
        </p:nvSpPr>
        <p:spPr bwMode="auto">
          <a:xfrm>
            <a:off x="5887841"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1" name="Rectangle 180"/>
          <p:cNvSpPr/>
          <p:nvPr/>
        </p:nvSpPr>
        <p:spPr bwMode="auto">
          <a:xfrm>
            <a:off x="5959849" y="5138367"/>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2" name="Rectangle 181"/>
          <p:cNvSpPr/>
          <p:nvPr/>
        </p:nvSpPr>
        <p:spPr bwMode="auto">
          <a:xfrm>
            <a:off x="6031857" y="5138367"/>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3" name="Rectangle 182"/>
          <p:cNvSpPr/>
          <p:nvPr/>
        </p:nvSpPr>
        <p:spPr bwMode="auto">
          <a:xfrm>
            <a:off x="6103865" y="5138367"/>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4" name="Rectangle 183"/>
          <p:cNvSpPr/>
          <p:nvPr/>
        </p:nvSpPr>
        <p:spPr bwMode="auto">
          <a:xfrm>
            <a:off x="6175873" y="5138367"/>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5" name="Rectangle 184"/>
          <p:cNvSpPr/>
          <p:nvPr/>
        </p:nvSpPr>
        <p:spPr bwMode="auto">
          <a:xfrm>
            <a:off x="5165489" y="4886339"/>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8" name="TextBox 187"/>
          <p:cNvSpPr txBox="1"/>
          <p:nvPr/>
        </p:nvSpPr>
        <p:spPr>
          <a:xfrm>
            <a:off x="5972068" y="5136752"/>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923.4</a:t>
            </a:r>
            <a:endParaRPr lang="en-US" sz="1000" b="1" dirty="0">
              <a:solidFill>
                <a:schemeClr val="tx1"/>
              </a:solidFill>
              <a:latin typeface="Calibri" panose="020F0502020204030204" pitchFamily="34" charset="0"/>
              <a:cs typeface="Calibri" panose="020F0502020204030204" pitchFamily="34" charset="0"/>
            </a:endParaRPr>
          </a:p>
        </p:txBody>
      </p:sp>
      <p:cxnSp>
        <p:nvCxnSpPr>
          <p:cNvPr id="189" name="Straight Connector 188"/>
          <p:cNvCxnSpPr/>
          <p:nvPr/>
        </p:nvCxnSpPr>
        <p:spPr bwMode="auto">
          <a:xfrm>
            <a:off x="5203765" y="5336388"/>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0" name="Straight Connector 189"/>
          <p:cNvCxnSpPr/>
          <p:nvPr/>
        </p:nvCxnSpPr>
        <p:spPr bwMode="auto">
          <a:xfrm>
            <a:off x="6214521" y="5336389"/>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1" name="Straight Connector 190"/>
          <p:cNvCxnSpPr/>
          <p:nvPr/>
        </p:nvCxnSpPr>
        <p:spPr bwMode="auto">
          <a:xfrm>
            <a:off x="7868061" y="5336389"/>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2" name="TextBox 191"/>
          <p:cNvSpPr txBox="1"/>
          <p:nvPr/>
        </p:nvSpPr>
        <p:spPr>
          <a:xfrm>
            <a:off x="556320" y="4814331"/>
            <a:ext cx="2745623" cy="253916"/>
          </a:xfrm>
          <a:prstGeom prst="rect">
            <a:avLst/>
          </a:prstGeom>
          <a:noFill/>
        </p:spPr>
        <p:txBody>
          <a:bodyPr wrap="none" rtlCol="0">
            <a:spAutoFit/>
          </a:bodyPr>
          <a:lstStyle/>
          <a:p>
            <a:pPr defTabSz="179388"/>
            <a:r>
              <a:rPr lang="en-US" sz="1050" dirty="0" smtClean="0">
                <a:solidFill>
                  <a:schemeClr val="tx1"/>
                </a:solidFill>
                <a:latin typeface="Calibri" panose="020F0502020204030204" pitchFamily="34" charset="0"/>
                <a:cs typeface="Calibri" panose="020F0502020204030204" pitchFamily="34" charset="0"/>
              </a:rPr>
              <a:t>1W		ARIB STD-T106	Licensed/Registered</a:t>
            </a:r>
            <a:endParaRPr lang="en-US" sz="1050" dirty="0">
              <a:solidFill>
                <a:schemeClr val="tx1"/>
              </a:solidFill>
              <a:latin typeface="Calibri" panose="020F0502020204030204" pitchFamily="34" charset="0"/>
              <a:cs typeface="Calibri" panose="020F0502020204030204" pitchFamily="34" charset="0"/>
            </a:endParaRPr>
          </a:p>
        </p:txBody>
      </p:sp>
      <p:sp>
        <p:nvSpPr>
          <p:cNvPr id="193" name="TextBox 192"/>
          <p:cNvSpPr txBox="1"/>
          <p:nvPr/>
        </p:nvSpPr>
        <p:spPr>
          <a:xfrm>
            <a:off x="556320" y="5100475"/>
            <a:ext cx="2240678" cy="253916"/>
          </a:xfrm>
          <a:prstGeom prst="rect">
            <a:avLst/>
          </a:prstGeom>
          <a:noFill/>
        </p:spPr>
        <p:txBody>
          <a:bodyPr wrap="none" rtlCol="0">
            <a:spAutoFit/>
          </a:bodyPr>
          <a:lstStyle/>
          <a:p>
            <a:pPr defTabSz="179388"/>
            <a:r>
              <a:rPr lang="en-US" sz="1050" b="1" dirty="0" smtClean="0">
                <a:solidFill>
                  <a:srgbClr val="FF0000"/>
                </a:solidFill>
                <a:latin typeface="Calibri" panose="020F0502020204030204" pitchFamily="34" charset="0"/>
                <a:cs typeface="Calibri" panose="020F0502020204030204" pitchFamily="34" charset="0"/>
              </a:rPr>
              <a:t>250mW	ARIB STD-T107	Unlicensed</a:t>
            </a:r>
            <a:endParaRPr lang="en-US" sz="1050" b="1" dirty="0">
              <a:solidFill>
                <a:srgbClr val="FF0000"/>
              </a:solidFill>
              <a:latin typeface="Calibri" panose="020F0502020204030204" pitchFamily="34" charset="0"/>
              <a:cs typeface="Calibri" panose="020F0502020204030204" pitchFamily="34" charset="0"/>
            </a:endParaRPr>
          </a:p>
        </p:txBody>
      </p:sp>
      <p:sp>
        <p:nvSpPr>
          <p:cNvPr id="194" name="TextBox 193"/>
          <p:cNvSpPr txBox="1"/>
          <p:nvPr/>
        </p:nvSpPr>
        <p:spPr>
          <a:xfrm>
            <a:off x="3308095" y="5144174"/>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916.0</a:t>
            </a:r>
            <a:endParaRPr lang="en-US" sz="1000" b="1" dirty="0">
              <a:solidFill>
                <a:schemeClr val="tx1"/>
              </a:solidFill>
              <a:latin typeface="Calibri" panose="020F0502020204030204" pitchFamily="34" charset="0"/>
              <a:cs typeface="Calibri" panose="020F0502020204030204" pitchFamily="34" charset="0"/>
            </a:endParaRPr>
          </a:p>
        </p:txBody>
      </p:sp>
      <p:cxnSp>
        <p:nvCxnSpPr>
          <p:cNvPr id="195" name="Straight Connector 194"/>
          <p:cNvCxnSpPr/>
          <p:nvPr/>
        </p:nvCxnSpPr>
        <p:spPr bwMode="auto">
          <a:xfrm>
            <a:off x="3547904" y="5342198"/>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6" name="TextBox 195"/>
          <p:cNvSpPr txBox="1"/>
          <p:nvPr/>
        </p:nvSpPr>
        <p:spPr>
          <a:xfrm>
            <a:off x="4457935" y="5141267"/>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919.2</a:t>
            </a:r>
            <a:endParaRPr lang="en-US" sz="1000" b="1" dirty="0">
              <a:solidFill>
                <a:schemeClr val="tx1"/>
              </a:solidFill>
              <a:latin typeface="Calibri" panose="020F0502020204030204" pitchFamily="34" charset="0"/>
              <a:cs typeface="Calibri" panose="020F0502020204030204" pitchFamily="34" charset="0"/>
            </a:endParaRPr>
          </a:p>
        </p:txBody>
      </p:sp>
      <p:cxnSp>
        <p:nvCxnSpPr>
          <p:cNvPr id="197" name="Straight Connector 196"/>
          <p:cNvCxnSpPr/>
          <p:nvPr/>
        </p:nvCxnSpPr>
        <p:spPr bwMode="auto">
          <a:xfrm>
            <a:off x="4699709" y="5336387"/>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8" name="TextBox 197"/>
          <p:cNvSpPr txBox="1"/>
          <p:nvPr/>
        </p:nvSpPr>
        <p:spPr>
          <a:xfrm>
            <a:off x="628328" y="4449688"/>
            <a:ext cx="2143728" cy="307777"/>
          </a:xfrm>
          <a:prstGeom prst="rect">
            <a:avLst/>
          </a:prstGeom>
          <a:noFill/>
        </p:spPr>
        <p:txBody>
          <a:bodyPr wrap="none" rtlCol="0">
            <a:spAutoFit/>
          </a:bodyPr>
          <a:lstStyle/>
          <a:p>
            <a:r>
              <a:rPr lang="en-US" sz="1400" b="1" dirty="0" smtClean="0">
                <a:solidFill>
                  <a:schemeClr val="tx1"/>
                </a:solidFill>
                <a:latin typeface="Calibri" panose="020F0502020204030204" pitchFamily="34" charset="0"/>
                <a:cs typeface="Calibri" panose="020F0502020204030204" pitchFamily="34" charset="0"/>
              </a:rPr>
              <a:t>Passive System</a:t>
            </a:r>
            <a:r>
              <a:rPr lang="ja-JP" altLang="en-US" sz="1400" b="1" dirty="0">
                <a:solidFill>
                  <a:schemeClr val="tx1"/>
                </a:solidFill>
                <a:latin typeface="Calibri" panose="020F0502020204030204" pitchFamily="34" charset="0"/>
                <a:cs typeface="Calibri" panose="020F0502020204030204" pitchFamily="34" charset="0"/>
              </a:rPr>
              <a:t> </a:t>
            </a:r>
            <a:r>
              <a:rPr lang="en-US" altLang="ja-JP" sz="1400" b="1" dirty="0" smtClean="0">
                <a:solidFill>
                  <a:schemeClr val="tx1"/>
                </a:solidFill>
                <a:latin typeface="Calibri" panose="020F0502020204030204" pitchFamily="34" charset="0"/>
                <a:cs typeface="Calibri" panose="020F0502020204030204" pitchFamily="34" charset="0"/>
              </a:rPr>
              <a:t>(RFID, </a:t>
            </a:r>
            <a:r>
              <a:rPr lang="en-US" altLang="ja-JP" sz="1400" b="1" dirty="0" err="1" smtClean="0">
                <a:solidFill>
                  <a:schemeClr val="tx1"/>
                </a:solidFill>
                <a:latin typeface="Calibri" panose="020F0502020204030204" pitchFamily="34" charset="0"/>
                <a:cs typeface="Calibri" panose="020F0502020204030204" pitchFamily="34" charset="0"/>
              </a:rPr>
              <a:t>etc</a:t>
            </a:r>
            <a:r>
              <a:rPr lang="en-US" altLang="ja-JP" sz="1400" b="1" dirty="0" smtClean="0">
                <a:solidFill>
                  <a:schemeClr val="tx1"/>
                </a:solidFill>
                <a:latin typeface="Calibri" panose="020F0502020204030204" pitchFamily="34" charset="0"/>
                <a:cs typeface="Calibri" panose="020F0502020204030204" pitchFamily="34" charset="0"/>
              </a:rPr>
              <a:t>)</a:t>
            </a:r>
            <a:r>
              <a:rPr lang="en-US" sz="1400" b="1" dirty="0" smtClean="0">
                <a:solidFill>
                  <a:schemeClr val="tx1"/>
                </a:solidFill>
                <a:latin typeface="Calibri" panose="020F0502020204030204" pitchFamily="34" charset="0"/>
                <a:cs typeface="Calibri" panose="020F0502020204030204" pitchFamily="34" charset="0"/>
              </a:rPr>
              <a:t> </a:t>
            </a:r>
            <a:endParaRPr lang="en-US" sz="1400" b="1" dirty="0">
              <a:solidFill>
                <a:schemeClr val="tx1"/>
              </a:solidFill>
              <a:latin typeface="Calibri" panose="020F0502020204030204" pitchFamily="34" charset="0"/>
              <a:cs typeface="Calibri" panose="020F0502020204030204" pitchFamily="34" charset="0"/>
            </a:endParaRPr>
          </a:p>
        </p:txBody>
      </p:sp>
      <p:sp>
        <p:nvSpPr>
          <p:cNvPr id="199" name="TextBox 198"/>
          <p:cNvSpPr txBox="1"/>
          <p:nvPr/>
        </p:nvSpPr>
        <p:spPr>
          <a:xfrm>
            <a:off x="556320" y="5390395"/>
            <a:ext cx="2240678" cy="253916"/>
          </a:xfrm>
          <a:prstGeom prst="rect">
            <a:avLst/>
          </a:prstGeom>
          <a:noFill/>
        </p:spPr>
        <p:txBody>
          <a:bodyPr wrap="none" rtlCol="0">
            <a:spAutoFit/>
          </a:bodyPr>
          <a:lstStyle/>
          <a:p>
            <a:pPr defTabSz="179388"/>
            <a:r>
              <a:rPr lang="en-US" sz="1050" dirty="0" smtClean="0">
                <a:solidFill>
                  <a:schemeClr val="tx1"/>
                </a:solidFill>
                <a:latin typeface="Calibri" panose="020F0502020204030204" pitchFamily="34" charset="0"/>
                <a:cs typeface="Calibri" panose="020F0502020204030204" pitchFamily="34" charset="0"/>
              </a:rPr>
              <a:t>1mW		ARIB STD-T108	Unlicensed</a:t>
            </a:r>
            <a:endParaRPr lang="en-US" sz="1050" dirty="0">
              <a:solidFill>
                <a:schemeClr val="tx1"/>
              </a:solidFill>
              <a:latin typeface="Calibri" panose="020F0502020204030204" pitchFamily="34" charset="0"/>
              <a:cs typeface="Calibri" panose="020F0502020204030204" pitchFamily="34" charset="0"/>
            </a:endParaRPr>
          </a:p>
        </p:txBody>
      </p:sp>
      <p:sp>
        <p:nvSpPr>
          <p:cNvPr id="200" name="TextBox 199"/>
          <p:cNvSpPr txBox="1"/>
          <p:nvPr/>
        </p:nvSpPr>
        <p:spPr>
          <a:xfrm>
            <a:off x="556320" y="5678678"/>
            <a:ext cx="2251899" cy="253916"/>
          </a:xfrm>
          <a:prstGeom prst="rect">
            <a:avLst/>
          </a:prstGeom>
          <a:noFill/>
        </p:spPr>
        <p:txBody>
          <a:bodyPr wrap="none" rtlCol="0">
            <a:spAutoFit/>
          </a:bodyPr>
          <a:lstStyle/>
          <a:p>
            <a:pPr defTabSz="179388"/>
            <a:r>
              <a:rPr lang="en-US" sz="1050" dirty="0" smtClean="0">
                <a:solidFill>
                  <a:schemeClr val="tx1"/>
                </a:solidFill>
                <a:latin typeface="Calibri" panose="020F0502020204030204" pitchFamily="34" charset="0"/>
                <a:cs typeface="Calibri" panose="020F0502020204030204" pitchFamily="34" charset="0"/>
              </a:rPr>
              <a:t>20mW	ARIB STD-T108	Unlicensed</a:t>
            </a:r>
            <a:endParaRPr lang="en-US" sz="1050" dirty="0">
              <a:solidFill>
                <a:schemeClr val="tx1"/>
              </a:solidFill>
              <a:latin typeface="Calibri" panose="020F0502020204030204" pitchFamily="34" charset="0"/>
              <a:cs typeface="Calibri" panose="020F0502020204030204" pitchFamily="34" charset="0"/>
            </a:endParaRPr>
          </a:p>
        </p:txBody>
      </p:sp>
      <p:sp>
        <p:nvSpPr>
          <p:cNvPr id="201" name="TextBox 200"/>
          <p:cNvSpPr txBox="1"/>
          <p:nvPr/>
        </p:nvSpPr>
        <p:spPr>
          <a:xfrm>
            <a:off x="556320" y="5964571"/>
            <a:ext cx="3088025" cy="253916"/>
          </a:xfrm>
          <a:prstGeom prst="rect">
            <a:avLst/>
          </a:prstGeom>
          <a:noFill/>
        </p:spPr>
        <p:txBody>
          <a:bodyPr wrap="none" rtlCol="0">
            <a:spAutoFit/>
          </a:bodyPr>
          <a:lstStyle/>
          <a:p>
            <a:pPr defTabSz="179388"/>
            <a:r>
              <a:rPr lang="en-US" sz="1050" dirty="0" smtClean="0">
                <a:solidFill>
                  <a:schemeClr val="tx1"/>
                </a:solidFill>
                <a:latin typeface="Calibri" panose="020F0502020204030204" pitchFamily="34" charset="0"/>
                <a:cs typeface="Calibri" panose="020F0502020204030204" pitchFamily="34" charset="0"/>
              </a:rPr>
              <a:t>250mW	ARIB STD-T108	Licensed/</a:t>
            </a:r>
            <a:r>
              <a:rPr lang="en-US" altLang="ja-JP" sz="1050" dirty="0" smtClean="0">
                <a:solidFill>
                  <a:schemeClr val="tx1"/>
                </a:solidFill>
                <a:latin typeface="Calibri" panose="020F0502020204030204" pitchFamily="34" charset="0"/>
                <a:cs typeface="Calibri" panose="020F0502020204030204" pitchFamily="34" charset="0"/>
              </a:rPr>
              <a:t>Registered</a:t>
            </a:r>
            <a:r>
              <a:rPr lang="en-US" sz="1050" dirty="0" smtClean="0">
                <a:solidFill>
                  <a:schemeClr val="tx1"/>
                </a:solidFill>
                <a:latin typeface="Calibri" panose="020F0502020204030204" pitchFamily="34" charset="0"/>
                <a:cs typeface="Calibri" panose="020F0502020204030204" pitchFamily="34" charset="0"/>
              </a:rPr>
              <a:t>		</a:t>
            </a:r>
            <a:endParaRPr lang="en-US" sz="1050" dirty="0">
              <a:solidFill>
                <a:schemeClr val="tx1"/>
              </a:solidFill>
              <a:latin typeface="Calibri" panose="020F0502020204030204" pitchFamily="34" charset="0"/>
              <a:cs typeface="Calibri" panose="020F0502020204030204" pitchFamily="34" charset="0"/>
            </a:endParaRPr>
          </a:p>
        </p:txBody>
      </p:sp>
      <p:grpSp>
        <p:nvGrpSpPr>
          <p:cNvPr id="202" name="Group 201"/>
          <p:cNvGrpSpPr/>
          <p:nvPr/>
        </p:nvGrpSpPr>
        <p:grpSpPr>
          <a:xfrm>
            <a:off x="7904065" y="5390395"/>
            <a:ext cx="284431" cy="252029"/>
            <a:chOff x="6997434" y="5214918"/>
            <a:chExt cx="576064" cy="252029"/>
          </a:xfrm>
          <a:solidFill>
            <a:srgbClr val="FFCCCC"/>
          </a:solidFill>
        </p:grpSpPr>
        <p:sp>
          <p:nvSpPr>
            <p:cNvPr id="203" name="Rectangle 202"/>
            <p:cNvSpPr/>
            <p:nvPr/>
          </p:nvSpPr>
          <p:spPr bwMode="auto">
            <a:xfrm>
              <a:off x="6997434"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4" name="Rectangle 203"/>
            <p:cNvSpPr/>
            <p:nvPr/>
          </p:nvSpPr>
          <p:spPr bwMode="auto">
            <a:xfrm>
              <a:off x="7069442"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5" name="Rectangle 204"/>
            <p:cNvSpPr/>
            <p:nvPr/>
          </p:nvSpPr>
          <p:spPr bwMode="auto">
            <a:xfrm>
              <a:off x="7141450"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6" name="Rectangle 205"/>
            <p:cNvSpPr/>
            <p:nvPr/>
          </p:nvSpPr>
          <p:spPr bwMode="auto">
            <a:xfrm>
              <a:off x="7213458"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7" name="Rectangle 206"/>
            <p:cNvSpPr/>
            <p:nvPr/>
          </p:nvSpPr>
          <p:spPr bwMode="auto">
            <a:xfrm>
              <a:off x="7285466"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8" name="Rectangle 207"/>
            <p:cNvSpPr/>
            <p:nvPr/>
          </p:nvSpPr>
          <p:spPr bwMode="auto">
            <a:xfrm>
              <a:off x="7357474" y="5214919"/>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9" name="Rectangle 208"/>
            <p:cNvSpPr/>
            <p:nvPr/>
          </p:nvSpPr>
          <p:spPr bwMode="auto">
            <a:xfrm>
              <a:off x="7429482"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0" name="Rectangle 209"/>
            <p:cNvSpPr/>
            <p:nvPr/>
          </p:nvSpPr>
          <p:spPr bwMode="auto">
            <a:xfrm>
              <a:off x="7501490"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212" name="Rectangle 211"/>
          <p:cNvSpPr/>
          <p:nvPr/>
        </p:nvSpPr>
        <p:spPr bwMode="auto">
          <a:xfrm>
            <a:off x="8190296"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3" name="Rectangle 212"/>
          <p:cNvSpPr/>
          <p:nvPr/>
        </p:nvSpPr>
        <p:spPr bwMode="auto">
          <a:xfrm>
            <a:off x="8225850"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4" name="Rectangle 213"/>
          <p:cNvSpPr/>
          <p:nvPr/>
        </p:nvSpPr>
        <p:spPr bwMode="auto">
          <a:xfrm>
            <a:off x="8261404"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5" name="Rectangle 214"/>
          <p:cNvSpPr/>
          <p:nvPr/>
        </p:nvSpPr>
        <p:spPr bwMode="auto">
          <a:xfrm>
            <a:off x="8296958"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6" name="Rectangle 215"/>
          <p:cNvSpPr/>
          <p:nvPr/>
        </p:nvSpPr>
        <p:spPr bwMode="auto">
          <a:xfrm>
            <a:off x="8332512"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7" name="Rectangle 216"/>
          <p:cNvSpPr/>
          <p:nvPr/>
        </p:nvSpPr>
        <p:spPr bwMode="auto">
          <a:xfrm>
            <a:off x="8368065" y="5390394"/>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8" name="Rectangle 217"/>
          <p:cNvSpPr/>
          <p:nvPr/>
        </p:nvSpPr>
        <p:spPr bwMode="auto">
          <a:xfrm>
            <a:off x="8403619"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9" name="Rectangle 218"/>
          <p:cNvSpPr/>
          <p:nvPr/>
        </p:nvSpPr>
        <p:spPr bwMode="auto">
          <a:xfrm>
            <a:off x="8439173"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0" name="TextBox 219"/>
          <p:cNvSpPr txBox="1"/>
          <p:nvPr/>
        </p:nvSpPr>
        <p:spPr>
          <a:xfrm>
            <a:off x="628328" y="6250464"/>
            <a:ext cx="2941126" cy="307777"/>
          </a:xfrm>
          <a:prstGeom prst="rect">
            <a:avLst/>
          </a:prstGeom>
          <a:noFill/>
        </p:spPr>
        <p:txBody>
          <a:bodyPr wrap="none" rtlCol="0">
            <a:spAutoFit/>
          </a:bodyPr>
          <a:lstStyle/>
          <a:p>
            <a:r>
              <a:rPr lang="en-US" sz="1400" b="1" dirty="0" smtClean="0">
                <a:solidFill>
                  <a:schemeClr val="tx1"/>
                </a:solidFill>
                <a:latin typeface="Calibri" panose="020F0502020204030204" pitchFamily="34" charset="0"/>
                <a:cs typeface="Calibri" panose="020F0502020204030204" pitchFamily="34" charset="0"/>
              </a:rPr>
              <a:t>Active System (LPWA, 802.15.4g, </a:t>
            </a:r>
            <a:r>
              <a:rPr lang="en-US" sz="1400" b="1" dirty="0" err="1" smtClean="0">
                <a:solidFill>
                  <a:schemeClr val="tx1"/>
                </a:solidFill>
                <a:latin typeface="Calibri" panose="020F0502020204030204" pitchFamily="34" charset="0"/>
                <a:cs typeface="Calibri" panose="020F0502020204030204" pitchFamily="34" charset="0"/>
              </a:rPr>
              <a:t>etc</a:t>
            </a:r>
            <a:r>
              <a:rPr lang="en-US" sz="1400" b="1" dirty="0" smtClean="0">
                <a:solidFill>
                  <a:schemeClr val="tx1"/>
                </a:solidFill>
                <a:latin typeface="Calibri" panose="020F0502020204030204" pitchFamily="34" charset="0"/>
                <a:cs typeface="Calibri" panose="020F0502020204030204" pitchFamily="34" charset="0"/>
              </a:rPr>
              <a:t>)</a:t>
            </a:r>
            <a:endParaRPr lang="en-US" sz="1400" b="1" dirty="0">
              <a:solidFill>
                <a:schemeClr val="tx1"/>
              </a:solidFill>
              <a:latin typeface="Calibri" panose="020F0502020204030204" pitchFamily="34" charset="0"/>
              <a:cs typeface="Calibri" panose="020F0502020204030204" pitchFamily="34" charset="0"/>
            </a:endParaRPr>
          </a:p>
        </p:txBody>
      </p:sp>
      <p:sp>
        <p:nvSpPr>
          <p:cNvPr id="221" name="Rounded Rectangle 220"/>
          <p:cNvSpPr/>
          <p:nvPr/>
        </p:nvSpPr>
        <p:spPr bwMode="auto">
          <a:xfrm>
            <a:off x="5071042" y="5585944"/>
            <a:ext cx="2877170" cy="360040"/>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223" name="Straight Connector 222"/>
          <p:cNvCxnSpPr/>
          <p:nvPr/>
        </p:nvCxnSpPr>
        <p:spPr bwMode="auto">
          <a:xfrm flipV="1">
            <a:off x="560562" y="4763985"/>
            <a:ext cx="0" cy="1440160"/>
          </a:xfrm>
          <a:prstGeom prst="line">
            <a:avLst/>
          </a:prstGeom>
          <a:solidFill>
            <a:srgbClr val="00B8FF"/>
          </a:solidFill>
          <a:ln w="19050" cap="flat" cmpd="sng" algn="ctr">
            <a:solidFill>
              <a:schemeClr val="tx1"/>
            </a:solidFill>
            <a:prstDash val="solid"/>
            <a:round/>
            <a:headEnd type="arrow" w="med" len="med"/>
            <a:tailEnd type="arrow" w="med" len="med"/>
          </a:ln>
          <a:effectLst/>
        </p:spPr>
      </p:cxnSp>
      <p:sp>
        <p:nvSpPr>
          <p:cNvPr id="224" name="TextBox 223"/>
          <p:cNvSpPr txBox="1"/>
          <p:nvPr/>
        </p:nvSpPr>
        <p:spPr>
          <a:xfrm>
            <a:off x="6878796" y="5939695"/>
            <a:ext cx="1526828" cy="307777"/>
          </a:xfrm>
          <a:prstGeom prst="rect">
            <a:avLst/>
          </a:prstGeom>
          <a:noFill/>
        </p:spPr>
        <p:txBody>
          <a:bodyPr wrap="none" rtlCol="0">
            <a:spAutoFit/>
          </a:bodyPr>
          <a:lstStyle/>
          <a:p>
            <a:r>
              <a:rPr lang="en-US" sz="1400" dirty="0" smtClean="0">
                <a:solidFill>
                  <a:srgbClr val="FF0000"/>
                </a:solidFill>
                <a:latin typeface="Calibri" panose="020F0502020204030204" pitchFamily="34" charset="0"/>
                <a:cs typeface="Calibri" panose="020F0502020204030204" pitchFamily="34" charset="0"/>
              </a:rPr>
              <a:t>IEEE802.15.4g, </a:t>
            </a:r>
            <a:r>
              <a:rPr lang="en-US" sz="1400" dirty="0" err="1" smtClean="0">
                <a:solidFill>
                  <a:srgbClr val="FF0000"/>
                </a:solidFill>
                <a:latin typeface="Calibri" panose="020F0502020204030204" pitchFamily="34" charset="0"/>
                <a:cs typeface="Calibri" panose="020F0502020204030204" pitchFamily="34" charset="0"/>
              </a:rPr>
              <a:t>etc</a:t>
            </a:r>
            <a:endParaRPr lang="en-US" sz="1400" dirty="0">
              <a:solidFill>
                <a:srgbClr val="FF0000"/>
              </a:solidFill>
              <a:latin typeface="Calibri" panose="020F0502020204030204" pitchFamily="34" charset="0"/>
              <a:cs typeface="Calibri" panose="020F0502020204030204" pitchFamily="34" charset="0"/>
            </a:endParaRPr>
          </a:p>
        </p:txBody>
      </p:sp>
      <p:cxnSp>
        <p:nvCxnSpPr>
          <p:cNvPr id="225" name="Straight Connector 224"/>
          <p:cNvCxnSpPr/>
          <p:nvPr/>
        </p:nvCxnSpPr>
        <p:spPr bwMode="auto">
          <a:xfrm>
            <a:off x="8455679" y="5328967"/>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28" name="Left Brace 227"/>
          <p:cNvSpPr/>
          <p:nvPr/>
        </p:nvSpPr>
        <p:spPr bwMode="auto">
          <a:xfrm rot="5400000">
            <a:off x="5596946" y="4142115"/>
            <a:ext cx="155448" cy="1046760"/>
          </a:xfrm>
          <a:prstGeom prst="leftBrac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0" name="TextBox 229"/>
          <p:cNvSpPr txBox="1"/>
          <p:nvPr/>
        </p:nvSpPr>
        <p:spPr>
          <a:xfrm>
            <a:off x="4960372" y="4256224"/>
            <a:ext cx="1428596" cy="253916"/>
          </a:xfrm>
          <a:prstGeom prst="rect">
            <a:avLst/>
          </a:prstGeom>
          <a:noFill/>
        </p:spPr>
        <p:txBody>
          <a:bodyPr wrap="none" rtlCol="0">
            <a:spAutoFit/>
          </a:bodyPr>
          <a:lstStyle/>
          <a:p>
            <a:r>
              <a:rPr lang="en-US" sz="1050" dirty="0" smtClean="0">
                <a:solidFill>
                  <a:schemeClr val="tx1"/>
                </a:solidFill>
                <a:latin typeface="Calibri" panose="020F0502020204030204" pitchFamily="34" charset="0"/>
                <a:cs typeface="Calibri" panose="020F0502020204030204" pitchFamily="34" charset="0"/>
              </a:rPr>
              <a:t>Coexistence Operation</a:t>
            </a:r>
            <a:endParaRPr lang="en-US" sz="1050" dirty="0">
              <a:solidFill>
                <a:schemeClr val="tx1"/>
              </a:solidFill>
              <a:latin typeface="Calibri" panose="020F0502020204030204" pitchFamily="34" charset="0"/>
              <a:cs typeface="Calibri" panose="020F0502020204030204" pitchFamily="34" charset="0"/>
            </a:endParaRPr>
          </a:p>
        </p:txBody>
      </p:sp>
      <p:sp>
        <p:nvSpPr>
          <p:cNvPr id="238" name="Rectangle 237"/>
          <p:cNvSpPr/>
          <p:nvPr/>
        </p:nvSpPr>
        <p:spPr bwMode="auto">
          <a:xfrm>
            <a:off x="8621216" y="6270938"/>
            <a:ext cx="72008" cy="25202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9" name="Rectangle 238"/>
          <p:cNvSpPr/>
          <p:nvPr/>
        </p:nvSpPr>
        <p:spPr bwMode="auto">
          <a:xfrm>
            <a:off x="8657641" y="6573924"/>
            <a:ext cx="35554" cy="25202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0" name="TextBox 239"/>
          <p:cNvSpPr txBox="1"/>
          <p:nvPr/>
        </p:nvSpPr>
        <p:spPr>
          <a:xfrm>
            <a:off x="8693195" y="6323205"/>
            <a:ext cx="681597" cy="215444"/>
          </a:xfrm>
          <a:prstGeom prst="rect">
            <a:avLst/>
          </a:prstGeom>
          <a:noFill/>
        </p:spPr>
        <p:txBody>
          <a:bodyPr wrap="none" rtlCol="0">
            <a:spAutoFit/>
          </a:bodyPr>
          <a:lstStyle/>
          <a:p>
            <a:r>
              <a:rPr lang="en-US" sz="800" b="1" dirty="0" err="1" smtClean="0">
                <a:solidFill>
                  <a:schemeClr val="tx1"/>
                </a:solidFill>
                <a:latin typeface="Calibri" panose="020F0502020204030204" pitchFamily="34" charset="0"/>
                <a:cs typeface="Calibri" panose="020F0502020204030204" pitchFamily="34" charset="0"/>
              </a:rPr>
              <a:t>Ch</a:t>
            </a:r>
            <a:r>
              <a:rPr lang="en-US" sz="800" b="1" dirty="0" smtClean="0">
                <a:solidFill>
                  <a:schemeClr val="tx1"/>
                </a:solidFill>
                <a:latin typeface="Calibri" panose="020F0502020204030204" pitchFamily="34" charset="0"/>
                <a:cs typeface="Calibri" panose="020F0502020204030204" pitchFamily="34" charset="0"/>
              </a:rPr>
              <a:t>: 200KHz </a:t>
            </a:r>
            <a:endParaRPr lang="en-US" sz="800" b="1" dirty="0">
              <a:solidFill>
                <a:schemeClr val="tx1"/>
              </a:solidFill>
              <a:latin typeface="Calibri" panose="020F0502020204030204" pitchFamily="34" charset="0"/>
              <a:cs typeface="Calibri" panose="020F0502020204030204" pitchFamily="34" charset="0"/>
            </a:endParaRPr>
          </a:p>
        </p:txBody>
      </p:sp>
      <p:sp>
        <p:nvSpPr>
          <p:cNvPr id="241" name="TextBox 240"/>
          <p:cNvSpPr txBox="1"/>
          <p:nvPr/>
        </p:nvSpPr>
        <p:spPr>
          <a:xfrm>
            <a:off x="8693194" y="6610508"/>
            <a:ext cx="681597" cy="215444"/>
          </a:xfrm>
          <a:prstGeom prst="rect">
            <a:avLst/>
          </a:prstGeom>
          <a:noFill/>
        </p:spPr>
        <p:txBody>
          <a:bodyPr wrap="none" rtlCol="0">
            <a:spAutoFit/>
          </a:bodyPr>
          <a:lstStyle/>
          <a:p>
            <a:r>
              <a:rPr lang="en-US" sz="800" b="1" dirty="0" err="1" smtClean="0">
                <a:solidFill>
                  <a:schemeClr val="tx1"/>
                </a:solidFill>
                <a:latin typeface="Calibri" panose="020F0502020204030204" pitchFamily="34" charset="0"/>
                <a:cs typeface="Calibri" panose="020F0502020204030204" pitchFamily="34" charset="0"/>
              </a:rPr>
              <a:t>Ch</a:t>
            </a:r>
            <a:r>
              <a:rPr lang="en-US" sz="800" b="1" dirty="0" smtClean="0">
                <a:solidFill>
                  <a:schemeClr val="tx1"/>
                </a:solidFill>
                <a:latin typeface="Calibri" panose="020F0502020204030204" pitchFamily="34" charset="0"/>
                <a:cs typeface="Calibri" panose="020F0502020204030204" pitchFamily="34" charset="0"/>
              </a:rPr>
              <a:t>: 100KHz </a:t>
            </a:r>
            <a:endParaRPr lang="en-US" sz="800" b="1" dirty="0">
              <a:solidFill>
                <a:schemeClr val="tx1"/>
              </a:solidFill>
              <a:latin typeface="Calibri" panose="020F0502020204030204" pitchFamily="34" charset="0"/>
              <a:cs typeface="Calibri" panose="020F0502020204030204" pitchFamily="34" charset="0"/>
            </a:endParaRPr>
          </a:p>
        </p:txBody>
      </p:sp>
      <p:sp>
        <p:nvSpPr>
          <p:cNvPr id="242" name="TextBox 241"/>
          <p:cNvSpPr txBox="1"/>
          <p:nvPr/>
        </p:nvSpPr>
        <p:spPr>
          <a:xfrm>
            <a:off x="9096491" y="5155927"/>
            <a:ext cx="428322"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MHz</a:t>
            </a:r>
            <a:endParaRPr lang="en-US" sz="1000" b="1" dirty="0">
              <a:solidFill>
                <a:schemeClr val="tx1"/>
              </a:solidFill>
              <a:latin typeface="Calibri" panose="020F0502020204030204" pitchFamily="34" charset="0"/>
              <a:cs typeface="Calibri" panose="020F0502020204030204" pitchFamily="34" charset="0"/>
            </a:endParaRPr>
          </a:p>
        </p:txBody>
      </p:sp>
      <p:sp>
        <p:nvSpPr>
          <p:cNvPr id="243" name="Rectangle 242"/>
          <p:cNvSpPr/>
          <p:nvPr/>
        </p:nvSpPr>
        <p:spPr bwMode="auto">
          <a:xfrm>
            <a:off x="8481980" y="5019892"/>
            <a:ext cx="629847" cy="62441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6" name="TextBox 225"/>
          <p:cNvSpPr txBox="1"/>
          <p:nvPr/>
        </p:nvSpPr>
        <p:spPr>
          <a:xfrm>
            <a:off x="8179903" y="5143250"/>
            <a:ext cx="546945"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929.65</a:t>
            </a:r>
            <a:endParaRPr lang="en-US" sz="1000" b="1" dirty="0">
              <a:solidFill>
                <a:schemeClr val="tx1"/>
              </a:solidFill>
              <a:latin typeface="Calibri" panose="020F0502020204030204" pitchFamily="34" charset="0"/>
              <a:cs typeface="Calibri" panose="020F0502020204030204" pitchFamily="34" charset="0"/>
            </a:endParaRPr>
          </a:p>
        </p:txBody>
      </p:sp>
      <p:sp>
        <p:nvSpPr>
          <p:cNvPr id="244" name="TextBox 243"/>
          <p:cNvSpPr txBox="1"/>
          <p:nvPr/>
        </p:nvSpPr>
        <p:spPr>
          <a:xfrm>
            <a:off x="8586751" y="4989565"/>
            <a:ext cx="441146"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MCA</a:t>
            </a:r>
            <a:endParaRPr lang="en-US" sz="1000" b="1" dirty="0">
              <a:solidFill>
                <a:schemeClr val="tx1"/>
              </a:solidFill>
              <a:latin typeface="Calibri" panose="020F0502020204030204" pitchFamily="34" charset="0"/>
              <a:cs typeface="Calibri" panose="020F0502020204030204" pitchFamily="34" charset="0"/>
            </a:endParaRPr>
          </a:p>
        </p:txBody>
      </p:sp>
      <p:sp>
        <p:nvSpPr>
          <p:cNvPr id="245" name="TextBox 244"/>
          <p:cNvSpPr txBox="1"/>
          <p:nvPr/>
        </p:nvSpPr>
        <p:spPr>
          <a:xfrm>
            <a:off x="628328" y="6673879"/>
            <a:ext cx="2342308" cy="246221"/>
          </a:xfrm>
          <a:prstGeom prst="rect">
            <a:avLst/>
          </a:prstGeom>
          <a:noFill/>
        </p:spPr>
        <p:txBody>
          <a:bodyPr wrap="none" rtlCol="0">
            <a:spAutoFit/>
          </a:bodyPr>
          <a:lstStyle/>
          <a:p>
            <a:r>
              <a:rPr lang="en-US" sz="1000" dirty="0" smtClean="0">
                <a:solidFill>
                  <a:schemeClr val="tx1"/>
                </a:solidFill>
                <a:latin typeface="Calibri" panose="020F0502020204030204" pitchFamily="34" charset="0"/>
                <a:cs typeface="Calibri" panose="020F0502020204030204" pitchFamily="34" charset="0"/>
              </a:rPr>
              <a:t>MCA: Multi-Channel Access Radio System</a:t>
            </a:r>
            <a:endParaRPr lang="en-US" sz="1000" dirty="0">
              <a:solidFill>
                <a:schemeClr val="tx1"/>
              </a:solidFill>
              <a:latin typeface="Calibri" panose="020F0502020204030204" pitchFamily="34" charset="0"/>
              <a:cs typeface="Calibri" panose="020F0502020204030204" pitchFamily="34" charset="0"/>
            </a:endParaRPr>
          </a:p>
        </p:txBody>
      </p:sp>
      <p:sp>
        <p:nvSpPr>
          <p:cNvPr id="247" name="Rectangle 246"/>
          <p:cNvSpPr/>
          <p:nvPr/>
        </p:nvSpPr>
        <p:spPr bwMode="auto">
          <a:xfrm>
            <a:off x="5309874" y="4884453"/>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8" name="Rectangle 247"/>
          <p:cNvSpPr/>
          <p:nvPr/>
        </p:nvSpPr>
        <p:spPr bwMode="auto">
          <a:xfrm>
            <a:off x="5381882" y="4884452"/>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2" name="Rectangle 171"/>
          <p:cNvSpPr/>
          <p:nvPr/>
        </p:nvSpPr>
        <p:spPr bwMode="auto">
          <a:xfrm>
            <a:off x="5311777"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6" name="Rectangle 185"/>
          <p:cNvSpPr/>
          <p:nvPr/>
        </p:nvSpPr>
        <p:spPr bwMode="auto">
          <a:xfrm>
            <a:off x="5237497" y="4886338"/>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7" name="TextBox 186"/>
          <p:cNvSpPr txBox="1"/>
          <p:nvPr/>
        </p:nvSpPr>
        <p:spPr>
          <a:xfrm>
            <a:off x="4948808" y="5133764"/>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920.6</a:t>
            </a:r>
            <a:endParaRPr lang="en-US" sz="1000" b="1" dirty="0">
              <a:solidFill>
                <a:schemeClr val="tx1"/>
              </a:solidFill>
              <a:latin typeface="Calibri" panose="020F0502020204030204" pitchFamily="34" charset="0"/>
              <a:cs typeface="Calibri" panose="020F0502020204030204" pitchFamily="34" charset="0"/>
            </a:endParaRPr>
          </a:p>
        </p:txBody>
      </p:sp>
      <p:sp>
        <p:nvSpPr>
          <p:cNvPr id="249" name="Rectangle 248"/>
          <p:cNvSpPr/>
          <p:nvPr/>
        </p:nvSpPr>
        <p:spPr bwMode="auto">
          <a:xfrm>
            <a:off x="5454841" y="4884118"/>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4" name="Rectangle 173"/>
          <p:cNvSpPr/>
          <p:nvPr/>
        </p:nvSpPr>
        <p:spPr bwMode="auto">
          <a:xfrm>
            <a:off x="5455793"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3" name="Rectangle 172"/>
          <p:cNvSpPr/>
          <p:nvPr/>
        </p:nvSpPr>
        <p:spPr bwMode="auto">
          <a:xfrm>
            <a:off x="5383785"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222" name="Straight Connector 221"/>
          <p:cNvCxnSpPr/>
          <p:nvPr/>
        </p:nvCxnSpPr>
        <p:spPr bwMode="auto">
          <a:xfrm>
            <a:off x="376300" y="5390395"/>
            <a:ext cx="8820980" cy="0"/>
          </a:xfrm>
          <a:prstGeom prst="line">
            <a:avLst/>
          </a:prstGeom>
          <a:solidFill>
            <a:srgbClr val="00B8FF"/>
          </a:solidFill>
          <a:ln w="190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5115082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dirty="0" smtClean="0"/>
              <a:t>ARIB STD-T108</a:t>
            </a:r>
            <a:endParaRPr lang="en-US" dirty="0"/>
          </a:p>
        </p:txBody>
      </p:sp>
      <p:sp>
        <p:nvSpPr>
          <p:cNvPr id="3" name="Content Placeholder 2"/>
          <p:cNvSpPr>
            <a:spLocks noGrp="1"/>
          </p:cNvSpPr>
          <p:nvPr>
            <p:ph idx="1"/>
          </p:nvPr>
        </p:nvSpPr>
        <p:spPr>
          <a:xfrm>
            <a:off x="556320" y="1497361"/>
            <a:ext cx="8640960" cy="2626127"/>
          </a:xfrm>
        </p:spPr>
        <p:txBody>
          <a:bodyPr/>
          <a:lstStyle/>
          <a:p>
            <a:r>
              <a:rPr lang="en-US" dirty="0"/>
              <a:t>This standard specified two standards: </a:t>
            </a:r>
            <a:endParaRPr lang="en-US" dirty="0" smtClean="0"/>
          </a:p>
          <a:p>
            <a:pPr marL="0" indent="0">
              <a:buNone/>
            </a:pPr>
            <a:r>
              <a:rPr lang="en-US" dirty="0"/>
              <a:t>	</a:t>
            </a:r>
            <a:r>
              <a:rPr lang="en-US" dirty="0" smtClean="0"/>
              <a:t>(1) Land </a:t>
            </a:r>
            <a:r>
              <a:rPr lang="en-US" dirty="0"/>
              <a:t>Mobile </a:t>
            </a:r>
            <a:r>
              <a:rPr lang="en-US" dirty="0" smtClean="0"/>
              <a:t>stations</a:t>
            </a:r>
            <a:endParaRPr lang="en-US" dirty="0"/>
          </a:p>
          <a:p>
            <a:pPr marL="0" indent="0">
              <a:buNone/>
            </a:pPr>
            <a:r>
              <a:rPr lang="en-US" dirty="0" smtClean="0"/>
              <a:t>	(2) Specified </a:t>
            </a:r>
            <a:r>
              <a:rPr lang="en-US" dirty="0"/>
              <a:t>Low-Power Radio </a:t>
            </a:r>
            <a:r>
              <a:rPr lang="en-US" dirty="0" smtClean="0"/>
              <a:t>Stations </a:t>
            </a:r>
            <a:endParaRPr lang="en-US" dirty="0"/>
          </a:p>
          <a:p>
            <a:endParaRPr lang="en-US" u="sng"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Yuki Nagai, MERL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
        <p:nvSpPr>
          <p:cNvPr id="7" name="Rectangle 6"/>
          <p:cNvSpPr/>
          <p:nvPr/>
        </p:nvSpPr>
        <p:spPr bwMode="auto">
          <a:xfrm>
            <a:off x="3440231"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Rectangle 7"/>
          <p:cNvSpPr/>
          <p:nvPr/>
        </p:nvSpPr>
        <p:spPr bwMode="auto">
          <a:xfrm>
            <a:off x="3512239"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Rectangle 8"/>
          <p:cNvSpPr/>
          <p:nvPr/>
        </p:nvSpPr>
        <p:spPr bwMode="auto">
          <a:xfrm>
            <a:off x="3584247"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 name="Rectangle 9"/>
          <p:cNvSpPr/>
          <p:nvPr/>
        </p:nvSpPr>
        <p:spPr bwMode="auto">
          <a:xfrm>
            <a:off x="3656255"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 name="Rectangle 10"/>
          <p:cNvSpPr/>
          <p:nvPr/>
        </p:nvSpPr>
        <p:spPr bwMode="auto">
          <a:xfrm>
            <a:off x="3728263"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 name="Rectangle 11"/>
          <p:cNvSpPr/>
          <p:nvPr/>
        </p:nvSpPr>
        <p:spPr bwMode="auto">
          <a:xfrm>
            <a:off x="3872279" y="5138366"/>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 name="Rectangle 12"/>
          <p:cNvSpPr/>
          <p:nvPr/>
        </p:nvSpPr>
        <p:spPr bwMode="auto">
          <a:xfrm>
            <a:off x="3944287"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 name="Rectangle 13"/>
          <p:cNvSpPr/>
          <p:nvPr/>
        </p:nvSpPr>
        <p:spPr bwMode="auto">
          <a:xfrm>
            <a:off x="4016295"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 name="Rectangle 14"/>
          <p:cNvSpPr/>
          <p:nvPr/>
        </p:nvSpPr>
        <p:spPr bwMode="auto">
          <a:xfrm>
            <a:off x="4088303"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 name="Rectangle 15"/>
          <p:cNvSpPr/>
          <p:nvPr/>
        </p:nvSpPr>
        <p:spPr bwMode="auto">
          <a:xfrm>
            <a:off x="4160311"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 name="Rectangle 16"/>
          <p:cNvSpPr/>
          <p:nvPr/>
        </p:nvSpPr>
        <p:spPr bwMode="auto">
          <a:xfrm>
            <a:off x="4304327"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 name="Rectangle 17"/>
          <p:cNvSpPr/>
          <p:nvPr/>
        </p:nvSpPr>
        <p:spPr bwMode="auto">
          <a:xfrm>
            <a:off x="4376335"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9" name="Rectangle 18"/>
          <p:cNvSpPr/>
          <p:nvPr/>
        </p:nvSpPr>
        <p:spPr bwMode="auto">
          <a:xfrm>
            <a:off x="4448343"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 name="Rectangle 19"/>
          <p:cNvSpPr/>
          <p:nvPr/>
        </p:nvSpPr>
        <p:spPr bwMode="auto">
          <a:xfrm>
            <a:off x="4520351"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 name="Rectangle 20"/>
          <p:cNvSpPr/>
          <p:nvPr/>
        </p:nvSpPr>
        <p:spPr bwMode="auto">
          <a:xfrm>
            <a:off x="4592359"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 name="Rectangle 21"/>
          <p:cNvSpPr/>
          <p:nvPr/>
        </p:nvSpPr>
        <p:spPr bwMode="auto">
          <a:xfrm>
            <a:off x="4736375"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 name="Rectangle 22"/>
          <p:cNvSpPr/>
          <p:nvPr/>
        </p:nvSpPr>
        <p:spPr bwMode="auto">
          <a:xfrm>
            <a:off x="4808383"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 name="Rectangle 23"/>
          <p:cNvSpPr/>
          <p:nvPr/>
        </p:nvSpPr>
        <p:spPr bwMode="auto">
          <a:xfrm>
            <a:off x="4880391"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 name="Rectangle 24"/>
          <p:cNvSpPr/>
          <p:nvPr/>
        </p:nvSpPr>
        <p:spPr bwMode="auto">
          <a:xfrm>
            <a:off x="4952399" y="5138366"/>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 name="Rectangle 25"/>
          <p:cNvSpPr/>
          <p:nvPr/>
        </p:nvSpPr>
        <p:spPr bwMode="auto">
          <a:xfrm>
            <a:off x="5024407"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7" name="Rectangle 26"/>
          <p:cNvSpPr/>
          <p:nvPr/>
        </p:nvSpPr>
        <p:spPr bwMode="auto">
          <a:xfrm>
            <a:off x="3440351"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 name="Rectangle 27"/>
          <p:cNvSpPr/>
          <p:nvPr/>
        </p:nvSpPr>
        <p:spPr bwMode="auto">
          <a:xfrm>
            <a:off x="3512359"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 name="Rectangle 28"/>
          <p:cNvSpPr/>
          <p:nvPr/>
        </p:nvSpPr>
        <p:spPr bwMode="auto">
          <a:xfrm>
            <a:off x="3584367"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 name="Rectangle 29"/>
          <p:cNvSpPr/>
          <p:nvPr/>
        </p:nvSpPr>
        <p:spPr bwMode="auto">
          <a:xfrm>
            <a:off x="3656375"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 name="Rectangle 30"/>
          <p:cNvSpPr/>
          <p:nvPr/>
        </p:nvSpPr>
        <p:spPr bwMode="auto">
          <a:xfrm>
            <a:off x="3728383"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 name="Rectangle 31"/>
          <p:cNvSpPr/>
          <p:nvPr/>
        </p:nvSpPr>
        <p:spPr bwMode="auto">
          <a:xfrm>
            <a:off x="3872399" y="4886338"/>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 name="Rectangle 32"/>
          <p:cNvSpPr/>
          <p:nvPr/>
        </p:nvSpPr>
        <p:spPr bwMode="auto">
          <a:xfrm>
            <a:off x="3944407"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 name="Rectangle 33"/>
          <p:cNvSpPr/>
          <p:nvPr/>
        </p:nvSpPr>
        <p:spPr bwMode="auto">
          <a:xfrm>
            <a:off x="4016415"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 name="Rectangle 34"/>
          <p:cNvSpPr/>
          <p:nvPr/>
        </p:nvSpPr>
        <p:spPr bwMode="auto">
          <a:xfrm>
            <a:off x="4088423"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6" name="Rectangle 35"/>
          <p:cNvSpPr/>
          <p:nvPr/>
        </p:nvSpPr>
        <p:spPr bwMode="auto">
          <a:xfrm>
            <a:off x="4160431"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 name="Rectangle 36"/>
          <p:cNvSpPr/>
          <p:nvPr/>
        </p:nvSpPr>
        <p:spPr bwMode="auto">
          <a:xfrm>
            <a:off x="4304447"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8" name="Rectangle 37"/>
          <p:cNvSpPr/>
          <p:nvPr/>
        </p:nvSpPr>
        <p:spPr bwMode="auto">
          <a:xfrm>
            <a:off x="4376455"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9" name="Rectangle 38"/>
          <p:cNvSpPr/>
          <p:nvPr/>
        </p:nvSpPr>
        <p:spPr bwMode="auto">
          <a:xfrm>
            <a:off x="4448463"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 name="Rectangle 39"/>
          <p:cNvSpPr/>
          <p:nvPr/>
        </p:nvSpPr>
        <p:spPr bwMode="auto">
          <a:xfrm>
            <a:off x="4520471"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1" name="Rectangle 40"/>
          <p:cNvSpPr/>
          <p:nvPr/>
        </p:nvSpPr>
        <p:spPr bwMode="auto">
          <a:xfrm>
            <a:off x="4592479"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 name="Rectangle 41"/>
          <p:cNvSpPr/>
          <p:nvPr/>
        </p:nvSpPr>
        <p:spPr bwMode="auto">
          <a:xfrm>
            <a:off x="4736495"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3" name="Rectangle 42"/>
          <p:cNvSpPr/>
          <p:nvPr/>
        </p:nvSpPr>
        <p:spPr bwMode="auto">
          <a:xfrm>
            <a:off x="4808503"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4" name="Rectangle 43"/>
          <p:cNvSpPr/>
          <p:nvPr/>
        </p:nvSpPr>
        <p:spPr bwMode="auto">
          <a:xfrm>
            <a:off x="4880511"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5" name="Rectangle 44"/>
          <p:cNvSpPr/>
          <p:nvPr/>
        </p:nvSpPr>
        <p:spPr bwMode="auto">
          <a:xfrm>
            <a:off x="4952519" y="4886338"/>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6" name="Rectangle 45"/>
          <p:cNvSpPr/>
          <p:nvPr/>
        </p:nvSpPr>
        <p:spPr bwMode="auto">
          <a:xfrm>
            <a:off x="5024527"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6" name="Rectangle 55"/>
          <p:cNvSpPr/>
          <p:nvPr/>
        </p:nvSpPr>
        <p:spPr bwMode="auto">
          <a:xfrm>
            <a:off x="5815833"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7" name="Rectangle 56"/>
          <p:cNvSpPr/>
          <p:nvPr/>
        </p:nvSpPr>
        <p:spPr bwMode="auto">
          <a:xfrm>
            <a:off x="5887841"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8" name="Rectangle 57"/>
          <p:cNvSpPr/>
          <p:nvPr/>
        </p:nvSpPr>
        <p:spPr bwMode="auto">
          <a:xfrm>
            <a:off x="595984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9" name="Rectangle 58"/>
          <p:cNvSpPr/>
          <p:nvPr/>
        </p:nvSpPr>
        <p:spPr bwMode="auto">
          <a:xfrm>
            <a:off x="603185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0" name="Rectangle 59"/>
          <p:cNvSpPr/>
          <p:nvPr/>
        </p:nvSpPr>
        <p:spPr bwMode="auto">
          <a:xfrm>
            <a:off x="610386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1" name="Rectangle 60"/>
          <p:cNvSpPr/>
          <p:nvPr/>
        </p:nvSpPr>
        <p:spPr bwMode="auto">
          <a:xfrm>
            <a:off x="617587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2" name="Rectangle 61"/>
          <p:cNvSpPr/>
          <p:nvPr/>
        </p:nvSpPr>
        <p:spPr bwMode="auto">
          <a:xfrm>
            <a:off x="6247881"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3" name="Rectangle 62"/>
          <p:cNvSpPr/>
          <p:nvPr/>
        </p:nvSpPr>
        <p:spPr bwMode="auto">
          <a:xfrm>
            <a:off x="631988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4" name="Rectangle 63"/>
          <p:cNvSpPr/>
          <p:nvPr/>
        </p:nvSpPr>
        <p:spPr bwMode="auto">
          <a:xfrm>
            <a:off x="639189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5" name="Rectangle 64"/>
          <p:cNvSpPr/>
          <p:nvPr/>
        </p:nvSpPr>
        <p:spPr bwMode="auto">
          <a:xfrm>
            <a:off x="646390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6" name="Rectangle 65"/>
          <p:cNvSpPr/>
          <p:nvPr/>
        </p:nvSpPr>
        <p:spPr bwMode="auto">
          <a:xfrm>
            <a:off x="653591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7" name="Rectangle 66"/>
          <p:cNvSpPr/>
          <p:nvPr/>
        </p:nvSpPr>
        <p:spPr bwMode="auto">
          <a:xfrm>
            <a:off x="6607921"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8" name="Rectangle 67"/>
          <p:cNvSpPr/>
          <p:nvPr/>
        </p:nvSpPr>
        <p:spPr bwMode="auto">
          <a:xfrm>
            <a:off x="667992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9" name="Rectangle 68"/>
          <p:cNvSpPr/>
          <p:nvPr/>
        </p:nvSpPr>
        <p:spPr bwMode="auto">
          <a:xfrm>
            <a:off x="675193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0" name="Rectangle 69"/>
          <p:cNvSpPr/>
          <p:nvPr/>
        </p:nvSpPr>
        <p:spPr bwMode="auto">
          <a:xfrm>
            <a:off x="682394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1" name="Rectangle 70"/>
          <p:cNvSpPr/>
          <p:nvPr/>
        </p:nvSpPr>
        <p:spPr bwMode="auto">
          <a:xfrm>
            <a:off x="689595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2" name="Rectangle 71"/>
          <p:cNvSpPr/>
          <p:nvPr/>
        </p:nvSpPr>
        <p:spPr bwMode="auto">
          <a:xfrm>
            <a:off x="6967961"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3" name="Rectangle 72"/>
          <p:cNvSpPr/>
          <p:nvPr/>
        </p:nvSpPr>
        <p:spPr bwMode="auto">
          <a:xfrm>
            <a:off x="703996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4" name="Rectangle 73"/>
          <p:cNvSpPr/>
          <p:nvPr/>
        </p:nvSpPr>
        <p:spPr bwMode="auto">
          <a:xfrm>
            <a:off x="711197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5" name="Rectangle 74"/>
          <p:cNvSpPr/>
          <p:nvPr/>
        </p:nvSpPr>
        <p:spPr bwMode="auto">
          <a:xfrm>
            <a:off x="718398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6" name="Rectangle 75"/>
          <p:cNvSpPr/>
          <p:nvPr/>
        </p:nvSpPr>
        <p:spPr bwMode="auto">
          <a:xfrm>
            <a:off x="725599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7" name="Rectangle 76"/>
          <p:cNvSpPr/>
          <p:nvPr/>
        </p:nvSpPr>
        <p:spPr bwMode="auto">
          <a:xfrm>
            <a:off x="7328001"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8" name="Rectangle 77"/>
          <p:cNvSpPr/>
          <p:nvPr/>
        </p:nvSpPr>
        <p:spPr bwMode="auto">
          <a:xfrm>
            <a:off x="740000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9" name="Rectangle 78"/>
          <p:cNvSpPr/>
          <p:nvPr/>
        </p:nvSpPr>
        <p:spPr bwMode="auto">
          <a:xfrm>
            <a:off x="747201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0" name="Rectangle 79"/>
          <p:cNvSpPr/>
          <p:nvPr/>
        </p:nvSpPr>
        <p:spPr bwMode="auto">
          <a:xfrm>
            <a:off x="754402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1" name="Rectangle 80"/>
          <p:cNvSpPr/>
          <p:nvPr/>
        </p:nvSpPr>
        <p:spPr bwMode="auto">
          <a:xfrm>
            <a:off x="761603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2" name="Rectangle 81"/>
          <p:cNvSpPr/>
          <p:nvPr/>
        </p:nvSpPr>
        <p:spPr bwMode="auto">
          <a:xfrm>
            <a:off x="7688041"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3" name="Rectangle 82"/>
          <p:cNvSpPr/>
          <p:nvPr/>
        </p:nvSpPr>
        <p:spPr bwMode="auto">
          <a:xfrm>
            <a:off x="776004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4" name="Rectangle 83"/>
          <p:cNvSpPr/>
          <p:nvPr/>
        </p:nvSpPr>
        <p:spPr bwMode="auto">
          <a:xfrm>
            <a:off x="783205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5" name="TextBox 84"/>
          <p:cNvSpPr txBox="1"/>
          <p:nvPr/>
        </p:nvSpPr>
        <p:spPr>
          <a:xfrm>
            <a:off x="7629178" y="5144172"/>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928.0</a:t>
            </a:r>
            <a:endParaRPr lang="en-US" sz="1000" b="1" dirty="0">
              <a:solidFill>
                <a:schemeClr val="tx1"/>
              </a:solidFill>
              <a:latin typeface="Calibri" panose="020F0502020204030204" pitchFamily="34" charset="0"/>
              <a:cs typeface="Calibri" panose="020F0502020204030204" pitchFamily="34" charset="0"/>
            </a:endParaRPr>
          </a:p>
        </p:txBody>
      </p:sp>
      <p:sp>
        <p:nvSpPr>
          <p:cNvPr id="86" name="Rectangle 85"/>
          <p:cNvSpPr/>
          <p:nvPr/>
        </p:nvSpPr>
        <p:spPr bwMode="auto">
          <a:xfrm>
            <a:off x="5167761" y="564242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7" name="Rectangle 86"/>
          <p:cNvSpPr/>
          <p:nvPr/>
        </p:nvSpPr>
        <p:spPr bwMode="auto">
          <a:xfrm>
            <a:off x="5239769"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8" name="Rectangle 87"/>
          <p:cNvSpPr/>
          <p:nvPr/>
        </p:nvSpPr>
        <p:spPr bwMode="auto">
          <a:xfrm>
            <a:off x="5311777"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9" name="Rectangle 88"/>
          <p:cNvSpPr/>
          <p:nvPr/>
        </p:nvSpPr>
        <p:spPr bwMode="auto">
          <a:xfrm>
            <a:off x="5383785"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0" name="Rectangle 89"/>
          <p:cNvSpPr/>
          <p:nvPr/>
        </p:nvSpPr>
        <p:spPr bwMode="auto">
          <a:xfrm>
            <a:off x="5455793"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1" name="Rectangle 90"/>
          <p:cNvSpPr/>
          <p:nvPr/>
        </p:nvSpPr>
        <p:spPr bwMode="auto">
          <a:xfrm>
            <a:off x="5527801"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2" name="Rectangle 91"/>
          <p:cNvSpPr/>
          <p:nvPr/>
        </p:nvSpPr>
        <p:spPr bwMode="auto">
          <a:xfrm>
            <a:off x="5599809"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3" name="Rectangle 92"/>
          <p:cNvSpPr/>
          <p:nvPr/>
        </p:nvSpPr>
        <p:spPr bwMode="auto">
          <a:xfrm>
            <a:off x="5671817"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4" name="Rectangle 93"/>
          <p:cNvSpPr/>
          <p:nvPr/>
        </p:nvSpPr>
        <p:spPr bwMode="auto">
          <a:xfrm>
            <a:off x="5743825"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5" name="Rectangle 94"/>
          <p:cNvSpPr/>
          <p:nvPr/>
        </p:nvSpPr>
        <p:spPr bwMode="auto">
          <a:xfrm>
            <a:off x="5815833"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6" name="Rectangle 95"/>
          <p:cNvSpPr/>
          <p:nvPr/>
        </p:nvSpPr>
        <p:spPr bwMode="auto">
          <a:xfrm>
            <a:off x="5887841"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7" name="Rectangle 96"/>
          <p:cNvSpPr/>
          <p:nvPr/>
        </p:nvSpPr>
        <p:spPr bwMode="auto">
          <a:xfrm>
            <a:off x="595984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8" name="Rectangle 97"/>
          <p:cNvSpPr/>
          <p:nvPr/>
        </p:nvSpPr>
        <p:spPr bwMode="auto">
          <a:xfrm>
            <a:off x="603185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9" name="Rectangle 98"/>
          <p:cNvSpPr/>
          <p:nvPr/>
        </p:nvSpPr>
        <p:spPr bwMode="auto">
          <a:xfrm>
            <a:off x="610386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0" name="Rectangle 99"/>
          <p:cNvSpPr/>
          <p:nvPr/>
        </p:nvSpPr>
        <p:spPr bwMode="auto">
          <a:xfrm>
            <a:off x="617587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1" name="Rectangle 100"/>
          <p:cNvSpPr/>
          <p:nvPr/>
        </p:nvSpPr>
        <p:spPr bwMode="auto">
          <a:xfrm>
            <a:off x="6247881"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2" name="Rectangle 101"/>
          <p:cNvSpPr/>
          <p:nvPr/>
        </p:nvSpPr>
        <p:spPr bwMode="auto">
          <a:xfrm>
            <a:off x="631988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3" name="Rectangle 102"/>
          <p:cNvSpPr/>
          <p:nvPr/>
        </p:nvSpPr>
        <p:spPr bwMode="auto">
          <a:xfrm>
            <a:off x="639189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4" name="Rectangle 103"/>
          <p:cNvSpPr/>
          <p:nvPr/>
        </p:nvSpPr>
        <p:spPr bwMode="auto">
          <a:xfrm>
            <a:off x="646390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5" name="Rectangle 104"/>
          <p:cNvSpPr/>
          <p:nvPr/>
        </p:nvSpPr>
        <p:spPr bwMode="auto">
          <a:xfrm>
            <a:off x="653591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6" name="Rectangle 105"/>
          <p:cNvSpPr/>
          <p:nvPr/>
        </p:nvSpPr>
        <p:spPr bwMode="auto">
          <a:xfrm>
            <a:off x="6607921"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7" name="Rectangle 106"/>
          <p:cNvSpPr/>
          <p:nvPr/>
        </p:nvSpPr>
        <p:spPr bwMode="auto">
          <a:xfrm>
            <a:off x="667992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8" name="Rectangle 107"/>
          <p:cNvSpPr/>
          <p:nvPr/>
        </p:nvSpPr>
        <p:spPr bwMode="auto">
          <a:xfrm>
            <a:off x="675193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9" name="Rectangle 108"/>
          <p:cNvSpPr/>
          <p:nvPr/>
        </p:nvSpPr>
        <p:spPr bwMode="auto">
          <a:xfrm>
            <a:off x="682394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0" name="Rectangle 109"/>
          <p:cNvSpPr/>
          <p:nvPr/>
        </p:nvSpPr>
        <p:spPr bwMode="auto">
          <a:xfrm>
            <a:off x="689595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1" name="Rectangle 110"/>
          <p:cNvSpPr/>
          <p:nvPr/>
        </p:nvSpPr>
        <p:spPr bwMode="auto">
          <a:xfrm>
            <a:off x="6967961"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2" name="Rectangle 111"/>
          <p:cNvSpPr/>
          <p:nvPr/>
        </p:nvSpPr>
        <p:spPr bwMode="auto">
          <a:xfrm>
            <a:off x="703996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3" name="Rectangle 112"/>
          <p:cNvSpPr/>
          <p:nvPr/>
        </p:nvSpPr>
        <p:spPr bwMode="auto">
          <a:xfrm>
            <a:off x="711197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4" name="Rectangle 113"/>
          <p:cNvSpPr/>
          <p:nvPr/>
        </p:nvSpPr>
        <p:spPr bwMode="auto">
          <a:xfrm>
            <a:off x="718398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5" name="Rectangle 114"/>
          <p:cNvSpPr/>
          <p:nvPr/>
        </p:nvSpPr>
        <p:spPr bwMode="auto">
          <a:xfrm>
            <a:off x="725599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6" name="Rectangle 115"/>
          <p:cNvSpPr/>
          <p:nvPr/>
        </p:nvSpPr>
        <p:spPr bwMode="auto">
          <a:xfrm>
            <a:off x="7328001"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7" name="Rectangle 116"/>
          <p:cNvSpPr/>
          <p:nvPr/>
        </p:nvSpPr>
        <p:spPr bwMode="auto">
          <a:xfrm>
            <a:off x="740000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8" name="Rectangle 117"/>
          <p:cNvSpPr/>
          <p:nvPr/>
        </p:nvSpPr>
        <p:spPr bwMode="auto">
          <a:xfrm>
            <a:off x="747201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9" name="Rectangle 118"/>
          <p:cNvSpPr/>
          <p:nvPr/>
        </p:nvSpPr>
        <p:spPr bwMode="auto">
          <a:xfrm>
            <a:off x="754402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0" name="Rectangle 119"/>
          <p:cNvSpPr/>
          <p:nvPr/>
        </p:nvSpPr>
        <p:spPr bwMode="auto">
          <a:xfrm>
            <a:off x="761603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1" name="Rectangle 120"/>
          <p:cNvSpPr/>
          <p:nvPr/>
        </p:nvSpPr>
        <p:spPr bwMode="auto">
          <a:xfrm>
            <a:off x="7688041"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2" name="Rectangle 121"/>
          <p:cNvSpPr/>
          <p:nvPr/>
        </p:nvSpPr>
        <p:spPr bwMode="auto">
          <a:xfrm>
            <a:off x="776004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3" name="Rectangle 122"/>
          <p:cNvSpPr/>
          <p:nvPr/>
        </p:nvSpPr>
        <p:spPr bwMode="auto">
          <a:xfrm>
            <a:off x="783205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4" name="Rectangle 123"/>
          <p:cNvSpPr/>
          <p:nvPr/>
        </p:nvSpPr>
        <p:spPr bwMode="auto">
          <a:xfrm>
            <a:off x="5167761" y="5894453"/>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5" name="Rectangle 124"/>
          <p:cNvSpPr/>
          <p:nvPr/>
        </p:nvSpPr>
        <p:spPr bwMode="auto">
          <a:xfrm>
            <a:off x="5239769"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6" name="Rectangle 125"/>
          <p:cNvSpPr/>
          <p:nvPr/>
        </p:nvSpPr>
        <p:spPr bwMode="auto">
          <a:xfrm>
            <a:off x="5311777"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7" name="Rectangle 126"/>
          <p:cNvSpPr/>
          <p:nvPr/>
        </p:nvSpPr>
        <p:spPr bwMode="auto">
          <a:xfrm>
            <a:off x="5383785"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8" name="Rectangle 127"/>
          <p:cNvSpPr/>
          <p:nvPr/>
        </p:nvSpPr>
        <p:spPr bwMode="auto">
          <a:xfrm>
            <a:off x="5455793"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9" name="Rectangle 128"/>
          <p:cNvSpPr/>
          <p:nvPr/>
        </p:nvSpPr>
        <p:spPr bwMode="auto">
          <a:xfrm>
            <a:off x="5527801"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0" name="Rectangle 129"/>
          <p:cNvSpPr/>
          <p:nvPr/>
        </p:nvSpPr>
        <p:spPr bwMode="auto">
          <a:xfrm>
            <a:off x="5599809"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1" name="Rectangle 130"/>
          <p:cNvSpPr/>
          <p:nvPr/>
        </p:nvSpPr>
        <p:spPr bwMode="auto">
          <a:xfrm>
            <a:off x="5671817"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2" name="Rectangle 131"/>
          <p:cNvSpPr/>
          <p:nvPr/>
        </p:nvSpPr>
        <p:spPr bwMode="auto">
          <a:xfrm>
            <a:off x="5743825"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3" name="Rectangle 132"/>
          <p:cNvSpPr/>
          <p:nvPr/>
        </p:nvSpPr>
        <p:spPr bwMode="auto">
          <a:xfrm>
            <a:off x="5815833"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4" name="Rectangle 133"/>
          <p:cNvSpPr/>
          <p:nvPr/>
        </p:nvSpPr>
        <p:spPr bwMode="auto">
          <a:xfrm>
            <a:off x="5887841"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5" name="Rectangle 134"/>
          <p:cNvSpPr/>
          <p:nvPr/>
        </p:nvSpPr>
        <p:spPr bwMode="auto">
          <a:xfrm>
            <a:off x="5959849" y="5894451"/>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6" name="Rectangle 135"/>
          <p:cNvSpPr/>
          <p:nvPr/>
        </p:nvSpPr>
        <p:spPr bwMode="auto">
          <a:xfrm>
            <a:off x="6031857" y="5894451"/>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7" name="Rectangle 136"/>
          <p:cNvSpPr/>
          <p:nvPr/>
        </p:nvSpPr>
        <p:spPr bwMode="auto">
          <a:xfrm>
            <a:off x="6103865" y="5894451"/>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8" name="Rectangle 137"/>
          <p:cNvSpPr/>
          <p:nvPr/>
        </p:nvSpPr>
        <p:spPr bwMode="auto">
          <a:xfrm>
            <a:off x="6175873" y="5894451"/>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9" name="Rectangle 138"/>
          <p:cNvSpPr/>
          <p:nvPr/>
        </p:nvSpPr>
        <p:spPr bwMode="auto">
          <a:xfrm>
            <a:off x="3512900"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0" name="Rectangle 139"/>
          <p:cNvSpPr/>
          <p:nvPr/>
        </p:nvSpPr>
        <p:spPr bwMode="auto">
          <a:xfrm>
            <a:off x="3584908"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1" name="Rectangle 140"/>
          <p:cNvSpPr/>
          <p:nvPr/>
        </p:nvSpPr>
        <p:spPr bwMode="auto">
          <a:xfrm>
            <a:off x="3656916"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2" name="Rectangle 141"/>
          <p:cNvSpPr/>
          <p:nvPr/>
        </p:nvSpPr>
        <p:spPr bwMode="auto">
          <a:xfrm>
            <a:off x="3728924"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3" name="Rectangle 142"/>
          <p:cNvSpPr/>
          <p:nvPr/>
        </p:nvSpPr>
        <p:spPr bwMode="auto">
          <a:xfrm>
            <a:off x="3800932"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2" name="Rectangle 161"/>
          <p:cNvSpPr/>
          <p:nvPr/>
        </p:nvSpPr>
        <p:spPr bwMode="auto">
          <a:xfrm>
            <a:off x="3800271" y="5138365"/>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3" name="Rectangle 162"/>
          <p:cNvSpPr/>
          <p:nvPr/>
        </p:nvSpPr>
        <p:spPr bwMode="auto">
          <a:xfrm>
            <a:off x="4232319" y="5138365"/>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4" name="Rectangle 163"/>
          <p:cNvSpPr/>
          <p:nvPr/>
        </p:nvSpPr>
        <p:spPr bwMode="auto">
          <a:xfrm>
            <a:off x="4664367" y="5138365"/>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5" name="Rectangle 164"/>
          <p:cNvSpPr/>
          <p:nvPr/>
        </p:nvSpPr>
        <p:spPr bwMode="auto">
          <a:xfrm>
            <a:off x="5096415" y="5138365"/>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6" name="Rectangle 165"/>
          <p:cNvSpPr/>
          <p:nvPr/>
        </p:nvSpPr>
        <p:spPr bwMode="auto">
          <a:xfrm>
            <a:off x="3800391" y="4886337"/>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7" name="Rectangle 166"/>
          <p:cNvSpPr/>
          <p:nvPr/>
        </p:nvSpPr>
        <p:spPr bwMode="auto">
          <a:xfrm>
            <a:off x="4232439" y="4886337"/>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8" name="Rectangle 167"/>
          <p:cNvSpPr/>
          <p:nvPr/>
        </p:nvSpPr>
        <p:spPr bwMode="auto">
          <a:xfrm>
            <a:off x="4664487" y="4886337"/>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9" name="Rectangle 168"/>
          <p:cNvSpPr/>
          <p:nvPr/>
        </p:nvSpPr>
        <p:spPr bwMode="auto">
          <a:xfrm>
            <a:off x="5096535" y="4886337"/>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0" name="Rectangle 169"/>
          <p:cNvSpPr/>
          <p:nvPr/>
        </p:nvSpPr>
        <p:spPr bwMode="auto">
          <a:xfrm>
            <a:off x="5167761" y="5138369"/>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1" name="Rectangle 170"/>
          <p:cNvSpPr/>
          <p:nvPr/>
        </p:nvSpPr>
        <p:spPr bwMode="auto">
          <a:xfrm>
            <a:off x="5239769"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5" name="Rectangle 174"/>
          <p:cNvSpPr/>
          <p:nvPr/>
        </p:nvSpPr>
        <p:spPr bwMode="auto">
          <a:xfrm>
            <a:off x="5527801"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6" name="Rectangle 175"/>
          <p:cNvSpPr/>
          <p:nvPr/>
        </p:nvSpPr>
        <p:spPr bwMode="auto">
          <a:xfrm>
            <a:off x="5599809"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7" name="Rectangle 176"/>
          <p:cNvSpPr/>
          <p:nvPr/>
        </p:nvSpPr>
        <p:spPr bwMode="auto">
          <a:xfrm>
            <a:off x="5671817"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8" name="Rectangle 177"/>
          <p:cNvSpPr/>
          <p:nvPr/>
        </p:nvSpPr>
        <p:spPr bwMode="auto">
          <a:xfrm>
            <a:off x="5743825"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9" name="Rectangle 178"/>
          <p:cNvSpPr/>
          <p:nvPr/>
        </p:nvSpPr>
        <p:spPr bwMode="auto">
          <a:xfrm>
            <a:off x="5815833"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0" name="Rectangle 179"/>
          <p:cNvSpPr/>
          <p:nvPr/>
        </p:nvSpPr>
        <p:spPr bwMode="auto">
          <a:xfrm>
            <a:off x="5887841"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1" name="Rectangle 180"/>
          <p:cNvSpPr/>
          <p:nvPr/>
        </p:nvSpPr>
        <p:spPr bwMode="auto">
          <a:xfrm>
            <a:off x="5959849" y="5138367"/>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2" name="Rectangle 181"/>
          <p:cNvSpPr/>
          <p:nvPr/>
        </p:nvSpPr>
        <p:spPr bwMode="auto">
          <a:xfrm>
            <a:off x="6031857" y="5138367"/>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3" name="Rectangle 182"/>
          <p:cNvSpPr/>
          <p:nvPr/>
        </p:nvSpPr>
        <p:spPr bwMode="auto">
          <a:xfrm>
            <a:off x="6103865" y="5138367"/>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4" name="Rectangle 183"/>
          <p:cNvSpPr/>
          <p:nvPr/>
        </p:nvSpPr>
        <p:spPr bwMode="auto">
          <a:xfrm>
            <a:off x="6175873" y="5138367"/>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5" name="Rectangle 184"/>
          <p:cNvSpPr/>
          <p:nvPr/>
        </p:nvSpPr>
        <p:spPr bwMode="auto">
          <a:xfrm>
            <a:off x="5165489" y="4886339"/>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8" name="TextBox 187"/>
          <p:cNvSpPr txBox="1"/>
          <p:nvPr/>
        </p:nvSpPr>
        <p:spPr>
          <a:xfrm>
            <a:off x="5972068" y="5136752"/>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923.4</a:t>
            </a:r>
            <a:endParaRPr lang="en-US" sz="1000" b="1" dirty="0">
              <a:solidFill>
                <a:schemeClr val="tx1"/>
              </a:solidFill>
              <a:latin typeface="Calibri" panose="020F0502020204030204" pitchFamily="34" charset="0"/>
              <a:cs typeface="Calibri" panose="020F0502020204030204" pitchFamily="34" charset="0"/>
            </a:endParaRPr>
          </a:p>
        </p:txBody>
      </p:sp>
      <p:cxnSp>
        <p:nvCxnSpPr>
          <p:cNvPr id="189" name="Straight Connector 188"/>
          <p:cNvCxnSpPr/>
          <p:nvPr/>
        </p:nvCxnSpPr>
        <p:spPr bwMode="auto">
          <a:xfrm>
            <a:off x="5203765" y="5336388"/>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0" name="Straight Connector 189"/>
          <p:cNvCxnSpPr/>
          <p:nvPr/>
        </p:nvCxnSpPr>
        <p:spPr bwMode="auto">
          <a:xfrm>
            <a:off x="6214521" y="5336389"/>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1" name="Straight Connector 190"/>
          <p:cNvCxnSpPr/>
          <p:nvPr/>
        </p:nvCxnSpPr>
        <p:spPr bwMode="auto">
          <a:xfrm>
            <a:off x="7868061" y="5336389"/>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2" name="TextBox 191"/>
          <p:cNvSpPr txBox="1"/>
          <p:nvPr/>
        </p:nvSpPr>
        <p:spPr>
          <a:xfrm>
            <a:off x="556320" y="4814331"/>
            <a:ext cx="2745623" cy="253916"/>
          </a:xfrm>
          <a:prstGeom prst="rect">
            <a:avLst/>
          </a:prstGeom>
          <a:noFill/>
        </p:spPr>
        <p:txBody>
          <a:bodyPr wrap="none" rtlCol="0">
            <a:spAutoFit/>
          </a:bodyPr>
          <a:lstStyle/>
          <a:p>
            <a:pPr defTabSz="179388"/>
            <a:r>
              <a:rPr lang="en-US" sz="1050" dirty="0" smtClean="0">
                <a:solidFill>
                  <a:schemeClr val="tx1"/>
                </a:solidFill>
                <a:latin typeface="Calibri" panose="020F0502020204030204" pitchFamily="34" charset="0"/>
                <a:cs typeface="Calibri" panose="020F0502020204030204" pitchFamily="34" charset="0"/>
              </a:rPr>
              <a:t>1W		ARIB STD-T106	Licensed/Registered</a:t>
            </a:r>
            <a:endParaRPr lang="en-US" sz="1050" dirty="0">
              <a:solidFill>
                <a:schemeClr val="tx1"/>
              </a:solidFill>
              <a:latin typeface="Calibri" panose="020F0502020204030204" pitchFamily="34" charset="0"/>
              <a:cs typeface="Calibri" panose="020F0502020204030204" pitchFamily="34" charset="0"/>
            </a:endParaRPr>
          </a:p>
        </p:txBody>
      </p:sp>
      <p:sp>
        <p:nvSpPr>
          <p:cNvPr id="193" name="TextBox 192"/>
          <p:cNvSpPr txBox="1"/>
          <p:nvPr/>
        </p:nvSpPr>
        <p:spPr>
          <a:xfrm>
            <a:off x="556320" y="5100475"/>
            <a:ext cx="2240678" cy="253916"/>
          </a:xfrm>
          <a:prstGeom prst="rect">
            <a:avLst/>
          </a:prstGeom>
          <a:noFill/>
        </p:spPr>
        <p:txBody>
          <a:bodyPr wrap="none" rtlCol="0">
            <a:spAutoFit/>
          </a:bodyPr>
          <a:lstStyle/>
          <a:p>
            <a:pPr defTabSz="179388"/>
            <a:r>
              <a:rPr lang="en-US" sz="1050" dirty="0" smtClean="0">
                <a:solidFill>
                  <a:schemeClr val="tx1"/>
                </a:solidFill>
                <a:latin typeface="Calibri" panose="020F0502020204030204" pitchFamily="34" charset="0"/>
                <a:cs typeface="Calibri" panose="020F0502020204030204" pitchFamily="34" charset="0"/>
              </a:rPr>
              <a:t>250mW	ARIB STD-T107	Unlicensed</a:t>
            </a:r>
            <a:endParaRPr lang="en-US" sz="1050" dirty="0">
              <a:solidFill>
                <a:schemeClr val="tx1"/>
              </a:solidFill>
              <a:latin typeface="Calibri" panose="020F0502020204030204" pitchFamily="34" charset="0"/>
              <a:cs typeface="Calibri" panose="020F0502020204030204" pitchFamily="34" charset="0"/>
            </a:endParaRPr>
          </a:p>
        </p:txBody>
      </p:sp>
      <p:sp>
        <p:nvSpPr>
          <p:cNvPr id="194" name="TextBox 193"/>
          <p:cNvSpPr txBox="1"/>
          <p:nvPr/>
        </p:nvSpPr>
        <p:spPr>
          <a:xfrm>
            <a:off x="3308095" y="5144174"/>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916.0</a:t>
            </a:r>
            <a:endParaRPr lang="en-US" sz="1000" b="1" dirty="0">
              <a:solidFill>
                <a:schemeClr val="tx1"/>
              </a:solidFill>
              <a:latin typeface="Calibri" panose="020F0502020204030204" pitchFamily="34" charset="0"/>
              <a:cs typeface="Calibri" panose="020F0502020204030204" pitchFamily="34" charset="0"/>
            </a:endParaRPr>
          </a:p>
        </p:txBody>
      </p:sp>
      <p:cxnSp>
        <p:nvCxnSpPr>
          <p:cNvPr id="195" name="Straight Connector 194"/>
          <p:cNvCxnSpPr/>
          <p:nvPr/>
        </p:nvCxnSpPr>
        <p:spPr bwMode="auto">
          <a:xfrm>
            <a:off x="3547904" y="5342198"/>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6" name="TextBox 195"/>
          <p:cNvSpPr txBox="1"/>
          <p:nvPr/>
        </p:nvSpPr>
        <p:spPr>
          <a:xfrm>
            <a:off x="4457935" y="5141267"/>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919.2</a:t>
            </a:r>
            <a:endParaRPr lang="en-US" sz="1000" b="1" dirty="0">
              <a:solidFill>
                <a:schemeClr val="tx1"/>
              </a:solidFill>
              <a:latin typeface="Calibri" panose="020F0502020204030204" pitchFamily="34" charset="0"/>
              <a:cs typeface="Calibri" panose="020F0502020204030204" pitchFamily="34" charset="0"/>
            </a:endParaRPr>
          </a:p>
        </p:txBody>
      </p:sp>
      <p:cxnSp>
        <p:nvCxnSpPr>
          <p:cNvPr id="197" name="Straight Connector 196"/>
          <p:cNvCxnSpPr/>
          <p:nvPr/>
        </p:nvCxnSpPr>
        <p:spPr bwMode="auto">
          <a:xfrm>
            <a:off x="4699709" y="5336387"/>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8" name="TextBox 197"/>
          <p:cNvSpPr txBox="1"/>
          <p:nvPr/>
        </p:nvSpPr>
        <p:spPr>
          <a:xfrm>
            <a:off x="628328" y="4449688"/>
            <a:ext cx="2143728" cy="307777"/>
          </a:xfrm>
          <a:prstGeom prst="rect">
            <a:avLst/>
          </a:prstGeom>
          <a:noFill/>
        </p:spPr>
        <p:txBody>
          <a:bodyPr wrap="none" rtlCol="0">
            <a:spAutoFit/>
          </a:bodyPr>
          <a:lstStyle/>
          <a:p>
            <a:r>
              <a:rPr lang="en-US" sz="1400" b="1" dirty="0" smtClean="0">
                <a:solidFill>
                  <a:schemeClr val="tx1"/>
                </a:solidFill>
                <a:latin typeface="Calibri" panose="020F0502020204030204" pitchFamily="34" charset="0"/>
                <a:cs typeface="Calibri" panose="020F0502020204030204" pitchFamily="34" charset="0"/>
              </a:rPr>
              <a:t>Passive System</a:t>
            </a:r>
            <a:r>
              <a:rPr lang="ja-JP" altLang="en-US" sz="1400" b="1" dirty="0">
                <a:solidFill>
                  <a:schemeClr val="tx1"/>
                </a:solidFill>
                <a:latin typeface="Calibri" panose="020F0502020204030204" pitchFamily="34" charset="0"/>
                <a:cs typeface="Calibri" panose="020F0502020204030204" pitchFamily="34" charset="0"/>
              </a:rPr>
              <a:t> </a:t>
            </a:r>
            <a:r>
              <a:rPr lang="en-US" altLang="ja-JP" sz="1400" b="1" dirty="0" smtClean="0">
                <a:solidFill>
                  <a:schemeClr val="tx1"/>
                </a:solidFill>
                <a:latin typeface="Calibri" panose="020F0502020204030204" pitchFamily="34" charset="0"/>
                <a:cs typeface="Calibri" panose="020F0502020204030204" pitchFamily="34" charset="0"/>
              </a:rPr>
              <a:t>(RFID, </a:t>
            </a:r>
            <a:r>
              <a:rPr lang="en-US" altLang="ja-JP" sz="1400" b="1" dirty="0" err="1" smtClean="0">
                <a:solidFill>
                  <a:schemeClr val="tx1"/>
                </a:solidFill>
                <a:latin typeface="Calibri" panose="020F0502020204030204" pitchFamily="34" charset="0"/>
                <a:cs typeface="Calibri" panose="020F0502020204030204" pitchFamily="34" charset="0"/>
              </a:rPr>
              <a:t>etc</a:t>
            </a:r>
            <a:r>
              <a:rPr lang="en-US" altLang="ja-JP" sz="1400" b="1" dirty="0" smtClean="0">
                <a:solidFill>
                  <a:schemeClr val="tx1"/>
                </a:solidFill>
                <a:latin typeface="Calibri" panose="020F0502020204030204" pitchFamily="34" charset="0"/>
                <a:cs typeface="Calibri" panose="020F0502020204030204" pitchFamily="34" charset="0"/>
              </a:rPr>
              <a:t>)</a:t>
            </a:r>
            <a:r>
              <a:rPr lang="en-US" sz="1400" b="1" dirty="0" smtClean="0">
                <a:solidFill>
                  <a:schemeClr val="tx1"/>
                </a:solidFill>
                <a:latin typeface="Calibri" panose="020F0502020204030204" pitchFamily="34" charset="0"/>
                <a:cs typeface="Calibri" panose="020F0502020204030204" pitchFamily="34" charset="0"/>
              </a:rPr>
              <a:t> </a:t>
            </a:r>
            <a:endParaRPr lang="en-US" sz="1400" b="1" dirty="0">
              <a:solidFill>
                <a:schemeClr val="tx1"/>
              </a:solidFill>
              <a:latin typeface="Calibri" panose="020F0502020204030204" pitchFamily="34" charset="0"/>
              <a:cs typeface="Calibri" panose="020F0502020204030204" pitchFamily="34" charset="0"/>
            </a:endParaRPr>
          </a:p>
        </p:txBody>
      </p:sp>
      <p:sp>
        <p:nvSpPr>
          <p:cNvPr id="199" name="TextBox 198"/>
          <p:cNvSpPr txBox="1"/>
          <p:nvPr/>
        </p:nvSpPr>
        <p:spPr>
          <a:xfrm>
            <a:off x="556320" y="5390395"/>
            <a:ext cx="2240678" cy="253916"/>
          </a:xfrm>
          <a:prstGeom prst="rect">
            <a:avLst/>
          </a:prstGeom>
          <a:noFill/>
        </p:spPr>
        <p:txBody>
          <a:bodyPr wrap="none" rtlCol="0">
            <a:spAutoFit/>
          </a:bodyPr>
          <a:lstStyle/>
          <a:p>
            <a:pPr defTabSz="179388"/>
            <a:r>
              <a:rPr lang="en-US" sz="1050" b="1" dirty="0" smtClean="0">
                <a:solidFill>
                  <a:srgbClr val="FF0000"/>
                </a:solidFill>
                <a:latin typeface="Calibri" panose="020F0502020204030204" pitchFamily="34" charset="0"/>
                <a:cs typeface="Calibri" panose="020F0502020204030204" pitchFamily="34" charset="0"/>
              </a:rPr>
              <a:t>1mW		ARIB STD-T108	Unlicensed</a:t>
            </a:r>
            <a:endParaRPr lang="en-US" sz="1050" b="1" dirty="0">
              <a:solidFill>
                <a:srgbClr val="FF0000"/>
              </a:solidFill>
              <a:latin typeface="Calibri" panose="020F0502020204030204" pitchFamily="34" charset="0"/>
              <a:cs typeface="Calibri" panose="020F0502020204030204" pitchFamily="34" charset="0"/>
            </a:endParaRPr>
          </a:p>
        </p:txBody>
      </p:sp>
      <p:sp>
        <p:nvSpPr>
          <p:cNvPr id="200" name="TextBox 199"/>
          <p:cNvSpPr txBox="1"/>
          <p:nvPr/>
        </p:nvSpPr>
        <p:spPr>
          <a:xfrm>
            <a:off x="556320" y="5678678"/>
            <a:ext cx="2251899" cy="253916"/>
          </a:xfrm>
          <a:prstGeom prst="rect">
            <a:avLst/>
          </a:prstGeom>
          <a:noFill/>
        </p:spPr>
        <p:txBody>
          <a:bodyPr wrap="none" rtlCol="0">
            <a:spAutoFit/>
          </a:bodyPr>
          <a:lstStyle/>
          <a:p>
            <a:pPr defTabSz="179388"/>
            <a:r>
              <a:rPr lang="en-US" sz="1050" b="1" dirty="0" smtClean="0">
                <a:solidFill>
                  <a:srgbClr val="FF0000"/>
                </a:solidFill>
                <a:latin typeface="Calibri" panose="020F0502020204030204" pitchFamily="34" charset="0"/>
                <a:cs typeface="Calibri" panose="020F0502020204030204" pitchFamily="34" charset="0"/>
              </a:rPr>
              <a:t>20mW	ARIB STD-T108	Unlicensed</a:t>
            </a:r>
            <a:endParaRPr lang="en-US" sz="1050" b="1" dirty="0">
              <a:solidFill>
                <a:srgbClr val="FF0000"/>
              </a:solidFill>
              <a:latin typeface="Calibri" panose="020F0502020204030204" pitchFamily="34" charset="0"/>
              <a:cs typeface="Calibri" panose="020F0502020204030204" pitchFamily="34" charset="0"/>
            </a:endParaRPr>
          </a:p>
        </p:txBody>
      </p:sp>
      <p:sp>
        <p:nvSpPr>
          <p:cNvPr id="201" name="TextBox 200"/>
          <p:cNvSpPr txBox="1"/>
          <p:nvPr/>
        </p:nvSpPr>
        <p:spPr>
          <a:xfrm>
            <a:off x="556320" y="5964571"/>
            <a:ext cx="3088025" cy="253916"/>
          </a:xfrm>
          <a:prstGeom prst="rect">
            <a:avLst/>
          </a:prstGeom>
          <a:noFill/>
        </p:spPr>
        <p:txBody>
          <a:bodyPr wrap="none" rtlCol="0">
            <a:spAutoFit/>
          </a:bodyPr>
          <a:lstStyle/>
          <a:p>
            <a:pPr defTabSz="179388"/>
            <a:r>
              <a:rPr lang="en-US" sz="1050" b="1" dirty="0" smtClean="0">
                <a:solidFill>
                  <a:srgbClr val="FF0000"/>
                </a:solidFill>
                <a:latin typeface="Calibri" panose="020F0502020204030204" pitchFamily="34" charset="0"/>
                <a:cs typeface="Calibri" panose="020F0502020204030204" pitchFamily="34" charset="0"/>
              </a:rPr>
              <a:t>250mW	ARIB STD-T108	Licensed/</a:t>
            </a:r>
            <a:r>
              <a:rPr lang="en-US" altLang="ja-JP" sz="1050" b="1" dirty="0" smtClean="0">
                <a:solidFill>
                  <a:srgbClr val="FF0000"/>
                </a:solidFill>
                <a:latin typeface="Calibri" panose="020F0502020204030204" pitchFamily="34" charset="0"/>
                <a:cs typeface="Calibri" panose="020F0502020204030204" pitchFamily="34" charset="0"/>
              </a:rPr>
              <a:t>Registered</a:t>
            </a:r>
            <a:r>
              <a:rPr lang="en-US" sz="1050" b="1" dirty="0" smtClean="0">
                <a:solidFill>
                  <a:srgbClr val="FF0000"/>
                </a:solidFill>
                <a:latin typeface="Calibri" panose="020F0502020204030204" pitchFamily="34" charset="0"/>
                <a:cs typeface="Calibri" panose="020F0502020204030204" pitchFamily="34" charset="0"/>
              </a:rPr>
              <a:t>		</a:t>
            </a:r>
            <a:endParaRPr lang="en-US" sz="1050" b="1" dirty="0">
              <a:solidFill>
                <a:srgbClr val="FF0000"/>
              </a:solidFill>
              <a:latin typeface="Calibri" panose="020F0502020204030204" pitchFamily="34" charset="0"/>
              <a:cs typeface="Calibri" panose="020F0502020204030204" pitchFamily="34" charset="0"/>
            </a:endParaRPr>
          </a:p>
        </p:txBody>
      </p:sp>
      <p:grpSp>
        <p:nvGrpSpPr>
          <p:cNvPr id="202" name="Group 201"/>
          <p:cNvGrpSpPr/>
          <p:nvPr/>
        </p:nvGrpSpPr>
        <p:grpSpPr>
          <a:xfrm>
            <a:off x="7904065" y="5390395"/>
            <a:ext cx="284431" cy="252029"/>
            <a:chOff x="6997434" y="5214918"/>
            <a:chExt cx="576064" cy="252029"/>
          </a:xfrm>
          <a:solidFill>
            <a:srgbClr val="FFCCCC"/>
          </a:solidFill>
        </p:grpSpPr>
        <p:sp>
          <p:nvSpPr>
            <p:cNvPr id="203" name="Rectangle 202"/>
            <p:cNvSpPr/>
            <p:nvPr/>
          </p:nvSpPr>
          <p:spPr bwMode="auto">
            <a:xfrm>
              <a:off x="6997434"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4" name="Rectangle 203"/>
            <p:cNvSpPr/>
            <p:nvPr/>
          </p:nvSpPr>
          <p:spPr bwMode="auto">
            <a:xfrm>
              <a:off x="7069442"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5" name="Rectangle 204"/>
            <p:cNvSpPr/>
            <p:nvPr/>
          </p:nvSpPr>
          <p:spPr bwMode="auto">
            <a:xfrm>
              <a:off x="7141450"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6" name="Rectangle 205"/>
            <p:cNvSpPr/>
            <p:nvPr/>
          </p:nvSpPr>
          <p:spPr bwMode="auto">
            <a:xfrm>
              <a:off x="7213458"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7" name="Rectangle 206"/>
            <p:cNvSpPr/>
            <p:nvPr/>
          </p:nvSpPr>
          <p:spPr bwMode="auto">
            <a:xfrm>
              <a:off x="7285466"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8" name="Rectangle 207"/>
            <p:cNvSpPr/>
            <p:nvPr/>
          </p:nvSpPr>
          <p:spPr bwMode="auto">
            <a:xfrm>
              <a:off x="7357474" y="5214919"/>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9" name="Rectangle 208"/>
            <p:cNvSpPr/>
            <p:nvPr/>
          </p:nvSpPr>
          <p:spPr bwMode="auto">
            <a:xfrm>
              <a:off x="7429482"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0" name="Rectangle 209"/>
            <p:cNvSpPr/>
            <p:nvPr/>
          </p:nvSpPr>
          <p:spPr bwMode="auto">
            <a:xfrm>
              <a:off x="7501490"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212" name="Rectangle 211"/>
          <p:cNvSpPr/>
          <p:nvPr/>
        </p:nvSpPr>
        <p:spPr bwMode="auto">
          <a:xfrm>
            <a:off x="8190296"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3" name="Rectangle 212"/>
          <p:cNvSpPr/>
          <p:nvPr/>
        </p:nvSpPr>
        <p:spPr bwMode="auto">
          <a:xfrm>
            <a:off x="8225850"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4" name="Rectangle 213"/>
          <p:cNvSpPr/>
          <p:nvPr/>
        </p:nvSpPr>
        <p:spPr bwMode="auto">
          <a:xfrm>
            <a:off x="8261404"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5" name="Rectangle 214"/>
          <p:cNvSpPr/>
          <p:nvPr/>
        </p:nvSpPr>
        <p:spPr bwMode="auto">
          <a:xfrm>
            <a:off x="8296958"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6" name="Rectangle 215"/>
          <p:cNvSpPr/>
          <p:nvPr/>
        </p:nvSpPr>
        <p:spPr bwMode="auto">
          <a:xfrm>
            <a:off x="8332512"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7" name="Rectangle 216"/>
          <p:cNvSpPr/>
          <p:nvPr/>
        </p:nvSpPr>
        <p:spPr bwMode="auto">
          <a:xfrm>
            <a:off x="8368065" y="5390394"/>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8" name="Rectangle 217"/>
          <p:cNvSpPr/>
          <p:nvPr/>
        </p:nvSpPr>
        <p:spPr bwMode="auto">
          <a:xfrm>
            <a:off x="8403619"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9" name="Rectangle 218"/>
          <p:cNvSpPr/>
          <p:nvPr/>
        </p:nvSpPr>
        <p:spPr bwMode="auto">
          <a:xfrm>
            <a:off x="8439173"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0" name="TextBox 219"/>
          <p:cNvSpPr txBox="1"/>
          <p:nvPr/>
        </p:nvSpPr>
        <p:spPr>
          <a:xfrm>
            <a:off x="628328" y="6250464"/>
            <a:ext cx="2941126" cy="307777"/>
          </a:xfrm>
          <a:prstGeom prst="rect">
            <a:avLst/>
          </a:prstGeom>
          <a:noFill/>
        </p:spPr>
        <p:txBody>
          <a:bodyPr wrap="none" rtlCol="0">
            <a:spAutoFit/>
          </a:bodyPr>
          <a:lstStyle/>
          <a:p>
            <a:r>
              <a:rPr lang="en-US" sz="1400" b="1" dirty="0" smtClean="0">
                <a:solidFill>
                  <a:schemeClr val="tx1"/>
                </a:solidFill>
                <a:latin typeface="Calibri" panose="020F0502020204030204" pitchFamily="34" charset="0"/>
                <a:cs typeface="Calibri" panose="020F0502020204030204" pitchFamily="34" charset="0"/>
              </a:rPr>
              <a:t>Active System (LPWA, 802.15.4g, </a:t>
            </a:r>
            <a:r>
              <a:rPr lang="en-US" sz="1400" b="1" dirty="0" err="1" smtClean="0">
                <a:solidFill>
                  <a:schemeClr val="tx1"/>
                </a:solidFill>
                <a:latin typeface="Calibri" panose="020F0502020204030204" pitchFamily="34" charset="0"/>
                <a:cs typeface="Calibri" panose="020F0502020204030204" pitchFamily="34" charset="0"/>
              </a:rPr>
              <a:t>etc</a:t>
            </a:r>
            <a:r>
              <a:rPr lang="en-US" sz="1400" b="1" dirty="0" smtClean="0">
                <a:solidFill>
                  <a:schemeClr val="tx1"/>
                </a:solidFill>
                <a:latin typeface="Calibri" panose="020F0502020204030204" pitchFamily="34" charset="0"/>
                <a:cs typeface="Calibri" panose="020F0502020204030204" pitchFamily="34" charset="0"/>
              </a:rPr>
              <a:t>)</a:t>
            </a:r>
            <a:endParaRPr lang="en-US" sz="1400" b="1" dirty="0">
              <a:solidFill>
                <a:schemeClr val="tx1"/>
              </a:solidFill>
              <a:latin typeface="Calibri" panose="020F0502020204030204" pitchFamily="34" charset="0"/>
              <a:cs typeface="Calibri" panose="020F0502020204030204" pitchFamily="34" charset="0"/>
            </a:endParaRPr>
          </a:p>
        </p:txBody>
      </p:sp>
      <p:sp>
        <p:nvSpPr>
          <p:cNvPr id="221" name="Rounded Rectangle 220"/>
          <p:cNvSpPr/>
          <p:nvPr/>
        </p:nvSpPr>
        <p:spPr bwMode="auto">
          <a:xfrm>
            <a:off x="5071042" y="5585944"/>
            <a:ext cx="2877170" cy="360040"/>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223" name="Straight Connector 222"/>
          <p:cNvCxnSpPr/>
          <p:nvPr/>
        </p:nvCxnSpPr>
        <p:spPr bwMode="auto">
          <a:xfrm flipV="1">
            <a:off x="560562" y="4763985"/>
            <a:ext cx="0" cy="1440160"/>
          </a:xfrm>
          <a:prstGeom prst="line">
            <a:avLst/>
          </a:prstGeom>
          <a:solidFill>
            <a:srgbClr val="00B8FF"/>
          </a:solidFill>
          <a:ln w="19050" cap="flat" cmpd="sng" algn="ctr">
            <a:solidFill>
              <a:schemeClr val="tx1"/>
            </a:solidFill>
            <a:prstDash val="solid"/>
            <a:round/>
            <a:headEnd type="arrow" w="med" len="med"/>
            <a:tailEnd type="arrow" w="med" len="med"/>
          </a:ln>
          <a:effectLst/>
        </p:spPr>
      </p:cxnSp>
      <p:sp>
        <p:nvSpPr>
          <p:cNvPr id="224" name="TextBox 223"/>
          <p:cNvSpPr txBox="1"/>
          <p:nvPr/>
        </p:nvSpPr>
        <p:spPr>
          <a:xfrm>
            <a:off x="6878796" y="5939695"/>
            <a:ext cx="1526828" cy="307777"/>
          </a:xfrm>
          <a:prstGeom prst="rect">
            <a:avLst/>
          </a:prstGeom>
          <a:noFill/>
        </p:spPr>
        <p:txBody>
          <a:bodyPr wrap="none" rtlCol="0">
            <a:spAutoFit/>
          </a:bodyPr>
          <a:lstStyle/>
          <a:p>
            <a:r>
              <a:rPr lang="en-US" sz="1400" dirty="0" smtClean="0">
                <a:solidFill>
                  <a:srgbClr val="FF0000"/>
                </a:solidFill>
                <a:latin typeface="Calibri" panose="020F0502020204030204" pitchFamily="34" charset="0"/>
                <a:cs typeface="Calibri" panose="020F0502020204030204" pitchFamily="34" charset="0"/>
              </a:rPr>
              <a:t>IEEE802.15.4g, </a:t>
            </a:r>
            <a:r>
              <a:rPr lang="en-US" sz="1400" dirty="0" err="1" smtClean="0">
                <a:solidFill>
                  <a:srgbClr val="FF0000"/>
                </a:solidFill>
                <a:latin typeface="Calibri" panose="020F0502020204030204" pitchFamily="34" charset="0"/>
                <a:cs typeface="Calibri" panose="020F0502020204030204" pitchFamily="34" charset="0"/>
              </a:rPr>
              <a:t>etc</a:t>
            </a:r>
            <a:endParaRPr lang="en-US" sz="1400" dirty="0">
              <a:solidFill>
                <a:srgbClr val="FF0000"/>
              </a:solidFill>
              <a:latin typeface="Calibri" panose="020F0502020204030204" pitchFamily="34" charset="0"/>
              <a:cs typeface="Calibri" panose="020F0502020204030204" pitchFamily="34" charset="0"/>
            </a:endParaRPr>
          </a:p>
        </p:txBody>
      </p:sp>
      <p:cxnSp>
        <p:nvCxnSpPr>
          <p:cNvPr id="225" name="Straight Connector 224"/>
          <p:cNvCxnSpPr/>
          <p:nvPr/>
        </p:nvCxnSpPr>
        <p:spPr bwMode="auto">
          <a:xfrm>
            <a:off x="8455679" y="5328967"/>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28" name="Left Brace 227"/>
          <p:cNvSpPr/>
          <p:nvPr/>
        </p:nvSpPr>
        <p:spPr bwMode="auto">
          <a:xfrm rot="5400000">
            <a:off x="5596946" y="4142115"/>
            <a:ext cx="155448" cy="1046760"/>
          </a:xfrm>
          <a:prstGeom prst="leftBrac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0" name="TextBox 229"/>
          <p:cNvSpPr txBox="1"/>
          <p:nvPr/>
        </p:nvSpPr>
        <p:spPr>
          <a:xfrm>
            <a:off x="4960372" y="4256224"/>
            <a:ext cx="1428596" cy="253916"/>
          </a:xfrm>
          <a:prstGeom prst="rect">
            <a:avLst/>
          </a:prstGeom>
          <a:noFill/>
        </p:spPr>
        <p:txBody>
          <a:bodyPr wrap="none" rtlCol="0">
            <a:spAutoFit/>
          </a:bodyPr>
          <a:lstStyle/>
          <a:p>
            <a:r>
              <a:rPr lang="en-US" sz="1050" dirty="0" smtClean="0">
                <a:solidFill>
                  <a:schemeClr val="tx1"/>
                </a:solidFill>
                <a:latin typeface="Calibri" panose="020F0502020204030204" pitchFamily="34" charset="0"/>
                <a:cs typeface="Calibri" panose="020F0502020204030204" pitchFamily="34" charset="0"/>
              </a:rPr>
              <a:t>Coexistence Operation</a:t>
            </a:r>
            <a:endParaRPr lang="en-US" sz="1050" dirty="0">
              <a:solidFill>
                <a:schemeClr val="tx1"/>
              </a:solidFill>
              <a:latin typeface="Calibri" panose="020F0502020204030204" pitchFamily="34" charset="0"/>
              <a:cs typeface="Calibri" panose="020F0502020204030204" pitchFamily="34" charset="0"/>
            </a:endParaRPr>
          </a:p>
        </p:txBody>
      </p:sp>
      <p:sp>
        <p:nvSpPr>
          <p:cNvPr id="238" name="Rectangle 237"/>
          <p:cNvSpPr/>
          <p:nvPr/>
        </p:nvSpPr>
        <p:spPr bwMode="auto">
          <a:xfrm>
            <a:off x="8621216" y="6270938"/>
            <a:ext cx="72008" cy="25202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9" name="Rectangle 238"/>
          <p:cNvSpPr/>
          <p:nvPr/>
        </p:nvSpPr>
        <p:spPr bwMode="auto">
          <a:xfrm>
            <a:off x="8657641" y="6573924"/>
            <a:ext cx="35554" cy="25202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0" name="TextBox 239"/>
          <p:cNvSpPr txBox="1"/>
          <p:nvPr/>
        </p:nvSpPr>
        <p:spPr>
          <a:xfrm>
            <a:off x="8693195" y="6323205"/>
            <a:ext cx="681597" cy="215444"/>
          </a:xfrm>
          <a:prstGeom prst="rect">
            <a:avLst/>
          </a:prstGeom>
          <a:noFill/>
        </p:spPr>
        <p:txBody>
          <a:bodyPr wrap="none" rtlCol="0">
            <a:spAutoFit/>
          </a:bodyPr>
          <a:lstStyle/>
          <a:p>
            <a:r>
              <a:rPr lang="en-US" sz="800" b="1" dirty="0" err="1" smtClean="0">
                <a:solidFill>
                  <a:schemeClr val="tx1"/>
                </a:solidFill>
                <a:latin typeface="Calibri" panose="020F0502020204030204" pitchFamily="34" charset="0"/>
                <a:cs typeface="Calibri" panose="020F0502020204030204" pitchFamily="34" charset="0"/>
              </a:rPr>
              <a:t>Ch</a:t>
            </a:r>
            <a:r>
              <a:rPr lang="en-US" sz="800" b="1" dirty="0" smtClean="0">
                <a:solidFill>
                  <a:schemeClr val="tx1"/>
                </a:solidFill>
                <a:latin typeface="Calibri" panose="020F0502020204030204" pitchFamily="34" charset="0"/>
                <a:cs typeface="Calibri" panose="020F0502020204030204" pitchFamily="34" charset="0"/>
              </a:rPr>
              <a:t>: 200KHz </a:t>
            </a:r>
            <a:endParaRPr lang="en-US" sz="800" b="1" dirty="0">
              <a:solidFill>
                <a:schemeClr val="tx1"/>
              </a:solidFill>
              <a:latin typeface="Calibri" panose="020F0502020204030204" pitchFamily="34" charset="0"/>
              <a:cs typeface="Calibri" panose="020F0502020204030204" pitchFamily="34" charset="0"/>
            </a:endParaRPr>
          </a:p>
        </p:txBody>
      </p:sp>
      <p:sp>
        <p:nvSpPr>
          <p:cNvPr id="241" name="TextBox 240"/>
          <p:cNvSpPr txBox="1"/>
          <p:nvPr/>
        </p:nvSpPr>
        <p:spPr>
          <a:xfrm>
            <a:off x="8693194" y="6610508"/>
            <a:ext cx="681597" cy="215444"/>
          </a:xfrm>
          <a:prstGeom prst="rect">
            <a:avLst/>
          </a:prstGeom>
          <a:noFill/>
        </p:spPr>
        <p:txBody>
          <a:bodyPr wrap="none" rtlCol="0">
            <a:spAutoFit/>
          </a:bodyPr>
          <a:lstStyle/>
          <a:p>
            <a:r>
              <a:rPr lang="en-US" sz="800" b="1" dirty="0" err="1" smtClean="0">
                <a:solidFill>
                  <a:schemeClr val="tx1"/>
                </a:solidFill>
                <a:latin typeface="Calibri" panose="020F0502020204030204" pitchFamily="34" charset="0"/>
                <a:cs typeface="Calibri" panose="020F0502020204030204" pitchFamily="34" charset="0"/>
              </a:rPr>
              <a:t>Ch</a:t>
            </a:r>
            <a:r>
              <a:rPr lang="en-US" sz="800" b="1" dirty="0" smtClean="0">
                <a:solidFill>
                  <a:schemeClr val="tx1"/>
                </a:solidFill>
                <a:latin typeface="Calibri" panose="020F0502020204030204" pitchFamily="34" charset="0"/>
                <a:cs typeface="Calibri" panose="020F0502020204030204" pitchFamily="34" charset="0"/>
              </a:rPr>
              <a:t>: 100KHz </a:t>
            </a:r>
            <a:endParaRPr lang="en-US" sz="800" b="1" dirty="0">
              <a:solidFill>
                <a:schemeClr val="tx1"/>
              </a:solidFill>
              <a:latin typeface="Calibri" panose="020F0502020204030204" pitchFamily="34" charset="0"/>
              <a:cs typeface="Calibri" panose="020F0502020204030204" pitchFamily="34" charset="0"/>
            </a:endParaRPr>
          </a:p>
        </p:txBody>
      </p:sp>
      <p:sp>
        <p:nvSpPr>
          <p:cNvPr id="242" name="TextBox 241"/>
          <p:cNvSpPr txBox="1"/>
          <p:nvPr/>
        </p:nvSpPr>
        <p:spPr>
          <a:xfrm>
            <a:off x="9096491" y="5155927"/>
            <a:ext cx="428322"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MHz</a:t>
            </a:r>
            <a:endParaRPr lang="en-US" sz="1000" b="1" dirty="0">
              <a:solidFill>
                <a:schemeClr val="tx1"/>
              </a:solidFill>
              <a:latin typeface="Calibri" panose="020F0502020204030204" pitchFamily="34" charset="0"/>
              <a:cs typeface="Calibri" panose="020F0502020204030204" pitchFamily="34" charset="0"/>
            </a:endParaRPr>
          </a:p>
        </p:txBody>
      </p:sp>
      <p:sp>
        <p:nvSpPr>
          <p:cNvPr id="243" name="Rectangle 242"/>
          <p:cNvSpPr/>
          <p:nvPr/>
        </p:nvSpPr>
        <p:spPr bwMode="auto">
          <a:xfrm>
            <a:off x="8481980" y="5019892"/>
            <a:ext cx="629847" cy="62441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6" name="TextBox 225"/>
          <p:cNvSpPr txBox="1"/>
          <p:nvPr/>
        </p:nvSpPr>
        <p:spPr>
          <a:xfrm>
            <a:off x="8179903" y="5143250"/>
            <a:ext cx="546945"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929.65</a:t>
            </a:r>
            <a:endParaRPr lang="en-US" sz="1000" b="1" dirty="0">
              <a:solidFill>
                <a:schemeClr val="tx1"/>
              </a:solidFill>
              <a:latin typeface="Calibri" panose="020F0502020204030204" pitchFamily="34" charset="0"/>
              <a:cs typeface="Calibri" panose="020F0502020204030204" pitchFamily="34" charset="0"/>
            </a:endParaRPr>
          </a:p>
        </p:txBody>
      </p:sp>
      <p:sp>
        <p:nvSpPr>
          <p:cNvPr id="244" name="TextBox 243"/>
          <p:cNvSpPr txBox="1"/>
          <p:nvPr/>
        </p:nvSpPr>
        <p:spPr>
          <a:xfrm>
            <a:off x="8586751" y="4989565"/>
            <a:ext cx="441146"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MCA</a:t>
            </a:r>
            <a:endParaRPr lang="en-US" sz="1000" b="1" dirty="0">
              <a:solidFill>
                <a:schemeClr val="tx1"/>
              </a:solidFill>
              <a:latin typeface="Calibri" panose="020F0502020204030204" pitchFamily="34" charset="0"/>
              <a:cs typeface="Calibri" panose="020F0502020204030204" pitchFamily="34" charset="0"/>
            </a:endParaRPr>
          </a:p>
        </p:txBody>
      </p:sp>
      <p:sp>
        <p:nvSpPr>
          <p:cNvPr id="245" name="TextBox 244"/>
          <p:cNvSpPr txBox="1"/>
          <p:nvPr/>
        </p:nvSpPr>
        <p:spPr>
          <a:xfrm>
            <a:off x="628328" y="6673879"/>
            <a:ext cx="2342308" cy="246221"/>
          </a:xfrm>
          <a:prstGeom prst="rect">
            <a:avLst/>
          </a:prstGeom>
          <a:noFill/>
        </p:spPr>
        <p:txBody>
          <a:bodyPr wrap="none" rtlCol="0">
            <a:spAutoFit/>
          </a:bodyPr>
          <a:lstStyle/>
          <a:p>
            <a:r>
              <a:rPr lang="en-US" sz="1000" dirty="0" smtClean="0">
                <a:solidFill>
                  <a:schemeClr val="tx1"/>
                </a:solidFill>
                <a:latin typeface="Calibri" panose="020F0502020204030204" pitchFamily="34" charset="0"/>
                <a:cs typeface="Calibri" panose="020F0502020204030204" pitchFamily="34" charset="0"/>
              </a:rPr>
              <a:t>MCA: Multi-Channel Access Radio System</a:t>
            </a:r>
            <a:endParaRPr lang="en-US" sz="1000" dirty="0">
              <a:solidFill>
                <a:schemeClr val="tx1"/>
              </a:solidFill>
              <a:latin typeface="Calibri" panose="020F0502020204030204" pitchFamily="34" charset="0"/>
              <a:cs typeface="Calibri" panose="020F0502020204030204" pitchFamily="34" charset="0"/>
            </a:endParaRPr>
          </a:p>
        </p:txBody>
      </p:sp>
      <p:sp>
        <p:nvSpPr>
          <p:cNvPr id="247" name="Rectangle 246"/>
          <p:cNvSpPr/>
          <p:nvPr/>
        </p:nvSpPr>
        <p:spPr bwMode="auto">
          <a:xfrm>
            <a:off x="5309874" y="4884453"/>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8" name="Rectangle 247"/>
          <p:cNvSpPr/>
          <p:nvPr/>
        </p:nvSpPr>
        <p:spPr bwMode="auto">
          <a:xfrm>
            <a:off x="5381882" y="4884452"/>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2" name="Rectangle 171"/>
          <p:cNvSpPr/>
          <p:nvPr/>
        </p:nvSpPr>
        <p:spPr bwMode="auto">
          <a:xfrm>
            <a:off x="5311777"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6" name="Rectangle 185"/>
          <p:cNvSpPr/>
          <p:nvPr/>
        </p:nvSpPr>
        <p:spPr bwMode="auto">
          <a:xfrm>
            <a:off x="5237497" y="4886338"/>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7" name="TextBox 186"/>
          <p:cNvSpPr txBox="1"/>
          <p:nvPr/>
        </p:nvSpPr>
        <p:spPr>
          <a:xfrm>
            <a:off x="4948808" y="5133764"/>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920.6</a:t>
            </a:r>
            <a:endParaRPr lang="en-US" sz="1000" b="1" dirty="0">
              <a:solidFill>
                <a:schemeClr val="tx1"/>
              </a:solidFill>
              <a:latin typeface="Calibri" panose="020F0502020204030204" pitchFamily="34" charset="0"/>
              <a:cs typeface="Calibri" panose="020F0502020204030204" pitchFamily="34" charset="0"/>
            </a:endParaRPr>
          </a:p>
        </p:txBody>
      </p:sp>
      <p:sp>
        <p:nvSpPr>
          <p:cNvPr id="249" name="Rectangle 248"/>
          <p:cNvSpPr/>
          <p:nvPr/>
        </p:nvSpPr>
        <p:spPr bwMode="auto">
          <a:xfrm>
            <a:off x="5454841" y="4884118"/>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4" name="Rectangle 173"/>
          <p:cNvSpPr/>
          <p:nvPr/>
        </p:nvSpPr>
        <p:spPr bwMode="auto">
          <a:xfrm>
            <a:off x="5455793"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3" name="Rectangle 172"/>
          <p:cNvSpPr/>
          <p:nvPr/>
        </p:nvSpPr>
        <p:spPr bwMode="auto">
          <a:xfrm>
            <a:off x="5383785"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222" name="Straight Connector 221"/>
          <p:cNvCxnSpPr/>
          <p:nvPr/>
        </p:nvCxnSpPr>
        <p:spPr bwMode="auto">
          <a:xfrm>
            <a:off x="376300" y="5390395"/>
            <a:ext cx="8820980" cy="0"/>
          </a:xfrm>
          <a:prstGeom prst="line">
            <a:avLst/>
          </a:prstGeom>
          <a:solidFill>
            <a:srgbClr val="00B8FF"/>
          </a:solidFill>
          <a:ln w="19050" cap="flat" cmpd="sng" algn="ctr">
            <a:solidFill>
              <a:schemeClr val="tx1"/>
            </a:solidFill>
            <a:prstDash val="solid"/>
            <a:round/>
            <a:headEnd type="none" w="med" len="med"/>
            <a:tailEnd type="none" w="med" len="med"/>
          </a:ln>
          <a:effectLst/>
        </p:spPr>
      </p:cxnSp>
      <p:sp>
        <p:nvSpPr>
          <p:cNvPr id="48" name="TextBox 47"/>
          <p:cNvSpPr txBox="1"/>
          <p:nvPr/>
        </p:nvSpPr>
        <p:spPr>
          <a:xfrm>
            <a:off x="65359" y="5932594"/>
            <a:ext cx="413896" cy="338554"/>
          </a:xfrm>
          <a:prstGeom prst="rect">
            <a:avLst/>
          </a:prstGeom>
          <a:noFill/>
        </p:spPr>
        <p:txBody>
          <a:bodyPr wrap="none" rtlCol="0">
            <a:spAutoFit/>
          </a:bodyPr>
          <a:lstStyle/>
          <a:p>
            <a:r>
              <a:rPr lang="en-US" sz="1600" dirty="0" smtClean="0">
                <a:solidFill>
                  <a:srgbClr val="FF0000"/>
                </a:solidFill>
                <a:latin typeface="Calibri" panose="020F0502020204030204" pitchFamily="34" charset="0"/>
                <a:cs typeface="Calibri" panose="020F0502020204030204" pitchFamily="34" charset="0"/>
              </a:rPr>
              <a:t>(1)</a:t>
            </a:r>
            <a:endParaRPr lang="en-US" dirty="0" smtClean="0">
              <a:solidFill>
                <a:srgbClr val="FF0000"/>
              </a:solidFill>
              <a:latin typeface="Calibri" panose="020F0502020204030204" pitchFamily="34" charset="0"/>
              <a:cs typeface="Calibri" panose="020F0502020204030204" pitchFamily="34" charset="0"/>
            </a:endParaRPr>
          </a:p>
        </p:txBody>
      </p:sp>
      <p:sp>
        <p:nvSpPr>
          <p:cNvPr id="227" name="TextBox 226"/>
          <p:cNvSpPr txBox="1"/>
          <p:nvPr/>
        </p:nvSpPr>
        <p:spPr>
          <a:xfrm>
            <a:off x="70416" y="5457800"/>
            <a:ext cx="413896" cy="338554"/>
          </a:xfrm>
          <a:prstGeom prst="rect">
            <a:avLst/>
          </a:prstGeom>
          <a:noFill/>
        </p:spPr>
        <p:txBody>
          <a:bodyPr wrap="none" rtlCol="0">
            <a:spAutoFit/>
          </a:bodyPr>
          <a:lstStyle/>
          <a:p>
            <a:r>
              <a:rPr lang="en-US" sz="1600" dirty="0" smtClean="0">
                <a:solidFill>
                  <a:srgbClr val="FF0000"/>
                </a:solidFill>
                <a:latin typeface="Calibri" panose="020F0502020204030204" pitchFamily="34" charset="0"/>
                <a:cs typeface="Calibri" panose="020F0502020204030204" pitchFamily="34" charset="0"/>
              </a:rPr>
              <a:t>(2)</a:t>
            </a:r>
            <a:endParaRPr lang="en-US" dirty="0" smtClean="0">
              <a:solidFill>
                <a:srgbClr val="FF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07529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800" dirty="0" smtClean="0"/>
              <a:t>ARIB STD-T108 (1) Land Mobile Stations</a:t>
            </a:r>
            <a:endParaRPr lang="en-US" sz="2800" dirty="0"/>
          </a:p>
        </p:txBody>
      </p:sp>
      <p:sp>
        <p:nvSpPr>
          <p:cNvPr id="3" name="Content Placeholder 2"/>
          <p:cNvSpPr>
            <a:spLocks noGrp="1"/>
          </p:cNvSpPr>
          <p:nvPr>
            <p:ph idx="1"/>
          </p:nvPr>
        </p:nvSpPr>
        <p:spPr>
          <a:xfrm>
            <a:off x="556320" y="1497361"/>
            <a:ext cx="8640960" cy="2626127"/>
          </a:xfrm>
        </p:spPr>
        <p:txBody>
          <a:bodyPr/>
          <a:lstStyle/>
          <a:p>
            <a:r>
              <a:rPr lang="en-US" sz="1800" dirty="0" smtClean="0"/>
              <a:t>This </a:t>
            </a:r>
            <a:r>
              <a:rPr lang="en-US" sz="1800" dirty="0"/>
              <a:t>standard for </a:t>
            </a:r>
            <a:r>
              <a:rPr lang="en-US" sz="1800" dirty="0">
                <a:solidFill>
                  <a:srgbClr val="FF0000"/>
                </a:solidFill>
              </a:rPr>
              <a:t>Land Mobile Stations </a:t>
            </a:r>
            <a:r>
              <a:rPr lang="en-US" sz="1800" dirty="0"/>
              <a:t>uses the frequency of 920.5 MHz or more and 923.5 MHz or less, and 250 </a:t>
            </a:r>
            <a:r>
              <a:rPr lang="en-US" sz="1800" dirty="0" err="1"/>
              <a:t>mW</a:t>
            </a:r>
            <a:r>
              <a:rPr lang="en-US" sz="1800" dirty="0"/>
              <a:t> or less for transmission power. </a:t>
            </a:r>
            <a:endParaRPr lang="en-US" sz="1800" dirty="0" smtClean="0"/>
          </a:p>
          <a:p>
            <a:r>
              <a:rPr lang="en-US" sz="1800" dirty="0" smtClean="0"/>
              <a:t>A </a:t>
            </a:r>
            <a:r>
              <a:rPr lang="en-US" sz="1800" dirty="0"/>
              <a:t>radio channel shall consist of up to 5 consecutive unit radio channels which are defined that their center frequencies are located from 920.6 MHz to 923.4 MHz with 200 kHz separation and their bandwidth are 200 kHz. </a:t>
            </a:r>
            <a:endParaRPr lang="en-US" sz="1800" dirty="0" smtClean="0"/>
          </a:p>
          <a:p>
            <a:r>
              <a:rPr lang="en-US" sz="1800" dirty="0" smtClean="0"/>
              <a:t>However</a:t>
            </a:r>
            <a:r>
              <a:rPr lang="en-US" sz="1800" dirty="0"/>
              <a:t>, it is prohibited to simultaneously use both the unit radio channels giving priority to passive tag system whose center frequencies are located from 920.6 MHz to 922.2 MHz and the unit radio channels whose center frequencies are located 922.4 MHz or more.</a:t>
            </a:r>
            <a:endParaRPr lang="en-US" sz="1800" u="sng"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Yuki Nagai, MERL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
        <p:nvSpPr>
          <p:cNvPr id="7" name="Rectangle 6"/>
          <p:cNvSpPr/>
          <p:nvPr/>
        </p:nvSpPr>
        <p:spPr bwMode="auto">
          <a:xfrm>
            <a:off x="3440231"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Rectangle 7"/>
          <p:cNvSpPr/>
          <p:nvPr/>
        </p:nvSpPr>
        <p:spPr bwMode="auto">
          <a:xfrm>
            <a:off x="3512239"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Rectangle 8"/>
          <p:cNvSpPr/>
          <p:nvPr/>
        </p:nvSpPr>
        <p:spPr bwMode="auto">
          <a:xfrm>
            <a:off x="3584247"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 name="Rectangle 9"/>
          <p:cNvSpPr/>
          <p:nvPr/>
        </p:nvSpPr>
        <p:spPr bwMode="auto">
          <a:xfrm>
            <a:off x="3656255"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 name="Rectangle 10"/>
          <p:cNvSpPr/>
          <p:nvPr/>
        </p:nvSpPr>
        <p:spPr bwMode="auto">
          <a:xfrm>
            <a:off x="3728263"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 name="Rectangle 11"/>
          <p:cNvSpPr/>
          <p:nvPr/>
        </p:nvSpPr>
        <p:spPr bwMode="auto">
          <a:xfrm>
            <a:off x="3872279" y="5138366"/>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 name="Rectangle 12"/>
          <p:cNvSpPr/>
          <p:nvPr/>
        </p:nvSpPr>
        <p:spPr bwMode="auto">
          <a:xfrm>
            <a:off x="3944287"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 name="Rectangle 13"/>
          <p:cNvSpPr/>
          <p:nvPr/>
        </p:nvSpPr>
        <p:spPr bwMode="auto">
          <a:xfrm>
            <a:off x="4016295"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 name="Rectangle 14"/>
          <p:cNvSpPr/>
          <p:nvPr/>
        </p:nvSpPr>
        <p:spPr bwMode="auto">
          <a:xfrm>
            <a:off x="4088303"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 name="Rectangle 15"/>
          <p:cNvSpPr/>
          <p:nvPr/>
        </p:nvSpPr>
        <p:spPr bwMode="auto">
          <a:xfrm>
            <a:off x="4160311"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 name="Rectangle 16"/>
          <p:cNvSpPr/>
          <p:nvPr/>
        </p:nvSpPr>
        <p:spPr bwMode="auto">
          <a:xfrm>
            <a:off x="4304327"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 name="Rectangle 17"/>
          <p:cNvSpPr/>
          <p:nvPr/>
        </p:nvSpPr>
        <p:spPr bwMode="auto">
          <a:xfrm>
            <a:off x="4376335"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9" name="Rectangle 18"/>
          <p:cNvSpPr/>
          <p:nvPr/>
        </p:nvSpPr>
        <p:spPr bwMode="auto">
          <a:xfrm>
            <a:off x="4448343"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 name="Rectangle 19"/>
          <p:cNvSpPr/>
          <p:nvPr/>
        </p:nvSpPr>
        <p:spPr bwMode="auto">
          <a:xfrm>
            <a:off x="4520351"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 name="Rectangle 20"/>
          <p:cNvSpPr/>
          <p:nvPr/>
        </p:nvSpPr>
        <p:spPr bwMode="auto">
          <a:xfrm>
            <a:off x="4592359"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 name="Rectangle 21"/>
          <p:cNvSpPr/>
          <p:nvPr/>
        </p:nvSpPr>
        <p:spPr bwMode="auto">
          <a:xfrm>
            <a:off x="4736375"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 name="Rectangle 22"/>
          <p:cNvSpPr/>
          <p:nvPr/>
        </p:nvSpPr>
        <p:spPr bwMode="auto">
          <a:xfrm>
            <a:off x="4808383"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 name="Rectangle 23"/>
          <p:cNvSpPr/>
          <p:nvPr/>
        </p:nvSpPr>
        <p:spPr bwMode="auto">
          <a:xfrm>
            <a:off x="4880391"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 name="Rectangle 24"/>
          <p:cNvSpPr/>
          <p:nvPr/>
        </p:nvSpPr>
        <p:spPr bwMode="auto">
          <a:xfrm>
            <a:off x="4952399" y="5138366"/>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 name="Rectangle 25"/>
          <p:cNvSpPr/>
          <p:nvPr/>
        </p:nvSpPr>
        <p:spPr bwMode="auto">
          <a:xfrm>
            <a:off x="5024407"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7" name="Rectangle 26"/>
          <p:cNvSpPr/>
          <p:nvPr/>
        </p:nvSpPr>
        <p:spPr bwMode="auto">
          <a:xfrm>
            <a:off x="3440351"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 name="Rectangle 27"/>
          <p:cNvSpPr/>
          <p:nvPr/>
        </p:nvSpPr>
        <p:spPr bwMode="auto">
          <a:xfrm>
            <a:off x="3512359"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 name="Rectangle 28"/>
          <p:cNvSpPr/>
          <p:nvPr/>
        </p:nvSpPr>
        <p:spPr bwMode="auto">
          <a:xfrm>
            <a:off x="3584367"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 name="Rectangle 29"/>
          <p:cNvSpPr/>
          <p:nvPr/>
        </p:nvSpPr>
        <p:spPr bwMode="auto">
          <a:xfrm>
            <a:off x="3656375"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 name="Rectangle 30"/>
          <p:cNvSpPr/>
          <p:nvPr/>
        </p:nvSpPr>
        <p:spPr bwMode="auto">
          <a:xfrm>
            <a:off x="3728383"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 name="Rectangle 31"/>
          <p:cNvSpPr/>
          <p:nvPr/>
        </p:nvSpPr>
        <p:spPr bwMode="auto">
          <a:xfrm>
            <a:off x="3872399" y="4886338"/>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 name="Rectangle 32"/>
          <p:cNvSpPr/>
          <p:nvPr/>
        </p:nvSpPr>
        <p:spPr bwMode="auto">
          <a:xfrm>
            <a:off x="3944407"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 name="Rectangle 33"/>
          <p:cNvSpPr/>
          <p:nvPr/>
        </p:nvSpPr>
        <p:spPr bwMode="auto">
          <a:xfrm>
            <a:off x="4016415"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 name="Rectangle 34"/>
          <p:cNvSpPr/>
          <p:nvPr/>
        </p:nvSpPr>
        <p:spPr bwMode="auto">
          <a:xfrm>
            <a:off x="4088423"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6" name="Rectangle 35"/>
          <p:cNvSpPr/>
          <p:nvPr/>
        </p:nvSpPr>
        <p:spPr bwMode="auto">
          <a:xfrm>
            <a:off x="4160431"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 name="Rectangle 36"/>
          <p:cNvSpPr/>
          <p:nvPr/>
        </p:nvSpPr>
        <p:spPr bwMode="auto">
          <a:xfrm>
            <a:off x="4304447"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8" name="Rectangle 37"/>
          <p:cNvSpPr/>
          <p:nvPr/>
        </p:nvSpPr>
        <p:spPr bwMode="auto">
          <a:xfrm>
            <a:off x="4376455"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9" name="Rectangle 38"/>
          <p:cNvSpPr/>
          <p:nvPr/>
        </p:nvSpPr>
        <p:spPr bwMode="auto">
          <a:xfrm>
            <a:off x="4448463"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 name="Rectangle 39"/>
          <p:cNvSpPr/>
          <p:nvPr/>
        </p:nvSpPr>
        <p:spPr bwMode="auto">
          <a:xfrm>
            <a:off x="4520471"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1" name="Rectangle 40"/>
          <p:cNvSpPr/>
          <p:nvPr/>
        </p:nvSpPr>
        <p:spPr bwMode="auto">
          <a:xfrm>
            <a:off x="4592479"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 name="Rectangle 41"/>
          <p:cNvSpPr/>
          <p:nvPr/>
        </p:nvSpPr>
        <p:spPr bwMode="auto">
          <a:xfrm>
            <a:off x="4736495"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3" name="Rectangle 42"/>
          <p:cNvSpPr/>
          <p:nvPr/>
        </p:nvSpPr>
        <p:spPr bwMode="auto">
          <a:xfrm>
            <a:off x="4808503"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4" name="Rectangle 43"/>
          <p:cNvSpPr/>
          <p:nvPr/>
        </p:nvSpPr>
        <p:spPr bwMode="auto">
          <a:xfrm>
            <a:off x="4880511"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5" name="Rectangle 44"/>
          <p:cNvSpPr/>
          <p:nvPr/>
        </p:nvSpPr>
        <p:spPr bwMode="auto">
          <a:xfrm>
            <a:off x="4952519" y="4886338"/>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6" name="Rectangle 45"/>
          <p:cNvSpPr/>
          <p:nvPr/>
        </p:nvSpPr>
        <p:spPr bwMode="auto">
          <a:xfrm>
            <a:off x="5024527"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6" name="Rectangle 55"/>
          <p:cNvSpPr/>
          <p:nvPr/>
        </p:nvSpPr>
        <p:spPr bwMode="auto">
          <a:xfrm>
            <a:off x="5815833"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7" name="Rectangle 56"/>
          <p:cNvSpPr/>
          <p:nvPr/>
        </p:nvSpPr>
        <p:spPr bwMode="auto">
          <a:xfrm>
            <a:off x="5887841"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8" name="Rectangle 57"/>
          <p:cNvSpPr/>
          <p:nvPr/>
        </p:nvSpPr>
        <p:spPr bwMode="auto">
          <a:xfrm>
            <a:off x="595984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9" name="Rectangle 58"/>
          <p:cNvSpPr/>
          <p:nvPr/>
        </p:nvSpPr>
        <p:spPr bwMode="auto">
          <a:xfrm>
            <a:off x="603185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0" name="Rectangle 59"/>
          <p:cNvSpPr/>
          <p:nvPr/>
        </p:nvSpPr>
        <p:spPr bwMode="auto">
          <a:xfrm>
            <a:off x="610386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1" name="Rectangle 60"/>
          <p:cNvSpPr/>
          <p:nvPr/>
        </p:nvSpPr>
        <p:spPr bwMode="auto">
          <a:xfrm>
            <a:off x="617587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2" name="Rectangle 61"/>
          <p:cNvSpPr/>
          <p:nvPr/>
        </p:nvSpPr>
        <p:spPr bwMode="auto">
          <a:xfrm>
            <a:off x="6247881"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3" name="Rectangle 62"/>
          <p:cNvSpPr/>
          <p:nvPr/>
        </p:nvSpPr>
        <p:spPr bwMode="auto">
          <a:xfrm>
            <a:off x="631988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4" name="Rectangle 63"/>
          <p:cNvSpPr/>
          <p:nvPr/>
        </p:nvSpPr>
        <p:spPr bwMode="auto">
          <a:xfrm>
            <a:off x="639189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5" name="Rectangle 64"/>
          <p:cNvSpPr/>
          <p:nvPr/>
        </p:nvSpPr>
        <p:spPr bwMode="auto">
          <a:xfrm>
            <a:off x="646390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6" name="Rectangle 65"/>
          <p:cNvSpPr/>
          <p:nvPr/>
        </p:nvSpPr>
        <p:spPr bwMode="auto">
          <a:xfrm>
            <a:off x="653591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7" name="Rectangle 66"/>
          <p:cNvSpPr/>
          <p:nvPr/>
        </p:nvSpPr>
        <p:spPr bwMode="auto">
          <a:xfrm>
            <a:off x="6607921"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8" name="Rectangle 67"/>
          <p:cNvSpPr/>
          <p:nvPr/>
        </p:nvSpPr>
        <p:spPr bwMode="auto">
          <a:xfrm>
            <a:off x="667992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9" name="Rectangle 68"/>
          <p:cNvSpPr/>
          <p:nvPr/>
        </p:nvSpPr>
        <p:spPr bwMode="auto">
          <a:xfrm>
            <a:off x="675193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0" name="Rectangle 69"/>
          <p:cNvSpPr/>
          <p:nvPr/>
        </p:nvSpPr>
        <p:spPr bwMode="auto">
          <a:xfrm>
            <a:off x="682394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1" name="Rectangle 70"/>
          <p:cNvSpPr/>
          <p:nvPr/>
        </p:nvSpPr>
        <p:spPr bwMode="auto">
          <a:xfrm>
            <a:off x="689595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2" name="Rectangle 71"/>
          <p:cNvSpPr/>
          <p:nvPr/>
        </p:nvSpPr>
        <p:spPr bwMode="auto">
          <a:xfrm>
            <a:off x="6967961"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3" name="Rectangle 72"/>
          <p:cNvSpPr/>
          <p:nvPr/>
        </p:nvSpPr>
        <p:spPr bwMode="auto">
          <a:xfrm>
            <a:off x="703996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4" name="Rectangle 73"/>
          <p:cNvSpPr/>
          <p:nvPr/>
        </p:nvSpPr>
        <p:spPr bwMode="auto">
          <a:xfrm>
            <a:off x="711197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5" name="Rectangle 74"/>
          <p:cNvSpPr/>
          <p:nvPr/>
        </p:nvSpPr>
        <p:spPr bwMode="auto">
          <a:xfrm>
            <a:off x="718398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6" name="Rectangle 75"/>
          <p:cNvSpPr/>
          <p:nvPr/>
        </p:nvSpPr>
        <p:spPr bwMode="auto">
          <a:xfrm>
            <a:off x="725599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7" name="Rectangle 76"/>
          <p:cNvSpPr/>
          <p:nvPr/>
        </p:nvSpPr>
        <p:spPr bwMode="auto">
          <a:xfrm>
            <a:off x="7328001"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8" name="Rectangle 77"/>
          <p:cNvSpPr/>
          <p:nvPr/>
        </p:nvSpPr>
        <p:spPr bwMode="auto">
          <a:xfrm>
            <a:off x="740000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9" name="Rectangle 78"/>
          <p:cNvSpPr/>
          <p:nvPr/>
        </p:nvSpPr>
        <p:spPr bwMode="auto">
          <a:xfrm>
            <a:off x="747201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0" name="Rectangle 79"/>
          <p:cNvSpPr/>
          <p:nvPr/>
        </p:nvSpPr>
        <p:spPr bwMode="auto">
          <a:xfrm>
            <a:off x="754402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1" name="Rectangle 80"/>
          <p:cNvSpPr/>
          <p:nvPr/>
        </p:nvSpPr>
        <p:spPr bwMode="auto">
          <a:xfrm>
            <a:off x="761603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2" name="Rectangle 81"/>
          <p:cNvSpPr/>
          <p:nvPr/>
        </p:nvSpPr>
        <p:spPr bwMode="auto">
          <a:xfrm>
            <a:off x="7688041"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3" name="Rectangle 82"/>
          <p:cNvSpPr/>
          <p:nvPr/>
        </p:nvSpPr>
        <p:spPr bwMode="auto">
          <a:xfrm>
            <a:off x="776004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4" name="Rectangle 83"/>
          <p:cNvSpPr/>
          <p:nvPr/>
        </p:nvSpPr>
        <p:spPr bwMode="auto">
          <a:xfrm>
            <a:off x="783205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5" name="TextBox 84"/>
          <p:cNvSpPr txBox="1"/>
          <p:nvPr/>
        </p:nvSpPr>
        <p:spPr>
          <a:xfrm>
            <a:off x="7629178" y="5144172"/>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928.0</a:t>
            </a:r>
            <a:endParaRPr lang="en-US" sz="1000" b="1" dirty="0">
              <a:solidFill>
                <a:schemeClr val="tx1"/>
              </a:solidFill>
              <a:latin typeface="Calibri" panose="020F0502020204030204" pitchFamily="34" charset="0"/>
              <a:cs typeface="Calibri" panose="020F0502020204030204" pitchFamily="34" charset="0"/>
            </a:endParaRPr>
          </a:p>
        </p:txBody>
      </p:sp>
      <p:sp>
        <p:nvSpPr>
          <p:cNvPr id="86" name="Rectangle 85"/>
          <p:cNvSpPr/>
          <p:nvPr/>
        </p:nvSpPr>
        <p:spPr bwMode="auto">
          <a:xfrm>
            <a:off x="5167761" y="564242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7" name="Rectangle 86"/>
          <p:cNvSpPr/>
          <p:nvPr/>
        </p:nvSpPr>
        <p:spPr bwMode="auto">
          <a:xfrm>
            <a:off x="5239769"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8" name="Rectangle 87"/>
          <p:cNvSpPr/>
          <p:nvPr/>
        </p:nvSpPr>
        <p:spPr bwMode="auto">
          <a:xfrm>
            <a:off x="5311777"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9" name="Rectangle 88"/>
          <p:cNvSpPr/>
          <p:nvPr/>
        </p:nvSpPr>
        <p:spPr bwMode="auto">
          <a:xfrm>
            <a:off x="5383785"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0" name="Rectangle 89"/>
          <p:cNvSpPr/>
          <p:nvPr/>
        </p:nvSpPr>
        <p:spPr bwMode="auto">
          <a:xfrm>
            <a:off x="5455793"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1" name="Rectangle 90"/>
          <p:cNvSpPr/>
          <p:nvPr/>
        </p:nvSpPr>
        <p:spPr bwMode="auto">
          <a:xfrm>
            <a:off x="5527801"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2" name="Rectangle 91"/>
          <p:cNvSpPr/>
          <p:nvPr/>
        </p:nvSpPr>
        <p:spPr bwMode="auto">
          <a:xfrm>
            <a:off x="5599809"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3" name="Rectangle 92"/>
          <p:cNvSpPr/>
          <p:nvPr/>
        </p:nvSpPr>
        <p:spPr bwMode="auto">
          <a:xfrm>
            <a:off x="5671817"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4" name="Rectangle 93"/>
          <p:cNvSpPr/>
          <p:nvPr/>
        </p:nvSpPr>
        <p:spPr bwMode="auto">
          <a:xfrm>
            <a:off x="5743825"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5" name="Rectangle 94"/>
          <p:cNvSpPr/>
          <p:nvPr/>
        </p:nvSpPr>
        <p:spPr bwMode="auto">
          <a:xfrm>
            <a:off x="5815833"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6" name="Rectangle 95"/>
          <p:cNvSpPr/>
          <p:nvPr/>
        </p:nvSpPr>
        <p:spPr bwMode="auto">
          <a:xfrm>
            <a:off x="5887841"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7" name="Rectangle 96"/>
          <p:cNvSpPr/>
          <p:nvPr/>
        </p:nvSpPr>
        <p:spPr bwMode="auto">
          <a:xfrm>
            <a:off x="595984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8" name="Rectangle 97"/>
          <p:cNvSpPr/>
          <p:nvPr/>
        </p:nvSpPr>
        <p:spPr bwMode="auto">
          <a:xfrm>
            <a:off x="603185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9" name="Rectangle 98"/>
          <p:cNvSpPr/>
          <p:nvPr/>
        </p:nvSpPr>
        <p:spPr bwMode="auto">
          <a:xfrm>
            <a:off x="610386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0" name="Rectangle 99"/>
          <p:cNvSpPr/>
          <p:nvPr/>
        </p:nvSpPr>
        <p:spPr bwMode="auto">
          <a:xfrm>
            <a:off x="617587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1" name="Rectangle 100"/>
          <p:cNvSpPr/>
          <p:nvPr/>
        </p:nvSpPr>
        <p:spPr bwMode="auto">
          <a:xfrm>
            <a:off x="6247881"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2" name="Rectangle 101"/>
          <p:cNvSpPr/>
          <p:nvPr/>
        </p:nvSpPr>
        <p:spPr bwMode="auto">
          <a:xfrm>
            <a:off x="631988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3" name="Rectangle 102"/>
          <p:cNvSpPr/>
          <p:nvPr/>
        </p:nvSpPr>
        <p:spPr bwMode="auto">
          <a:xfrm>
            <a:off x="639189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4" name="Rectangle 103"/>
          <p:cNvSpPr/>
          <p:nvPr/>
        </p:nvSpPr>
        <p:spPr bwMode="auto">
          <a:xfrm>
            <a:off x="646390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5" name="Rectangle 104"/>
          <p:cNvSpPr/>
          <p:nvPr/>
        </p:nvSpPr>
        <p:spPr bwMode="auto">
          <a:xfrm>
            <a:off x="653591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6" name="Rectangle 105"/>
          <p:cNvSpPr/>
          <p:nvPr/>
        </p:nvSpPr>
        <p:spPr bwMode="auto">
          <a:xfrm>
            <a:off x="6607921"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7" name="Rectangle 106"/>
          <p:cNvSpPr/>
          <p:nvPr/>
        </p:nvSpPr>
        <p:spPr bwMode="auto">
          <a:xfrm>
            <a:off x="667992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8" name="Rectangle 107"/>
          <p:cNvSpPr/>
          <p:nvPr/>
        </p:nvSpPr>
        <p:spPr bwMode="auto">
          <a:xfrm>
            <a:off x="675193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9" name="Rectangle 108"/>
          <p:cNvSpPr/>
          <p:nvPr/>
        </p:nvSpPr>
        <p:spPr bwMode="auto">
          <a:xfrm>
            <a:off x="682394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0" name="Rectangle 109"/>
          <p:cNvSpPr/>
          <p:nvPr/>
        </p:nvSpPr>
        <p:spPr bwMode="auto">
          <a:xfrm>
            <a:off x="689595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1" name="Rectangle 110"/>
          <p:cNvSpPr/>
          <p:nvPr/>
        </p:nvSpPr>
        <p:spPr bwMode="auto">
          <a:xfrm>
            <a:off x="6967961"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2" name="Rectangle 111"/>
          <p:cNvSpPr/>
          <p:nvPr/>
        </p:nvSpPr>
        <p:spPr bwMode="auto">
          <a:xfrm>
            <a:off x="703996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3" name="Rectangle 112"/>
          <p:cNvSpPr/>
          <p:nvPr/>
        </p:nvSpPr>
        <p:spPr bwMode="auto">
          <a:xfrm>
            <a:off x="711197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4" name="Rectangle 113"/>
          <p:cNvSpPr/>
          <p:nvPr/>
        </p:nvSpPr>
        <p:spPr bwMode="auto">
          <a:xfrm>
            <a:off x="718398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5" name="Rectangle 114"/>
          <p:cNvSpPr/>
          <p:nvPr/>
        </p:nvSpPr>
        <p:spPr bwMode="auto">
          <a:xfrm>
            <a:off x="725599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6" name="Rectangle 115"/>
          <p:cNvSpPr/>
          <p:nvPr/>
        </p:nvSpPr>
        <p:spPr bwMode="auto">
          <a:xfrm>
            <a:off x="7328001"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7" name="Rectangle 116"/>
          <p:cNvSpPr/>
          <p:nvPr/>
        </p:nvSpPr>
        <p:spPr bwMode="auto">
          <a:xfrm>
            <a:off x="740000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8" name="Rectangle 117"/>
          <p:cNvSpPr/>
          <p:nvPr/>
        </p:nvSpPr>
        <p:spPr bwMode="auto">
          <a:xfrm>
            <a:off x="747201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9" name="Rectangle 118"/>
          <p:cNvSpPr/>
          <p:nvPr/>
        </p:nvSpPr>
        <p:spPr bwMode="auto">
          <a:xfrm>
            <a:off x="754402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0" name="Rectangle 119"/>
          <p:cNvSpPr/>
          <p:nvPr/>
        </p:nvSpPr>
        <p:spPr bwMode="auto">
          <a:xfrm>
            <a:off x="761603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1" name="Rectangle 120"/>
          <p:cNvSpPr/>
          <p:nvPr/>
        </p:nvSpPr>
        <p:spPr bwMode="auto">
          <a:xfrm>
            <a:off x="7688041"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2" name="Rectangle 121"/>
          <p:cNvSpPr/>
          <p:nvPr/>
        </p:nvSpPr>
        <p:spPr bwMode="auto">
          <a:xfrm>
            <a:off x="776004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3" name="Rectangle 122"/>
          <p:cNvSpPr/>
          <p:nvPr/>
        </p:nvSpPr>
        <p:spPr bwMode="auto">
          <a:xfrm>
            <a:off x="783205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4" name="Rectangle 123"/>
          <p:cNvSpPr/>
          <p:nvPr/>
        </p:nvSpPr>
        <p:spPr bwMode="auto">
          <a:xfrm>
            <a:off x="5167761" y="5894453"/>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5" name="Rectangle 124"/>
          <p:cNvSpPr/>
          <p:nvPr/>
        </p:nvSpPr>
        <p:spPr bwMode="auto">
          <a:xfrm>
            <a:off x="5239769"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6" name="Rectangle 125"/>
          <p:cNvSpPr/>
          <p:nvPr/>
        </p:nvSpPr>
        <p:spPr bwMode="auto">
          <a:xfrm>
            <a:off x="5311777"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7" name="Rectangle 126"/>
          <p:cNvSpPr/>
          <p:nvPr/>
        </p:nvSpPr>
        <p:spPr bwMode="auto">
          <a:xfrm>
            <a:off x="5383785"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8" name="Rectangle 127"/>
          <p:cNvSpPr/>
          <p:nvPr/>
        </p:nvSpPr>
        <p:spPr bwMode="auto">
          <a:xfrm>
            <a:off x="5455793"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9" name="Rectangle 128"/>
          <p:cNvSpPr/>
          <p:nvPr/>
        </p:nvSpPr>
        <p:spPr bwMode="auto">
          <a:xfrm>
            <a:off x="5527801"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0" name="Rectangle 129"/>
          <p:cNvSpPr/>
          <p:nvPr/>
        </p:nvSpPr>
        <p:spPr bwMode="auto">
          <a:xfrm>
            <a:off x="5599809"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1" name="Rectangle 130"/>
          <p:cNvSpPr/>
          <p:nvPr/>
        </p:nvSpPr>
        <p:spPr bwMode="auto">
          <a:xfrm>
            <a:off x="5671817"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2" name="Rectangle 131"/>
          <p:cNvSpPr/>
          <p:nvPr/>
        </p:nvSpPr>
        <p:spPr bwMode="auto">
          <a:xfrm>
            <a:off x="5743825"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3" name="Rectangle 132"/>
          <p:cNvSpPr/>
          <p:nvPr/>
        </p:nvSpPr>
        <p:spPr bwMode="auto">
          <a:xfrm>
            <a:off x="5815833"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4" name="Rectangle 133"/>
          <p:cNvSpPr/>
          <p:nvPr/>
        </p:nvSpPr>
        <p:spPr bwMode="auto">
          <a:xfrm>
            <a:off x="5887841"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5" name="Rectangle 134"/>
          <p:cNvSpPr/>
          <p:nvPr/>
        </p:nvSpPr>
        <p:spPr bwMode="auto">
          <a:xfrm>
            <a:off x="5959849" y="5894451"/>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6" name="Rectangle 135"/>
          <p:cNvSpPr/>
          <p:nvPr/>
        </p:nvSpPr>
        <p:spPr bwMode="auto">
          <a:xfrm>
            <a:off x="6031857" y="5894451"/>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7" name="Rectangle 136"/>
          <p:cNvSpPr/>
          <p:nvPr/>
        </p:nvSpPr>
        <p:spPr bwMode="auto">
          <a:xfrm>
            <a:off x="6103865" y="5894451"/>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8" name="Rectangle 137"/>
          <p:cNvSpPr/>
          <p:nvPr/>
        </p:nvSpPr>
        <p:spPr bwMode="auto">
          <a:xfrm>
            <a:off x="6175873" y="5894451"/>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9" name="Rectangle 138"/>
          <p:cNvSpPr/>
          <p:nvPr/>
        </p:nvSpPr>
        <p:spPr bwMode="auto">
          <a:xfrm>
            <a:off x="3512900"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0" name="Rectangle 139"/>
          <p:cNvSpPr/>
          <p:nvPr/>
        </p:nvSpPr>
        <p:spPr bwMode="auto">
          <a:xfrm>
            <a:off x="3584908"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1" name="Rectangle 140"/>
          <p:cNvSpPr/>
          <p:nvPr/>
        </p:nvSpPr>
        <p:spPr bwMode="auto">
          <a:xfrm>
            <a:off x="3656916"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2" name="Rectangle 141"/>
          <p:cNvSpPr/>
          <p:nvPr/>
        </p:nvSpPr>
        <p:spPr bwMode="auto">
          <a:xfrm>
            <a:off x="3728924"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3" name="Rectangle 142"/>
          <p:cNvSpPr/>
          <p:nvPr/>
        </p:nvSpPr>
        <p:spPr bwMode="auto">
          <a:xfrm>
            <a:off x="3800932"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2" name="Rectangle 161"/>
          <p:cNvSpPr/>
          <p:nvPr/>
        </p:nvSpPr>
        <p:spPr bwMode="auto">
          <a:xfrm>
            <a:off x="3800271" y="5138365"/>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3" name="Rectangle 162"/>
          <p:cNvSpPr/>
          <p:nvPr/>
        </p:nvSpPr>
        <p:spPr bwMode="auto">
          <a:xfrm>
            <a:off x="4232319" y="5138365"/>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4" name="Rectangle 163"/>
          <p:cNvSpPr/>
          <p:nvPr/>
        </p:nvSpPr>
        <p:spPr bwMode="auto">
          <a:xfrm>
            <a:off x="4664367" y="5138365"/>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5" name="Rectangle 164"/>
          <p:cNvSpPr/>
          <p:nvPr/>
        </p:nvSpPr>
        <p:spPr bwMode="auto">
          <a:xfrm>
            <a:off x="5096415" y="5138365"/>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6" name="Rectangle 165"/>
          <p:cNvSpPr/>
          <p:nvPr/>
        </p:nvSpPr>
        <p:spPr bwMode="auto">
          <a:xfrm>
            <a:off x="3800391" y="4886337"/>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7" name="Rectangle 166"/>
          <p:cNvSpPr/>
          <p:nvPr/>
        </p:nvSpPr>
        <p:spPr bwMode="auto">
          <a:xfrm>
            <a:off x="4232439" y="4886337"/>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8" name="Rectangle 167"/>
          <p:cNvSpPr/>
          <p:nvPr/>
        </p:nvSpPr>
        <p:spPr bwMode="auto">
          <a:xfrm>
            <a:off x="4664487" y="4886337"/>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9" name="Rectangle 168"/>
          <p:cNvSpPr/>
          <p:nvPr/>
        </p:nvSpPr>
        <p:spPr bwMode="auto">
          <a:xfrm>
            <a:off x="5096535" y="4886337"/>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0" name="Rectangle 169"/>
          <p:cNvSpPr/>
          <p:nvPr/>
        </p:nvSpPr>
        <p:spPr bwMode="auto">
          <a:xfrm>
            <a:off x="5167761" y="5138369"/>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1" name="Rectangle 170"/>
          <p:cNvSpPr/>
          <p:nvPr/>
        </p:nvSpPr>
        <p:spPr bwMode="auto">
          <a:xfrm>
            <a:off x="5239769"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5" name="Rectangle 174"/>
          <p:cNvSpPr/>
          <p:nvPr/>
        </p:nvSpPr>
        <p:spPr bwMode="auto">
          <a:xfrm>
            <a:off x="5527801"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6" name="Rectangle 175"/>
          <p:cNvSpPr/>
          <p:nvPr/>
        </p:nvSpPr>
        <p:spPr bwMode="auto">
          <a:xfrm>
            <a:off x="5599809"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7" name="Rectangle 176"/>
          <p:cNvSpPr/>
          <p:nvPr/>
        </p:nvSpPr>
        <p:spPr bwMode="auto">
          <a:xfrm>
            <a:off x="5671817"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8" name="Rectangle 177"/>
          <p:cNvSpPr/>
          <p:nvPr/>
        </p:nvSpPr>
        <p:spPr bwMode="auto">
          <a:xfrm>
            <a:off x="5743825"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9" name="Rectangle 178"/>
          <p:cNvSpPr/>
          <p:nvPr/>
        </p:nvSpPr>
        <p:spPr bwMode="auto">
          <a:xfrm>
            <a:off x="5815833"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0" name="Rectangle 179"/>
          <p:cNvSpPr/>
          <p:nvPr/>
        </p:nvSpPr>
        <p:spPr bwMode="auto">
          <a:xfrm>
            <a:off x="5887841"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1" name="Rectangle 180"/>
          <p:cNvSpPr/>
          <p:nvPr/>
        </p:nvSpPr>
        <p:spPr bwMode="auto">
          <a:xfrm>
            <a:off x="5959849" y="5138367"/>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2" name="Rectangle 181"/>
          <p:cNvSpPr/>
          <p:nvPr/>
        </p:nvSpPr>
        <p:spPr bwMode="auto">
          <a:xfrm>
            <a:off x="6031857" y="5138367"/>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3" name="Rectangle 182"/>
          <p:cNvSpPr/>
          <p:nvPr/>
        </p:nvSpPr>
        <p:spPr bwMode="auto">
          <a:xfrm>
            <a:off x="6103865" y="5138367"/>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4" name="Rectangle 183"/>
          <p:cNvSpPr/>
          <p:nvPr/>
        </p:nvSpPr>
        <p:spPr bwMode="auto">
          <a:xfrm>
            <a:off x="6175873" y="5138367"/>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5" name="Rectangle 184"/>
          <p:cNvSpPr/>
          <p:nvPr/>
        </p:nvSpPr>
        <p:spPr bwMode="auto">
          <a:xfrm>
            <a:off x="5165489" y="4886339"/>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8" name="TextBox 187"/>
          <p:cNvSpPr txBox="1"/>
          <p:nvPr/>
        </p:nvSpPr>
        <p:spPr>
          <a:xfrm>
            <a:off x="5972068" y="5136752"/>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923.4</a:t>
            </a:r>
            <a:endParaRPr lang="en-US" sz="1000" b="1" dirty="0">
              <a:solidFill>
                <a:schemeClr val="tx1"/>
              </a:solidFill>
              <a:latin typeface="Calibri" panose="020F0502020204030204" pitchFamily="34" charset="0"/>
              <a:cs typeface="Calibri" panose="020F0502020204030204" pitchFamily="34" charset="0"/>
            </a:endParaRPr>
          </a:p>
        </p:txBody>
      </p:sp>
      <p:cxnSp>
        <p:nvCxnSpPr>
          <p:cNvPr id="189" name="Straight Connector 188"/>
          <p:cNvCxnSpPr/>
          <p:nvPr/>
        </p:nvCxnSpPr>
        <p:spPr bwMode="auto">
          <a:xfrm>
            <a:off x="5203765" y="5336388"/>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0" name="Straight Connector 189"/>
          <p:cNvCxnSpPr/>
          <p:nvPr/>
        </p:nvCxnSpPr>
        <p:spPr bwMode="auto">
          <a:xfrm>
            <a:off x="6214521" y="5336389"/>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1" name="Straight Connector 190"/>
          <p:cNvCxnSpPr/>
          <p:nvPr/>
        </p:nvCxnSpPr>
        <p:spPr bwMode="auto">
          <a:xfrm>
            <a:off x="7868061" y="5336389"/>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2" name="TextBox 191"/>
          <p:cNvSpPr txBox="1"/>
          <p:nvPr/>
        </p:nvSpPr>
        <p:spPr>
          <a:xfrm>
            <a:off x="556320" y="4814331"/>
            <a:ext cx="2745623" cy="253916"/>
          </a:xfrm>
          <a:prstGeom prst="rect">
            <a:avLst/>
          </a:prstGeom>
          <a:noFill/>
        </p:spPr>
        <p:txBody>
          <a:bodyPr wrap="none" rtlCol="0">
            <a:spAutoFit/>
          </a:bodyPr>
          <a:lstStyle/>
          <a:p>
            <a:pPr defTabSz="179388"/>
            <a:r>
              <a:rPr lang="en-US" sz="1050" dirty="0" smtClean="0">
                <a:solidFill>
                  <a:schemeClr val="tx1"/>
                </a:solidFill>
                <a:latin typeface="Calibri" panose="020F0502020204030204" pitchFamily="34" charset="0"/>
                <a:cs typeface="Calibri" panose="020F0502020204030204" pitchFamily="34" charset="0"/>
              </a:rPr>
              <a:t>1W		ARIB STD-T106	Licensed/Registered</a:t>
            </a:r>
            <a:endParaRPr lang="en-US" sz="1050" dirty="0">
              <a:solidFill>
                <a:schemeClr val="tx1"/>
              </a:solidFill>
              <a:latin typeface="Calibri" panose="020F0502020204030204" pitchFamily="34" charset="0"/>
              <a:cs typeface="Calibri" panose="020F0502020204030204" pitchFamily="34" charset="0"/>
            </a:endParaRPr>
          </a:p>
        </p:txBody>
      </p:sp>
      <p:sp>
        <p:nvSpPr>
          <p:cNvPr id="193" name="TextBox 192"/>
          <p:cNvSpPr txBox="1"/>
          <p:nvPr/>
        </p:nvSpPr>
        <p:spPr>
          <a:xfrm>
            <a:off x="556320" y="5100475"/>
            <a:ext cx="2240678" cy="253916"/>
          </a:xfrm>
          <a:prstGeom prst="rect">
            <a:avLst/>
          </a:prstGeom>
          <a:noFill/>
        </p:spPr>
        <p:txBody>
          <a:bodyPr wrap="none" rtlCol="0">
            <a:spAutoFit/>
          </a:bodyPr>
          <a:lstStyle/>
          <a:p>
            <a:pPr defTabSz="179388"/>
            <a:r>
              <a:rPr lang="en-US" sz="1050" dirty="0" smtClean="0">
                <a:solidFill>
                  <a:schemeClr val="tx1"/>
                </a:solidFill>
                <a:latin typeface="Calibri" panose="020F0502020204030204" pitchFamily="34" charset="0"/>
                <a:cs typeface="Calibri" panose="020F0502020204030204" pitchFamily="34" charset="0"/>
              </a:rPr>
              <a:t>250mW	ARIB STD-T107	Unlicensed</a:t>
            </a:r>
            <a:endParaRPr lang="en-US" sz="1050" dirty="0">
              <a:solidFill>
                <a:schemeClr val="tx1"/>
              </a:solidFill>
              <a:latin typeface="Calibri" panose="020F0502020204030204" pitchFamily="34" charset="0"/>
              <a:cs typeface="Calibri" panose="020F0502020204030204" pitchFamily="34" charset="0"/>
            </a:endParaRPr>
          </a:p>
        </p:txBody>
      </p:sp>
      <p:sp>
        <p:nvSpPr>
          <p:cNvPr id="194" name="TextBox 193"/>
          <p:cNvSpPr txBox="1"/>
          <p:nvPr/>
        </p:nvSpPr>
        <p:spPr>
          <a:xfrm>
            <a:off x="3308095" y="5144174"/>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916.0</a:t>
            </a:r>
            <a:endParaRPr lang="en-US" sz="1000" b="1" dirty="0">
              <a:solidFill>
                <a:schemeClr val="tx1"/>
              </a:solidFill>
              <a:latin typeface="Calibri" panose="020F0502020204030204" pitchFamily="34" charset="0"/>
              <a:cs typeface="Calibri" panose="020F0502020204030204" pitchFamily="34" charset="0"/>
            </a:endParaRPr>
          </a:p>
        </p:txBody>
      </p:sp>
      <p:cxnSp>
        <p:nvCxnSpPr>
          <p:cNvPr id="195" name="Straight Connector 194"/>
          <p:cNvCxnSpPr/>
          <p:nvPr/>
        </p:nvCxnSpPr>
        <p:spPr bwMode="auto">
          <a:xfrm>
            <a:off x="3547904" y="5342198"/>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6" name="TextBox 195"/>
          <p:cNvSpPr txBox="1"/>
          <p:nvPr/>
        </p:nvSpPr>
        <p:spPr>
          <a:xfrm>
            <a:off x="4457935" y="5141267"/>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919.2</a:t>
            </a:r>
            <a:endParaRPr lang="en-US" sz="1000" b="1" dirty="0">
              <a:solidFill>
                <a:schemeClr val="tx1"/>
              </a:solidFill>
              <a:latin typeface="Calibri" panose="020F0502020204030204" pitchFamily="34" charset="0"/>
              <a:cs typeface="Calibri" panose="020F0502020204030204" pitchFamily="34" charset="0"/>
            </a:endParaRPr>
          </a:p>
        </p:txBody>
      </p:sp>
      <p:cxnSp>
        <p:nvCxnSpPr>
          <p:cNvPr id="197" name="Straight Connector 196"/>
          <p:cNvCxnSpPr/>
          <p:nvPr/>
        </p:nvCxnSpPr>
        <p:spPr bwMode="auto">
          <a:xfrm>
            <a:off x="4699709" y="5336387"/>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8" name="TextBox 197"/>
          <p:cNvSpPr txBox="1"/>
          <p:nvPr/>
        </p:nvSpPr>
        <p:spPr>
          <a:xfrm>
            <a:off x="628328" y="4449688"/>
            <a:ext cx="2143728" cy="307777"/>
          </a:xfrm>
          <a:prstGeom prst="rect">
            <a:avLst/>
          </a:prstGeom>
          <a:noFill/>
        </p:spPr>
        <p:txBody>
          <a:bodyPr wrap="none" rtlCol="0">
            <a:spAutoFit/>
          </a:bodyPr>
          <a:lstStyle/>
          <a:p>
            <a:r>
              <a:rPr lang="en-US" sz="1400" b="1" dirty="0" smtClean="0">
                <a:solidFill>
                  <a:schemeClr val="tx1"/>
                </a:solidFill>
                <a:latin typeface="Calibri" panose="020F0502020204030204" pitchFamily="34" charset="0"/>
                <a:cs typeface="Calibri" panose="020F0502020204030204" pitchFamily="34" charset="0"/>
              </a:rPr>
              <a:t>Passive System</a:t>
            </a:r>
            <a:r>
              <a:rPr lang="ja-JP" altLang="en-US" sz="1400" b="1" dirty="0">
                <a:solidFill>
                  <a:schemeClr val="tx1"/>
                </a:solidFill>
                <a:latin typeface="Calibri" panose="020F0502020204030204" pitchFamily="34" charset="0"/>
                <a:cs typeface="Calibri" panose="020F0502020204030204" pitchFamily="34" charset="0"/>
              </a:rPr>
              <a:t> </a:t>
            </a:r>
            <a:r>
              <a:rPr lang="en-US" altLang="ja-JP" sz="1400" b="1" dirty="0" smtClean="0">
                <a:solidFill>
                  <a:schemeClr val="tx1"/>
                </a:solidFill>
                <a:latin typeface="Calibri" panose="020F0502020204030204" pitchFamily="34" charset="0"/>
                <a:cs typeface="Calibri" panose="020F0502020204030204" pitchFamily="34" charset="0"/>
              </a:rPr>
              <a:t>(RFID, </a:t>
            </a:r>
            <a:r>
              <a:rPr lang="en-US" altLang="ja-JP" sz="1400" b="1" dirty="0" err="1" smtClean="0">
                <a:solidFill>
                  <a:schemeClr val="tx1"/>
                </a:solidFill>
                <a:latin typeface="Calibri" panose="020F0502020204030204" pitchFamily="34" charset="0"/>
                <a:cs typeface="Calibri" panose="020F0502020204030204" pitchFamily="34" charset="0"/>
              </a:rPr>
              <a:t>etc</a:t>
            </a:r>
            <a:r>
              <a:rPr lang="en-US" altLang="ja-JP" sz="1400" b="1" dirty="0" smtClean="0">
                <a:solidFill>
                  <a:schemeClr val="tx1"/>
                </a:solidFill>
                <a:latin typeface="Calibri" panose="020F0502020204030204" pitchFamily="34" charset="0"/>
                <a:cs typeface="Calibri" panose="020F0502020204030204" pitchFamily="34" charset="0"/>
              </a:rPr>
              <a:t>)</a:t>
            </a:r>
            <a:r>
              <a:rPr lang="en-US" sz="1400" b="1" dirty="0" smtClean="0">
                <a:solidFill>
                  <a:schemeClr val="tx1"/>
                </a:solidFill>
                <a:latin typeface="Calibri" panose="020F0502020204030204" pitchFamily="34" charset="0"/>
                <a:cs typeface="Calibri" panose="020F0502020204030204" pitchFamily="34" charset="0"/>
              </a:rPr>
              <a:t> </a:t>
            </a:r>
            <a:endParaRPr lang="en-US" sz="1400" b="1" dirty="0">
              <a:solidFill>
                <a:schemeClr val="tx1"/>
              </a:solidFill>
              <a:latin typeface="Calibri" panose="020F0502020204030204" pitchFamily="34" charset="0"/>
              <a:cs typeface="Calibri" panose="020F0502020204030204" pitchFamily="34" charset="0"/>
            </a:endParaRPr>
          </a:p>
        </p:txBody>
      </p:sp>
      <p:sp>
        <p:nvSpPr>
          <p:cNvPr id="199" name="TextBox 198"/>
          <p:cNvSpPr txBox="1"/>
          <p:nvPr/>
        </p:nvSpPr>
        <p:spPr>
          <a:xfrm>
            <a:off x="556320" y="5390395"/>
            <a:ext cx="2240678" cy="253916"/>
          </a:xfrm>
          <a:prstGeom prst="rect">
            <a:avLst/>
          </a:prstGeom>
          <a:noFill/>
        </p:spPr>
        <p:txBody>
          <a:bodyPr wrap="none" rtlCol="0">
            <a:spAutoFit/>
          </a:bodyPr>
          <a:lstStyle/>
          <a:p>
            <a:pPr defTabSz="179388"/>
            <a:r>
              <a:rPr lang="en-US" sz="1050" dirty="0" smtClean="0">
                <a:solidFill>
                  <a:schemeClr val="tx1"/>
                </a:solidFill>
                <a:latin typeface="Calibri" panose="020F0502020204030204" pitchFamily="34" charset="0"/>
                <a:cs typeface="Calibri" panose="020F0502020204030204" pitchFamily="34" charset="0"/>
              </a:rPr>
              <a:t>1mW		ARIB STD-T108	Unlicensed</a:t>
            </a:r>
            <a:endParaRPr lang="en-US" sz="1050" dirty="0">
              <a:solidFill>
                <a:schemeClr val="tx1"/>
              </a:solidFill>
              <a:latin typeface="Calibri" panose="020F0502020204030204" pitchFamily="34" charset="0"/>
              <a:cs typeface="Calibri" panose="020F0502020204030204" pitchFamily="34" charset="0"/>
            </a:endParaRPr>
          </a:p>
        </p:txBody>
      </p:sp>
      <p:sp>
        <p:nvSpPr>
          <p:cNvPr id="200" name="TextBox 199"/>
          <p:cNvSpPr txBox="1"/>
          <p:nvPr/>
        </p:nvSpPr>
        <p:spPr>
          <a:xfrm>
            <a:off x="556320" y="5678678"/>
            <a:ext cx="2251899" cy="253916"/>
          </a:xfrm>
          <a:prstGeom prst="rect">
            <a:avLst/>
          </a:prstGeom>
          <a:noFill/>
        </p:spPr>
        <p:txBody>
          <a:bodyPr wrap="none" rtlCol="0">
            <a:spAutoFit/>
          </a:bodyPr>
          <a:lstStyle/>
          <a:p>
            <a:pPr defTabSz="179388"/>
            <a:r>
              <a:rPr lang="en-US" sz="1050" dirty="0" smtClean="0">
                <a:solidFill>
                  <a:schemeClr val="tx1"/>
                </a:solidFill>
                <a:latin typeface="Calibri" panose="020F0502020204030204" pitchFamily="34" charset="0"/>
                <a:cs typeface="Calibri" panose="020F0502020204030204" pitchFamily="34" charset="0"/>
              </a:rPr>
              <a:t>20mW	ARIB STD-T108	Unlicensed</a:t>
            </a:r>
            <a:endParaRPr lang="en-US" sz="1050" dirty="0">
              <a:solidFill>
                <a:schemeClr val="tx1"/>
              </a:solidFill>
              <a:latin typeface="Calibri" panose="020F0502020204030204" pitchFamily="34" charset="0"/>
              <a:cs typeface="Calibri" panose="020F0502020204030204" pitchFamily="34" charset="0"/>
            </a:endParaRPr>
          </a:p>
        </p:txBody>
      </p:sp>
      <p:sp>
        <p:nvSpPr>
          <p:cNvPr id="201" name="TextBox 200"/>
          <p:cNvSpPr txBox="1"/>
          <p:nvPr/>
        </p:nvSpPr>
        <p:spPr>
          <a:xfrm>
            <a:off x="556320" y="5964571"/>
            <a:ext cx="3088025" cy="253916"/>
          </a:xfrm>
          <a:prstGeom prst="rect">
            <a:avLst/>
          </a:prstGeom>
          <a:noFill/>
        </p:spPr>
        <p:txBody>
          <a:bodyPr wrap="none" rtlCol="0">
            <a:spAutoFit/>
          </a:bodyPr>
          <a:lstStyle/>
          <a:p>
            <a:pPr defTabSz="179388"/>
            <a:r>
              <a:rPr lang="en-US" sz="1050" b="1" dirty="0" smtClean="0">
                <a:solidFill>
                  <a:srgbClr val="FF0000"/>
                </a:solidFill>
                <a:latin typeface="Calibri" panose="020F0502020204030204" pitchFamily="34" charset="0"/>
                <a:cs typeface="Calibri" panose="020F0502020204030204" pitchFamily="34" charset="0"/>
              </a:rPr>
              <a:t>250mW	ARIB STD-T108	Licensed/</a:t>
            </a:r>
            <a:r>
              <a:rPr lang="en-US" altLang="ja-JP" sz="1050" b="1" dirty="0" smtClean="0">
                <a:solidFill>
                  <a:srgbClr val="FF0000"/>
                </a:solidFill>
                <a:latin typeface="Calibri" panose="020F0502020204030204" pitchFamily="34" charset="0"/>
                <a:cs typeface="Calibri" panose="020F0502020204030204" pitchFamily="34" charset="0"/>
              </a:rPr>
              <a:t>Registered</a:t>
            </a:r>
            <a:r>
              <a:rPr lang="en-US" sz="1050" b="1" dirty="0" smtClean="0">
                <a:solidFill>
                  <a:srgbClr val="FF0000"/>
                </a:solidFill>
                <a:latin typeface="Calibri" panose="020F0502020204030204" pitchFamily="34" charset="0"/>
                <a:cs typeface="Calibri" panose="020F0502020204030204" pitchFamily="34" charset="0"/>
              </a:rPr>
              <a:t>		</a:t>
            </a:r>
            <a:endParaRPr lang="en-US" sz="1050" b="1" dirty="0">
              <a:solidFill>
                <a:srgbClr val="FF0000"/>
              </a:solidFill>
              <a:latin typeface="Calibri" panose="020F0502020204030204" pitchFamily="34" charset="0"/>
              <a:cs typeface="Calibri" panose="020F0502020204030204" pitchFamily="34" charset="0"/>
            </a:endParaRPr>
          </a:p>
        </p:txBody>
      </p:sp>
      <p:grpSp>
        <p:nvGrpSpPr>
          <p:cNvPr id="202" name="Group 201"/>
          <p:cNvGrpSpPr/>
          <p:nvPr/>
        </p:nvGrpSpPr>
        <p:grpSpPr>
          <a:xfrm>
            <a:off x="7904065" y="5390395"/>
            <a:ext cx="284431" cy="252029"/>
            <a:chOff x="6997434" y="5214918"/>
            <a:chExt cx="576064" cy="252029"/>
          </a:xfrm>
          <a:solidFill>
            <a:srgbClr val="FFCCCC"/>
          </a:solidFill>
        </p:grpSpPr>
        <p:sp>
          <p:nvSpPr>
            <p:cNvPr id="203" name="Rectangle 202"/>
            <p:cNvSpPr/>
            <p:nvPr/>
          </p:nvSpPr>
          <p:spPr bwMode="auto">
            <a:xfrm>
              <a:off x="6997434"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4" name="Rectangle 203"/>
            <p:cNvSpPr/>
            <p:nvPr/>
          </p:nvSpPr>
          <p:spPr bwMode="auto">
            <a:xfrm>
              <a:off x="7069442"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5" name="Rectangle 204"/>
            <p:cNvSpPr/>
            <p:nvPr/>
          </p:nvSpPr>
          <p:spPr bwMode="auto">
            <a:xfrm>
              <a:off x="7141450"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6" name="Rectangle 205"/>
            <p:cNvSpPr/>
            <p:nvPr/>
          </p:nvSpPr>
          <p:spPr bwMode="auto">
            <a:xfrm>
              <a:off x="7213458"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7" name="Rectangle 206"/>
            <p:cNvSpPr/>
            <p:nvPr/>
          </p:nvSpPr>
          <p:spPr bwMode="auto">
            <a:xfrm>
              <a:off x="7285466"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8" name="Rectangle 207"/>
            <p:cNvSpPr/>
            <p:nvPr/>
          </p:nvSpPr>
          <p:spPr bwMode="auto">
            <a:xfrm>
              <a:off x="7357474" y="5214919"/>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9" name="Rectangle 208"/>
            <p:cNvSpPr/>
            <p:nvPr/>
          </p:nvSpPr>
          <p:spPr bwMode="auto">
            <a:xfrm>
              <a:off x="7429482"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0" name="Rectangle 209"/>
            <p:cNvSpPr/>
            <p:nvPr/>
          </p:nvSpPr>
          <p:spPr bwMode="auto">
            <a:xfrm>
              <a:off x="7501490"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212" name="Rectangle 211"/>
          <p:cNvSpPr/>
          <p:nvPr/>
        </p:nvSpPr>
        <p:spPr bwMode="auto">
          <a:xfrm>
            <a:off x="8190296"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3" name="Rectangle 212"/>
          <p:cNvSpPr/>
          <p:nvPr/>
        </p:nvSpPr>
        <p:spPr bwMode="auto">
          <a:xfrm>
            <a:off x="8225850"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4" name="Rectangle 213"/>
          <p:cNvSpPr/>
          <p:nvPr/>
        </p:nvSpPr>
        <p:spPr bwMode="auto">
          <a:xfrm>
            <a:off x="8261404"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5" name="Rectangle 214"/>
          <p:cNvSpPr/>
          <p:nvPr/>
        </p:nvSpPr>
        <p:spPr bwMode="auto">
          <a:xfrm>
            <a:off x="8296958"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6" name="Rectangle 215"/>
          <p:cNvSpPr/>
          <p:nvPr/>
        </p:nvSpPr>
        <p:spPr bwMode="auto">
          <a:xfrm>
            <a:off x="8332512"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7" name="Rectangle 216"/>
          <p:cNvSpPr/>
          <p:nvPr/>
        </p:nvSpPr>
        <p:spPr bwMode="auto">
          <a:xfrm>
            <a:off x="8368065" y="5390394"/>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8" name="Rectangle 217"/>
          <p:cNvSpPr/>
          <p:nvPr/>
        </p:nvSpPr>
        <p:spPr bwMode="auto">
          <a:xfrm>
            <a:off x="8403619"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9" name="Rectangle 218"/>
          <p:cNvSpPr/>
          <p:nvPr/>
        </p:nvSpPr>
        <p:spPr bwMode="auto">
          <a:xfrm>
            <a:off x="8439173"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0" name="TextBox 219"/>
          <p:cNvSpPr txBox="1"/>
          <p:nvPr/>
        </p:nvSpPr>
        <p:spPr>
          <a:xfrm>
            <a:off x="628328" y="6250464"/>
            <a:ext cx="2941126" cy="307777"/>
          </a:xfrm>
          <a:prstGeom prst="rect">
            <a:avLst/>
          </a:prstGeom>
          <a:noFill/>
        </p:spPr>
        <p:txBody>
          <a:bodyPr wrap="none" rtlCol="0">
            <a:spAutoFit/>
          </a:bodyPr>
          <a:lstStyle/>
          <a:p>
            <a:r>
              <a:rPr lang="en-US" sz="1400" b="1" dirty="0" smtClean="0">
                <a:solidFill>
                  <a:schemeClr val="tx1"/>
                </a:solidFill>
                <a:latin typeface="Calibri" panose="020F0502020204030204" pitchFamily="34" charset="0"/>
                <a:cs typeface="Calibri" panose="020F0502020204030204" pitchFamily="34" charset="0"/>
              </a:rPr>
              <a:t>Active System (LPWA, 802.15.4g, </a:t>
            </a:r>
            <a:r>
              <a:rPr lang="en-US" sz="1400" b="1" dirty="0" err="1" smtClean="0">
                <a:solidFill>
                  <a:schemeClr val="tx1"/>
                </a:solidFill>
                <a:latin typeface="Calibri" panose="020F0502020204030204" pitchFamily="34" charset="0"/>
                <a:cs typeface="Calibri" panose="020F0502020204030204" pitchFamily="34" charset="0"/>
              </a:rPr>
              <a:t>etc</a:t>
            </a:r>
            <a:r>
              <a:rPr lang="en-US" sz="1400" b="1" dirty="0" smtClean="0">
                <a:solidFill>
                  <a:schemeClr val="tx1"/>
                </a:solidFill>
                <a:latin typeface="Calibri" panose="020F0502020204030204" pitchFamily="34" charset="0"/>
                <a:cs typeface="Calibri" panose="020F0502020204030204" pitchFamily="34" charset="0"/>
              </a:rPr>
              <a:t>)</a:t>
            </a:r>
            <a:endParaRPr lang="en-US" sz="1400" b="1" dirty="0">
              <a:solidFill>
                <a:schemeClr val="tx1"/>
              </a:solidFill>
              <a:latin typeface="Calibri" panose="020F0502020204030204" pitchFamily="34" charset="0"/>
              <a:cs typeface="Calibri" panose="020F0502020204030204" pitchFamily="34" charset="0"/>
            </a:endParaRPr>
          </a:p>
        </p:txBody>
      </p:sp>
      <p:sp>
        <p:nvSpPr>
          <p:cNvPr id="221" name="Rounded Rectangle 220"/>
          <p:cNvSpPr/>
          <p:nvPr/>
        </p:nvSpPr>
        <p:spPr bwMode="auto">
          <a:xfrm>
            <a:off x="5071042" y="5585944"/>
            <a:ext cx="2877170" cy="360040"/>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223" name="Straight Connector 222"/>
          <p:cNvCxnSpPr/>
          <p:nvPr/>
        </p:nvCxnSpPr>
        <p:spPr bwMode="auto">
          <a:xfrm flipV="1">
            <a:off x="560562" y="4763985"/>
            <a:ext cx="0" cy="1440160"/>
          </a:xfrm>
          <a:prstGeom prst="line">
            <a:avLst/>
          </a:prstGeom>
          <a:solidFill>
            <a:srgbClr val="00B8FF"/>
          </a:solidFill>
          <a:ln w="19050" cap="flat" cmpd="sng" algn="ctr">
            <a:solidFill>
              <a:schemeClr val="tx1"/>
            </a:solidFill>
            <a:prstDash val="solid"/>
            <a:round/>
            <a:headEnd type="arrow" w="med" len="med"/>
            <a:tailEnd type="arrow" w="med" len="med"/>
          </a:ln>
          <a:effectLst/>
        </p:spPr>
      </p:cxnSp>
      <p:sp>
        <p:nvSpPr>
          <p:cNvPr id="224" name="TextBox 223"/>
          <p:cNvSpPr txBox="1"/>
          <p:nvPr/>
        </p:nvSpPr>
        <p:spPr>
          <a:xfrm>
            <a:off x="6878796" y="5939695"/>
            <a:ext cx="1526828" cy="307777"/>
          </a:xfrm>
          <a:prstGeom prst="rect">
            <a:avLst/>
          </a:prstGeom>
          <a:noFill/>
        </p:spPr>
        <p:txBody>
          <a:bodyPr wrap="none" rtlCol="0">
            <a:spAutoFit/>
          </a:bodyPr>
          <a:lstStyle/>
          <a:p>
            <a:r>
              <a:rPr lang="en-US" sz="1400" dirty="0" smtClean="0">
                <a:solidFill>
                  <a:srgbClr val="FF0000"/>
                </a:solidFill>
                <a:latin typeface="Calibri" panose="020F0502020204030204" pitchFamily="34" charset="0"/>
                <a:cs typeface="Calibri" panose="020F0502020204030204" pitchFamily="34" charset="0"/>
              </a:rPr>
              <a:t>IEEE802.15.4g, </a:t>
            </a:r>
            <a:r>
              <a:rPr lang="en-US" sz="1400" dirty="0" err="1" smtClean="0">
                <a:solidFill>
                  <a:srgbClr val="FF0000"/>
                </a:solidFill>
                <a:latin typeface="Calibri" panose="020F0502020204030204" pitchFamily="34" charset="0"/>
                <a:cs typeface="Calibri" panose="020F0502020204030204" pitchFamily="34" charset="0"/>
              </a:rPr>
              <a:t>etc</a:t>
            </a:r>
            <a:endParaRPr lang="en-US" sz="1400" dirty="0">
              <a:solidFill>
                <a:srgbClr val="FF0000"/>
              </a:solidFill>
              <a:latin typeface="Calibri" panose="020F0502020204030204" pitchFamily="34" charset="0"/>
              <a:cs typeface="Calibri" panose="020F0502020204030204" pitchFamily="34" charset="0"/>
            </a:endParaRPr>
          </a:p>
        </p:txBody>
      </p:sp>
      <p:cxnSp>
        <p:nvCxnSpPr>
          <p:cNvPr id="225" name="Straight Connector 224"/>
          <p:cNvCxnSpPr/>
          <p:nvPr/>
        </p:nvCxnSpPr>
        <p:spPr bwMode="auto">
          <a:xfrm>
            <a:off x="8455679" y="5328967"/>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28" name="Left Brace 227"/>
          <p:cNvSpPr/>
          <p:nvPr/>
        </p:nvSpPr>
        <p:spPr bwMode="auto">
          <a:xfrm rot="5400000">
            <a:off x="5596946" y="4142115"/>
            <a:ext cx="155448" cy="1046760"/>
          </a:xfrm>
          <a:prstGeom prst="leftBrac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0" name="TextBox 229"/>
          <p:cNvSpPr txBox="1"/>
          <p:nvPr/>
        </p:nvSpPr>
        <p:spPr>
          <a:xfrm>
            <a:off x="4960372" y="4256224"/>
            <a:ext cx="1428596" cy="253916"/>
          </a:xfrm>
          <a:prstGeom prst="rect">
            <a:avLst/>
          </a:prstGeom>
          <a:noFill/>
        </p:spPr>
        <p:txBody>
          <a:bodyPr wrap="none" rtlCol="0">
            <a:spAutoFit/>
          </a:bodyPr>
          <a:lstStyle/>
          <a:p>
            <a:r>
              <a:rPr lang="en-US" sz="1050" dirty="0" smtClean="0">
                <a:solidFill>
                  <a:schemeClr val="tx1"/>
                </a:solidFill>
                <a:latin typeface="Calibri" panose="020F0502020204030204" pitchFamily="34" charset="0"/>
                <a:cs typeface="Calibri" panose="020F0502020204030204" pitchFamily="34" charset="0"/>
              </a:rPr>
              <a:t>Coexistence Operation</a:t>
            </a:r>
            <a:endParaRPr lang="en-US" sz="1050" dirty="0">
              <a:solidFill>
                <a:schemeClr val="tx1"/>
              </a:solidFill>
              <a:latin typeface="Calibri" panose="020F0502020204030204" pitchFamily="34" charset="0"/>
              <a:cs typeface="Calibri" panose="020F0502020204030204" pitchFamily="34" charset="0"/>
            </a:endParaRPr>
          </a:p>
        </p:txBody>
      </p:sp>
      <p:sp>
        <p:nvSpPr>
          <p:cNvPr id="238" name="Rectangle 237"/>
          <p:cNvSpPr/>
          <p:nvPr/>
        </p:nvSpPr>
        <p:spPr bwMode="auto">
          <a:xfrm>
            <a:off x="8621216" y="6270938"/>
            <a:ext cx="72008" cy="25202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9" name="Rectangle 238"/>
          <p:cNvSpPr/>
          <p:nvPr/>
        </p:nvSpPr>
        <p:spPr bwMode="auto">
          <a:xfrm>
            <a:off x="8657641" y="6573924"/>
            <a:ext cx="35554" cy="25202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0" name="TextBox 239"/>
          <p:cNvSpPr txBox="1"/>
          <p:nvPr/>
        </p:nvSpPr>
        <p:spPr>
          <a:xfrm>
            <a:off x="8693195" y="6323205"/>
            <a:ext cx="681597" cy="215444"/>
          </a:xfrm>
          <a:prstGeom prst="rect">
            <a:avLst/>
          </a:prstGeom>
          <a:noFill/>
        </p:spPr>
        <p:txBody>
          <a:bodyPr wrap="none" rtlCol="0">
            <a:spAutoFit/>
          </a:bodyPr>
          <a:lstStyle/>
          <a:p>
            <a:r>
              <a:rPr lang="en-US" sz="800" b="1" dirty="0" err="1" smtClean="0">
                <a:solidFill>
                  <a:schemeClr val="tx1"/>
                </a:solidFill>
                <a:latin typeface="Calibri" panose="020F0502020204030204" pitchFamily="34" charset="0"/>
                <a:cs typeface="Calibri" panose="020F0502020204030204" pitchFamily="34" charset="0"/>
              </a:rPr>
              <a:t>Ch</a:t>
            </a:r>
            <a:r>
              <a:rPr lang="en-US" sz="800" b="1" dirty="0" smtClean="0">
                <a:solidFill>
                  <a:schemeClr val="tx1"/>
                </a:solidFill>
                <a:latin typeface="Calibri" panose="020F0502020204030204" pitchFamily="34" charset="0"/>
                <a:cs typeface="Calibri" panose="020F0502020204030204" pitchFamily="34" charset="0"/>
              </a:rPr>
              <a:t>: 200KHz </a:t>
            </a:r>
            <a:endParaRPr lang="en-US" sz="800" b="1" dirty="0">
              <a:solidFill>
                <a:schemeClr val="tx1"/>
              </a:solidFill>
              <a:latin typeface="Calibri" panose="020F0502020204030204" pitchFamily="34" charset="0"/>
              <a:cs typeface="Calibri" panose="020F0502020204030204" pitchFamily="34" charset="0"/>
            </a:endParaRPr>
          </a:p>
        </p:txBody>
      </p:sp>
      <p:sp>
        <p:nvSpPr>
          <p:cNvPr id="241" name="TextBox 240"/>
          <p:cNvSpPr txBox="1"/>
          <p:nvPr/>
        </p:nvSpPr>
        <p:spPr>
          <a:xfrm>
            <a:off x="8693194" y="6610508"/>
            <a:ext cx="681597" cy="215444"/>
          </a:xfrm>
          <a:prstGeom prst="rect">
            <a:avLst/>
          </a:prstGeom>
          <a:noFill/>
        </p:spPr>
        <p:txBody>
          <a:bodyPr wrap="none" rtlCol="0">
            <a:spAutoFit/>
          </a:bodyPr>
          <a:lstStyle/>
          <a:p>
            <a:r>
              <a:rPr lang="en-US" sz="800" b="1" dirty="0" err="1" smtClean="0">
                <a:solidFill>
                  <a:schemeClr val="tx1"/>
                </a:solidFill>
                <a:latin typeface="Calibri" panose="020F0502020204030204" pitchFamily="34" charset="0"/>
                <a:cs typeface="Calibri" panose="020F0502020204030204" pitchFamily="34" charset="0"/>
              </a:rPr>
              <a:t>Ch</a:t>
            </a:r>
            <a:r>
              <a:rPr lang="en-US" sz="800" b="1" dirty="0" smtClean="0">
                <a:solidFill>
                  <a:schemeClr val="tx1"/>
                </a:solidFill>
                <a:latin typeface="Calibri" panose="020F0502020204030204" pitchFamily="34" charset="0"/>
                <a:cs typeface="Calibri" panose="020F0502020204030204" pitchFamily="34" charset="0"/>
              </a:rPr>
              <a:t>: 100KHz </a:t>
            </a:r>
            <a:endParaRPr lang="en-US" sz="800" b="1" dirty="0">
              <a:solidFill>
                <a:schemeClr val="tx1"/>
              </a:solidFill>
              <a:latin typeface="Calibri" panose="020F0502020204030204" pitchFamily="34" charset="0"/>
              <a:cs typeface="Calibri" panose="020F0502020204030204" pitchFamily="34" charset="0"/>
            </a:endParaRPr>
          </a:p>
        </p:txBody>
      </p:sp>
      <p:sp>
        <p:nvSpPr>
          <p:cNvPr id="242" name="TextBox 241"/>
          <p:cNvSpPr txBox="1"/>
          <p:nvPr/>
        </p:nvSpPr>
        <p:spPr>
          <a:xfrm>
            <a:off x="9096491" y="5155927"/>
            <a:ext cx="428322"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MHz</a:t>
            </a:r>
            <a:endParaRPr lang="en-US" sz="1000" b="1" dirty="0">
              <a:solidFill>
                <a:schemeClr val="tx1"/>
              </a:solidFill>
              <a:latin typeface="Calibri" panose="020F0502020204030204" pitchFamily="34" charset="0"/>
              <a:cs typeface="Calibri" panose="020F0502020204030204" pitchFamily="34" charset="0"/>
            </a:endParaRPr>
          </a:p>
        </p:txBody>
      </p:sp>
      <p:sp>
        <p:nvSpPr>
          <p:cNvPr id="243" name="Rectangle 242"/>
          <p:cNvSpPr/>
          <p:nvPr/>
        </p:nvSpPr>
        <p:spPr bwMode="auto">
          <a:xfrm>
            <a:off x="8481980" y="5019892"/>
            <a:ext cx="629847" cy="62441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6" name="TextBox 225"/>
          <p:cNvSpPr txBox="1"/>
          <p:nvPr/>
        </p:nvSpPr>
        <p:spPr>
          <a:xfrm>
            <a:off x="8179903" y="5143250"/>
            <a:ext cx="546945"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929.65</a:t>
            </a:r>
            <a:endParaRPr lang="en-US" sz="1000" b="1" dirty="0">
              <a:solidFill>
                <a:schemeClr val="tx1"/>
              </a:solidFill>
              <a:latin typeface="Calibri" panose="020F0502020204030204" pitchFamily="34" charset="0"/>
              <a:cs typeface="Calibri" panose="020F0502020204030204" pitchFamily="34" charset="0"/>
            </a:endParaRPr>
          </a:p>
        </p:txBody>
      </p:sp>
      <p:sp>
        <p:nvSpPr>
          <p:cNvPr id="244" name="TextBox 243"/>
          <p:cNvSpPr txBox="1"/>
          <p:nvPr/>
        </p:nvSpPr>
        <p:spPr>
          <a:xfrm>
            <a:off x="8586751" y="4989565"/>
            <a:ext cx="441146"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MCA</a:t>
            </a:r>
            <a:endParaRPr lang="en-US" sz="1000" b="1" dirty="0">
              <a:solidFill>
                <a:schemeClr val="tx1"/>
              </a:solidFill>
              <a:latin typeface="Calibri" panose="020F0502020204030204" pitchFamily="34" charset="0"/>
              <a:cs typeface="Calibri" panose="020F0502020204030204" pitchFamily="34" charset="0"/>
            </a:endParaRPr>
          </a:p>
        </p:txBody>
      </p:sp>
      <p:sp>
        <p:nvSpPr>
          <p:cNvPr id="245" name="TextBox 244"/>
          <p:cNvSpPr txBox="1"/>
          <p:nvPr/>
        </p:nvSpPr>
        <p:spPr>
          <a:xfrm>
            <a:off x="628328" y="6673879"/>
            <a:ext cx="2342308" cy="246221"/>
          </a:xfrm>
          <a:prstGeom prst="rect">
            <a:avLst/>
          </a:prstGeom>
          <a:noFill/>
        </p:spPr>
        <p:txBody>
          <a:bodyPr wrap="none" rtlCol="0">
            <a:spAutoFit/>
          </a:bodyPr>
          <a:lstStyle/>
          <a:p>
            <a:r>
              <a:rPr lang="en-US" sz="1000" dirty="0" smtClean="0">
                <a:solidFill>
                  <a:schemeClr val="tx1"/>
                </a:solidFill>
                <a:latin typeface="Calibri" panose="020F0502020204030204" pitchFamily="34" charset="0"/>
                <a:cs typeface="Calibri" panose="020F0502020204030204" pitchFamily="34" charset="0"/>
              </a:rPr>
              <a:t>MCA: Multi-Channel Access Radio System</a:t>
            </a:r>
            <a:endParaRPr lang="en-US" sz="1000" dirty="0">
              <a:solidFill>
                <a:schemeClr val="tx1"/>
              </a:solidFill>
              <a:latin typeface="Calibri" panose="020F0502020204030204" pitchFamily="34" charset="0"/>
              <a:cs typeface="Calibri" panose="020F0502020204030204" pitchFamily="34" charset="0"/>
            </a:endParaRPr>
          </a:p>
        </p:txBody>
      </p:sp>
      <p:sp>
        <p:nvSpPr>
          <p:cNvPr id="247" name="Rectangle 246"/>
          <p:cNvSpPr/>
          <p:nvPr/>
        </p:nvSpPr>
        <p:spPr bwMode="auto">
          <a:xfrm>
            <a:off x="5309874" y="4884453"/>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8" name="Rectangle 247"/>
          <p:cNvSpPr/>
          <p:nvPr/>
        </p:nvSpPr>
        <p:spPr bwMode="auto">
          <a:xfrm>
            <a:off x="5381882" y="4884452"/>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2" name="Rectangle 171"/>
          <p:cNvSpPr/>
          <p:nvPr/>
        </p:nvSpPr>
        <p:spPr bwMode="auto">
          <a:xfrm>
            <a:off x="5311777"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6" name="Rectangle 185"/>
          <p:cNvSpPr/>
          <p:nvPr/>
        </p:nvSpPr>
        <p:spPr bwMode="auto">
          <a:xfrm>
            <a:off x="5237497" y="4886338"/>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7" name="TextBox 186"/>
          <p:cNvSpPr txBox="1"/>
          <p:nvPr/>
        </p:nvSpPr>
        <p:spPr>
          <a:xfrm>
            <a:off x="4948808" y="5133764"/>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920.6</a:t>
            </a:r>
            <a:endParaRPr lang="en-US" sz="1000" b="1" dirty="0">
              <a:solidFill>
                <a:schemeClr val="tx1"/>
              </a:solidFill>
              <a:latin typeface="Calibri" panose="020F0502020204030204" pitchFamily="34" charset="0"/>
              <a:cs typeface="Calibri" panose="020F0502020204030204" pitchFamily="34" charset="0"/>
            </a:endParaRPr>
          </a:p>
        </p:txBody>
      </p:sp>
      <p:sp>
        <p:nvSpPr>
          <p:cNvPr id="249" name="Rectangle 248"/>
          <p:cNvSpPr/>
          <p:nvPr/>
        </p:nvSpPr>
        <p:spPr bwMode="auto">
          <a:xfrm>
            <a:off x="5454841" y="4884118"/>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4" name="Rectangle 173"/>
          <p:cNvSpPr/>
          <p:nvPr/>
        </p:nvSpPr>
        <p:spPr bwMode="auto">
          <a:xfrm>
            <a:off x="5455793"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3" name="Rectangle 172"/>
          <p:cNvSpPr/>
          <p:nvPr/>
        </p:nvSpPr>
        <p:spPr bwMode="auto">
          <a:xfrm>
            <a:off x="5383785"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222" name="Straight Connector 221"/>
          <p:cNvCxnSpPr/>
          <p:nvPr/>
        </p:nvCxnSpPr>
        <p:spPr bwMode="auto">
          <a:xfrm>
            <a:off x="376300" y="5390395"/>
            <a:ext cx="8820980" cy="0"/>
          </a:xfrm>
          <a:prstGeom prst="line">
            <a:avLst/>
          </a:prstGeom>
          <a:solidFill>
            <a:srgbClr val="00B8FF"/>
          </a:solidFill>
          <a:ln w="19050" cap="flat" cmpd="sng" algn="ctr">
            <a:solidFill>
              <a:schemeClr val="tx1"/>
            </a:solidFill>
            <a:prstDash val="solid"/>
            <a:round/>
            <a:headEnd type="none" w="med" len="med"/>
            <a:tailEnd type="none" w="med" len="med"/>
          </a:ln>
          <a:effectLst/>
        </p:spPr>
      </p:cxnSp>
      <p:sp>
        <p:nvSpPr>
          <p:cNvPr id="227" name="TextBox 226"/>
          <p:cNvSpPr txBox="1"/>
          <p:nvPr/>
        </p:nvSpPr>
        <p:spPr>
          <a:xfrm>
            <a:off x="65359" y="5932594"/>
            <a:ext cx="413896" cy="338554"/>
          </a:xfrm>
          <a:prstGeom prst="rect">
            <a:avLst/>
          </a:prstGeom>
          <a:noFill/>
        </p:spPr>
        <p:txBody>
          <a:bodyPr wrap="none" rtlCol="0">
            <a:spAutoFit/>
          </a:bodyPr>
          <a:lstStyle/>
          <a:p>
            <a:r>
              <a:rPr lang="en-US" sz="1600" dirty="0" smtClean="0">
                <a:solidFill>
                  <a:srgbClr val="FF0000"/>
                </a:solidFill>
                <a:latin typeface="Calibri" panose="020F0502020204030204" pitchFamily="34" charset="0"/>
                <a:cs typeface="Calibri" panose="020F0502020204030204" pitchFamily="34" charset="0"/>
              </a:rPr>
              <a:t>(1)</a:t>
            </a:r>
            <a:endParaRPr lang="en-US" dirty="0" smtClean="0">
              <a:solidFill>
                <a:srgbClr val="FF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804345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800" dirty="0" smtClean="0"/>
              <a:t>ARIB STD-T108 (2</a:t>
            </a:r>
            <a:r>
              <a:rPr lang="en-US" sz="2800" dirty="0"/>
              <a:t>) Specified Low-Power Radio Stations </a:t>
            </a:r>
          </a:p>
        </p:txBody>
      </p:sp>
      <p:sp>
        <p:nvSpPr>
          <p:cNvPr id="3" name="Content Placeholder 2"/>
          <p:cNvSpPr>
            <a:spLocks noGrp="1"/>
          </p:cNvSpPr>
          <p:nvPr>
            <p:ph idx="1"/>
          </p:nvPr>
        </p:nvSpPr>
        <p:spPr>
          <a:xfrm>
            <a:off x="556320" y="1497361"/>
            <a:ext cx="8640960" cy="2626127"/>
          </a:xfrm>
        </p:spPr>
        <p:txBody>
          <a:bodyPr/>
          <a:lstStyle/>
          <a:p>
            <a:r>
              <a:rPr lang="en-US" sz="1800" dirty="0" smtClean="0"/>
              <a:t>This </a:t>
            </a:r>
            <a:r>
              <a:rPr lang="en-US" sz="1800" dirty="0"/>
              <a:t>standard for </a:t>
            </a:r>
            <a:r>
              <a:rPr lang="en-US" sz="1800" dirty="0">
                <a:solidFill>
                  <a:srgbClr val="FF0000"/>
                </a:solidFill>
              </a:rPr>
              <a:t>Specified Low-Power Radio Stations </a:t>
            </a:r>
            <a:r>
              <a:rPr lang="en-US" sz="1800" dirty="0"/>
              <a:t>uses the frequency of 915.9 MHz or more 929.7 MHz or less. Transmission power shall be 20 </a:t>
            </a:r>
            <a:r>
              <a:rPr lang="en-US" sz="1800" dirty="0" err="1"/>
              <a:t>mW</a:t>
            </a:r>
            <a:r>
              <a:rPr lang="en-US" sz="1800" dirty="0"/>
              <a:t> or less. However, it shall be 1 </a:t>
            </a:r>
            <a:r>
              <a:rPr lang="en-US" sz="1800" dirty="0" err="1"/>
              <a:t>mW</a:t>
            </a:r>
            <a:r>
              <a:rPr lang="en-US" sz="1800" dirty="0"/>
              <a:t> or less for radio channels consisting of at least one of channels whose center frequencies are located from 916.0 MHz to 916.8 MHz or from 928.15 MHz to 929.65 </a:t>
            </a:r>
            <a:r>
              <a:rPr lang="en-US" sz="1800" dirty="0" err="1"/>
              <a:t>MHz.</a:t>
            </a:r>
            <a:r>
              <a:rPr lang="en-US" sz="1800" dirty="0"/>
              <a:t> </a:t>
            </a:r>
            <a:endParaRPr lang="en-US" sz="18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Yuki Nagai, MERL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
        <p:nvSpPr>
          <p:cNvPr id="7" name="Rectangle 6"/>
          <p:cNvSpPr/>
          <p:nvPr/>
        </p:nvSpPr>
        <p:spPr bwMode="auto">
          <a:xfrm>
            <a:off x="3440231"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Rectangle 7"/>
          <p:cNvSpPr/>
          <p:nvPr/>
        </p:nvSpPr>
        <p:spPr bwMode="auto">
          <a:xfrm>
            <a:off x="3512239"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Rectangle 8"/>
          <p:cNvSpPr/>
          <p:nvPr/>
        </p:nvSpPr>
        <p:spPr bwMode="auto">
          <a:xfrm>
            <a:off x="3584247"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 name="Rectangle 9"/>
          <p:cNvSpPr/>
          <p:nvPr/>
        </p:nvSpPr>
        <p:spPr bwMode="auto">
          <a:xfrm>
            <a:off x="3656255"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 name="Rectangle 10"/>
          <p:cNvSpPr/>
          <p:nvPr/>
        </p:nvSpPr>
        <p:spPr bwMode="auto">
          <a:xfrm>
            <a:off x="3728263"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 name="Rectangle 11"/>
          <p:cNvSpPr/>
          <p:nvPr/>
        </p:nvSpPr>
        <p:spPr bwMode="auto">
          <a:xfrm>
            <a:off x="3872279" y="5138366"/>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 name="Rectangle 12"/>
          <p:cNvSpPr/>
          <p:nvPr/>
        </p:nvSpPr>
        <p:spPr bwMode="auto">
          <a:xfrm>
            <a:off x="3944287"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 name="Rectangle 13"/>
          <p:cNvSpPr/>
          <p:nvPr/>
        </p:nvSpPr>
        <p:spPr bwMode="auto">
          <a:xfrm>
            <a:off x="4016295"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 name="Rectangle 14"/>
          <p:cNvSpPr/>
          <p:nvPr/>
        </p:nvSpPr>
        <p:spPr bwMode="auto">
          <a:xfrm>
            <a:off x="4088303"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 name="Rectangle 15"/>
          <p:cNvSpPr/>
          <p:nvPr/>
        </p:nvSpPr>
        <p:spPr bwMode="auto">
          <a:xfrm>
            <a:off x="4160311"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 name="Rectangle 16"/>
          <p:cNvSpPr/>
          <p:nvPr/>
        </p:nvSpPr>
        <p:spPr bwMode="auto">
          <a:xfrm>
            <a:off x="4304327"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 name="Rectangle 17"/>
          <p:cNvSpPr/>
          <p:nvPr/>
        </p:nvSpPr>
        <p:spPr bwMode="auto">
          <a:xfrm>
            <a:off x="4376335"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9" name="Rectangle 18"/>
          <p:cNvSpPr/>
          <p:nvPr/>
        </p:nvSpPr>
        <p:spPr bwMode="auto">
          <a:xfrm>
            <a:off x="4448343"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 name="Rectangle 19"/>
          <p:cNvSpPr/>
          <p:nvPr/>
        </p:nvSpPr>
        <p:spPr bwMode="auto">
          <a:xfrm>
            <a:off x="4520351"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 name="Rectangle 20"/>
          <p:cNvSpPr/>
          <p:nvPr/>
        </p:nvSpPr>
        <p:spPr bwMode="auto">
          <a:xfrm>
            <a:off x="4592359"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 name="Rectangle 21"/>
          <p:cNvSpPr/>
          <p:nvPr/>
        </p:nvSpPr>
        <p:spPr bwMode="auto">
          <a:xfrm>
            <a:off x="4736375"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 name="Rectangle 22"/>
          <p:cNvSpPr/>
          <p:nvPr/>
        </p:nvSpPr>
        <p:spPr bwMode="auto">
          <a:xfrm>
            <a:off x="4808383"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 name="Rectangle 23"/>
          <p:cNvSpPr/>
          <p:nvPr/>
        </p:nvSpPr>
        <p:spPr bwMode="auto">
          <a:xfrm>
            <a:off x="4880391"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 name="Rectangle 24"/>
          <p:cNvSpPr/>
          <p:nvPr/>
        </p:nvSpPr>
        <p:spPr bwMode="auto">
          <a:xfrm>
            <a:off x="4952399" y="5138366"/>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 name="Rectangle 25"/>
          <p:cNvSpPr/>
          <p:nvPr/>
        </p:nvSpPr>
        <p:spPr bwMode="auto">
          <a:xfrm>
            <a:off x="5024407"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7" name="Rectangle 26"/>
          <p:cNvSpPr/>
          <p:nvPr/>
        </p:nvSpPr>
        <p:spPr bwMode="auto">
          <a:xfrm>
            <a:off x="3440351"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 name="Rectangle 27"/>
          <p:cNvSpPr/>
          <p:nvPr/>
        </p:nvSpPr>
        <p:spPr bwMode="auto">
          <a:xfrm>
            <a:off x="3512359"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 name="Rectangle 28"/>
          <p:cNvSpPr/>
          <p:nvPr/>
        </p:nvSpPr>
        <p:spPr bwMode="auto">
          <a:xfrm>
            <a:off x="3584367"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 name="Rectangle 29"/>
          <p:cNvSpPr/>
          <p:nvPr/>
        </p:nvSpPr>
        <p:spPr bwMode="auto">
          <a:xfrm>
            <a:off x="3656375"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 name="Rectangle 30"/>
          <p:cNvSpPr/>
          <p:nvPr/>
        </p:nvSpPr>
        <p:spPr bwMode="auto">
          <a:xfrm>
            <a:off x="3728383"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 name="Rectangle 31"/>
          <p:cNvSpPr/>
          <p:nvPr/>
        </p:nvSpPr>
        <p:spPr bwMode="auto">
          <a:xfrm>
            <a:off x="3872399" y="4886338"/>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 name="Rectangle 32"/>
          <p:cNvSpPr/>
          <p:nvPr/>
        </p:nvSpPr>
        <p:spPr bwMode="auto">
          <a:xfrm>
            <a:off x="3944407"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 name="Rectangle 33"/>
          <p:cNvSpPr/>
          <p:nvPr/>
        </p:nvSpPr>
        <p:spPr bwMode="auto">
          <a:xfrm>
            <a:off x="4016415"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 name="Rectangle 34"/>
          <p:cNvSpPr/>
          <p:nvPr/>
        </p:nvSpPr>
        <p:spPr bwMode="auto">
          <a:xfrm>
            <a:off x="4088423"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6" name="Rectangle 35"/>
          <p:cNvSpPr/>
          <p:nvPr/>
        </p:nvSpPr>
        <p:spPr bwMode="auto">
          <a:xfrm>
            <a:off x="4160431"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 name="Rectangle 36"/>
          <p:cNvSpPr/>
          <p:nvPr/>
        </p:nvSpPr>
        <p:spPr bwMode="auto">
          <a:xfrm>
            <a:off x="4304447"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8" name="Rectangle 37"/>
          <p:cNvSpPr/>
          <p:nvPr/>
        </p:nvSpPr>
        <p:spPr bwMode="auto">
          <a:xfrm>
            <a:off x="4376455"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9" name="Rectangle 38"/>
          <p:cNvSpPr/>
          <p:nvPr/>
        </p:nvSpPr>
        <p:spPr bwMode="auto">
          <a:xfrm>
            <a:off x="4448463"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 name="Rectangle 39"/>
          <p:cNvSpPr/>
          <p:nvPr/>
        </p:nvSpPr>
        <p:spPr bwMode="auto">
          <a:xfrm>
            <a:off x="4520471"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1" name="Rectangle 40"/>
          <p:cNvSpPr/>
          <p:nvPr/>
        </p:nvSpPr>
        <p:spPr bwMode="auto">
          <a:xfrm>
            <a:off x="4592479"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 name="Rectangle 41"/>
          <p:cNvSpPr/>
          <p:nvPr/>
        </p:nvSpPr>
        <p:spPr bwMode="auto">
          <a:xfrm>
            <a:off x="4736495"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3" name="Rectangle 42"/>
          <p:cNvSpPr/>
          <p:nvPr/>
        </p:nvSpPr>
        <p:spPr bwMode="auto">
          <a:xfrm>
            <a:off x="4808503"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4" name="Rectangle 43"/>
          <p:cNvSpPr/>
          <p:nvPr/>
        </p:nvSpPr>
        <p:spPr bwMode="auto">
          <a:xfrm>
            <a:off x="4880511"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5" name="Rectangle 44"/>
          <p:cNvSpPr/>
          <p:nvPr/>
        </p:nvSpPr>
        <p:spPr bwMode="auto">
          <a:xfrm>
            <a:off x="4952519" y="4886338"/>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6" name="Rectangle 45"/>
          <p:cNvSpPr/>
          <p:nvPr/>
        </p:nvSpPr>
        <p:spPr bwMode="auto">
          <a:xfrm>
            <a:off x="5024527"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6" name="Rectangle 55"/>
          <p:cNvSpPr/>
          <p:nvPr/>
        </p:nvSpPr>
        <p:spPr bwMode="auto">
          <a:xfrm>
            <a:off x="5815833"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7" name="Rectangle 56"/>
          <p:cNvSpPr/>
          <p:nvPr/>
        </p:nvSpPr>
        <p:spPr bwMode="auto">
          <a:xfrm>
            <a:off x="5887841"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8" name="Rectangle 57"/>
          <p:cNvSpPr/>
          <p:nvPr/>
        </p:nvSpPr>
        <p:spPr bwMode="auto">
          <a:xfrm>
            <a:off x="595984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9" name="Rectangle 58"/>
          <p:cNvSpPr/>
          <p:nvPr/>
        </p:nvSpPr>
        <p:spPr bwMode="auto">
          <a:xfrm>
            <a:off x="603185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0" name="Rectangle 59"/>
          <p:cNvSpPr/>
          <p:nvPr/>
        </p:nvSpPr>
        <p:spPr bwMode="auto">
          <a:xfrm>
            <a:off x="610386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1" name="Rectangle 60"/>
          <p:cNvSpPr/>
          <p:nvPr/>
        </p:nvSpPr>
        <p:spPr bwMode="auto">
          <a:xfrm>
            <a:off x="617587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2" name="Rectangle 61"/>
          <p:cNvSpPr/>
          <p:nvPr/>
        </p:nvSpPr>
        <p:spPr bwMode="auto">
          <a:xfrm>
            <a:off x="6247881"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3" name="Rectangle 62"/>
          <p:cNvSpPr/>
          <p:nvPr/>
        </p:nvSpPr>
        <p:spPr bwMode="auto">
          <a:xfrm>
            <a:off x="631988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4" name="Rectangle 63"/>
          <p:cNvSpPr/>
          <p:nvPr/>
        </p:nvSpPr>
        <p:spPr bwMode="auto">
          <a:xfrm>
            <a:off x="639189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5" name="Rectangle 64"/>
          <p:cNvSpPr/>
          <p:nvPr/>
        </p:nvSpPr>
        <p:spPr bwMode="auto">
          <a:xfrm>
            <a:off x="646390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6" name="Rectangle 65"/>
          <p:cNvSpPr/>
          <p:nvPr/>
        </p:nvSpPr>
        <p:spPr bwMode="auto">
          <a:xfrm>
            <a:off x="653591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7" name="Rectangle 66"/>
          <p:cNvSpPr/>
          <p:nvPr/>
        </p:nvSpPr>
        <p:spPr bwMode="auto">
          <a:xfrm>
            <a:off x="6607921"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8" name="Rectangle 67"/>
          <p:cNvSpPr/>
          <p:nvPr/>
        </p:nvSpPr>
        <p:spPr bwMode="auto">
          <a:xfrm>
            <a:off x="667992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9" name="Rectangle 68"/>
          <p:cNvSpPr/>
          <p:nvPr/>
        </p:nvSpPr>
        <p:spPr bwMode="auto">
          <a:xfrm>
            <a:off x="675193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0" name="Rectangle 69"/>
          <p:cNvSpPr/>
          <p:nvPr/>
        </p:nvSpPr>
        <p:spPr bwMode="auto">
          <a:xfrm>
            <a:off x="682394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1" name="Rectangle 70"/>
          <p:cNvSpPr/>
          <p:nvPr/>
        </p:nvSpPr>
        <p:spPr bwMode="auto">
          <a:xfrm>
            <a:off x="689595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2" name="Rectangle 71"/>
          <p:cNvSpPr/>
          <p:nvPr/>
        </p:nvSpPr>
        <p:spPr bwMode="auto">
          <a:xfrm>
            <a:off x="6967961"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3" name="Rectangle 72"/>
          <p:cNvSpPr/>
          <p:nvPr/>
        </p:nvSpPr>
        <p:spPr bwMode="auto">
          <a:xfrm>
            <a:off x="703996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4" name="Rectangle 73"/>
          <p:cNvSpPr/>
          <p:nvPr/>
        </p:nvSpPr>
        <p:spPr bwMode="auto">
          <a:xfrm>
            <a:off x="711197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5" name="Rectangle 74"/>
          <p:cNvSpPr/>
          <p:nvPr/>
        </p:nvSpPr>
        <p:spPr bwMode="auto">
          <a:xfrm>
            <a:off x="718398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6" name="Rectangle 75"/>
          <p:cNvSpPr/>
          <p:nvPr/>
        </p:nvSpPr>
        <p:spPr bwMode="auto">
          <a:xfrm>
            <a:off x="725599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7" name="Rectangle 76"/>
          <p:cNvSpPr/>
          <p:nvPr/>
        </p:nvSpPr>
        <p:spPr bwMode="auto">
          <a:xfrm>
            <a:off x="7328001"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8" name="Rectangle 77"/>
          <p:cNvSpPr/>
          <p:nvPr/>
        </p:nvSpPr>
        <p:spPr bwMode="auto">
          <a:xfrm>
            <a:off x="740000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9" name="Rectangle 78"/>
          <p:cNvSpPr/>
          <p:nvPr/>
        </p:nvSpPr>
        <p:spPr bwMode="auto">
          <a:xfrm>
            <a:off x="747201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0" name="Rectangle 79"/>
          <p:cNvSpPr/>
          <p:nvPr/>
        </p:nvSpPr>
        <p:spPr bwMode="auto">
          <a:xfrm>
            <a:off x="754402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1" name="Rectangle 80"/>
          <p:cNvSpPr/>
          <p:nvPr/>
        </p:nvSpPr>
        <p:spPr bwMode="auto">
          <a:xfrm>
            <a:off x="761603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2" name="Rectangle 81"/>
          <p:cNvSpPr/>
          <p:nvPr/>
        </p:nvSpPr>
        <p:spPr bwMode="auto">
          <a:xfrm>
            <a:off x="7688041"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3" name="Rectangle 82"/>
          <p:cNvSpPr/>
          <p:nvPr/>
        </p:nvSpPr>
        <p:spPr bwMode="auto">
          <a:xfrm>
            <a:off x="776004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4" name="Rectangle 83"/>
          <p:cNvSpPr/>
          <p:nvPr/>
        </p:nvSpPr>
        <p:spPr bwMode="auto">
          <a:xfrm>
            <a:off x="783205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5" name="TextBox 84"/>
          <p:cNvSpPr txBox="1"/>
          <p:nvPr/>
        </p:nvSpPr>
        <p:spPr>
          <a:xfrm>
            <a:off x="7629178" y="5144172"/>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928.0</a:t>
            </a:r>
            <a:endParaRPr lang="en-US" sz="1000" b="1" dirty="0">
              <a:solidFill>
                <a:schemeClr val="tx1"/>
              </a:solidFill>
              <a:latin typeface="Calibri" panose="020F0502020204030204" pitchFamily="34" charset="0"/>
              <a:cs typeface="Calibri" panose="020F0502020204030204" pitchFamily="34" charset="0"/>
            </a:endParaRPr>
          </a:p>
        </p:txBody>
      </p:sp>
      <p:sp>
        <p:nvSpPr>
          <p:cNvPr id="86" name="Rectangle 85"/>
          <p:cNvSpPr/>
          <p:nvPr/>
        </p:nvSpPr>
        <p:spPr bwMode="auto">
          <a:xfrm>
            <a:off x="5167761" y="564242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7" name="Rectangle 86"/>
          <p:cNvSpPr/>
          <p:nvPr/>
        </p:nvSpPr>
        <p:spPr bwMode="auto">
          <a:xfrm>
            <a:off x="5239769"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8" name="Rectangle 87"/>
          <p:cNvSpPr/>
          <p:nvPr/>
        </p:nvSpPr>
        <p:spPr bwMode="auto">
          <a:xfrm>
            <a:off x="5311777"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9" name="Rectangle 88"/>
          <p:cNvSpPr/>
          <p:nvPr/>
        </p:nvSpPr>
        <p:spPr bwMode="auto">
          <a:xfrm>
            <a:off x="5383785"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0" name="Rectangle 89"/>
          <p:cNvSpPr/>
          <p:nvPr/>
        </p:nvSpPr>
        <p:spPr bwMode="auto">
          <a:xfrm>
            <a:off x="5455793"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1" name="Rectangle 90"/>
          <p:cNvSpPr/>
          <p:nvPr/>
        </p:nvSpPr>
        <p:spPr bwMode="auto">
          <a:xfrm>
            <a:off x="5527801"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2" name="Rectangle 91"/>
          <p:cNvSpPr/>
          <p:nvPr/>
        </p:nvSpPr>
        <p:spPr bwMode="auto">
          <a:xfrm>
            <a:off x="5599809"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3" name="Rectangle 92"/>
          <p:cNvSpPr/>
          <p:nvPr/>
        </p:nvSpPr>
        <p:spPr bwMode="auto">
          <a:xfrm>
            <a:off x="5671817"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4" name="Rectangle 93"/>
          <p:cNvSpPr/>
          <p:nvPr/>
        </p:nvSpPr>
        <p:spPr bwMode="auto">
          <a:xfrm>
            <a:off x="5743825"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5" name="Rectangle 94"/>
          <p:cNvSpPr/>
          <p:nvPr/>
        </p:nvSpPr>
        <p:spPr bwMode="auto">
          <a:xfrm>
            <a:off x="5815833"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6" name="Rectangle 95"/>
          <p:cNvSpPr/>
          <p:nvPr/>
        </p:nvSpPr>
        <p:spPr bwMode="auto">
          <a:xfrm>
            <a:off x="5887841"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7" name="Rectangle 96"/>
          <p:cNvSpPr/>
          <p:nvPr/>
        </p:nvSpPr>
        <p:spPr bwMode="auto">
          <a:xfrm>
            <a:off x="595984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8" name="Rectangle 97"/>
          <p:cNvSpPr/>
          <p:nvPr/>
        </p:nvSpPr>
        <p:spPr bwMode="auto">
          <a:xfrm>
            <a:off x="603185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9" name="Rectangle 98"/>
          <p:cNvSpPr/>
          <p:nvPr/>
        </p:nvSpPr>
        <p:spPr bwMode="auto">
          <a:xfrm>
            <a:off x="610386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0" name="Rectangle 99"/>
          <p:cNvSpPr/>
          <p:nvPr/>
        </p:nvSpPr>
        <p:spPr bwMode="auto">
          <a:xfrm>
            <a:off x="617587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1" name="Rectangle 100"/>
          <p:cNvSpPr/>
          <p:nvPr/>
        </p:nvSpPr>
        <p:spPr bwMode="auto">
          <a:xfrm>
            <a:off x="6247881"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2" name="Rectangle 101"/>
          <p:cNvSpPr/>
          <p:nvPr/>
        </p:nvSpPr>
        <p:spPr bwMode="auto">
          <a:xfrm>
            <a:off x="631988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3" name="Rectangle 102"/>
          <p:cNvSpPr/>
          <p:nvPr/>
        </p:nvSpPr>
        <p:spPr bwMode="auto">
          <a:xfrm>
            <a:off x="639189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4" name="Rectangle 103"/>
          <p:cNvSpPr/>
          <p:nvPr/>
        </p:nvSpPr>
        <p:spPr bwMode="auto">
          <a:xfrm>
            <a:off x="646390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5" name="Rectangle 104"/>
          <p:cNvSpPr/>
          <p:nvPr/>
        </p:nvSpPr>
        <p:spPr bwMode="auto">
          <a:xfrm>
            <a:off x="653591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6" name="Rectangle 105"/>
          <p:cNvSpPr/>
          <p:nvPr/>
        </p:nvSpPr>
        <p:spPr bwMode="auto">
          <a:xfrm>
            <a:off x="6607921"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7" name="Rectangle 106"/>
          <p:cNvSpPr/>
          <p:nvPr/>
        </p:nvSpPr>
        <p:spPr bwMode="auto">
          <a:xfrm>
            <a:off x="667992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8" name="Rectangle 107"/>
          <p:cNvSpPr/>
          <p:nvPr/>
        </p:nvSpPr>
        <p:spPr bwMode="auto">
          <a:xfrm>
            <a:off x="675193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9" name="Rectangle 108"/>
          <p:cNvSpPr/>
          <p:nvPr/>
        </p:nvSpPr>
        <p:spPr bwMode="auto">
          <a:xfrm>
            <a:off x="682394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0" name="Rectangle 109"/>
          <p:cNvSpPr/>
          <p:nvPr/>
        </p:nvSpPr>
        <p:spPr bwMode="auto">
          <a:xfrm>
            <a:off x="689595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1" name="Rectangle 110"/>
          <p:cNvSpPr/>
          <p:nvPr/>
        </p:nvSpPr>
        <p:spPr bwMode="auto">
          <a:xfrm>
            <a:off x="6967961"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2" name="Rectangle 111"/>
          <p:cNvSpPr/>
          <p:nvPr/>
        </p:nvSpPr>
        <p:spPr bwMode="auto">
          <a:xfrm>
            <a:off x="703996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3" name="Rectangle 112"/>
          <p:cNvSpPr/>
          <p:nvPr/>
        </p:nvSpPr>
        <p:spPr bwMode="auto">
          <a:xfrm>
            <a:off x="711197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4" name="Rectangle 113"/>
          <p:cNvSpPr/>
          <p:nvPr/>
        </p:nvSpPr>
        <p:spPr bwMode="auto">
          <a:xfrm>
            <a:off x="718398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5" name="Rectangle 114"/>
          <p:cNvSpPr/>
          <p:nvPr/>
        </p:nvSpPr>
        <p:spPr bwMode="auto">
          <a:xfrm>
            <a:off x="725599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6" name="Rectangle 115"/>
          <p:cNvSpPr/>
          <p:nvPr/>
        </p:nvSpPr>
        <p:spPr bwMode="auto">
          <a:xfrm>
            <a:off x="7328001"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7" name="Rectangle 116"/>
          <p:cNvSpPr/>
          <p:nvPr/>
        </p:nvSpPr>
        <p:spPr bwMode="auto">
          <a:xfrm>
            <a:off x="740000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8" name="Rectangle 117"/>
          <p:cNvSpPr/>
          <p:nvPr/>
        </p:nvSpPr>
        <p:spPr bwMode="auto">
          <a:xfrm>
            <a:off x="747201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9" name="Rectangle 118"/>
          <p:cNvSpPr/>
          <p:nvPr/>
        </p:nvSpPr>
        <p:spPr bwMode="auto">
          <a:xfrm>
            <a:off x="754402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0" name="Rectangle 119"/>
          <p:cNvSpPr/>
          <p:nvPr/>
        </p:nvSpPr>
        <p:spPr bwMode="auto">
          <a:xfrm>
            <a:off x="761603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1" name="Rectangle 120"/>
          <p:cNvSpPr/>
          <p:nvPr/>
        </p:nvSpPr>
        <p:spPr bwMode="auto">
          <a:xfrm>
            <a:off x="7688041"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2" name="Rectangle 121"/>
          <p:cNvSpPr/>
          <p:nvPr/>
        </p:nvSpPr>
        <p:spPr bwMode="auto">
          <a:xfrm>
            <a:off x="776004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3" name="Rectangle 122"/>
          <p:cNvSpPr/>
          <p:nvPr/>
        </p:nvSpPr>
        <p:spPr bwMode="auto">
          <a:xfrm>
            <a:off x="783205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4" name="Rectangle 123"/>
          <p:cNvSpPr/>
          <p:nvPr/>
        </p:nvSpPr>
        <p:spPr bwMode="auto">
          <a:xfrm>
            <a:off x="5167761" y="5894453"/>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5" name="Rectangle 124"/>
          <p:cNvSpPr/>
          <p:nvPr/>
        </p:nvSpPr>
        <p:spPr bwMode="auto">
          <a:xfrm>
            <a:off x="5239769"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6" name="Rectangle 125"/>
          <p:cNvSpPr/>
          <p:nvPr/>
        </p:nvSpPr>
        <p:spPr bwMode="auto">
          <a:xfrm>
            <a:off x="5311777"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7" name="Rectangle 126"/>
          <p:cNvSpPr/>
          <p:nvPr/>
        </p:nvSpPr>
        <p:spPr bwMode="auto">
          <a:xfrm>
            <a:off x="5383785"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8" name="Rectangle 127"/>
          <p:cNvSpPr/>
          <p:nvPr/>
        </p:nvSpPr>
        <p:spPr bwMode="auto">
          <a:xfrm>
            <a:off x="5455793"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9" name="Rectangle 128"/>
          <p:cNvSpPr/>
          <p:nvPr/>
        </p:nvSpPr>
        <p:spPr bwMode="auto">
          <a:xfrm>
            <a:off x="5527801"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0" name="Rectangle 129"/>
          <p:cNvSpPr/>
          <p:nvPr/>
        </p:nvSpPr>
        <p:spPr bwMode="auto">
          <a:xfrm>
            <a:off x="5599809"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1" name="Rectangle 130"/>
          <p:cNvSpPr/>
          <p:nvPr/>
        </p:nvSpPr>
        <p:spPr bwMode="auto">
          <a:xfrm>
            <a:off x="5671817"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2" name="Rectangle 131"/>
          <p:cNvSpPr/>
          <p:nvPr/>
        </p:nvSpPr>
        <p:spPr bwMode="auto">
          <a:xfrm>
            <a:off x="5743825"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3" name="Rectangle 132"/>
          <p:cNvSpPr/>
          <p:nvPr/>
        </p:nvSpPr>
        <p:spPr bwMode="auto">
          <a:xfrm>
            <a:off x="5815833"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4" name="Rectangle 133"/>
          <p:cNvSpPr/>
          <p:nvPr/>
        </p:nvSpPr>
        <p:spPr bwMode="auto">
          <a:xfrm>
            <a:off x="5887841"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5" name="Rectangle 134"/>
          <p:cNvSpPr/>
          <p:nvPr/>
        </p:nvSpPr>
        <p:spPr bwMode="auto">
          <a:xfrm>
            <a:off x="5959849" y="5894451"/>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6" name="Rectangle 135"/>
          <p:cNvSpPr/>
          <p:nvPr/>
        </p:nvSpPr>
        <p:spPr bwMode="auto">
          <a:xfrm>
            <a:off x="6031857" y="5894451"/>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7" name="Rectangle 136"/>
          <p:cNvSpPr/>
          <p:nvPr/>
        </p:nvSpPr>
        <p:spPr bwMode="auto">
          <a:xfrm>
            <a:off x="6103865" y="5894451"/>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8" name="Rectangle 137"/>
          <p:cNvSpPr/>
          <p:nvPr/>
        </p:nvSpPr>
        <p:spPr bwMode="auto">
          <a:xfrm>
            <a:off x="6175873" y="5894451"/>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9" name="Rectangle 138"/>
          <p:cNvSpPr/>
          <p:nvPr/>
        </p:nvSpPr>
        <p:spPr bwMode="auto">
          <a:xfrm>
            <a:off x="3512900"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0" name="Rectangle 139"/>
          <p:cNvSpPr/>
          <p:nvPr/>
        </p:nvSpPr>
        <p:spPr bwMode="auto">
          <a:xfrm>
            <a:off x="3584908"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1" name="Rectangle 140"/>
          <p:cNvSpPr/>
          <p:nvPr/>
        </p:nvSpPr>
        <p:spPr bwMode="auto">
          <a:xfrm>
            <a:off x="3656916"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2" name="Rectangle 141"/>
          <p:cNvSpPr/>
          <p:nvPr/>
        </p:nvSpPr>
        <p:spPr bwMode="auto">
          <a:xfrm>
            <a:off x="3728924"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3" name="Rectangle 142"/>
          <p:cNvSpPr/>
          <p:nvPr/>
        </p:nvSpPr>
        <p:spPr bwMode="auto">
          <a:xfrm>
            <a:off x="3800932"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2" name="Rectangle 161"/>
          <p:cNvSpPr/>
          <p:nvPr/>
        </p:nvSpPr>
        <p:spPr bwMode="auto">
          <a:xfrm>
            <a:off x="3800271" y="5138365"/>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3" name="Rectangle 162"/>
          <p:cNvSpPr/>
          <p:nvPr/>
        </p:nvSpPr>
        <p:spPr bwMode="auto">
          <a:xfrm>
            <a:off x="4232319" y="5138365"/>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4" name="Rectangle 163"/>
          <p:cNvSpPr/>
          <p:nvPr/>
        </p:nvSpPr>
        <p:spPr bwMode="auto">
          <a:xfrm>
            <a:off x="4664367" y="5138365"/>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5" name="Rectangle 164"/>
          <p:cNvSpPr/>
          <p:nvPr/>
        </p:nvSpPr>
        <p:spPr bwMode="auto">
          <a:xfrm>
            <a:off x="5096415" y="5138365"/>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6" name="Rectangle 165"/>
          <p:cNvSpPr/>
          <p:nvPr/>
        </p:nvSpPr>
        <p:spPr bwMode="auto">
          <a:xfrm>
            <a:off x="3800391" y="4886337"/>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7" name="Rectangle 166"/>
          <p:cNvSpPr/>
          <p:nvPr/>
        </p:nvSpPr>
        <p:spPr bwMode="auto">
          <a:xfrm>
            <a:off x="4232439" y="4886337"/>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8" name="Rectangle 167"/>
          <p:cNvSpPr/>
          <p:nvPr/>
        </p:nvSpPr>
        <p:spPr bwMode="auto">
          <a:xfrm>
            <a:off x="4664487" y="4886337"/>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9" name="Rectangle 168"/>
          <p:cNvSpPr/>
          <p:nvPr/>
        </p:nvSpPr>
        <p:spPr bwMode="auto">
          <a:xfrm>
            <a:off x="5096535" y="4886337"/>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0" name="Rectangle 169"/>
          <p:cNvSpPr/>
          <p:nvPr/>
        </p:nvSpPr>
        <p:spPr bwMode="auto">
          <a:xfrm>
            <a:off x="5167761" y="5138369"/>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1" name="Rectangle 170"/>
          <p:cNvSpPr/>
          <p:nvPr/>
        </p:nvSpPr>
        <p:spPr bwMode="auto">
          <a:xfrm>
            <a:off x="5239769"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5" name="Rectangle 174"/>
          <p:cNvSpPr/>
          <p:nvPr/>
        </p:nvSpPr>
        <p:spPr bwMode="auto">
          <a:xfrm>
            <a:off x="5527801"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6" name="Rectangle 175"/>
          <p:cNvSpPr/>
          <p:nvPr/>
        </p:nvSpPr>
        <p:spPr bwMode="auto">
          <a:xfrm>
            <a:off x="5599809"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7" name="Rectangle 176"/>
          <p:cNvSpPr/>
          <p:nvPr/>
        </p:nvSpPr>
        <p:spPr bwMode="auto">
          <a:xfrm>
            <a:off x="5671817"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8" name="Rectangle 177"/>
          <p:cNvSpPr/>
          <p:nvPr/>
        </p:nvSpPr>
        <p:spPr bwMode="auto">
          <a:xfrm>
            <a:off x="5743825"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9" name="Rectangle 178"/>
          <p:cNvSpPr/>
          <p:nvPr/>
        </p:nvSpPr>
        <p:spPr bwMode="auto">
          <a:xfrm>
            <a:off x="5815833"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0" name="Rectangle 179"/>
          <p:cNvSpPr/>
          <p:nvPr/>
        </p:nvSpPr>
        <p:spPr bwMode="auto">
          <a:xfrm>
            <a:off x="5887841"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1" name="Rectangle 180"/>
          <p:cNvSpPr/>
          <p:nvPr/>
        </p:nvSpPr>
        <p:spPr bwMode="auto">
          <a:xfrm>
            <a:off x="5959849" y="5138367"/>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2" name="Rectangle 181"/>
          <p:cNvSpPr/>
          <p:nvPr/>
        </p:nvSpPr>
        <p:spPr bwMode="auto">
          <a:xfrm>
            <a:off x="6031857" y="5138367"/>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3" name="Rectangle 182"/>
          <p:cNvSpPr/>
          <p:nvPr/>
        </p:nvSpPr>
        <p:spPr bwMode="auto">
          <a:xfrm>
            <a:off x="6103865" y="5138367"/>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4" name="Rectangle 183"/>
          <p:cNvSpPr/>
          <p:nvPr/>
        </p:nvSpPr>
        <p:spPr bwMode="auto">
          <a:xfrm>
            <a:off x="6175873" y="5138367"/>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5" name="Rectangle 184"/>
          <p:cNvSpPr/>
          <p:nvPr/>
        </p:nvSpPr>
        <p:spPr bwMode="auto">
          <a:xfrm>
            <a:off x="5165489" y="4886339"/>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8" name="TextBox 187"/>
          <p:cNvSpPr txBox="1"/>
          <p:nvPr/>
        </p:nvSpPr>
        <p:spPr>
          <a:xfrm>
            <a:off x="5972068" y="5136752"/>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923.4</a:t>
            </a:r>
            <a:endParaRPr lang="en-US" sz="1000" b="1" dirty="0">
              <a:solidFill>
                <a:schemeClr val="tx1"/>
              </a:solidFill>
              <a:latin typeface="Calibri" panose="020F0502020204030204" pitchFamily="34" charset="0"/>
              <a:cs typeface="Calibri" panose="020F0502020204030204" pitchFamily="34" charset="0"/>
            </a:endParaRPr>
          </a:p>
        </p:txBody>
      </p:sp>
      <p:cxnSp>
        <p:nvCxnSpPr>
          <p:cNvPr id="189" name="Straight Connector 188"/>
          <p:cNvCxnSpPr/>
          <p:nvPr/>
        </p:nvCxnSpPr>
        <p:spPr bwMode="auto">
          <a:xfrm>
            <a:off x="5203765" y="5336388"/>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0" name="Straight Connector 189"/>
          <p:cNvCxnSpPr/>
          <p:nvPr/>
        </p:nvCxnSpPr>
        <p:spPr bwMode="auto">
          <a:xfrm>
            <a:off x="6214521" y="5336389"/>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1" name="Straight Connector 190"/>
          <p:cNvCxnSpPr/>
          <p:nvPr/>
        </p:nvCxnSpPr>
        <p:spPr bwMode="auto">
          <a:xfrm>
            <a:off x="7868061" y="5336389"/>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2" name="TextBox 191"/>
          <p:cNvSpPr txBox="1"/>
          <p:nvPr/>
        </p:nvSpPr>
        <p:spPr>
          <a:xfrm>
            <a:off x="556320" y="4814331"/>
            <a:ext cx="2745623" cy="253916"/>
          </a:xfrm>
          <a:prstGeom prst="rect">
            <a:avLst/>
          </a:prstGeom>
          <a:noFill/>
        </p:spPr>
        <p:txBody>
          <a:bodyPr wrap="none" rtlCol="0">
            <a:spAutoFit/>
          </a:bodyPr>
          <a:lstStyle/>
          <a:p>
            <a:pPr defTabSz="179388"/>
            <a:r>
              <a:rPr lang="en-US" sz="1050" dirty="0" smtClean="0">
                <a:solidFill>
                  <a:schemeClr val="tx1"/>
                </a:solidFill>
                <a:latin typeface="Calibri" panose="020F0502020204030204" pitchFamily="34" charset="0"/>
                <a:cs typeface="Calibri" panose="020F0502020204030204" pitchFamily="34" charset="0"/>
              </a:rPr>
              <a:t>1W		ARIB STD-T106	Licensed/Registered</a:t>
            </a:r>
            <a:endParaRPr lang="en-US" sz="1050" dirty="0">
              <a:solidFill>
                <a:schemeClr val="tx1"/>
              </a:solidFill>
              <a:latin typeface="Calibri" panose="020F0502020204030204" pitchFamily="34" charset="0"/>
              <a:cs typeface="Calibri" panose="020F0502020204030204" pitchFamily="34" charset="0"/>
            </a:endParaRPr>
          </a:p>
        </p:txBody>
      </p:sp>
      <p:sp>
        <p:nvSpPr>
          <p:cNvPr id="193" name="TextBox 192"/>
          <p:cNvSpPr txBox="1"/>
          <p:nvPr/>
        </p:nvSpPr>
        <p:spPr>
          <a:xfrm>
            <a:off x="556320" y="5100475"/>
            <a:ext cx="2240678" cy="253916"/>
          </a:xfrm>
          <a:prstGeom prst="rect">
            <a:avLst/>
          </a:prstGeom>
          <a:noFill/>
        </p:spPr>
        <p:txBody>
          <a:bodyPr wrap="none" rtlCol="0">
            <a:spAutoFit/>
          </a:bodyPr>
          <a:lstStyle/>
          <a:p>
            <a:pPr defTabSz="179388"/>
            <a:r>
              <a:rPr lang="en-US" sz="1050" dirty="0" smtClean="0">
                <a:solidFill>
                  <a:schemeClr val="tx1"/>
                </a:solidFill>
                <a:latin typeface="Calibri" panose="020F0502020204030204" pitchFamily="34" charset="0"/>
                <a:cs typeface="Calibri" panose="020F0502020204030204" pitchFamily="34" charset="0"/>
              </a:rPr>
              <a:t>250mW	ARIB STD-T107	Unlicensed</a:t>
            </a:r>
            <a:endParaRPr lang="en-US" sz="1050" dirty="0">
              <a:solidFill>
                <a:schemeClr val="tx1"/>
              </a:solidFill>
              <a:latin typeface="Calibri" panose="020F0502020204030204" pitchFamily="34" charset="0"/>
              <a:cs typeface="Calibri" panose="020F0502020204030204" pitchFamily="34" charset="0"/>
            </a:endParaRPr>
          </a:p>
        </p:txBody>
      </p:sp>
      <p:sp>
        <p:nvSpPr>
          <p:cNvPr id="194" name="TextBox 193"/>
          <p:cNvSpPr txBox="1"/>
          <p:nvPr/>
        </p:nvSpPr>
        <p:spPr>
          <a:xfrm>
            <a:off x="3308095" y="5144174"/>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916.0</a:t>
            </a:r>
            <a:endParaRPr lang="en-US" sz="1000" b="1" dirty="0">
              <a:solidFill>
                <a:schemeClr val="tx1"/>
              </a:solidFill>
              <a:latin typeface="Calibri" panose="020F0502020204030204" pitchFamily="34" charset="0"/>
              <a:cs typeface="Calibri" panose="020F0502020204030204" pitchFamily="34" charset="0"/>
            </a:endParaRPr>
          </a:p>
        </p:txBody>
      </p:sp>
      <p:cxnSp>
        <p:nvCxnSpPr>
          <p:cNvPr id="195" name="Straight Connector 194"/>
          <p:cNvCxnSpPr/>
          <p:nvPr/>
        </p:nvCxnSpPr>
        <p:spPr bwMode="auto">
          <a:xfrm>
            <a:off x="3547904" y="5342198"/>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6" name="TextBox 195"/>
          <p:cNvSpPr txBox="1"/>
          <p:nvPr/>
        </p:nvSpPr>
        <p:spPr>
          <a:xfrm>
            <a:off x="4457935" y="5141267"/>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919.2</a:t>
            </a:r>
            <a:endParaRPr lang="en-US" sz="1000" b="1" dirty="0">
              <a:solidFill>
                <a:schemeClr val="tx1"/>
              </a:solidFill>
              <a:latin typeface="Calibri" panose="020F0502020204030204" pitchFamily="34" charset="0"/>
              <a:cs typeface="Calibri" panose="020F0502020204030204" pitchFamily="34" charset="0"/>
            </a:endParaRPr>
          </a:p>
        </p:txBody>
      </p:sp>
      <p:cxnSp>
        <p:nvCxnSpPr>
          <p:cNvPr id="197" name="Straight Connector 196"/>
          <p:cNvCxnSpPr/>
          <p:nvPr/>
        </p:nvCxnSpPr>
        <p:spPr bwMode="auto">
          <a:xfrm>
            <a:off x="4699709" y="5336387"/>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8" name="TextBox 197"/>
          <p:cNvSpPr txBox="1"/>
          <p:nvPr/>
        </p:nvSpPr>
        <p:spPr>
          <a:xfrm>
            <a:off x="628328" y="4449688"/>
            <a:ext cx="2143728" cy="307777"/>
          </a:xfrm>
          <a:prstGeom prst="rect">
            <a:avLst/>
          </a:prstGeom>
          <a:noFill/>
        </p:spPr>
        <p:txBody>
          <a:bodyPr wrap="none" rtlCol="0">
            <a:spAutoFit/>
          </a:bodyPr>
          <a:lstStyle/>
          <a:p>
            <a:r>
              <a:rPr lang="en-US" sz="1400" b="1" dirty="0" smtClean="0">
                <a:solidFill>
                  <a:schemeClr val="tx1"/>
                </a:solidFill>
                <a:latin typeface="Calibri" panose="020F0502020204030204" pitchFamily="34" charset="0"/>
                <a:cs typeface="Calibri" panose="020F0502020204030204" pitchFamily="34" charset="0"/>
              </a:rPr>
              <a:t>Passive System</a:t>
            </a:r>
            <a:r>
              <a:rPr lang="ja-JP" altLang="en-US" sz="1400" b="1" dirty="0">
                <a:solidFill>
                  <a:schemeClr val="tx1"/>
                </a:solidFill>
                <a:latin typeface="Calibri" panose="020F0502020204030204" pitchFamily="34" charset="0"/>
                <a:cs typeface="Calibri" panose="020F0502020204030204" pitchFamily="34" charset="0"/>
              </a:rPr>
              <a:t> </a:t>
            </a:r>
            <a:r>
              <a:rPr lang="en-US" altLang="ja-JP" sz="1400" b="1" dirty="0" smtClean="0">
                <a:solidFill>
                  <a:schemeClr val="tx1"/>
                </a:solidFill>
                <a:latin typeface="Calibri" panose="020F0502020204030204" pitchFamily="34" charset="0"/>
                <a:cs typeface="Calibri" panose="020F0502020204030204" pitchFamily="34" charset="0"/>
              </a:rPr>
              <a:t>(RFID, </a:t>
            </a:r>
            <a:r>
              <a:rPr lang="en-US" altLang="ja-JP" sz="1400" b="1" dirty="0" err="1" smtClean="0">
                <a:solidFill>
                  <a:schemeClr val="tx1"/>
                </a:solidFill>
                <a:latin typeface="Calibri" panose="020F0502020204030204" pitchFamily="34" charset="0"/>
                <a:cs typeface="Calibri" panose="020F0502020204030204" pitchFamily="34" charset="0"/>
              </a:rPr>
              <a:t>etc</a:t>
            </a:r>
            <a:r>
              <a:rPr lang="en-US" altLang="ja-JP" sz="1400" b="1" dirty="0" smtClean="0">
                <a:solidFill>
                  <a:schemeClr val="tx1"/>
                </a:solidFill>
                <a:latin typeface="Calibri" panose="020F0502020204030204" pitchFamily="34" charset="0"/>
                <a:cs typeface="Calibri" panose="020F0502020204030204" pitchFamily="34" charset="0"/>
              </a:rPr>
              <a:t>)</a:t>
            </a:r>
            <a:r>
              <a:rPr lang="en-US" sz="1400" b="1" dirty="0" smtClean="0">
                <a:solidFill>
                  <a:schemeClr val="tx1"/>
                </a:solidFill>
                <a:latin typeface="Calibri" panose="020F0502020204030204" pitchFamily="34" charset="0"/>
                <a:cs typeface="Calibri" panose="020F0502020204030204" pitchFamily="34" charset="0"/>
              </a:rPr>
              <a:t> </a:t>
            </a:r>
            <a:endParaRPr lang="en-US" sz="1400" b="1" dirty="0">
              <a:solidFill>
                <a:schemeClr val="tx1"/>
              </a:solidFill>
              <a:latin typeface="Calibri" panose="020F0502020204030204" pitchFamily="34" charset="0"/>
              <a:cs typeface="Calibri" panose="020F0502020204030204" pitchFamily="34" charset="0"/>
            </a:endParaRPr>
          </a:p>
        </p:txBody>
      </p:sp>
      <p:sp>
        <p:nvSpPr>
          <p:cNvPr id="199" name="TextBox 198"/>
          <p:cNvSpPr txBox="1"/>
          <p:nvPr/>
        </p:nvSpPr>
        <p:spPr>
          <a:xfrm>
            <a:off x="556320" y="5390395"/>
            <a:ext cx="2240678" cy="253916"/>
          </a:xfrm>
          <a:prstGeom prst="rect">
            <a:avLst/>
          </a:prstGeom>
          <a:noFill/>
        </p:spPr>
        <p:txBody>
          <a:bodyPr wrap="none" rtlCol="0">
            <a:spAutoFit/>
          </a:bodyPr>
          <a:lstStyle/>
          <a:p>
            <a:pPr defTabSz="179388"/>
            <a:r>
              <a:rPr lang="en-US" sz="1050" b="1" dirty="0" smtClean="0">
                <a:solidFill>
                  <a:srgbClr val="FF0000"/>
                </a:solidFill>
                <a:latin typeface="Calibri" panose="020F0502020204030204" pitchFamily="34" charset="0"/>
                <a:cs typeface="Calibri" panose="020F0502020204030204" pitchFamily="34" charset="0"/>
              </a:rPr>
              <a:t>1mW		ARIB STD-T108	Unlicensed</a:t>
            </a:r>
            <a:endParaRPr lang="en-US" sz="1050" b="1" dirty="0">
              <a:solidFill>
                <a:srgbClr val="FF0000"/>
              </a:solidFill>
              <a:latin typeface="Calibri" panose="020F0502020204030204" pitchFamily="34" charset="0"/>
              <a:cs typeface="Calibri" panose="020F0502020204030204" pitchFamily="34" charset="0"/>
            </a:endParaRPr>
          </a:p>
        </p:txBody>
      </p:sp>
      <p:sp>
        <p:nvSpPr>
          <p:cNvPr id="200" name="TextBox 199"/>
          <p:cNvSpPr txBox="1"/>
          <p:nvPr/>
        </p:nvSpPr>
        <p:spPr>
          <a:xfrm>
            <a:off x="556320" y="5678678"/>
            <a:ext cx="2251899" cy="253916"/>
          </a:xfrm>
          <a:prstGeom prst="rect">
            <a:avLst/>
          </a:prstGeom>
          <a:noFill/>
        </p:spPr>
        <p:txBody>
          <a:bodyPr wrap="none" rtlCol="0">
            <a:spAutoFit/>
          </a:bodyPr>
          <a:lstStyle/>
          <a:p>
            <a:pPr defTabSz="179388"/>
            <a:r>
              <a:rPr lang="en-US" sz="1050" b="1" dirty="0" smtClean="0">
                <a:solidFill>
                  <a:srgbClr val="FF0000"/>
                </a:solidFill>
                <a:latin typeface="Calibri" panose="020F0502020204030204" pitchFamily="34" charset="0"/>
                <a:cs typeface="Calibri" panose="020F0502020204030204" pitchFamily="34" charset="0"/>
              </a:rPr>
              <a:t>20mW	ARIB STD-T108	Unlicensed</a:t>
            </a:r>
            <a:endParaRPr lang="en-US" sz="1050" b="1" dirty="0">
              <a:solidFill>
                <a:srgbClr val="FF0000"/>
              </a:solidFill>
              <a:latin typeface="Calibri" panose="020F0502020204030204" pitchFamily="34" charset="0"/>
              <a:cs typeface="Calibri" panose="020F0502020204030204" pitchFamily="34" charset="0"/>
            </a:endParaRPr>
          </a:p>
        </p:txBody>
      </p:sp>
      <p:sp>
        <p:nvSpPr>
          <p:cNvPr id="201" name="TextBox 200"/>
          <p:cNvSpPr txBox="1"/>
          <p:nvPr/>
        </p:nvSpPr>
        <p:spPr>
          <a:xfrm>
            <a:off x="556320" y="5964571"/>
            <a:ext cx="3088025" cy="253916"/>
          </a:xfrm>
          <a:prstGeom prst="rect">
            <a:avLst/>
          </a:prstGeom>
          <a:noFill/>
        </p:spPr>
        <p:txBody>
          <a:bodyPr wrap="none" rtlCol="0">
            <a:spAutoFit/>
          </a:bodyPr>
          <a:lstStyle/>
          <a:p>
            <a:pPr defTabSz="179388"/>
            <a:r>
              <a:rPr lang="en-US" sz="1050" dirty="0" smtClean="0">
                <a:solidFill>
                  <a:schemeClr val="tx1"/>
                </a:solidFill>
                <a:latin typeface="Calibri" panose="020F0502020204030204" pitchFamily="34" charset="0"/>
                <a:cs typeface="Calibri" panose="020F0502020204030204" pitchFamily="34" charset="0"/>
              </a:rPr>
              <a:t>250mW	ARIB STD-T108	Licensed/</a:t>
            </a:r>
            <a:r>
              <a:rPr lang="en-US" altLang="ja-JP" sz="1050" dirty="0" smtClean="0">
                <a:solidFill>
                  <a:schemeClr val="tx1"/>
                </a:solidFill>
                <a:latin typeface="Calibri" panose="020F0502020204030204" pitchFamily="34" charset="0"/>
                <a:cs typeface="Calibri" panose="020F0502020204030204" pitchFamily="34" charset="0"/>
              </a:rPr>
              <a:t>Registered</a:t>
            </a:r>
            <a:r>
              <a:rPr lang="en-US" sz="1050" dirty="0" smtClean="0">
                <a:solidFill>
                  <a:schemeClr val="tx1"/>
                </a:solidFill>
                <a:latin typeface="Calibri" panose="020F0502020204030204" pitchFamily="34" charset="0"/>
                <a:cs typeface="Calibri" panose="020F0502020204030204" pitchFamily="34" charset="0"/>
              </a:rPr>
              <a:t>		</a:t>
            </a:r>
            <a:endParaRPr lang="en-US" sz="1050" dirty="0">
              <a:solidFill>
                <a:schemeClr val="tx1"/>
              </a:solidFill>
              <a:latin typeface="Calibri" panose="020F0502020204030204" pitchFamily="34" charset="0"/>
              <a:cs typeface="Calibri" panose="020F0502020204030204" pitchFamily="34" charset="0"/>
            </a:endParaRPr>
          </a:p>
        </p:txBody>
      </p:sp>
      <p:grpSp>
        <p:nvGrpSpPr>
          <p:cNvPr id="202" name="Group 201"/>
          <p:cNvGrpSpPr/>
          <p:nvPr/>
        </p:nvGrpSpPr>
        <p:grpSpPr>
          <a:xfrm>
            <a:off x="7904065" y="5390395"/>
            <a:ext cx="284431" cy="252029"/>
            <a:chOff x="6997434" y="5214918"/>
            <a:chExt cx="576064" cy="252029"/>
          </a:xfrm>
          <a:solidFill>
            <a:srgbClr val="FFCCCC"/>
          </a:solidFill>
        </p:grpSpPr>
        <p:sp>
          <p:nvSpPr>
            <p:cNvPr id="203" name="Rectangle 202"/>
            <p:cNvSpPr/>
            <p:nvPr/>
          </p:nvSpPr>
          <p:spPr bwMode="auto">
            <a:xfrm>
              <a:off x="6997434"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4" name="Rectangle 203"/>
            <p:cNvSpPr/>
            <p:nvPr/>
          </p:nvSpPr>
          <p:spPr bwMode="auto">
            <a:xfrm>
              <a:off x="7069442"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5" name="Rectangle 204"/>
            <p:cNvSpPr/>
            <p:nvPr/>
          </p:nvSpPr>
          <p:spPr bwMode="auto">
            <a:xfrm>
              <a:off x="7141450"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6" name="Rectangle 205"/>
            <p:cNvSpPr/>
            <p:nvPr/>
          </p:nvSpPr>
          <p:spPr bwMode="auto">
            <a:xfrm>
              <a:off x="7213458"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7" name="Rectangle 206"/>
            <p:cNvSpPr/>
            <p:nvPr/>
          </p:nvSpPr>
          <p:spPr bwMode="auto">
            <a:xfrm>
              <a:off x="7285466"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8" name="Rectangle 207"/>
            <p:cNvSpPr/>
            <p:nvPr/>
          </p:nvSpPr>
          <p:spPr bwMode="auto">
            <a:xfrm>
              <a:off x="7357474" y="5214919"/>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9" name="Rectangle 208"/>
            <p:cNvSpPr/>
            <p:nvPr/>
          </p:nvSpPr>
          <p:spPr bwMode="auto">
            <a:xfrm>
              <a:off x="7429482"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0" name="Rectangle 209"/>
            <p:cNvSpPr/>
            <p:nvPr/>
          </p:nvSpPr>
          <p:spPr bwMode="auto">
            <a:xfrm>
              <a:off x="7501490"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212" name="Rectangle 211"/>
          <p:cNvSpPr/>
          <p:nvPr/>
        </p:nvSpPr>
        <p:spPr bwMode="auto">
          <a:xfrm>
            <a:off x="8190296"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3" name="Rectangle 212"/>
          <p:cNvSpPr/>
          <p:nvPr/>
        </p:nvSpPr>
        <p:spPr bwMode="auto">
          <a:xfrm>
            <a:off x="8225850"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4" name="Rectangle 213"/>
          <p:cNvSpPr/>
          <p:nvPr/>
        </p:nvSpPr>
        <p:spPr bwMode="auto">
          <a:xfrm>
            <a:off x="8261404"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5" name="Rectangle 214"/>
          <p:cNvSpPr/>
          <p:nvPr/>
        </p:nvSpPr>
        <p:spPr bwMode="auto">
          <a:xfrm>
            <a:off x="8296958"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6" name="Rectangle 215"/>
          <p:cNvSpPr/>
          <p:nvPr/>
        </p:nvSpPr>
        <p:spPr bwMode="auto">
          <a:xfrm>
            <a:off x="8332512"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7" name="Rectangle 216"/>
          <p:cNvSpPr/>
          <p:nvPr/>
        </p:nvSpPr>
        <p:spPr bwMode="auto">
          <a:xfrm>
            <a:off x="8368065" y="5390394"/>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8" name="Rectangle 217"/>
          <p:cNvSpPr/>
          <p:nvPr/>
        </p:nvSpPr>
        <p:spPr bwMode="auto">
          <a:xfrm>
            <a:off x="8403619"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9" name="Rectangle 218"/>
          <p:cNvSpPr/>
          <p:nvPr/>
        </p:nvSpPr>
        <p:spPr bwMode="auto">
          <a:xfrm>
            <a:off x="8439173"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0" name="TextBox 219"/>
          <p:cNvSpPr txBox="1"/>
          <p:nvPr/>
        </p:nvSpPr>
        <p:spPr>
          <a:xfrm>
            <a:off x="628328" y="6250464"/>
            <a:ext cx="2941126" cy="307777"/>
          </a:xfrm>
          <a:prstGeom prst="rect">
            <a:avLst/>
          </a:prstGeom>
          <a:noFill/>
        </p:spPr>
        <p:txBody>
          <a:bodyPr wrap="none" rtlCol="0">
            <a:spAutoFit/>
          </a:bodyPr>
          <a:lstStyle/>
          <a:p>
            <a:r>
              <a:rPr lang="en-US" sz="1400" b="1" dirty="0" smtClean="0">
                <a:solidFill>
                  <a:schemeClr val="tx1"/>
                </a:solidFill>
                <a:latin typeface="Calibri" panose="020F0502020204030204" pitchFamily="34" charset="0"/>
                <a:cs typeface="Calibri" panose="020F0502020204030204" pitchFamily="34" charset="0"/>
              </a:rPr>
              <a:t>Active System (LPWA, 802.15.4g, </a:t>
            </a:r>
            <a:r>
              <a:rPr lang="en-US" sz="1400" b="1" dirty="0" err="1" smtClean="0">
                <a:solidFill>
                  <a:schemeClr val="tx1"/>
                </a:solidFill>
                <a:latin typeface="Calibri" panose="020F0502020204030204" pitchFamily="34" charset="0"/>
                <a:cs typeface="Calibri" panose="020F0502020204030204" pitchFamily="34" charset="0"/>
              </a:rPr>
              <a:t>etc</a:t>
            </a:r>
            <a:r>
              <a:rPr lang="en-US" sz="1400" b="1" dirty="0" smtClean="0">
                <a:solidFill>
                  <a:schemeClr val="tx1"/>
                </a:solidFill>
                <a:latin typeface="Calibri" panose="020F0502020204030204" pitchFamily="34" charset="0"/>
                <a:cs typeface="Calibri" panose="020F0502020204030204" pitchFamily="34" charset="0"/>
              </a:rPr>
              <a:t>)</a:t>
            </a:r>
            <a:endParaRPr lang="en-US" sz="1400" b="1" dirty="0">
              <a:solidFill>
                <a:schemeClr val="tx1"/>
              </a:solidFill>
              <a:latin typeface="Calibri" panose="020F0502020204030204" pitchFamily="34" charset="0"/>
              <a:cs typeface="Calibri" panose="020F0502020204030204" pitchFamily="34" charset="0"/>
            </a:endParaRPr>
          </a:p>
        </p:txBody>
      </p:sp>
      <p:sp>
        <p:nvSpPr>
          <p:cNvPr id="221" name="Rounded Rectangle 220"/>
          <p:cNvSpPr/>
          <p:nvPr/>
        </p:nvSpPr>
        <p:spPr bwMode="auto">
          <a:xfrm>
            <a:off x="5071042" y="5585944"/>
            <a:ext cx="2877170" cy="360040"/>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223" name="Straight Connector 222"/>
          <p:cNvCxnSpPr/>
          <p:nvPr/>
        </p:nvCxnSpPr>
        <p:spPr bwMode="auto">
          <a:xfrm flipV="1">
            <a:off x="560562" y="4763985"/>
            <a:ext cx="0" cy="1440160"/>
          </a:xfrm>
          <a:prstGeom prst="line">
            <a:avLst/>
          </a:prstGeom>
          <a:solidFill>
            <a:srgbClr val="00B8FF"/>
          </a:solidFill>
          <a:ln w="19050" cap="flat" cmpd="sng" algn="ctr">
            <a:solidFill>
              <a:schemeClr val="tx1"/>
            </a:solidFill>
            <a:prstDash val="solid"/>
            <a:round/>
            <a:headEnd type="arrow" w="med" len="med"/>
            <a:tailEnd type="arrow" w="med" len="med"/>
          </a:ln>
          <a:effectLst/>
        </p:spPr>
      </p:cxnSp>
      <p:sp>
        <p:nvSpPr>
          <p:cNvPr id="224" name="TextBox 223"/>
          <p:cNvSpPr txBox="1"/>
          <p:nvPr/>
        </p:nvSpPr>
        <p:spPr>
          <a:xfrm>
            <a:off x="6878796" y="5939695"/>
            <a:ext cx="1526828" cy="307777"/>
          </a:xfrm>
          <a:prstGeom prst="rect">
            <a:avLst/>
          </a:prstGeom>
          <a:noFill/>
        </p:spPr>
        <p:txBody>
          <a:bodyPr wrap="none" rtlCol="0">
            <a:spAutoFit/>
          </a:bodyPr>
          <a:lstStyle/>
          <a:p>
            <a:r>
              <a:rPr lang="en-US" sz="1400" dirty="0" smtClean="0">
                <a:solidFill>
                  <a:srgbClr val="FF0000"/>
                </a:solidFill>
                <a:latin typeface="Calibri" panose="020F0502020204030204" pitchFamily="34" charset="0"/>
                <a:cs typeface="Calibri" panose="020F0502020204030204" pitchFamily="34" charset="0"/>
              </a:rPr>
              <a:t>IEEE802.15.4g, </a:t>
            </a:r>
            <a:r>
              <a:rPr lang="en-US" sz="1400" dirty="0" err="1" smtClean="0">
                <a:solidFill>
                  <a:srgbClr val="FF0000"/>
                </a:solidFill>
                <a:latin typeface="Calibri" panose="020F0502020204030204" pitchFamily="34" charset="0"/>
                <a:cs typeface="Calibri" panose="020F0502020204030204" pitchFamily="34" charset="0"/>
              </a:rPr>
              <a:t>etc</a:t>
            </a:r>
            <a:endParaRPr lang="en-US" sz="1400" dirty="0">
              <a:solidFill>
                <a:srgbClr val="FF0000"/>
              </a:solidFill>
              <a:latin typeface="Calibri" panose="020F0502020204030204" pitchFamily="34" charset="0"/>
              <a:cs typeface="Calibri" panose="020F0502020204030204" pitchFamily="34" charset="0"/>
            </a:endParaRPr>
          </a:p>
        </p:txBody>
      </p:sp>
      <p:cxnSp>
        <p:nvCxnSpPr>
          <p:cNvPr id="225" name="Straight Connector 224"/>
          <p:cNvCxnSpPr/>
          <p:nvPr/>
        </p:nvCxnSpPr>
        <p:spPr bwMode="auto">
          <a:xfrm>
            <a:off x="8455679" y="5328967"/>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28" name="Left Brace 227"/>
          <p:cNvSpPr/>
          <p:nvPr/>
        </p:nvSpPr>
        <p:spPr bwMode="auto">
          <a:xfrm rot="5400000">
            <a:off x="5596946" y="4142115"/>
            <a:ext cx="155448" cy="1046760"/>
          </a:xfrm>
          <a:prstGeom prst="leftBrac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0" name="TextBox 229"/>
          <p:cNvSpPr txBox="1"/>
          <p:nvPr/>
        </p:nvSpPr>
        <p:spPr>
          <a:xfrm>
            <a:off x="4960372" y="4256224"/>
            <a:ext cx="1428596" cy="253916"/>
          </a:xfrm>
          <a:prstGeom prst="rect">
            <a:avLst/>
          </a:prstGeom>
          <a:noFill/>
        </p:spPr>
        <p:txBody>
          <a:bodyPr wrap="none" rtlCol="0">
            <a:spAutoFit/>
          </a:bodyPr>
          <a:lstStyle/>
          <a:p>
            <a:r>
              <a:rPr lang="en-US" sz="1050" dirty="0" smtClean="0">
                <a:solidFill>
                  <a:schemeClr val="tx1"/>
                </a:solidFill>
                <a:latin typeface="Calibri" panose="020F0502020204030204" pitchFamily="34" charset="0"/>
                <a:cs typeface="Calibri" panose="020F0502020204030204" pitchFamily="34" charset="0"/>
              </a:rPr>
              <a:t>Coexistence Operation</a:t>
            </a:r>
            <a:endParaRPr lang="en-US" sz="1050" dirty="0">
              <a:solidFill>
                <a:schemeClr val="tx1"/>
              </a:solidFill>
              <a:latin typeface="Calibri" panose="020F0502020204030204" pitchFamily="34" charset="0"/>
              <a:cs typeface="Calibri" panose="020F0502020204030204" pitchFamily="34" charset="0"/>
            </a:endParaRPr>
          </a:p>
        </p:txBody>
      </p:sp>
      <p:sp>
        <p:nvSpPr>
          <p:cNvPr id="238" name="Rectangle 237"/>
          <p:cNvSpPr/>
          <p:nvPr/>
        </p:nvSpPr>
        <p:spPr bwMode="auto">
          <a:xfrm>
            <a:off x="8621216" y="6270938"/>
            <a:ext cx="72008" cy="25202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9" name="Rectangle 238"/>
          <p:cNvSpPr/>
          <p:nvPr/>
        </p:nvSpPr>
        <p:spPr bwMode="auto">
          <a:xfrm>
            <a:off x="8657641" y="6573924"/>
            <a:ext cx="35554" cy="25202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0" name="TextBox 239"/>
          <p:cNvSpPr txBox="1"/>
          <p:nvPr/>
        </p:nvSpPr>
        <p:spPr>
          <a:xfrm>
            <a:off x="8693195" y="6323205"/>
            <a:ext cx="681597" cy="215444"/>
          </a:xfrm>
          <a:prstGeom prst="rect">
            <a:avLst/>
          </a:prstGeom>
          <a:noFill/>
        </p:spPr>
        <p:txBody>
          <a:bodyPr wrap="none" rtlCol="0">
            <a:spAutoFit/>
          </a:bodyPr>
          <a:lstStyle/>
          <a:p>
            <a:r>
              <a:rPr lang="en-US" sz="800" b="1" dirty="0" err="1" smtClean="0">
                <a:solidFill>
                  <a:schemeClr val="tx1"/>
                </a:solidFill>
                <a:latin typeface="Calibri" panose="020F0502020204030204" pitchFamily="34" charset="0"/>
                <a:cs typeface="Calibri" panose="020F0502020204030204" pitchFamily="34" charset="0"/>
              </a:rPr>
              <a:t>Ch</a:t>
            </a:r>
            <a:r>
              <a:rPr lang="en-US" sz="800" b="1" dirty="0" smtClean="0">
                <a:solidFill>
                  <a:schemeClr val="tx1"/>
                </a:solidFill>
                <a:latin typeface="Calibri" panose="020F0502020204030204" pitchFamily="34" charset="0"/>
                <a:cs typeface="Calibri" panose="020F0502020204030204" pitchFamily="34" charset="0"/>
              </a:rPr>
              <a:t>: 200KHz </a:t>
            </a:r>
            <a:endParaRPr lang="en-US" sz="800" b="1" dirty="0">
              <a:solidFill>
                <a:schemeClr val="tx1"/>
              </a:solidFill>
              <a:latin typeface="Calibri" panose="020F0502020204030204" pitchFamily="34" charset="0"/>
              <a:cs typeface="Calibri" panose="020F0502020204030204" pitchFamily="34" charset="0"/>
            </a:endParaRPr>
          </a:p>
        </p:txBody>
      </p:sp>
      <p:sp>
        <p:nvSpPr>
          <p:cNvPr id="241" name="TextBox 240"/>
          <p:cNvSpPr txBox="1"/>
          <p:nvPr/>
        </p:nvSpPr>
        <p:spPr>
          <a:xfrm>
            <a:off x="8693194" y="6610508"/>
            <a:ext cx="681597" cy="215444"/>
          </a:xfrm>
          <a:prstGeom prst="rect">
            <a:avLst/>
          </a:prstGeom>
          <a:noFill/>
        </p:spPr>
        <p:txBody>
          <a:bodyPr wrap="none" rtlCol="0">
            <a:spAutoFit/>
          </a:bodyPr>
          <a:lstStyle/>
          <a:p>
            <a:r>
              <a:rPr lang="en-US" sz="800" b="1" dirty="0" err="1" smtClean="0">
                <a:solidFill>
                  <a:schemeClr val="tx1"/>
                </a:solidFill>
                <a:latin typeface="Calibri" panose="020F0502020204030204" pitchFamily="34" charset="0"/>
                <a:cs typeface="Calibri" panose="020F0502020204030204" pitchFamily="34" charset="0"/>
              </a:rPr>
              <a:t>Ch</a:t>
            </a:r>
            <a:r>
              <a:rPr lang="en-US" sz="800" b="1" dirty="0" smtClean="0">
                <a:solidFill>
                  <a:schemeClr val="tx1"/>
                </a:solidFill>
                <a:latin typeface="Calibri" panose="020F0502020204030204" pitchFamily="34" charset="0"/>
                <a:cs typeface="Calibri" panose="020F0502020204030204" pitchFamily="34" charset="0"/>
              </a:rPr>
              <a:t>: 100KHz </a:t>
            </a:r>
            <a:endParaRPr lang="en-US" sz="800" b="1" dirty="0">
              <a:solidFill>
                <a:schemeClr val="tx1"/>
              </a:solidFill>
              <a:latin typeface="Calibri" panose="020F0502020204030204" pitchFamily="34" charset="0"/>
              <a:cs typeface="Calibri" panose="020F0502020204030204" pitchFamily="34" charset="0"/>
            </a:endParaRPr>
          </a:p>
        </p:txBody>
      </p:sp>
      <p:sp>
        <p:nvSpPr>
          <p:cNvPr id="242" name="TextBox 241"/>
          <p:cNvSpPr txBox="1"/>
          <p:nvPr/>
        </p:nvSpPr>
        <p:spPr>
          <a:xfrm>
            <a:off x="9096491" y="5155927"/>
            <a:ext cx="428322"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MHz</a:t>
            </a:r>
            <a:endParaRPr lang="en-US" sz="1000" b="1" dirty="0">
              <a:solidFill>
                <a:schemeClr val="tx1"/>
              </a:solidFill>
              <a:latin typeface="Calibri" panose="020F0502020204030204" pitchFamily="34" charset="0"/>
              <a:cs typeface="Calibri" panose="020F0502020204030204" pitchFamily="34" charset="0"/>
            </a:endParaRPr>
          </a:p>
        </p:txBody>
      </p:sp>
      <p:sp>
        <p:nvSpPr>
          <p:cNvPr id="243" name="Rectangle 242"/>
          <p:cNvSpPr/>
          <p:nvPr/>
        </p:nvSpPr>
        <p:spPr bwMode="auto">
          <a:xfrm>
            <a:off x="8481980" y="5019892"/>
            <a:ext cx="629847" cy="62441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6" name="TextBox 225"/>
          <p:cNvSpPr txBox="1"/>
          <p:nvPr/>
        </p:nvSpPr>
        <p:spPr>
          <a:xfrm>
            <a:off x="8179903" y="5143250"/>
            <a:ext cx="546945"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929.65</a:t>
            </a:r>
            <a:endParaRPr lang="en-US" sz="1000" b="1" dirty="0">
              <a:solidFill>
                <a:schemeClr val="tx1"/>
              </a:solidFill>
              <a:latin typeface="Calibri" panose="020F0502020204030204" pitchFamily="34" charset="0"/>
              <a:cs typeface="Calibri" panose="020F0502020204030204" pitchFamily="34" charset="0"/>
            </a:endParaRPr>
          </a:p>
        </p:txBody>
      </p:sp>
      <p:sp>
        <p:nvSpPr>
          <p:cNvPr id="244" name="TextBox 243"/>
          <p:cNvSpPr txBox="1"/>
          <p:nvPr/>
        </p:nvSpPr>
        <p:spPr>
          <a:xfrm>
            <a:off x="8586751" y="4989565"/>
            <a:ext cx="441146"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MCA</a:t>
            </a:r>
            <a:endParaRPr lang="en-US" sz="1000" b="1" dirty="0">
              <a:solidFill>
                <a:schemeClr val="tx1"/>
              </a:solidFill>
              <a:latin typeface="Calibri" panose="020F0502020204030204" pitchFamily="34" charset="0"/>
              <a:cs typeface="Calibri" panose="020F0502020204030204" pitchFamily="34" charset="0"/>
            </a:endParaRPr>
          </a:p>
        </p:txBody>
      </p:sp>
      <p:sp>
        <p:nvSpPr>
          <p:cNvPr id="245" name="TextBox 244"/>
          <p:cNvSpPr txBox="1"/>
          <p:nvPr/>
        </p:nvSpPr>
        <p:spPr>
          <a:xfrm>
            <a:off x="628328" y="6673879"/>
            <a:ext cx="2342308" cy="246221"/>
          </a:xfrm>
          <a:prstGeom prst="rect">
            <a:avLst/>
          </a:prstGeom>
          <a:noFill/>
        </p:spPr>
        <p:txBody>
          <a:bodyPr wrap="none" rtlCol="0">
            <a:spAutoFit/>
          </a:bodyPr>
          <a:lstStyle/>
          <a:p>
            <a:r>
              <a:rPr lang="en-US" sz="1000" dirty="0" smtClean="0">
                <a:solidFill>
                  <a:schemeClr val="tx1"/>
                </a:solidFill>
                <a:latin typeface="Calibri" panose="020F0502020204030204" pitchFamily="34" charset="0"/>
                <a:cs typeface="Calibri" panose="020F0502020204030204" pitchFamily="34" charset="0"/>
              </a:rPr>
              <a:t>MCA: Multi-Channel Access Radio System</a:t>
            </a:r>
            <a:endParaRPr lang="en-US" sz="1000" dirty="0">
              <a:solidFill>
                <a:schemeClr val="tx1"/>
              </a:solidFill>
              <a:latin typeface="Calibri" panose="020F0502020204030204" pitchFamily="34" charset="0"/>
              <a:cs typeface="Calibri" panose="020F0502020204030204" pitchFamily="34" charset="0"/>
            </a:endParaRPr>
          </a:p>
        </p:txBody>
      </p:sp>
      <p:sp>
        <p:nvSpPr>
          <p:cNvPr id="247" name="Rectangle 246"/>
          <p:cNvSpPr/>
          <p:nvPr/>
        </p:nvSpPr>
        <p:spPr bwMode="auto">
          <a:xfrm>
            <a:off x="5309874" y="4884453"/>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8" name="Rectangle 247"/>
          <p:cNvSpPr/>
          <p:nvPr/>
        </p:nvSpPr>
        <p:spPr bwMode="auto">
          <a:xfrm>
            <a:off x="5381882" y="4884452"/>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2" name="Rectangle 171"/>
          <p:cNvSpPr/>
          <p:nvPr/>
        </p:nvSpPr>
        <p:spPr bwMode="auto">
          <a:xfrm>
            <a:off x="5311777"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6" name="Rectangle 185"/>
          <p:cNvSpPr/>
          <p:nvPr/>
        </p:nvSpPr>
        <p:spPr bwMode="auto">
          <a:xfrm>
            <a:off x="5237497" y="4886338"/>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7" name="TextBox 186"/>
          <p:cNvSpPr txBox="1"/>
          <p:nvPr/>
        </p:nvSpPr>
        <p:spPr>
          <a:xfrm>
            <a:off x="4948808" y="5133764"/>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920.6</a:t>
            </a:r>
            <a:endParaRPr lang="en-US" sz="1000" b="1" dirty="0">
              <a:solidFill>
                <a:schemeClr val="tx1"/>
              </a:solidFill>
              <a:latin typeface="Calibri" panose="020F0502020204030204" pitchFamily="34" charset="0"/>
              <a:cs typeface="Calibri" panose="020F0502020204030204" pitchFamily="34" charset="0"/>
            </a:endParaRPr>
          </a:p>
        </p:txBody>
      </p:sp>
      <p:sp>
        <p:nvSpPr>
          <p:cNvPr id="249" name="Rectangle 248"/>
          <p:cNvSpPr/>
          <p:nvPr/>
        </p:nvSpPr>
        <p:spPr bwMode="auto">
          <a:xfrm>
            <a:off x="5454841" y="4884118"/>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4" name="Rectangle 173"/>
          <p:cNvSpPr/>
          <p:nvPr/>
        </p:nvSpPr>
        <p:spPr bwMode="auto">
          <a:xfrm>
            <a:off x="5455793"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3" name="Rectangle 172"/>
          <p:cNvSpPr/>
          <p:nvPr/>
        </p:nvSpPr>
        <p:spPr bwMode="auto">
          <a:xfrm>
            <a:off x="5383785"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222" name="Straight Connector 221"/>
          <p:cNvCxnSpPr/>
          <p:nvPr/>
        </p:nvCxnSpPr>
        <p:spPr bwMode="auto">
          <a:xfrm>
            <a:off x="376300" y="5390395"/>
            <a:ext cx="8820980" cy="0"/>
          </a:xfrm>
          <a:prstGeom prst="line">
            <a:avLst/>
          </a:prstGeom>
          <a:solidFill>
            <a:srgbClr val="00B8FF"/>
          </a:solidFill>
          <a:ln w="19050" cap="flat" cmpd="sng" algn="ctr">
            <a:solidFill>
              <a:schemeClr val="tx1"/>
            </a:solidFill>
            <a:prstDash val="solid"/>
            <a:round/>
            <a:headEnd type="none" w="med" len="med"/>
            <a:tailEnd type="none" w="med" len="med"/>
          </a:ln>
          <a:effectLst/>
        </p:spPr>
      </p:cxnSp>
      <p:sp>
        <p:nvSpPr>
          <p:cNvPr id="229" name="TextBox 228"/>
          <p:cNvSpPr txBox="1"/>
          <p:nvPr/>
        </p:nvSpPr>
        <p:spPr>
          <a:xfrm>
            <a:off x="70416" y="5457800"/>
            <a:ext cx="413896" cy="338554"/>
          </a:xfrm>
          <a:prstGeom prst="rect">
            <a:avLst/>
          </a:prstGeom>
          <a:noFill/>
        </p:spPr>
        <p:txBody>
          <a:bodyPr wrap="none" rtlCol="0">
            <a:spAutoFit/>
          </a:bodyPr>
          <a:lstStyle/>
          <a:p>
            <a:r>
              <a:rPr lang="en-US" sz="1600" dirty="0" smtClean="0">
                <a:solidFill>
                  <a:srgbClr val="FF0000"/>
                </a:solidFill>
                <a:latin typeface="Calibri" panose="020F0502020204030204" pitchFamily="34" charset="0"/>
                <a:cs typeface="Calibri" panose="020F0502020204030204" pitchFamily="34" charset="0"/>
              </a:rPr>
              <a:t>(2)</a:t>
            </a:r>
            <a:endParaRPr lang="en-US" dirty="0" smtClean="0">
              <a:solidFill>
                <a:srgbClr val="FF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679748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800" dirty="0" smtClean="0"/>
              <a:t>ARIB STD-T108 (2</a:t>
            </a:r>
            <a:r>
              <a:rPr lang="en-US" sz="2800" dirty="0"/>
              <a:t>) Specified Low-Power Radio Stations </a:t>
            </a:r>
          </a:p>
        </p:txBody>
      </p:sp>
      <p:sp>
        <p:nvSpPr>
          <p:cNvPr id="3" name="Content Placeholder 2"/>
          <p:cNvSpPr>
            <a:spLocks noGrp="1"/>
          </p:cNvSpPr>
          <p:nvPr>
            <p:ph idx="1"/>
          </p:nvPr>
        </p:nvSpPr>
        <p:spPr>
          <a:xfrm>
            <a:off x="556320" y="1497361"/>
            <a:ext cx="8640960" cy="2626127"/>
          </a:xfrm>
        </p:spPr>
        <p:txBody>
          <a:bodyPr/>
          <a:lstStyle/>
          <a:p>
            <a:r>
              <a:rPr lang="en-US" sz="1800" dirty="0"/>
              <a:t>A radio channel shall consist of up to 5 consecutive unit channels which are defined that their center frequencies are located from 916.0 MHz to 916.8 MHz and from 920.6 MHz to 928.0 MHz with 200 kHz separation and their bandwidth are 200 kHz or which are defined that their center frequencies are located from 928.15 MHz to 929.65 MHz with 100 kHz separation and their bandwidth are 100 kHz. </a:t>
            </a:r>
            <a:endParaRPr lang="en-US" sz="1800" dirty="0" smtClean="0"/>
          </a:p>
          <a:p>
            <a:r>
              <a:rPr lang="en-US" sz="1800" dirty="0" smtClean="0"/>
              <a:t>However</a:t>
            </a:r>
            <a:r>
              <a:rPr lang="en-US" sz="1800" dirty="0"/>
              <a:t>, it is prohibited to simultaneously use both the unit channels giving priority to prioritized passive tag system whose center frequencies are located from 920.6 MHz to 922.2 MHz and the unit channels whose center frequencies are located 922.4 MHz or more.</a:t>
            </a:r>
            <a:endParaRPr lang="en-US" sz="18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Yuki Nagai, MERL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
        <p:nvSpPr>
          <p:cNvPr id="7" name="Rectangle 6"/>
          <p:cNvSpPr/>
          <p:nvPr/>
        </p:nvSpPr>
        <p:spPr bwMode="auto">
          <a:xfrm>
            <a:off x="3440231"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Rectangle 7"/>
          <p:cNvSpPr/>
          <p:nvPr/>
        </p:nvSpPr>
        <p:spPr bwMode="auto">
          <a:xfrm>
            <a:off x="3512239"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Rectangle 8"/>
          <p:cNvSpPr/>
          <p:nvPr/>
        </p:nvSpPr>
        <p:spPr bwMode="auto">
          <a:xfrm>
            <a:off x="3584247"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 name="Rectangle 9"/>
          <p:cNvSpPr/>
          <p:nvPr/>
        </p:nvSpPr>
        <p:spPr bwMode="auto">
          <a:xfrm>
            <a:off x="3656255"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 name="Rectangle 10"/>
          <p:cNvSpPr/>
          <p:nvPr/>
        </p:nvSpPr>
        <p:spPr bwMode="auto">
          <a:xfrm>
            <a:off x="3728263"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 name="Rectangle 11"/>
          <p:cNvSpPr/>
          <p:nvPr/>
        </p:nvSpPr>
        <p:spPr bwMode="auto">
          <a:xfrm>
            <a:off x="3872279" y="5138366"/>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 name="Rectangle 12"/>
          <p:cNvSpPr/>
          <p:nvPr/>
        </p:nvSpPr>
        <p:spPr bwMode="auto">
          <a:xfrm>
            <a:off x="3944287"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 name="Rectangle 13"/>
          <p:cNvSpPr/>
          <p:nvPr/>
        </p:nvSpPr>
        <p:spPr bwMode="auto">
          <a:xfrm>
            <a:off x="4016295"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 name="Rectangle 14"/>
          <p:cNvSpPr/>
          <p:nvPr/>
        </p:nvSpPr>
        <p:spPr bwMode="auto">
          <a:xfrm>
            <a:off x="4088303"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 name="Rectangle 15"/>
          <p:cNvSpPr/>
          <p:nvPr/>
        </p:nvSpPr>
        <p:spPr bwMode="auto">
          <a:xfrm>
            <a:off x="4160311"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 name="Rectangle 16"/>
          <p:cNvSpPr/>
          <p:nvPr/>
        </p:nvSpPr>
        <p:spPr bwMode="auto">
          <a:xfrm>
            <a:off x="4304327"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 name="Rectangle 17"/>
          <p:cNvSpPr/>
          <p:nvPr/>
        </p:nvSpPr>
        <p:spPr bwMode="auto">
          <a:xfrm>
            <a:off x="4376335"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9" name="Rectangle 18"/>
          <p:cNvSpPr/>
          <p:nvPr/>
        </p:nvSpPr>
        <p:spPr bwMode="auto">
          <a:xfrm>
            <a:off x="4448343"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 name="Rectangle 19"/>
          <p:cNvSpPr/>
          <p:nvPr/>
        </p:nvSpPr>
        <p:spPr bwMode="auto">
          <a:xfrm>
            <a:off x="4520351"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 name="Rectangle 20"/>
          <p:cNvSpPr/>
          <p:nvPr/>
        </p:nvSpPr>
        <p:spPr bwMode="auto">
          <a:xfrm>
            <a:off x="4592359"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 name="Rectangle 21"/>
          <p:cNvSpPr/>
          <p:nvPr/>
        </p:nvSpPr>
        <p:spPr bwMode="auto">
          <a:xfrm>
            <a:off x="4736375"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 name="Rectangle 22"/>
          <p:cNvSpPr/>
          <p:nvPr/>
        </p:nvSpPr>
        <p:spPr bwMode="auto">
          <a:xfrm>
            <a:off x="4808383"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 name="Rectangle 23"/>
          <p:cNvSpPr/>
          <p:nvPr/>
        </p:nvSpPr>
        <p:spPr bwMode="auto">
          <a:xfrm>
            <a:off x="4880391"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 name="Rectangle 24"/>
          <p:cNvSpPr/>
          <p:nvPr/>
        </p:nvSpPr>
        <p:spPr bwMode="auto">
          <a:xfrm>
            <a:off x="4952399" y="5138366"/>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 name="Rectangle 25"/>
          <p:cNvSpPr/>
          <p:nvPr/>
        </p:nvSpPr>
        <p:spPr bwMode="auto">
          <a:xfrm>
            <a:off x="5024407"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7" name="Rectangle 26"/>
          <p:cNvSpPr/>
          <p:nvPr/>
        </p:nvSpPr>
        <p:spPr bwMode="auto">
          <a:xfrm>
            <a:off x="3440351"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 name="Rectangle 27"/>
          <p:cNvSpPr/>
          <p:nvPr/>
        </p:nvSpPr>
        <p:spPr bwMode="auto">
          <a:xfrm>
            <a:off x="3512359"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 name="Rectangle 28"/>
          <p:cNvSpPr/>
          <p:nvPr/>
        </p:nvSpPr>
        <p:spPr bwMode="auto">
          <a:xfrm>
            <a:off x="3584367"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 name="Rectangle 29"/>
          <p:cNvSpPr/>
          <p:nvPr/>
        </p:nvSpPr>
        <p:spPr bwMode="auto">
          <a:xfrm>
            <a:off x="3656375"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 name="Rectangle 30"/>
          <p:cNvSpPr/>
          <p:nvPr/>
        </p:nvSpPr>
        <p:spPr bwMode="auto">
          <a:xfrm>
            <a:off x="3728383"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 name="Rectangle 31"/>
          <p:cNvSpPr/>
          <p:nvPr/>
        </p:nvSpPr>
        <p:spPr bwMode="auto">
          <a:xfrm>
            <a:off x="3872399" y="4886338"/>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 name="Rectangle 32"/>
          <p:cNvSpPr/>
          <p:nvPr/>
        </p:nvSpPr>
        <p:spPr bwMode="auto">
          <a:xfrm>
            <a:off x="3944407"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 name="Rectangle 33"/>
          <p:cNvSpPr/>
          <p:nvPr/>
        </p:nvSpPr>
        <p:spPr bwMode="auto">
          <a:xfrm>
            <a:off x="4016415"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 name="Rectangle 34"/>
          <p:cNvSpPr/>
          <p:nvPr/>
        </p:nvSpPr>
        <p:spPr bwMode="auto">
          <a:xfrm>
            <a:off x="4088423"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6" name="Rectangle 35"/>
          <p:cNvSpPr/>
          <p:nvPr/>
        </p:nvSpPr>
        <p:spPr bwMode="auto">
          <a:xfrm>
            <a:off x="4160431"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 name="Rectangle 36"/>
          <p:cNvSpPr/>
          <p:nvPr/>
        </p:nvSpPr>
        <p:spPr bwMode="auto">
          <a:xfrm>
            <a:off x="4304447"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8" name="Rectangle 37"/>
          <p:cNvSpPr/>
          <p:nvPr/>
        </p:nvSpPr>
        <p:spPr bwMode="auto">
          <a:xfrm>
            <a:off x="4376455"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9" name="Rectangle 38"/>
          <p:cNvSpPr/>
          <p:nvPr/>
        </p:nvSpPr>
        <p:spPr bwMode="auto">
          <a:xfrm>
            <a:off x="4448463"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 name="Rectangle 39"/>
          <p:cNvSpPr/>
          <p:nvPr/>
        </p:nvSpPr>
        <p:spPr bwMode="auto">
          <a:xfrm>
            <a:off x="4520471"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1" name="Rectangle 40"/>
          <p:cNvSpPr/>
          <p:nvPr/>
        </p:nvSpPr>
        <p:spPr bwMode="auto">
          <a:xfrm>
            <a:off x="4592479"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 name="Rectangle 41"/>
          <p:cNvSpPr/>
          <p:nvPr/>
        </p:nvSpPr>
        <p:spPr bwMode="auto">
          <a:xfrm>
            <a:off x="4736495"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3" name="Rectangle 42"/>
          <p:cNvSpPr/>
          <p:nvPr/>
        </p:nvSpPr>
        <p:spPr bwMode="auto">
          <a:xfrm>
            <a:off x="4808503"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4" name="Rectangle 43"/>
          <p:cNvSpPr/>
          <p:nvPr/>
        </p:nvSpPr>
        <p:spPr bwMode="auto">
          <a:xfrm>
            <a:off x="4880511"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5" name="Rectangle 44"/>
          <p:cNvSpPr/>
          <p:nvPr/>
        </p:nvSpPr>
        <p:spPr bwMode="auto">
          <a:xfrm>
            <a:off x="4952519" y="4886338"/>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6" name="Rectangle 45"/>
          <p:cNvSpPr/>
          <p:nvPr/>
        </p:nvSpPr>
        <p:spPr bwMode="auto">
          <a:xfrm>
            <a:off x="5024527"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6" name="Rectangle 55"/>
          <p:cNvSpPr/>
          <p:nvPr/>
        </p:nvSpPr>
        <p:spPr bwMode="auto">
          <a:xfrm>
            <a:off x="5815833"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7" name="Rectangle 56"/>
          <p:cNvSpPr/>
          <p:nvPr/>
        </p:nvSpPr>
        <p:spPr bwMode="auto">
          <a:xfrm>
            <a:off x="5887841"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8" name="Rectangle 57"/>
          <p:cNvSpPr/>
          <p:nvPr/>
        </p:nvSpPr>
        <p:spPr bwMode="auto">
          <a:xfrm>
            <a:off x="595984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9" name="Rectangle 58"/>
          <p:cNvSpPr/>
          <p:nvPr/>
        </p:nvSpPr>
        <p:spPr bwMode="auto">
          <a:xfrm>
            <a:off x="603185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0" name="Rectangle 59"/>
          <p:cNvSpPr/>
          <p:nvPr/>
        </p:nvSpPr>
        <p:spPr bwMode="auto">
          <a:xfrm>
            <a:off x="610386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1" name="Rectangle 60"/>
          <p:cNvSpPr/>
          <p:nvPr/>
        </p:nvSpPr>
        <p:spPr bwMode="auto">
          <a:xfrm>
            <a:off x="617587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2" name="Rectangle 61"/>
          <p:cNvSpPr/>
          <p:nvPr/>
        </p:nvSpPr>
        <p:spPr bwMode="auto">
          <a:xfrm>
            <a:off x="6247881"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3" name="Rectangle 62"/>
          <p:cNvSpPr/>
          <p:nvPr/>
        </p:nvSpPr>
        <p:spPr bwMode="auto">
          <a:xfrm>
            <a:off x="631988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4" name="Rectangle 63"/>
          <p:cNvSpPr/>
          <p:nvPr/>
        </p:nvSpPr>
        <p:spPr bwMode="auto">
          <a:xfrm>
            <a:off x="639189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5" name="Rectangle 64"/>
          <p:cNvSpPr/>
          <p:nvPr/>
        </p:nvSpPr>
        <p:spPr bwMode="auto">
          <a:xfrm>
            <a:off x="646390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6" name="Rectangle 65"/>
          <p:cNvSpPr/>
          <p:nvPr/>
        </p:nvSpPr>
        <p:spPr bwMode="auto">
          <a:xfrm>
            <a:off x="653591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7" name="Rectangle 66"/>
          <p:cNvSpPr/>
          <p:nvPr/>
        </p:nvSpPr>
        <p:spPr bwMode="auto">
          <a:xfrm>
            <a:off x="6607921"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8" name="Rectangle 67"/>
          <p:cNvSpPr/>
          <p:nvPr/>
        </p:nvSpPr>
        <p:spPr bwMode="auto">
          <a:xfrm>
            <a:off x="667992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9" name="Rectangle 68"/>
          <p:cNvSpPr/>
          <p:nvPr/>
        </p:nvSpPr>
        <p:spPr bwMode="auto">
          <a:xfrm>
            <a:off x="675193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0" name="Rectangle 69"/>
          <p:cNvSpPr/>
          <p:nvPr/>
        </p:nvSpPr>
        <p:spPr bwMode="auto">
          <a:xfrm>
            <a:off x="682394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1" name="Rectangle 70"/>
          <p:cNvSpPr/>
          <p:nvPr/>
        </p:nvSpPr>
        <p:spPr bwMode="auto">
          <a:xfrm>
            <a:off x="689595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2" name="Rectangle 71"/>
          <p:cNvSpPr/>
          <p:nvPr/>
        </p:nvSpPr>
        <p:spPr bwMode="auto">
          <a:xfrm>
            <a:off x="6967961"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3" name="Rectangle 72"/>
          <p:cNvSpPr/>
          <p:nvPr/>
        </p:nvSpPr>
        <p:spPr bwMode="auto">
          <a:xfrm>
            <a:off x="703996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4" name="Rectangle 73"/>
          <p:cNvSpPr/>
          <p:nvPr/>
        </p:nvSpPr>
        <p:spPr bwMode="auto">
          <a:xfrm>
            <a:off x="711197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5" name="Rectangle 74"/>
          <p:cNvSpPr/>
          <p:nvPr/>
        </p:nvSpPr>
        <p:spPr bwMode="auto">
          <a:xfrm>
            <a:off x="718398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6" name="Rectangle 75"/>
          <p:cNvSpPr/>
          <p:nvPr/>
        </p:nvSpPr>
        <p:spPr bwMode="auto">
          <a:xfrm>
            <a:off x="725599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7" name="Rectangle 76"/>
          <p:cNvSpPr/>
          <p:nvPr/>
        </p:nvSpPr>
        <p:spPr bwMode="auto">
          <a:xfrm>
            <a:off x="7328001"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8" name="Rectangle 77"/>
          <p:cNvSpPr/>
          <p:nvPr/>
        </p:nvSpPr>
        <p:spPr bwMode="auto">
          <a:xfrm>
            <a:off x="740000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9" name="Rectangle 78"/>
          <p:cNvSpPr/>
          <p:nvPr/>
        </p:nvSpPr>
        <p:spPr bwMode="auto">
          <a:xfrm>
            <a:off x="747201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0" name="Rectangle 79"/>
          <p:cNvSpPr/>
          <p:nvPr/>
        </p:nvSpPr>
        <p:spPr bwMode="auto">
          <a:xfrm>
            <a:off x="754402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1" name="Rectangle 80"/>
          <p:cNvSpPr/>
          <p:nvPr/>
        </p:nvSpPr>
        <p:spPr bwMode="auto">
          <a:xfrm>
            <a:off x="761603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2" name="Rectangle 81"/>
          <p:cNvSpPr/>
          <p:nvPr/>
        </p:nvSpPr>
        <p:spPr bwMode="auto">
          <a:xfrm>
            <a:off x="7688041"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3" name="Rectangle 82"/>
          <p:cNvSpPr/>
          <p:nvPr/>
        </p:nvSpPr>
        <p:spPr bwMode="auto">
          <a:xfrm>
            <a:off x="776004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4" name="Rectangle 83"/>
          <p:cNvSpPr/>
          <p:nvPr/>
        </p:nvSpPr>
        <p:spPr bwMode="auto">
          <a:xfrm>
            <a:off x="783205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5" name="TextBox 84"/>
          <p:cNvSpPr txBox="1"/>
          <p:nvPr/>
        </p:nvSpPr>
        <p:spPr>
          <a:xfrm>
            <a:off x="7629178" y="5144172"/>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928.0</a:t>
            </a:r>
            <a:endParaRPr lang="en-US" sz="1000" b="1" dirty="0">
              <a:solidFill>
                <a:schemeClr val="tx1"/>
              </a:solidFill>
              <a:latin typeface="Calibri" panose="020F0502020204030204" pitchFamily="34" charset="0"/>
              <a:cs typeface="Calibri" panose="020F0502020204030204" pitchFamily="34" charset="0"/>
            </a:endParaRPr>
          </a:p>
        </p:txBody>
      </p:sp>
      <p:sp>
        <p:nvSpPr>
          <p:cNvPr id="86" name="Rectangle 85"/>
          <p:cNvSpPr/>
          <p:nvPr/>
        </p:nvSpPr>
        <p:spPr bwMode="auto">
          <a:xfrm>
            <a:off x="5167761" y="564242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7" name="Rectangle 86"/>
          <p:cNvSpPr/>
          <p:nvPr/>
        </p:nvSpPr>
        <p:spPr bwMode="auto">
          <a:xfrm>
            <a:off x="5239769"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8" name="Rectangle 87"/>
          <p:cNvSpPr/>
          <p:nvPr/>
        </p:nvSpPr>
        <p:spPr bwMode="auto">
          <a:xfrm>
            <a:off x="5311777"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9" name="Rectangle 88"/>
          <p:cNvSpPr/>
          <p:nvPr/>
        </p:nvSpPr>
        <p:spPr bwMode="auto">
          <a:xfrm>
            <a:off x="5383785"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0" name="Rectangle 89"/>
          <p:cNvSpPr/>
          <p:nvPr/>
        </p:nvSpPr>
        <p:spPr bwMode="auto">
          <a:xfrm>
            <a:off x="5455793"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1" name="Rectangle 90"/>
          <p:cNvSpPr/>
          <p:nvPr/>
        </p:nvSpPr>
        <p:spPr bwMode="auto">
          <a:xfrm>
            <a:off x="5527801"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2" name="Rectangle 91"/>
          <p:cNvSpPr/>
          <p:nvPr/>
        </p:nvSpPr>
        <p:spPr bwMode="auto">
          <a:xfrm>
            <a:off x="5599809"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3" name="Rectangle 92"/>
          <p:cNvSpPr/>
          <p:nvPr/>
        </p:nvSpPr>
        <p:spPr bwMode="auto">
          <a:xfrm>
            <a:off x="5671817"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4" name="Rectangle 93"/>
          <p:cNvSpPr/>
          <p:nvPr/>
        </p:nvSpPr>
        <p:spPr bwMode="auto">
          <a:xfrm>
            <a:off x="5743825"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5" name="Rectangle 94"/>
          <p:cNvSpPr/>
          <p:nvPr/>
        </p:nvSpPr>
        <p:spPr bwMode="auto">
          <a:xfrm>
            <a:off x="5815833"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6" name="Rectangle 95"/>
          <p:cNvSpPr/>
          <p:nvPr/>
        </p:nvSpPr>
        <p:spPr bwMode="auto">
          <a:xfrm>
            <a:off x="5887841"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7" name="Rectangle 96"/>
          <p:cNvSpPr/>
          <p:nvPr/>
        </p:nvSpPr>
        <p:spPr bwMode="auto">
          <a:xfrm>
            <a:off x="595984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8" name="Rectangle 97"/>
          <p:cNvSpPr/>
          <p:nvPr/>
        </p:nvSpPr>
        <p:spPr bwMode="auto">
          <a:xfrm>
            <a:off x="603185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9" name="Rectangle 98"/>
          <p:cNvSpPr/>
          <p:nvPr/>
        </p:nvSpPr>
        <p:spPr bwMode="auto">
          <a:xfrm>
            <a:off x="610386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0" name="Rectangle 99"/>
          <p:cNvSpPr/>
          <p:nvPr/>
        </p:nvSpPr>
        <p:spPr bwMode="auto">
          <a:xfrm>
            <a:off x="617587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1" name="Rectangle 100"/>
          <p:cNvSpPr/>
          <p:nvPr/>
        </p:nvSpPr>
        <p:spPr bwMode="auto">
          <a:xfrm>
            <a:off x="6247881"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2" name="Rectangle 101"/>
          <p:cNvSpPr/>
          <p:nvPr/>
        </p:nvSpPr>
        <p:spPr bwMode="auto">
          <a:xfrm>
            <a:off x="631988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3" name="Rectangle 102"/>
          <p:cNvSpPr/>
          <p:nvPr/>
        </p:nvSpPr>
        <p:spPr bwMode="auto">
          <a:xfrm>
            <a:off x="639189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4" name="Rectangle 103"/>
          <p:cNvSpPr/>
          <p:nvPr/>
        </p:nvSpPr>
        <p:spPr bwMode="auto">
          <a:xfrm>
            <a:off x="646390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5" name="Rectangle 104"/>
          <p:cNvSpPr/>
          <p:nvPr/>
        </p:nvSpPr>
        <p:spPr bwMode="auto">
          <a:xfrm>
            <a:off x="653591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6" name="Rectangle 105"/>
          <p:cNvSpPr/>
          <p:nvPr/>
        </p:nvSpPr>
        <p:spPr bwMode="auto">
          <a:xfrm>
            <a:off x="6607921"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7" name="Rectangle 106"/>
          <p:cNvSpPr/>
          <p:nvPr/>
        </p:nvSpPr>
        <p:spPr bwMode="auto">
          <a:xfrm>
            <a:off x="667992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8" name="Rectangle 107"/>
          <p:cNvSpPr/>
          <p:nvPr/>
        </p:nvSpPr>
        <p:spPr bwMode="auto">
          <a:xfrm>
            <a:off x="675193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9" name="Rectangle 108"/>
          <p:cNvSpPr/>
          <p:nvPr/>
        </p:nvSpPr>
        <p:spPr bwMode="auto">
          <a:xfrm>
            <a:off x="682394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0" name="Rectangle 109"/>
          <p:cNvSpPr/>
          <p:nvPr/>
        </p:nvSpPr>
        <p:spPr bwMode="auto">
          <a:xfrm>
            <a:off x="689595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1" name="Rectangle 110"/>
          <p:cNvSpPr/>
          <p:nvPr/>
        </p:nvSpPr>
        <p:spPr bwMode="auto">
          <a:xfrm>
            <a:off x="6967961"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2" name="Rectangle 111"/>
          <p:cNvSpPr/>
          <p:nvPr/>
        </p:nvSpPr>
        <p:spPr bwMode="auto">
          <a:xfrm>
            <a:off x="703996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3" name="Rectangle 112"/>
          <p:cNvSpPr/>
          <p:nvPr/>
        </p:nvSpPr>
        <p:spPr bwMode="auto">
          <a:xfrm>
            <a:off x="711197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4" name="Rectangle 113"/>
          <p:cNvSpPr/>
          <p:nvPr/>
        </p:nvSpPr>
        <p:spPr bwMode="auto">
          <a:xfrm>
            <a:off x="718398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5" name="Rectangle 114"/>
          <p:cNvSpPr/>
          <p:nvPr/>
        </p:nvSpPr>
        <p:spPr bwMode="auto">
          <a:xfrm>
            <a:off x="725599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6" name="Rectangle 115"/>
          <p:cNvSpPr/>
          <p:nvPr/>
        </p:nvSpPr>
        <p:spPr bwMode="auto">
          <a:xfrm>
            <a:off x="7328001"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7" name="Rectangle 116"/>
          <p:cNvSpPr/>
          <p:nvPr/>
        </p:nvSpPr>
        <p:spPr bwMode="auto">
          <a:xfrm>
            <a:off x="740000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8" name="Rectangle 117"/>
          <p:cNvSpPr/>
          <p:nvPr/>
        </p:nvSpPr>
        <p:spPr bwMode="auto">
          <a:xfrm>
            <a:off x="747201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9" name="Rectangle 118"/>
          <p:cNvSpPr/>
          <p:nvPr/>
        </p:nvSpPr>
        <p:spPr bwMode="auto">
          <a:xfrm>
            <a:off x="754402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0" name="Rectangle 119"/>
          <p:cNvSpPr/>
          <p:nvPr/>
        </p:nvSpPr>
        <p:spPr bwMode="auto">
          <a:xfrm>
            <a:off x="761603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1" name="Rectangle 120"/>
          <p:cNvSpPr/>
          <p:nvPr/>
        </p:nvSpPr>
        <p:spPr bwMode="auto">
          <a:xfrm>
            <a:off x="7688041"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2" name="Rectangle 121"/>
          <p:cNvSpPr/>
          <p:nvPr/>
        </p:nvSpPr>
        <p:spPr bwMode="auto">
          <a:xfrm>
            <a:off x="776004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3" name="Rectangle 122"/>
          <p:cNvSpPr/>
          <p:nvPr/>
        </p:nvSpPr>
        <p:spPr bwMode="auto">
          <a:xfrm>
            <a:off x="783205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4" name="Rectangle 123"/>
          <p:cNvSpPr/>
          <p:nvPr/>
        </p:nvSpPr>
        <p:spPr bwMode="auto">
          <a:xfrm>
            <a:off x="5167761" y="5894453"/>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5" name="Rectangle 124"/>
          <p:cNvSpPr/>
          <p:nvPr/>
        </p:nvSpPr>
        <p:spPr bwMode="auto">
          <a:xfrm>
            <a:off x="5239769"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6" name="Rectangle 125"/>
          <p:cNvSpPr/>
          <p:nvPr/>
        </p:nvSpPr>
        <p:spPr bwMode="auto">
          <a:xfrm>
            <a:off x="5311777"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7" name="Rectangle 126"/>
          <p:cNvSpPr/>
          <p:nvPr/>
        </p:nvSpPr>
        <p:spPr bwMode="auto">
          <a:xfrm>
            <a:off x="5383785"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8" name="Rectangle 127"/>
          <p:cNvSpPr/>
          <p:nvPr/>
        </p:nvSpPr>
        <p:spPr bwMode="auto">
          <a:xfrm>
            <a:off x="5455793"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9" name="Rectangle 128"/>
          <p:cNvSpPr/>
          <p:nvPr/>
        </p:nvSpPr>
        <p:spPr bwMode="auto">
          <a:xfrm>
            <a:off x="5527801"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0" name="Rectangle 129"/>
          <p:cNvSpPr/>
          <p:nvPr/>
        </p:nvSpPr>
        <p:spPr bwMode="auto">
          <a:xfrm>
            <a:off x="5599809"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1" name="Rectangle 130"/>
          <p:cNvSpPr/>
          <p:nvPr/>
        </p:nvSpPr>
        <p:spPr bwMode="auto">
          <a:xfrm>
            <a:off x="5671817"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2" name="Rectangle 131"/>
          <p:cNvSpPr/>
          <p:nvPr/>
        </p:nvSpPr>
        <p:spPr bwMode="auto">
          <a:xfrm>
            <a:off x="5743825"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3" name="Rectangle 132"/>
          <p:cNvSpPr/>
          <p:nvPr/>
        </p:nvSpPr>
        <p:spPr bwMode="auto">
          <a:xfrm>
            <a:off x="5815833"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4" name="Rectangle 133"/>
          <p:cNvSpPr/>
          <p:nvPr/>
        </p:nvSpPr>
        <p:spPr bwMode="auto">
          <a:xfrm>
            <a:off x="5887841"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5" name="Rectangle 134"/>
          <p:cNvSpPr/>
          <p:nvPr/>
        </p:nvSpPr>
        <p:spPr bwMode="auto">
          <a:xfrm>
            <a:off x="5959849" y="5894451"/>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6" name="Rectangle 135"/>
          <p:cNvSpPr/>
          <p:nvPr/>
        </p:nvSpPr>
        <p:spPr bwMode="auto">
          <a:xfrm>
            <a:off x="6031857" y="5894451"/>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7" name="Rectangle 136"/>
          <p:cNvSpPr/>
          <p:nvPr/>
        </p:nvSpPr>
        <p:spPr bwMode="auto">
          <a:xfrm>
            <a:off x="6103865" y="5894451"/>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8" name="Rectangle 137"/>
          <p:cNvSpPr/>
          <p:nvPr/>
        </p:nvSpPr>
        <p:spPr bwMode="auto">
          <a:xfrm>
            <a:off x="6175873" y="5894451"/>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9" name="Rectangle 138"/>
          <p:cNvSpPr/>
          <p:nvPr/>
        </p:nvSpPr>
        <p:spPr bwMode="auto">
          <a:xfrm>
            <a:off x="3512900"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0" name="Rectangle 139"/>
          <p:cNvSpPr/>
          <p:nvPr/>
        </p:nvSpPr>
        <p:spPr bwMode="auto">
          <a:xfrm>
            <a:off x="3584908"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1" name="Rectangle 140"/>
          <p:cNvSpPr/>
          <p:nvPr/>
        </p:nvSpPr>
        <p:spPr bwMode="auto">
          <a:xfrm>
            <a:off x="3656916"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2" name="Rectangle 141"/>
          <p:cNvSpPr/>
          <p:nvPr/>
        </p:nvSpPr>
        <p:spPr bwMode="auto">
          <a:xfrm>
            <a:off x="3728924"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3" name="Rectangle 142"/>
          <p:cNvSpPr/>
          <p:nvPr/>
        </p:nvSpPr>
        <p:spPr bwMode="auto">
          <a:xfrm>
            <a:off x="3800932"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2" name="Rectangle 161"/>
          <p:cNvSpPr/>
          <p:nvPr/>
        </p:nvSpPr>
        <p:spPr bwMode="auto">
          <a:xfrm>
            <a:off x="3800271" y="5138365"/>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3" name="Rectangle 162"/>
          <p:cNvSpPr/>
          <p:nvPr/>
        </p:nvSpPr>
        <p:spPr bwMode="auto">
          <a:xfrm>
            <a:off x="4232319" y="5138365"/>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4" name="Rectangle 163"/>
          <p:cNvSpPr/>
          <p:nvPr/>
        </p:nvSpPr>
        <p:spPr bwMode="auto">
          <a:xfrm>
            <a:off x="4664367" y="5138365"/>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5" name="Rectangle 164"/>
          <p:cNvSpPr/>
          <p:nvPr/>
        </p:nvSpPr>
        <p:spPr bwMode="auto">
          <a:xfrm>
            <a:off x="5096415" y="5138365"/>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6" name="Rectangle 165"/>
          <p:cNvSpPr/>
          <p:nvPr/>
        </p:nvSpPr>
        <p:spPr bwMode="auto">
          <a:xfrm>
            <a:off x="3800391" y="4886337"/>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7" name="Rectangle 166"/>
          <p:cNvSpPr/>
          <p:nvPr/>
        </p:nvSpPr>
        <p:spPr bwMode="auto">
          <a:xfrm>
            <a:off x="4232439" y="4886337"/>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8" name="Rectangle 167"/>
          <p:cNvSpPr/>
          <p:nvPr/>
        </p:nvSpPr>
        <p:spPr bwMode="auto">
          <a:xfrm>
            <a:off x="4664487" y="4886337"/>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9" name="Rectangle 168"/>
          <p:cNvSpPr/>
          <p:nvPr/>
        </p:nvSpPr>
        <p:spPr bwMode="auto">
          <a:xfrm>
            <a:off x="5096535" y="4886337"/>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0" name="Rectangle 169"/>
          <p:cNvSpPr/>
          <p:nvPr/>
        </p:nvSpPr>
        <p:spPr bwMode="auto">
          <a:xfrm>
            <a:off x="5167761" y="5138369"/>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1" name="Rectangle 170"/>
          <p:cNvSpPr/>
          <p:nvPr/>
        </p:nvSpPr>
        <p:spPr bwMode="auto">
          <a:xfrm>
            <a:off x="5239769"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5" name="Rectangle 174"/>
          <p:cNvSpPr/>
          <p:nvPr/>
        </p:nvSpPr>
        <p:spPr bwMode="auto">
          <a:xfrm>
            <a:off x="5527801"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6" name="Rectangle 175"/>
          <p:cNvSpPr/>
          <p:nvPr/>
        </p:nvSpPr>
        <p:spPr bwMode="auto">
          <a:xfrm>
            <a:off x="5599809"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7" name="Rectangle 176"/>
          <p:cNvSpPr/>
          <p:nvPr/>
        </p:nvSpPr>
        <p:spPr bwMode="auto">
          <a:xfrm>
            <a:off x="5671817"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8" name="Rectangle 177"/>
          <p:cNvSpPr/>
          <p:nvPr/>
        </p:nvSpPr>
        <p:spPr bwMode="auto">
          <a:xfrm>
            <a:off x="5743825"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9" name="Rectangle 178"/>
          <p:cNvSpPr/>
          <p:nvPr/>
        </p:nvSpPr>
        <p:spPr bwMode="auto">
          <a:xfrm>
            <a:off x="5815833"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0" name="Rectangle 179"/>
          <p:cNvSpPr/>
          <p:nvPr/>
        </p:nvSpPr>
        <p:spPr bwMode="auto">
          <a:xfrm>
            <a:off x="5887841"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1" name="Rectangle 180"/>
          <p:cNvSpPr/>
          <p:nvPr/>
        </p:nvSpPr>
        <p:spPr bwMode="auto">
          <a:xfrm>
            <a:off x="5959849" y="5138367"/>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2" name="Rectangle 181"/>
          <p:cNvSpPr/>
          <p:nvPr/>
        </p:nvSpPr>
        <p:spPr bwMode="auto">
          <a:xfrm>
            <a:off x="6031857" y="5138367"/>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3" name="Rectangle 182"/>
          <p:cNvSpPr/>
          <p:nvPr/>
        </p:nvSpPr>
        <p:spPr bwMode="auto">
          <a:xfrm>
            <a:off x="6103865" y="5138367"/>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4" name="Rectangle 183"/>
          <p:cNvSpPr/>
          <p:nvPr/>
        </p:nvSpPr>
        <p:spPr bwMode="auto">
          <a:xfrm>
            <a:off x="6175873" y="5138367"/>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5" name="Rectangle 184"/>
          <p:cNvSpPr/>
          <p:nvPr/>
        </p:nvSpPr>
        <p:spPr bwMode="auto">
          <a:xfrm>
            <a:off x="5165489" y="4886339"/>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8" name="TextBox 187"/>
          <p:cNvSpPr txBox="1"/>
          <p:nvPr/>
        </p:nvSpPr>
        <p:spPr>
          <a:xfrm>
            <a:off x="5972068" y="5136752"/>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923.4</a:t>
            </a:r>
            <a:endParaRPr lang="en-US" sz="1000" b="1" dirty="0">
              <a:solidFill>
                <a:schemeClr val="tx1"/>
              </a:solidFill>
              <a:latin typeface="Calibri" panose="020F0502020204030204" pitchFamily="34" charset="0"/>
              <a:cs typeface="Calibri" panose="020F0502020204030204" pitchFamily="34" charset="0"/>
            </a:endParaRPr>
          </a:p>
        </p:txBody>
      </p:sp>
      <p:cxnSp>
        <p:nvCxnSpPr>
          <p:cNvPr id="189" name="Straight Connector 188"/>
          <p:cNvCxnSpPr/>
          <p:nvPr/>
        </p:nvCxnSpPr>
        <p:spPr bwMode="auto">
          <a:xfrm>
            <a:off x="5203765" y="5336388"/>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0" name="Straight Connector 189"/>
          <p:cNvCxnSpPr/>
          <p:nvPr/>
        </p:nvCxnSpPr>
        <p:spPr bwMode="auto">
          <a:xfrm>
            <a:off x="6214521" y="5336389"/>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1" name="Straight Connector 190"/>
          <p:cNvCxnSpPr/>
          <p:nvPr/>
        </p:nvCxnSpPr>
        <p:spPr bwMode="auto">
          <a:xfrm>
            <a:off x="7868061" y="5336389"/>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2" name="TextBox 191"/>
          <p:cNvSpPr txBox="1"/>
          <p:nvPr/>
        </p:nvSpPr>
        <p:spPr>
          <a:xfrm>
            <a:off x="556320" y="4814331"/>
            <a:ext cx="2745623" cy="253916"/>
          </a:xfrm>
          <a:prstGeom prst="rect">
            <a:avLst/>
          </a:prstGeom>
          <a:noFill/>
        </p:spPr>
        <p:txBody>
          <a:bodyPr wrap="none" rtlCol="0">
            <a:spAutoFit/>
          </a:bodyPr>
          <a:lstStyle/>
          <a:p>
            <a:pPr defTabSz="179388"/>
            <a:r>
              <a:rPr lang="en-US" sz="1050" dirty="0" smtClean="0">
                <a:solidFill>
                  <a:schemeClr val="tx1"/>
                </a:solidFill>
                <a:latin typeface="Calibri" panose="020F0502020204030204" pitchFamily="34" charset="0"/>
                <a:cs typeface="Calibri" panose="020F0502020204030204" pitchFamily="34" charset="0"/>
              </a:rPr>
              <a:t>1W		ARIB STD-T106	Licensed/Registered</a:t>
            </a:r>
            <a:endParaRPr lang="en-US" sz="1050" dirty="0">
              <a:solidFill>
                <a:schemeClr val="tx1"/>
              </a:solidFill>
              <a:latin typeface="Calibri" panose="020F0502020204030204" pitchFamily="34" charset="0"/>
              <a:cs typeface="Calibri" panose="020F0502020204030204" pitchFamily="34" charset="0"/>
            </a:endParaRPr>
          </a:p>
        </p:txBody>
      </p:sp>
      <p:sp>
        <p:nvSpPr>
          <p:cNvPr id="193" name="TextBox 192"/>
          <p:cNvSpPr txBox="1"/>
          <p:nvPr/>
        </p:nvSpPr>
        <p:spPr>
          <a:xfrm>
            <a:off x="556320" y="5100475"/>
            <a:ext cx="2240678" cy="253916"/>
          </a:xfrm>
          <a:prstGeom prst="rect">
            <a:avLst/>
          </a:prstGeom>
          <a:noFill/>
        </p:spPr>
        <p:txBody>
          <a:bodyPr wrap="none" rtlCol="0">
            <a:spAutoFit/>
          </a:bodyPr>
          <a:lstStyle/>
          <a:p>
            <a:pPr defTabSz="179388"/>
            <a:r>
              <a:rPr lang="en-US" sz="1050" dirty="0" smtClean="0">
                <a:solidFill>
                  <a:schemeClr val="tx1"/>
                </a:solidFill>
                <a:latin typeface="Calibri" panose="020F0502020204030204" pitchFamily="34" charset="0"/>
                <a:cs typeface="Calibri" panose="020F0502020204030204" pitchFamily="34" charset="0"/>
              </a:rPr>
              <a:t>250mW	ARIB STD-T107	Unlicensed</a:t>
            </a:r>
            <a:endParaRPr lang="en-US" sz="1050" dirty="0">
              <a:solidFill>
                <a:schemeClr val="tx1"/>
              </a:solidFill>
              <a:latin typeface="Calibri" panose="020F0502020204030204" pitchFamily="34" charset="0"/>
              <a:cs typeface="Calibri" panose="020F0502020204030204" pitchFamily="34" charset="0"/>
            </a:endParaRPr>
          </a:p>
        </p:txBody>
      </p:sp>
      <p:sp>
        <p:nvSpPr>
          <p:cNvPr id="194" name="TextBox 193"/>
          <p:cNvSpPr txBox="1"/>
          <p:nvPr/>
        </p:nvSpPr>
        <p:spPr>
          <a:xfrm>
            <a:off x="3308095" y="5144174"/>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916.0</a:t>
            </a:r>
            <a:endParaRPr lang="en-US" sz="1000" b="1" dirty="0">
              <a:solidFill>
                <a:schemeClr val="tx1"/>
              </a:solidFill>
              <a:latin typeface="Calibri" panose="020F0502020204030204" pitchFamily="34" charset="0"/>
              <a:cs typeface="Calibri" panose="020F0502020204030204" pitchFamily="34" charset="0"/>
            </a:endParaRPr>
          </a:p>
        </p:txBody>
      </p:sp>
      <p:cxnSp>
        <p:nvCxnSpPr>
          <p:cNvPr id="195" name="Straight Connector 194"/>
          <p:cNvCxnSpPr/>
          <p:nvPr/>
        </p:nvCxnSpPr>
        <p:spPr bwMode="auto">
          <a:xfrm>
            <a:off x="3547904" y="5342198"/>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6" name="TextBox 195"/>
          <p:cNvSpPr txBox="1"/>
          <p:nvPr/>
        </p:nvSpPr>
        <p:spPr>
          <a:xfrm>
            <a:off x="4457935" y="5141267"/>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919.2</a:t>
            </a:r>
            <a:endParaRPr lang="en-US" sz="1000" b="1" dirty="0">
              <a:solidFill>
                <a:schemeClr val="tx1"/>
              </a:solidFill>
              <a:latin typeface="Calibri" panose="020F0502020204030204" pitchFamily="34" charset="0"/>
              <a:cs typeface="Calibri" panose="020F0502020204030204" pitchFamily="34" charset="0"/>
            </a:endParaRPr>
          </a:p>
        </p:txBody>
      </p:sp>
      <p:cxnSp>
        <p:nvCxnSpPr>
          <p:cNvPr id="197" name="Straight Connector 196"/>
          <p:cNvCxnSpPr/>
          <p:nvPr/>
        </p:nvCxnSpPr>
        <p:spPr bwMode="auto">
          <a:xfrm>
            <a:off x="4699709" y="5336387"/>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8" name="TextBox 197"/>
          <p:cNvSpPr txBox="1"/>
          <p:nvPr/>
        </p:nvSpPr>
        <p:spPr>
          <a:xfrm>
            <a:off x="628328" y="4449688"/>
            <a:ext cx="2143728" cy="307777"/>
          </a:xfrm>
          <a:prstGeom prst="rect">
            <a:avLst/>
          </a:prstGeom>
          <a:noFill/>
        </p:spPr>
        <p:txBody>
          <a:bodyPr wrap="none" rtlCol="0">
            <a:spAutoFit/>
          </a:bodyPr>
          <a:lstStyle/>
          <a:p>
            <a:r>
              <a:rPr lang="en-US" sz="1400" b="1" dirty="0" smtClean="0">
                <a:solidFill>
                  <a:schemeClr val="tx1"/>
                </a:solidFill>
                <a:latin typeface="Calibri" panose="020F0502020204030204" pitchFamily="34" charset="0"/>
                <a:cs typeface="Calibri" panose="020F0502020204030204" pitchFamily="34" charset="0"/>
              </a:rPr>
              <a:t>Passive System</a:t>
            </a:r>
            <a:r>
              <a:rPr lang="ja-JP" altLang="en-US" sz="1400" b="1" dirty="0">
                <a:solidFill>
                  <a:schemeClr val="tx1"/>
                </a:solidFill>
                <a:latin typeface="Calibri" panose="020F0502020204030204" pitchFamily="34" charset="0"/>
                <a:cs typeface="Calibri" panose="020F0502020204030204" pitchFamily="34" charset="0"/>
              </a:rPr>
              <a:t> </a:t>
            </a:r>
            <a:r>
              <a:rPr lang="en-US" altLang="ja-JP" sz="1400" b="1" dirty="0" smtClean="0">
                <a:solidFill>
                  <a:schemeClr val="tx1"/>
                </a:solidFill>
                <a:latin typeface="Calibri" panose="020F0502020204030204" pitchFamily="34" charset="0"/>
                <a:cs typeface="Calibri" panose="020F0502020204030204" pitchFamily="34" charset="0"/>
              </a:rPr>
              <a:t>(RFID, </a:t>
            </a:r>
            <a:r>
              <a:rPr lang="en-US" altLang="ja-JP" sz="1400" b="1" dirty="0" err="1" smtClean="0">
                <a:solidFill>
                  <a:schemeClr val="tx1"/>
                </a:solidFill>
                <a:latin typeface="Calibri" panose="020F0502020204030204" pitchFamily="34" charset="0"/>
                <a:cs typeface="Calibri" panose="020F0502020204030204" pitchFamily="34" charset="0"/>
              </a:rPr>
              <a:t>etc</a:t>
            </a:r>
            <a:r>
              <a:rPr lang="en-US" altLang="ja-JP" sz="1400" b="1" dirty="0" smtClean="0">
                <a:solidFill>
                  <a:schemeClr val="tx1"/>
                </a:solidFill>
                <a:latin typeface="Calibri" panose="020F0502020204030204" pitchFamily="34" charset="0"/>
                <a:cs typeface="Calibri" panose="020F0502020204030204" pitchFamily="34" charset="0"/>
              </a:rPr>
              <a:t>)</a:t>
            </a:r>
            <a:r>
              <a:rPr lang="en-US" sz="1400" b="1" dirty="0" smtClean="0">
                <a:solidFill>
                  <a:schemeClr val="tx1"/>
                </a:solidFill>
                <a:latin typeface="Calibri" panose="020F0502020204030204" pitchFamily="34" charset="0"/>
                <a:cs typeface="Calibri" panose="020F0502020204030204" pitchFamily="34" charset="0"/>
              </a:rPr>
              <a:t> </a:t>
            </a:r>
            <a:endParaRPr lang="en-US" sz="1400" b="1" dirty="0">
              <a:solidFill>
                <a:schemeClr val="tx1"/>
              </a:solidFill>
              <a:latin typeface="Calibri" panose="020F0502020204030204" pitchFamily="34" charset="0"/>
              <a:cs typeface="Calibri" panose="020F0502020204030204" pitchFamily="34" charset="0"/>
            </a:endParaRPr>
          </a:p>
        </p:txBody>
      </p:sp>
      <p:sp>
        <p:nvSpPr>
          <p:cNvPr id="199" name="TextBox 198"/>
          <p:cNvSpPr txBox="1"/>
          <p:nvPr/>
        </p:nvSpPr>
        <p:spPr>
          <a:xfrm>
            <a:off x="556320" y="5390395"/>
            <a:ext cx="2240678" cy="253916"/>
          </a:xfrm>
          <a:prstGeom prst="rect">
            <a:avLst/>
          </a:prstGeom>
          <a:noFill/>
        </p:spPr>
        <p:txBody>
          <a:bodyPr wrap="none" rtlCol="0">
            <a:spAutoFit/>
          </a:bodyPr>
          <a:lstStyle/>
          <a:p>
            <a:pPr defTabSz="179388"/>
            <a:r>
              <a:rPr lang="en-US" sz="1050" b="1" dirty="0" smtClean="0">
                <a:solidFill>
                  <a:srgbClr val="FF0000"/>
                </a:solidFill>
                <a:latin typeface="Calibri" panose="020F0502020204030204" pitchFamily="34" charset="0"/>
                <a:cs typeface="Calibri" panose="020F0502020204030204" pitchFamily="34" charset="0"/>
              </a:rPr>
              <a:t>1mW		ARIB STD-T108	Unlicensed</a:t>
            </a:r>
            <a:endParaRPr lang="en-US" sz="1050" b="1" dirty="0">
              <a:solidFill>
                <a:srgbClr val="FF0000"/>
              </a:solidFill>
              <a:latin typeface="Calibri" panose="020F0502020204030204" pitchFamily="34" charset="0"/>
              <a:cs typeface="Calibri" panose="020F0502020204030204" pitchFamily="34" charset="0"/>
            </a:endParaRPr>
          </a:p>
        </p:txBody>
      </p:sp>
      <p:sp>
        <p:nvSpPr>
          <p:cNvPr id="200" name="TextBox 199"/>
          <p:cNvSpPr txBox="1"/>
          <p:nvPr/>
        </p:nvSpPr>
        <p:spPr>
          <a:xfrm>
            <a:off x="556320" y="5678678"/>
            <a:ext cx="2251899" cy="253916"/>
          </a:xfrm>
          <a:prstGeom prst="rect">
            <a:avLst/>
          </a:prstGeom>
          <a:noFill/>
        </p:spPr>
        <p:txBody>
          <a:bodyPr wrap="none" rtlCol="0">
            <a:spAutoFit/>
          </a:bodyPr>
          <a:lstStyle/>
          <a:p>
            <a:pPr defTabSz="179388"/>
            <a:r>
              <a:rPr lang="en-US" sz="1050" b="1" dirty="0" smtClean="0">
                <a:solidFill>
                  <a:srgbClr val="FF0000"/>
                </a:solidFill>
                <a:latin typeface="Calibri" panose="020F0502020204030204" pitchFamily="34" charset="0"/>
                <a:cs typeface="Calibri" panose="020F0502020204030204" pitchFamily="34" charset="0"/>
              </a:rPr>
              <a:t>20mW	ARIB STD-T108	Unlicensed</a:t>
            </a:r>
            <a:endParaRPr lang="en-US" sz="1050" b="1" dirty="0">
              <a:solidFill>
                <a:srgbClr val="FF0000"/>
              </a:solidFill>
              <a:latin typeface="Calibri" panose="020F0502020204030204" pitchFamily="34" charset="0"/>
              <a:cs typeface="Calibri" panose="020F0502020204030204" pitchFamily="34" charset="0"/>
            </a:endParaRPr>
          </a:p>
        </p:txBody>
      </p:sp>
      <p:sp>
        <p:nvSpPr>
          <p:cNvPr id="201" name="TextBox 200"/>
          <p:cNvSpPr txBox="1"/>
          <p:nvPr/>
        </p:nvSpPr>
        <p:spPr>
          <a:xfrm>
            <a:off x="556320" y="5964571"/>
            <a:ext cx="3088025" cy="253916"/>
          </a:xfrm>
          <a:prstGeom prst="rect">
            <a:avLst/>
          </a:prstGeom>
          <a:noFill/>
        </p:spPr>
        <p:txBody>
          <a:bodyPr wrap="none" rtlCol="0">
            <a:spAutoFit/>
          </a:bodyPr>
          <a:lstStyle/>
          <a:p>
            <a:pPr defTabSz="179388"/>
            <a:r>
              <a:rPr lang="en-US" sz="1050" dirty="0" smtClean="0">
                <a:solidFill>
                  <a:schemeClr val="tx1"/>
                </a:solidFill>
                <a:latin typeface="Calibri" panose="020F0502020204030204" pitchFamily="34" charset="0"/>
                <a:cs typeface="Calibri" panose="020F0502020204030204" pitchFamily="34" charset="0"/>
              </a:rPr>
              <a:t>250mW	ARIB STD-T108	Licensed/</a:t>
            </a:r>
            <a:r>
              <a:rPr lang="en-US" altLang="ja-JP" sz="1050" dirty="0" smtClean="0">
                <a:solidFill>
                  <a:schemeClr val="tx1"/>
                </a:solidFill>
                <a:latin typeface="Calibri" panose="020F0502020204030204" pitchFamily="34" charset="0"/>
                <a:cs typeface="Calibri" panose="020F0502020204030204" pitchFamily="34" charset="0"/>
              </a:rPr>
              <a:t>Registered</a:t>
            </a:r>
            <a:r>
              <a:rPr lang="en-US" sz="1050" dirty="0" smtClean="0">
                <a:solidFill>
                  <a:schemeClr val="tx1"/>
                </a:solidFill>
                <a:latin typeface="Calibri" panose="020F0502020204030204" pitchFamily="34" charset="0"/>
                <a:cs typeface="Calibri" panose="020F0502020204030204" pitchFamily="34" charset="0"/>
              </a:rPr>
              <a:t>		</a:t>
            </a:r>
            <a:endParaRPr lang="en-US" sz="1050" dirty="0">
              <a:solidFill>
                <a:schemeClr val="tx1"/>
              </a:solidFill>
              <a:latin typeface="Calibri" panose="020F0502020204030204" pitchFamily="34" charset="0"/>
              <a:cs typeface="Calibri" panose="020F0502020204030204" pitchFamily="34" charset="0"/>
            </a:endParaRPr>
          </a:p>
        </p:txBody>
      </p:sp>
      <p:grpSp>
        <p:nvGrpSpPr>
          <p:cNvPr id="202" name="Group 201"/>
          <p:cNvGrpSpPr/>
          <p:nvPr/>
        </p:nvGrpSpPr>
        <p:grpSpPr>
          <a:xfrm>
            <a:off x="7904065" y="5390395"/>
            <a:ext cx="284431" cy="252029"/>
            <a:chOff x="6997434" y="5214918"/>
            <a:chExt cx="576064" cy="252029"/>
          </a:xfrm>
          <a:solidFill>
            <a:srgbClr val="FFCCCC"/>
          </a:solidFill>
        </p:grpSpPr>
        <p:sp>
          <p:nvSpPr>
            <p:cNvPr id="203" name="Rectangle 202"/>
            <p:cNvSpPr/>
            <p:nvPr/>
          </p:nvSpPr>
          <p:spPr bwMode="auto">
            <a:xfrm>
              <a:off x="6997434"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4" name="Rectangle 203"/>
            <p:cNvSpPr/>
            <p:nvPr/>
          </p:nvSpPr>
          <p:spPr bwMode="auto">
            <a:xfrm>
              <a:off x="7069442"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5" name="Rectangle 204"/>
            <p:cNvSpPr/>
            <p:nvPr/>
          </p:nvSpPr>
          <p:spPr bwMode="auto">
            <a:xfrm>
              <a:off x="7141450"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6" name="Rectangle 205"/>
            <p:cNvSpPr/>
            <p:nvPr/>
          </p:nvSpPr>
          <p:spPr bwMode="auto">
            <a:xfrm>
              <a:off x="7213458"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7" name="Rectangle 206"/>
            <p:cNvSpPr/>
            <p:nvPr/>
          </p:nvSpPr>
          <p:spPr bwMode="auto">
            <a:xfrm>
              <a:off x="7285466"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8" name="Rectangle 207"/>
            <p:cNvSpPr/>
            <p:nvPr/>
          </p:nvSpPr>
          <p:spPr bwMode="auto">
            <a:xfrm>
              <a:off x="7357474" y="5214919"/>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9" name="Rectangle 208"/>
            <p:cNvSpPr/>
            <p:nvPr/>
          </p:nvSpPr>
          <p:spPr bwMode="auto">
            <a:xfrm>
              <a:off x="7429482"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0" name="Rectangle 209"/>
            <p:cNvSpPr/>
            <p:nvPr/>
          </p:nvSpPr>
          <p:spPr bwMode="auto">
            <a:xfrm>
              <a:off x="7501490"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212" name="Rectangle 211"/>
          <p:cNvSpPr/>
          <p:nvPr/>
        </p:nvSpPr>
        <p:spPr bwMode="auto">
          <a:xfrm>
            <a:off x="8190296"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3" name="Rectangle 212"/>
          <p:cNvSpPr/>
          <p:nvPr/>
        </p:nvSpPr>
        <p:spPr bwMode="auto">
          <a:xfrm>
            <a:off x="8225850"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4" name="Rectangle 213"/>
          <p:cNvSpPr/>
          <p:nvPr/>
        </p:nvSpPr>
        <p:spPr bwMode="auto">
          <a:xfrm>
            <a:off x="8261404"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5" name="Rectangle 214"/>
          <p:cNvSpPr/>
          <p:nvPr/>
        </p:nvSpPr>
        <p:spPr bwMode="auto">
          <a:xfrm>
            <a:off x="8296958"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6" name="Rectangle 215"/>
          <p:cNvSpPr/>
          <p:nvPr/>
        </p:nvSpPr>
        <p:spPr bwMode="auto">
          <a:xfrm>
            <a:off x="8332512"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7" name="Rectangle 216"/>
          <p:cNvSpPr/>
          <p:nvPr/>
        </p:nvSpPr>
        <p:spPr bwMode="auto">
          <a:xfrm>
            <a:off x="8368065" y="5390394"/>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8" name="Rectangle 217"/>
          <p:cNvSpPr/>
          <p:nvPr/>
        </p:nvSpPr>
        <p:spPr bwMode="auto">
          <a:xfrm>
            <a:off x="8403619"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9" name="Rectangle 218"/>
          <p:cNvSpPr/>
          <p:nvPr/>
        </p:nvSpPr>
        <p:spPr bwMode="auto">
          <a:xfrm>
            <a:off x="8439173"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0" name="TextBox 219"/>
          <p:cNvSpPr txBox="1"/>
          <p:nvPr/>
        </p:nvSpPr>
        <p:spPr>
          <a:xfrm>
            <a:off x="628328" y="6250464"/>
            <a:ext cx="2941126" cy="307777"/>
          </a:xfrm>
          <a:prstGeom prst="rect">
            <a:avLst/>
          </a:prstGeom>
          <a:noFill/>
        </p:spPr>
        <p:txBody>
          <a:bodyPr wrap="none" rtlCol="0">
            <a:spAutoFit/>
          </a:bodyPr>
          <a:lstStyle/>
          <a:p>
            <a:r>
              <a:rPr lang="en-US" sz="1400" b="1" dirty="0" smtClean="0">
                <a:solidFill>
                  <a:schemeClr val="tx1"/>
                </a:solidFill>
                <a:latin typeface="Calibri" panose="020F0502020204030204" pitchFamily="34" charset="0"/>
                <a:cs typeface="Calibri" panose="020F0502020204030204" pitchFamily="34" charset="0"/>
              </a:rPr>
              <a:t>Active System (LPWA, 802.15.4g, </a:t>
            </a:r>
            <a:r>
              <a:rPr lang="en-US" sz="1400" b="1" dirty="0" err="1" smtClean="0">
                <a:solidFill>
                  <a:schemeClr val="tx1"/>
                </a:solidFill>
                <a:latin typeface="Calibri" panose="020F0502020204030204" pitchFamily="34" charset="0"/>
                <a:cs typeface="Calibri" panose="020F0502020204030204" pitchFamily="34" charset="0"/>
              </a:rPr>
              <a:t>etc</a:t>
            </a:r>
            <a:r>
              <a:rPr lang="en-US" sz="1400" b="1" dirty="0" smtClean="0">
                <a:solidFill>
                  <a:schemeClr val="tx1"/>
                </a:solidFill>
                <a:latin typeface="Calibri" panose="020F0502020204030204" pitchFamily="34" charset="0"/>
                <a:cs typeface="Calibri" panose="020F0502020204030204" pitchFamily="34" charset="0"/>
              </a:rPr>
              <a:t>)</a:t>
            </a:r>
            <a:endParaRPr lang="en-US" sz="1400" b="1" dirty="0">
              <a:solidFill>
                <a:schemeClr val="tx1"/>
              </a:solidFill>
              <a:latin typeface="Calibri" panose="020F0502020204030204" pitchFamily="34" charset="0"/>
              <a:cs typeface="Calibri" panose="020F0502020204030204" pitchFamily="34" charset="0"/>
            </a:endParaRPr>
          </a:p>
        </p:txBody>
      </p:sp>
      <p:sp>
        <p:nvSpPr>
          <p:cNvPr id="221" name="Rounded Rectangle 220"/>
          <p:cNvSpPr/>
          <p:nvPr/>
        </p:nvSpPr>
        <p:spPr bwMode="auto">
          <a:xfrm>
            <a:off x="5071042" y="5585944"/>
            <a:ext cx="2877170" cy="360040"/>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223" name="Straight Connector 222"/>
          <p:cNvCxnSpPr/>
          <p:nvPr/>
        </p:nvCxnSpPr>
        <p:spPr bwMode="auto">
          <a:xfrm flipV="1">
            <a:off x="560562" y="4763985"/>
            <a:ext cx="0" cy="1440160"/>
          </a:xfrm>
          <a:prstGeom prst="line">
            <a:avLst/>
          </a:prstGeom>
          <a:solidFill>
            <a:srgbClr val="00B8FF"/>
          </a:solidFill>
          <a:ln w="19050" cap="flat" cmpd="sng" algn="ctr">
            <a:solidFill>
              <a:schemeClr val="tx1"/>
            </a:solidFill>
            <a:prstDash val="solid"/>
            <a:round/>
            <a:headEnd type="arrow" w="med" len="med"/>
            <a:tailEnd type="arrow" w="med" len="med"/>
          </a:ln>
          <a:effectLst/>
        </p:spPr>
      </p:cxnSp>
      <p:sp>
        <p:nvSpPr>
          <p:cNvPr id="224" name="TextBox 223"/>
          <p:cNvSpPr txBox="1"/>
          <p:nvPr/>
        </p:nvSpPr>
        <p:spPr>
          <a:xfrm>
            <a:off x="6878796" y="5939695"/>
            <a:ext cx="1526828" cy="307777"/>
          </a:xfrm>
          <a:prstGeom prst="rect">
            <a:avLst/>
          </a:prstGeom>
          <a:noFill/>
        </p:spPr>
        <p:txBody>
          <a:bodyPr wrap="none" rtlCol="0">
            <a:spAutoFit/>
          </a:bodyPr>
          <a:lstStyle/>
          <a:p>
            <a:r>
              <a:rPr lang="en-US" sz="1400" dirty="0" smtClean="0">
                <a:solidFill>
                  <a:srgbClr val="FF0000"/>
                </a:solidFill>
                <a:latin typeface="Calibri" panose="020F0502020204030204" pitchFamily="34" charset="0"/>
                <a:cs typeface="Calibri" panose="020F0502020204030204" pitchFamily="34" charset="0"/>
              </a:rPr>
              <a:t>IEEE802.15.4g, </a:t>
            </a:r>
            <a:r>
              <a:rPr lang="en-US" sz="1400" dirty="0" err="1" smtClean="0">
                <a:solidFill>
                  <a:srgbClr val="FF0000"/>
                </a:solidFill>
                <a:latin typeface="Calibri" panose="020F0502020204030204" pitchFamily="34" charset="0"/>
                <a:cs typeface="Calibri" panose="020F0502020204030204" pitchFamily="34" charset="0"/>
              </a:rPr>
              <a:t>etc</a:t>
            </a:r>
            <a:endParaRPr lang="en-US" sz="1400" dirty="0">
              <a:solidFill>
                <a:srgbClr val="FF0000"/>
              </a:solidFill>
              <a:latin typeface="Calibri" panose="020F0502020204030204" pitchFamily="34" charset="0"/>
              <a:cs typeface="Calibri" panose="020F0502020204030204" pitchFamily="34" charset="0"/>
            </a:endParaRPr>
          </a:p>
        </p:txBody>
      </p:sp>
      <p:cxnSp>
        <p:nvCxnSpPr>
          <p:cNvPr id="225" name="Straight Connector 224"/>
          <p:cNvCxnSpPr/>
          <p:nvPr/>
        </p:nvCxnSpPr>
        <p:spPr bwMode="auto">
          <a:xfrm>
            <a:off x="8455679" y="5328967"/>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28" name="Left Brace 227"/>
          <p:cNvSpPr/>
          <p:nvPr/>
        </p:nvSpPr>
        <p:spPr bwMode="auto">
          <a:xfrm rot="5400000">
            <a:off x="5596946" y="4142115"/>
            <a:ext cx="155448" cy="1046760"/>
          </a:xfrm>
          <a:prstGeom prst="leftBrac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0" name="TextBox 229"/>
          <p:cNvSpPr txBox="1"/>
          <p:nvPr/>
        </p:nvSpPr>
        <p:spPr>
          <a:xfrm>
            <a:off x="4960372" y="4256224"/>
            <a:ext cx="1428596" cy="253916"/>
          </a:xfrm>
          <a:prstGeom prst="rect">
            <a:avLst/>
          </a:prstGeom>
          <a:noFill/>
        </p:spPr>
        <p:txBody>
          <a:bodyPr wrap="none" rtlCol="0">
            <a:spAutoFit/>
          </a:bodyPr>
          <a:lstStyle/>
          <a:p>
            <a:r>
              <a:rPr lang="en-US" sz="1050" dirty="0" smtClean="0">
                <a:solidFill>
                  <a:schemeClr val="tx1"/>
                </a:solidFill>
                <a:latin typeface="Calibri" panose="020F0502020204030204" pitchFamily="34" charset="0"/>
                <a:cs typeface="Calibri" panose="020F0502020204030204" pitchFamily="34" charset="0"/>
              </a:rPr>
              <a:t>Coexistence Operation</a:t>
            </a:r>
            <a:endParaRPr lang="en-US" sz="1050" dirty="0">
              <a:solidFill>
                <a:schemeClr val="tx1"/>
              </a:solidFill>
              <a:latin typeface="Calibri" panose="020F0502020204030204" pitchFamily="34" charset="0"/>
              <a:cs typeface="Calibri" panose="020F0502020204030204" pitchFamily="34" charset="0"/>
            </a:endParaRPr>
          </a:p>
        </p:txBody>
      </p:sp>
      <p:sp>
        <p:nvSpPr>
          <p:cNvPr id="238" name="Rectangle 237"/>
          <p:cNvSpPr/>
          <p:nvPr/>
        </p:nvSpPr>
        <p:spPr bwMode="auto">
          <a:xfrm>
            <a:off x="8621216" y="6270938"/>
            <a:ext cx="72008" cy="25202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9" name="Rectangle 238"/>
          <p:cNvSpPr/>
          <p:nvPr/>
        </p:nvSpPr>
        <p:spPr bwMode="auto">
          <a:xfrm>
            <a:off x="8657641" y="6573924"/>
            <a:ext cx="35554" cy="25202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0" name="TextBox 239"/>
          <p:cNvSpPr txBox="1"/>
          <p:nvPr/>
        </p:nvSpPr>
        <p:spPr>
          <a:xfrm>
            <a:off x="8693195" y="6323205"/>
            <a:ext cx="681597" cy="215444"/>
          </a:xfrm>
          <a:prstGeom prst="rect">
            <a:avLst/>
          </a:prstGeom>
          <a:noFill/>
        </p:spPr>
        <p:txBody>
          <a:bodyPr wrap="none" rtlCol="0">
            <a:spAutoFit/>
          </a:bodyPr>
          <a:lstStyle/>
          <a:p>
            <a:r>
              <a:rPr lang="en-US" sz="800" b="1" dirty="0" err="1" smtClean="0">
                <a:solidFill>
                  <a:schemeClr val="tx1"/>
                </a:solidFill>
                <a:latin typeface="Calibri" panose="020F0502020204030204" pitchFamily="34" charset="0"/>
                <a:cs typeface="Calibri" panose="020F0502020204030204" pitchFamily="34" charset="0"/>
              </a:rPr>
              <a:t>Ch</a:t>
            </a:r>
            <a:r>
              <a:rPr lang="en-US" sz="800" b="1" dirty="0" smtClean="0">
                <a:solidFill>
                  <a:schemeClr val="tx1"/>
                </a:solidFill>
                <a:latin typeface="Calibri" panose="020F0502020204030204" pitchFamily="34" charset="0"/>
                <a:cs typeface="Calibri" panose="020F0502020204030204" pitchFamily="34" charset="0"/>
              </a:rPr>
              <a:t>: 200KHz </a:t>
            </a:r>
            <a:endParaRPr lang="en-US" sz="800" b="1" dirty="0">
              <a:solidFill>
                <a:schemeClr val="tx1"/>
              </a:solidFill>
              <a:latin typeface="Calibri" panose="020F0502020204030204" pitchFamily="34" charset="0"/>
              <a:cs typeface="Calibri" panose="020F0502020204030204" pitchFamily="34" charset="0"/>
            </a:endParaRPr>
          </a:p>
        </p:txBody>
      </p:sp>
      <p:sp>
        <p:nvSpPr>
          <p:cNvPr id="241" name="TextBox 240"/>
          <p:cNvSpPr txBox="1"/>
          <p:nvPr/>
        </p:nvSpPr>
        <p:spPr>
          <a:xfrm>
            <a:off x="8693194" y="6610508"/>
            <a:ext cx="681597" cy="215444"/>
          </a:xfrm>
          <a:prstGeom prst="rect">
            <a:avLst/>
          </a:prstGeom>
          <a:noFill/>
        </p:spPr>
        <p:txBody>
          <a:bodyPr wrap="none" rtlCol="0">
            <a:spAutoFit/>
          </a:bodyPr>
          <a:lstStyle/>
          <a:p>
            <a:r>
              <a:rPr lang="en-US" sz="800" b="1" dirty="0" err="1" smtClean="0">
                <a:solidFill>
                  <a:schemeClr val="tx1"/>
                </a:solidFill>
                <a:latin typeface="Calibri" panose="020F0502020204030204" pitchFamily="34" charset="0"/>
                <a:cs typeface="Calibri" panose="020F0502020204030204" pitchFamily="34" charset="0"/>
              </a:rPr>
              <a:t>Ch</a:t>
            </a:r>
            <a:r>
              <a:rPr lang="en-US" sz="800" b="1" dirty="0" smtClean="0">
                <a:solidFill>
                  <a:schemeClr val="tx1"/>
                </a:solidFill>
                <a:latin typeface="Calibri" panose="020F0502020204030204" pitchFamily="34" charset="0"/>
                <a:cs typeface="Calibri" panose="020F0502020204030204" pitchFamily="34" charset="0"/>
              </a:rPr>
              <a:t>: 100KHz </a:t>
            </a:r>
            <a:endParaRPr lang="en-US" sz="800" b="1" dirty="0">
              <a:solidFill>
                <a:schemeClr val="tx1"/>
              </a:solidFill>
              <a:latin typeface="Calibri" panose="020F0502020204030204" pitchFamily="34" charset="0"/>
              <a:cs typeface="Calibri" panose="020F0502020204030204" pitchFamily="34" charset="0"/>
            </a:endParaRPr>
          </a:p>
        </p:txBody>
      </p:sp>
      <p:sp>
        <p:nvSpPr>
          <p:cNvPr id="242" name="TextBox 241"/>
          <p:cNvSpPr txBox="1"/>
          <p:nvPr/>
        </p:nvSpPr>
        <p:spPr>
          <a:xfrm>
            <a:off x="9096491" y="5155927"/>
            <a:ext cx="428322"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MHz</a:t>
            </a:r>
            <a:endParaRPr lang="en-US" sz="1000" b="1" dirty="0">
              <a:solidFill>
                <a:schemeClr val="tx1"/>
              </a:solidFill>
              <a:latin typeface="Calibri" panose="020F0502020204030204" pitchFamily="34" charset="0"/>
              <a:cs typeface="Calibri" panose="020F0502020204030204" pitchFamily="34" charset="0"/>
            </a:endParaRPr>
          </a:p>
        </p:txBody>
      </p:sp>
      <p:sp>
        <p:nvSpPr>
          <p:cNvPr id="243" name="Rectangle 242"/>
          <p:cNvSpPr/>
          <p:nvPr/>
        </p:nvSpPr>
        <p:spPr bwMode="auto">
          <a:xfrm>
            <a:off x="8481980" y="5019892"/>
            <a:ext cx="629847" cy="62441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6" name="TextBox 225"/>
          <p:cNvSpPr txBox="1"/>
          <p:nvPr/>
        </p:nvSpPr>
        <p:spPr>
          <a:xfrm>
            <a:off x="8179903" y="5143250"/>
            <a:ext cx="546945"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929.65</a:t>
            </a:r>
            <a:endParaRPr lang="en-US" sz="1000" b="1" dirty="0">
              <a:solidFill>
                <a:schemeClr val="tx1"/>
              </a:solidFill>
              <a:latin typeface="Calibri" panose="020F0502020204030204" pitchFamily="34" charset="0"/>
              <a:cs typeface="Calibri" panose="020F0502020204030204" pitchFamily="34" charset="0"/>
            </a:endParaRPr>
          </a:p>
        </p:txBody>
      </p:sp>
      <p:sp>
        <p:nvSpPr>
          <p:cNvPr id="244" name="TextBox 243"/>
          <p:cNvSpPr txBox="1"/>
          <p:nvPr/>
        </p:nvSpPr>
        <p:spPr>
          <a:xfrm>
            <a:off x="8586751" y="4989565"/>
            <a:ext cx="441146"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MCA</a:t>
            </a:r>
            <a:endParaRPr lang="en-US" sz="1000" b="1" dirty="0">
              <a:solidFill>
                <a:schemeClr val="tx1"/>
              </a:solidFill>
              <a:latin typeface="Calibri" panose="020F0502020204030204" pitchFamily="34" charset="0"/>
              <a:cs typeface="Calibri" panose="020F0502020204030204" pitchFamily="34" charset="0"/>
            </a:endParaRPr>
          </a:p>
        </p:txBody>
      </p:sp>
      <p:sp>
        <p:nvSpPr>
          <p:cNvPr id="245" name="TextBox 244"/>
          <p:cNvSpPr txBox="1"/>
          <p:nvPr/>
        </p:nvSpPr>
        <p:spPr>
          <a:xfrm>
            <a:off x="628328" y="6673879"/>
            <a:ext cx="2342308" cy="246221"/>
          </a:xfrm>
          <a:prstGeom prst="rect">
            <a:avLst/>
          </a:prstGeom>
          <a:noFill/>
        </p:spPr>
        <p:txBody>
          <a:bodyPr wrap="none" rtlCol="0">
            <a:spAutoFit/>
          </a:bodyPr>
          <a:lstStyle/>
          <a:p>
            <a:r>
              <a:rPr lang="en-US" sz="1000" dirty="0" smtClean="0">
                <a:solidFill>
                  <a:schemeClr val="tx1"/>
                </a:solidFill>
                <a:latin typeface="Calibri" panose="020F0502020204030204" pitchFamily="34" charset="0"/>
                <a:cs typeface="Calibri" panose="020F0502020204030204" pitchFamily="34" charset="0"/>
              </a:rPr>
              <a:t>MCA: Multi-Channel Access Radio System</a:t>
            </a:r>
            <a:endParaRPr lang="en-US" sz="1000" dirty="0">
              <a:solidFill>
                <a:schemeClr val="tx1"/>
              </a:solidFill>
              <a:latin typeface="Calibri" panose="020F0502020204030204" pitchFamily="34" charset="0"/>
              <a:cs typeface="Calibri" panose="020F0502020204030204" pitchFamily="34" charset="0"/>
            </a:endParaRPr>
          </a:p>
        </p:txBody>
      </p:sp>
      <p:sp>
        <p:nvSpPr>
          <p:cNvPr id="247" name="Rectangle 246"/>
          <p:cNvSpPr/>
          <p:nvPr/>
        </p:nvSpPr>
        <p:spPr bwMode="auto">
          <a:xfrm>
            <a:off x="5309874" y="4884453"/>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8" name="Rectangle 247"/>
          <p:cNvSpPr/>
          <p:nvPr/>
        </p:nvSpPr>
        <p:spPr bwMode="auto">
          <a:xfrm>
            <a:off x="5381882" y="4884452"/>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2" name="Rectangle 171"/>
          <p:cNvSpPr/>
          <p:nvPr/>
        </p:nvSpPr>
        <p:spPr bwMode="auto">
          <a:xfrm>
            <a:off x="5311777"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6" name="Rectangle 185"/>
          <p:cNvSpPr/>
          <p:nvPr/>
        </p:nvSpPr>
        <p:spPr bwMode="auto">
          <a:xfrm>
            <a:off x="5237497" y="4886338"/>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7" name="TextBox 186"/>
          <p:cNvSpPr txBox="1"/>
          <p:nvPr/>
        </p:nvSpPr>
        <p:spPr>
          <a:xfrm>
            <a:off x="4948808" y="5133764"/>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920.6</a:t>
            </a:r>
            <a:endParaRPr lang="en-US" sz="1000" b="1" dirty="0">
              <a:solidFill>
                <a:schemeClr val="tx1"/>
              </a:solidFill>
              <a:latin typeface="Calibri" panose="020F0502020204030204" pitchFamily="34" charset="0"/>
              <a:cs typeface="Calibri" panose="020F0502020204030204" pitchFamily="34" charset="0"/>
            </a:endParaRPr>
          </a:p>
        </p:txBody>
      </p:sp>
      <p:sp>
        <p:nvSpPr>
          <p:cNvPr id="249" name="Rectangle 248"/>
          <p:cNvSpPr/>
          <p:nvPr/>
        </p:nvSpPr>
        <p:spPr bwMode="auto">
          <a:xfrm>
            <a:off x="5454841" y="4884118"/>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4" name="Rectangle 173"/>
          <p:cNvSpPr/>
          <p:nvPr/>
        </p:nvSpPr>
        <p:spPr bwMode="auto">
          <a:xfrm>
            <a:off x="5455793"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3" name="Rectangle 172"/>
          <p:cNvSpPr/>
          <p:nvPr/>
        </p:nvSpPr>
        <p:spPr bwMode="auto">
          <a:xfrm>
            <a:off x="5383785"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222" name="Straight Connector 221"/>
          <p:cNvCxnSpPr/>
          <p:nvPr/>
        </p:nvCxnSpPr>
        <p:spPr bwMode="auto">
          <a:xfrm>
            <a:off x="376300" y="5390395"/>
            <a:ext cx="8820980" cy="0"/>
          </a:xfrm>
          <a:prstGeom prst="line">
            <a:avLst/>
          </a:prstGeom>
          <a:solidFill>
            <a:srgbClr val="00B8FF"/>
          </a:solidFill>
          <a:ln w="19050" cap="flat" cmpd="sng" algn="ctr">
            <a:solidFill>
              <a:schemeClr val="tx1"/>
            </a:solidFill>
            <a:prstDash val="solid"/>
            <a:round/>
            <a:headEnd type="none" w="med" len="med"/>
            <a:tailEnd type="none" w="med" len="med"/>
          </a:ln>
          <a:effectLst/>
        </p:spPr>
      </p:cxnSp>
      <p:sp>
        <p:nvSpPr>
          <p:cNvPr id="229" name="TextBox 228"/>
          <p:cNvSpPr txBox="1"/>
          <p:nvPr/>
        </p:nvSpPr>
        <p:spPr>
          <a:xfrm>
            <a:off x="70416" y="5457800"/>
            <a:ext cx="413896" cy="338554"/>
          </a:xfrm>
          <a:prstGeom prst="rect">
            <a:avLst/>
          </a:prstGeom>
          <a:noFill/>
        </p:spPr>
        <p:txBody>
          <a:bodyPr wrap="none" rtlCol="0">
            <a:spAutoFit/>
          </a:bodyPr>
          <a:lstStyle/>
          <a:p>
            <a:r>
              <a:rPr lang="en-US" sz="1600" dirty="0" smtClean="0">
                <a:solidFill>
                  <a:srgbClr val="FF0000"/>
                </a:solidFill>
                <a:latin typeface="Calibri" panose="020F0502020204030204" pitchFamily="34" charset="0"/>
                <a:cs typeface="Calibri" panose="020F0502020204030204" pitchFamily="34" charset="0"/>
              </a:rPr>
              <a:t>(2)</a:t>
            </a:r>
            <a:endParaRPr lang="en-US" dirty="0" smtClean="0">
              <a:solidFill>
                <a:srgbClr val="FF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805591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dirty="0" smtClean="0">
            <a:solidFill>
              <a:schemeClr val="tx1"/>
            </a:solidFill>
            <a:latin typeface="Calibri" panose="020F0502020204030204" pitchFamily="34" charset="0"/>
            <a:cs typeface="Calibri" panose="020F0502020204030204" pitchFamily="34" charset="0"/>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1907</TotalTime>
  <Words>1546</Words>
  <Application>Microsoft Office PowerPoint</Application>
  <PresentationFormat>Custom</PresentationFormat>
  <Paragraphs>286</Paragraphs>
  <Slides>13</Slides>
  <Notes>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1" baseType="lpstr">
      <vt:lpstr>Arial Unicode MS</vt:lpstr>
      <vt:lpstr>MS Gothic</vt:lpstr>
      <vt:lpstr>Arial</vt:lpstr>
      <vt:lpstr>Calibri</vt:lpstr>
      <vt:lpstr>Courier New</vt:lpstr>
      <vt:lpstr>Times New Roman</vt:lpstr>
      <vt:lpstr>Office Theme</vt:lpstr>
      <vt:lpstr>Document</vt:lpstr>
      <vt:lpstr>Proposal for Section 6.1 Japan on Recommended Practice</vt:lpstr>
      <vt:lpstr>Abstract</vt:lpstr>
      <vt:lpstr>Channelization in Japan</vt:lpstr>
      <vt:lpstr>ARIB STD-T106</vt:lpstr>
      <vt:lpstr>ARIB STD-T107</vt:lpstr>
      <vt:lpstr>ARIB STD-T108</vt:lpstr>
      <vt:lpstr>ARIB STD-T108 (1) Land Mobile Stations</vt:lpstr>
      <vt:lpstr>ARIB STD-T108 (2) Specified Low-Power Radio Stations </vt:lpstr>
      <vt:lpstr>ARIB STD-T108 (2) Specified Low-Power Radio Stations </vt:lpstr>
      <vt:lpstr>ARIB STD-T108 (2) Specified Low-Power Radio Stations </vt:lpstr>
      <vt:lpstr>References</vt:lpstr>
      <vt:lpstr>Appendix</vt:lpstr>
      <vt:lpstr>Current Use Cases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Yukimasa Nagai</cp:lastModifiedBy>
  <cp:revision>115</cp:revision>
  <cp:lastPrinted>2014-11-08T20:15:38Z</cp:lastPrinted>
  <dcterms:created xsi:type="dcterms:W3CDTF">2014-10-30T17:06:39Z</dcterms:created>
  <dcterms:modified xsi:type="dcterms:W3CDTF">2019-07-16T14:57:05Z</dcterms:modified>
</cp:coreProperties>
</file>