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9" r:id="rId4"/>
    <p:sldId id="307" r:id="rId5"/>
    <p:sldId id="300" r:id="rId6"/>
    <p:sldId id="301" r:id="rId7"/>
    <p:sldId id="308" r:id="rId8"/>
    <p:sldId id="302" r:id="rId9"/>
    <p:sldId id="299" r:id="rId10"/>
    <p:sldId id="303" r:id="rId11"/>
    <p:sldId id="304" r:id="rId12"/>
    <p:sldId id="305" r:id="rId13"/>
    <p:sldId id="306" r:id="rId14"/>
    <p:sldId id="309"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01" d="100"/>
          <a:sy n="101" d="100"/>
        </p:scale>
        <p:origin x="636" y="102"/>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814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802.19-19/0055r3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t>802.11ah and 802.15.4g coexistence </a:t>
            </a:r>
            <a:r>
              <a:rPr lang="en-US" sz="2400" dirty="0" smtClean="0"/>
              <a:t>Simulation </a:t>
            </a:r>
            <a:r>
              <a:rPr lang="en-US" sz="2400" dirty="0"/>
              <a:t>and </a:t>
            </a:r>
            <a:r>
              <a:rPr lang="en-US" sz="2400" dirty="0" smtClean="0"/>
              <a:t>Coexistence issues</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04883176"/>
              </p:ext>
            </p:extLst>
          </p:nvPr>
        </p:nvGraphicFramePr>
        <p:xfrm>
          <a:off x="554038" y="2580064"/>
          <a:ext cx="8734425" cy="3597816"/>
        </p:xfrm>
        <a:graphic>
          <a:graphicData uri="http://schemas.openxmlformats.org/presentationml/2006/ole">
            <mc:AlternateContent xmlns:mc="http://schemas.openxmlformats.org/markup-compatibility/2006">
              <mc:Choice xmlns:v="urn:schemas-microsoft-com:vml" Requires="v">
                <p:oleObj spid="_x0000_s3305" name="Document" r:id="rId4" imgW="8273167" imgH="3636424" progId="Word.Document.8">
                  <p:embed/>
                </p:oleObj>
              </mc:Choice>
              <mc:Fallback>
                <p:oleObj name="Document" r:id="rId4" imgW="8273167" imgH="3636424" progId="Word.Document.8">
                  <p:embed/>
                  <p:pic>
                    <p:nvPicPr>
                      <p:cNvPr id="0" name="Picture 3"/>
                      <p:cNvPicPr>
                        <a:picLocks noChangeAspect="1" noChangeArrowheads="1"/>
                      </p:cNvPicPr>
                      <p:nvPr/>
                    </p:nvPicPr>
                    <p:blipFill>
                      <a:blip r:embed="rId5"/>
                      <a:srcRect/>
                      <a:stretch>
                        <a:fillRect/>
                      </a:stretch>
                    </p:blipFill>
                    <p:spPr bwMode="auto">
                      <a:xfrm>
                        <a:off x="554038" y="2580064"/>
                        <a:ext cx="8734425" cy="3597816"/>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smtClean="0"/>
              <a:t>Observations from 802.11ah and 802.15.4g Data Packet Delivery Rate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686530"/>
            <a:ext cx="8288868" cy="5019069"/>
          </a:xfrm>
        </p:spPr>
        <p:txBody>
          <a:bodyPr/>
          <a:lstStyle/>
          <a:p>
            <a:pPr marL="457200" indent="-457200">
              <a:buFont typeface="+mj-lt"/>
              <a:buAutoNum type="arabicParenR"/>
            </a:pPr>
            <a:r>
              <a:rPr lang="en-US" sz="2000" dirty="0" smtClean="0"/>
              <a:t>For all scenarios</a:t>
            </a:r>
            <a:r>
              <a:rPr lang="en-US" sz="2000" dirty="0"/>
              <a:t>, 802.11ah network delivers near 100% of the </a:t>
            </a:r>
            <a:r>
              <a:rPr lang="en-US" sz="2000" dirty="0" smtClean="0"/>
              <a:t>packet</a:t>
            </a:r>
            <a:endParaRPr lang="en-US" sz="2000" dirty="0"/>
          </a:p>
          <a:p>
            <a:pPr lvl="1"/>
            <a:r>
              <a:rPr lang="en-US" sz="1800" dirty="0" smtClean="0"/>
              <a:t>Indicate </a:t>
            </a:r>
            <a:r>
              <a:rPr lang="en-US" sz="1800" dirty="0"/>
              <a:t>that network traffic and network size have </a:t>
            </a:r>
            <a:r>
              <a:rPr lang="en-US" sz="1800" dirty="0" smtClean="0"/>
              <a:t>less</a:t>
            </a:r>
            <a:r>
              <a:rPr lang="en-US" sz="1600" dirty="0" smtClean="0"/>
              <a:t> </a:t>
            </a:r>
            <a:r>
              <a:rPr lang="en-US" sz="1800" dirty="0" smtClean="0"/>
              <a:t>impact </a:t>
            </a:r>
            <a:r>
              <a:rPr lang="en-US" sz="1800" dirty="0"/>
              <a:t>on 802.11ah packet delivery </a:t>
            </a:r>
            <a:r>
              <a:rPr lang="en-US" sz="1800" dirty="0" smtClean="0"/>
              <a:t>rate </a:t>
            </a:r>
          </a:p>
          <a:p>
            <a:pPr lvl="1"/>
            <a:endParaRPr lang="en-US" sz="2000" dirty="0" smtClean="0"/>
          </a:p>
          <a:p>
            <a:pPr marL="457200" indent="-457200">
              <a:buFont typeface="+mj-lt"/>
              <a:buAutoNum type="arabicParenR"/>
            </a:pPr>
            <a:r>
              <a:rPr lang="en-US" sz="2000" dirty="0" smtClean="0"/>
              <a:t>802.11ah network traffic </a:t>
            </a:r>
            <a:r>
              <a:rPr lang="en-US" sz="2000" dirty="0"/>
              <a:t>has impact on 802.15.4g packet delivery </a:t>
            </a:r>
            <a:r>
              <a:rPr lang="en-US" sz="2000" dirty="0" smtClean="0"/>
              <a:t>rate</a:t>
            </a:r>
          </a:p>
          <a:p>
            <a:pPr lvl="1"/>
            <a:r>
              <a:rPr lang="en-US" sz="1800" dirty="0" smtClean="0"/>
              <a:t>802.15.4g network </a:t>
            </a:r>
            <a:r>
              <a:rPr lang="en-US" sz="1800" dirty="0"/>
              <a:t>packet delivery rate decreases as 802.11ah </a:t>
            </a:r>
            <a:r>
              <a:rPr lang="en-US" sz="1800" dirty="0" smtClean="0"/>
              <a:t>network traffic increases </a:t>
            </a:r>
          </a:p>
          <a:p>
            <a:pPr lvl="1"/>
            <a:endParaRPr lang="en-US" sz="1800" dirty="0" smtClean="0"/>
          </a:p>
          <a:p>
            <a:pPr marL="457200" indent="-457200">
              <a:buFont typeface="+mj-lt"/>
              <a:buAutoNum type="arabicParenR"/>
            </a:pPr>
            <a:r>
              <a:rPr lang="en-US" sz="2000" dirty="0" smtClean="0"/>
              <a:t>802.15.4g </a:t>
            </a:r>
            <a:r>
              <a:rPr lang="en-US" sz="2000" dirty="0"/>
              <a:t>network traffic affects more </a:t>
            </a:r>
            <a:r>
              <a:rPr lang="en-US" sz="2000" dirty="0" smtClean="0"/>
              <a:t>on its </a:t>
            </a:r>
            <a:r>
              <a:rPr lang="en-US" sz="2000" dirty="0"/>
              <a:t>packet delivery </a:t>
            </a:r>
            <a:r>
              <a:rPr lang="en-US" sz="2000" dirty="0" smtClean="0"/>
              <a:t>rate</a:t>
            </a:r>
          </a:p>
          <a:p>
            <a:pPr lvl="1"/>
            <a:r>
              <a:rPr lang="en-US" sz="1800" dirty="0" smtClean="0"/>
              <a:t>802.15.4g </a:t>
            </a:r>
            <a:r>
              <a:rPr lang="en-US" sz="1800" dirty="0"/>
              <a:t>network packet </a:t>
            </a:r>
            <a:r>
              <a:rPr lang="en-US" sz="1800" dirty="0" smtClean="0"/>
              <a:t>delivery rate </a:t>
            </a:r>
            <a:r>
              <a:rPr lang="en-US" sz="1800" dirty="0"/>
              <a:t>decreases significantly as its network traffic </a:t>
            </a:r>
            <a:r>
              <a:rPr lang="en-US" sz="1800" dirty="0" smtClean="0"/>
              <a:t>doubles</a:t>
            </a:r>
          </a:p>
          <a:p>
            <a:pPr lvl="1"/>
            <a:endParaRPr lang="en-US" sz="2000" dirty="0" smtClean="0"/>
          </a:p>
          <a:p>
            <a:pPr marL="457200" indent="-457200">
              <a:buFont typeface="+mj-lt"/>
              <a:buAutoNum type="arabicParenR"/>
            </a:pPr>
            <a:r>
              <a:rPr lang="en-US" sz="2000" dirty="0" smtClean="0"/>
              <a:t>The </a:t>
            </a:r>
            <a:r>
              <a:rPr lang="en-US" sz="2000" dirty="0"/>
              <a:t>network size has little </a:t>
            </a:r>
            <a:r>
              <a:rPr lang="en-US" sz="2000" dirty="0" smtClean="0"/>
              <a:t>effect </a:t>
            </a:r>
            <a:r>
              <a:rPr lang="en-US" sz="2000" dirty="0"/>
              <a:t>on 802.15.4g network </a:t>
            </a:r>
            <a:r>
              <a:rPr lang="en-US" sz="2000" dirty="0" smtClean="0"/>
              <a:t>packet delivery rate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78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latin typeface="+mj-lt"/>
              </a:rPr>
              <a:t>802.11ah and 802.15.4g Coexistence Simulation - Packet Latency</a:t>
            </a:r>
            <a:endParaRPr lang="en-US" sz="20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r>
              <a:rPr lang="en-US" sz="2000" dirty="0"/>
              <a:t>Solid lines for 802.11ah, and dash lines for 802.15.4g</a:t>
            </a:r>
          </a:p>
          <a:p>
            <a:pPr>
              <a:spcBef>
                <a:spcPts val="0"/>
              </a:spcBef>
            </a:pPr>
            <a:r>
              <a:rPr lang="en-US" sz="2000" dirty="0"/>
              <a:t>50-20-20 indicates that 50 nodes for each network, 20 kbps offered load for 802.11ah network, 20kbps offered load for 802.15.4g network</a:t>
            </a:r>
            <a:endParaRPr lang="en-US" sz="4000" dirty="0"/>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1880" y="1497360"/>
            <a:ext cx="5664629" cy="4248472"/>
          </a:xfrm>
          <a:prstGeom prst="rect">
            <a:avLst/>
          </a:prstGeom>
        </p:spPr>
      </p:pic>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59408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Observations from 802.11ah and 802.15.4g Packet Latency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457200" indent="-457200">
              <a:buFont typeface="+mj-lt"/>
              <a:buAutoNum type="arabicParenR"/>
            </a:pPr>
            <a:r>
              <a:rPr lang="en-US" sz="2000" dirty="0" smtClean="0"/>
              <a:t>For </a:t>
            </a:r>
            <a:r>
              <a:rPr lang="en-US" sz="2000" dirty="0"/>
              <a:t>all scenarios, 802.15.4g </a:t>
            </a:r>
            <a:r>
              <a:rPr lang="en-US" sz="2000" dirty="0" smtClean="0"/>
              <a:t>network achieves </a:t>
            </a:r>
            <a:r>
              <a:rPr lang="en-US" sz="2000" dirty="0"/>
              <a:t>similar packet </a:t>
            </a:r>
            <a:r>
              <a:rPr lang="en-US" sz="2000" dirty="0" smtClean="0"/>
              <a:t>latency</a:t>
            </a:r>
          </a:p>
          <a:p>
            <a:pPr lvl="1"/>
            <a:r>
              <a:rPr lang="en-US" sz="1800" dirty="0" smtClean="0"/>
              <a:t>Indicate that 802.15.4g </a:t>
            </a:r>
            <a:r>
              <a:rPr lang="en-US" sz="1800" dirty="0"/>
              <a:t>packet is either delivered with the bounded </a:t>
            </a:r>
            <a:r>
              <a:rPr lang="en-US" sz="1800" dirty="0" smtClean="0"/>
              <a:t>delay or dropped</a:t>
            </a:r>
          </a:p>
          <a:p>
            <a:pPr lvl="1"/>
            <a:r>
              <a:rPr lang="en-US" sz="1800" dirty="0" smtClean="0"/>
              <a:t>Therefore</a:t>
            </a:r>
            <a:r>
              <a:rPr lang="en-US" sz="1800" dirty="0"/>
              <a:t>, network traffic and network </a:t>
            </a:r>
            <a:r>
              <a:rPr lang="en-US" sz="1800" dirty="0" smtClean="0"/>
              <a:t>size have </a:t>
            </a:r>
            <a:r>
              <a:rPr lang="en-US" sz="1800" dirty="0"/>
              <a:t>little impact on 802.15.4g packet </a:t>
            </a:r>
            <a:r>
              <a:rPr lang="en-US" sz="1800" dirty="0" smtClean="0"/>
              <a:t>latency</a:t>
            </a:r>
            <a:endParaRPr lang="en-US" sz="1800" dirty="0"/>
          </a:p>
          <a:p>
            <a:pPr lvl="1"/>
            <a:endParaRPr lang="en-US" sz="800" dirty="0" smtClean="0"/>
          </a:p>
          <a:p>
            <a:pPr marL="457200" indent="-457200">
              <a:buFont typeface="+mj-lt"/>
              <a:buAutoNum type="arabicParenR"/>
            </a:pPr>
            <a:r>
              <a:rPr lang="en-US" sz="2000" dirty="0" smtClean="0"/>
              <a:t>802.11ah network </a:t>
            </a:r>
            <a:r>
              <a:rPr lang="en-US" sz="2000" dirty="0"/>
              <a:t>traffic has impact on its packet </a:t>
            </a:r>
            <a:r>
              <a:rPr lang="en-US" sz="2000" dirty="0" smtClean="0"/>
              <a:t>latency</a:t>
            </a:r>
          </a:p>
          <a:p>
            <a:pPr lvl="1"/>
            <a:r>
              <a:rPr lang="en-US" sz="1800" dirty="0" smtClean="0"/>
              <a:t>802.11ah packet </a:t>
            </a:r>
            <a:r>
              <a:rPr lang="en-US" sz="1800" dirty="0"/>
              <a:t>latency increases as its network traffic </a:t>
            </a:r>
            <a:r>
              <a:rPr lang="en-US" sz="1800" dirty="0" smtClean="0"/>
              <a:t>increases</a:t>
            </a:r>
          </a:p>
          <a:p>
            <a:pPr lvl="1"/>
            <a:endParaRPr lang="en-US" sz="800" dirty="0" smtClean="0"/>
          </a:p>
          <a:p>
            <a:pPr marL="457200" indent="-457200">
              <a:buFont typeface="+mj-lt"/>
              <a:buAutoNum type="arabicParenR"/>
            </a:pPr>
            <a:r>
              <a:rPr lang="en-US" sz="2000" dirty="0" smtClean="0"/>
              <a:t>802.15.4g </a:t>
            </a:r>
            <a:r>
              <a:rPr lang="en-US" sz="2000" dirty="0"/>
              <a:t>network traffic has more impact on 802.11ah </a:t>
            </a:r>
            <a:r>
              <a:rPr lang="en-US" sz="2000" dirty="0" smtClean="0"/>
              <a:t>packet latency</a:t>
            </a:r>
          </a:p>
          <a:p>
            <a:pPr lvl="1"/>
            <a:r>
              <a:rPr lang="en-US" sz="1800" dirty="0" smtClean="0"/>
              <a:t>802.11ah </a:t>
            </a:r>
            <a:r>
              <a:rPr lang="en-US" sz="1800" dirty="0"/>
              <a:t>network packet latency increases more </a:t>
            </a:r>
            <a:r>
              <a:rPr lang="en-US" sz="1800" dirty="0" smtClean="0"/>
              <a:t>as 802.15.4g </a:t>
            </a:r>
            <a:r>
              <a:rPr lang="en-US" sz="1800" dirty="0"/>
              <a:t>network traffic </a:t>
            </a:r>
            <a:r>
              <a:rPr lang="en-US" sz="1800" dirty="0" smtClean="0"/>
              <a:t>doubles</a:t>
            </a:r>
          </a:p>
          <a:p>
            <a:pPr lvl="1"/>
            <a:endParaRPr lang="en-US" sz="800" dirty="0" smtClean="0"/>
          </a:p>
          <a:p>
            <a:pPr marL="457200" indent="-457200">
              <a:buFont typeface="+mj-lt"/>
              <a:buAutoNum type="arabicParenR"/>
            </a:pPr>
            <a:r>
              <a:rPr lang="en-US" sz="2000" dirty="0" smtClean="0"/>
              <a:t>Network </a:t>
            </a:r>
            <a:r>
              <a:rPr lang="en-US" sz="2000" dirty="0"/>
              <a:t>size has </a:t>
            </a:r>
            <a:r>
              <a:rPr lang="en-US" sz="2000" dirty="0" smtClean="0"/>
              <a:t>major influence </a:t>
            </a:r>
            <a:r>
              <a:rPr lang="en-US" sz="2000" dirty="0"/>
              <a:t>on 802.11ah packet </a:t>
            </a:r>
            <a:r>
              <a:rPr lang="en-US" sz="2000" dirty="0" smtClean="0"/>
              <a:t>latency</a:t>
            </a:r>
          </a:p>
          <a:p>
            <a:pPr lvl="1"/>
            <a:r>
              <a:rPr lang="en-US" sz="1800" dirty="0" smtClean="0"/>
              <a:t>802.11ah </a:t>
            </a:r>
            <a:r>
              <a:rPr lang="en-US" sz="1800" dirty="0"/>
              <a:t>packet </a:t>
            </a:r>
            <a:r>
              <a:rPr lang="en-US" sz="1800" dirty="0" smtClean="0"/>
              <a:t>latency increases </a:t>
            </a:r>
            <a:r>
              <a:rPr lang="en-US" sz="1800" dirty="0"/>
              <a:t>significantly as the number of nodes doubles, </a:t>
            </a:r>
            <a:r>
              <a:rPr lang="en-US" sz="1800" dirty="0" smtClean="0"/>
              <a:t>which verifies </a:t>
            </a:r>
            <a:r>
              <a:rPr lang="en-US" sz="1800" dirty="0"/>
              <a:t>that 802.11ah packet can be infinitely </a:t>
            </a:r>
            <a:r>
              <a:rPr lang="en-US" sz="1800" dirty="0" smtClean="0"/>
              <a:t>delayed</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1397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Coexistence Issues to Be Addressed</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802.15.4g data packet delivery reliability</a:t>
            </a:r>
          </a:p>
          <a:p>
            <a:pPr lvl="1"/>
            <a:r>
              <a:rPr lang="en-US" sz="1800" dirty="0" smtClean="0"/>
              <a:t>First priority</a:t>
            </a:r>
          </a:p>
          <a:p>
            <a:endParaRPr lang="en-US" sz="2000" dirty="0" smtClean="0"/>
          </a:p>
          <a:p>
            <a:r>
              <a:rPr lang="en-US" sz="2000" dirty="0" smtClean="0"/>
              <a:t>802.11ah data packet latency</a:t>
            </a:r>
          </a:p>
          <a:p>
            <a:pPr lvl="1"/>
            <a:r>
              <a:rPr lang="en-US" sz="1800" dirty="0" smtClean="0"/>
              <a:t>Second priority</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897334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a:t>
            </a:r>
            <a:r>
              <a:rPr lang="en-US" sz="2400" dirty="0" smtClean="0"/>
              <a:t>Use Cases</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612870626"/>
              </p:ext>
            </p:extLst>
          </p:nvPr>
        </p:nvGraphicFramePr>
        <p:xfrm>
          <a:off x="1545584" y="1497360"/>
          <a:ext cx="6535572" cy="5220579"/>
        </p:xfrm>
        <a:graphic>
          <a:graphicData uri="http://schemas.openxmlformats.org/presentationml/2006/ole">
            <mc:AlternateContent xmlns:mc="http://schemas.openxmlformats.org/markup-compatibility/2006">
              <mc:Choice xmlns:v="urn:schemas-microsoft-com:vml" Requires="v">
                <p:oleObj spid="_x0000_s4100" name="Worksheet" r:id="rId3" imgW="12030100" imgH="10677420" progId="Excel.Sheet.12">
                  <p:embed/>
                </p:oleObj>
              </mc:Choice>
              <mc:Fallback>
                <p:oleObj name="Worksheet" r:id="rId3" imgW="12030100" imgH="10677420" progId="Excel.Sheet.12">
                  <p:embed/>
                  <p:pic>
                    <p:nvPicPr>
                      <p:cNvPr id="0" name=""/>
                      <p:cNvPicPr/>
                      <p:nvPr/>
                    </p:nvPicPr>
                    <p:blipFill>
                      <a:blip r:embed="rId4"/>
                      <a:stretch>
                        <a:fillRect/>
                      </a:stretch>
                    </p:blipFill>
                    <p:spPr>
                      <a:xfrm>
                        <a:off x="1545584" y="1497360"/>
                        <a:ext cx="6535572" cy="5220579"/>
                      </a:xfrm>
                      <a:prstGeom prst="rect">
                        <a:avLst/>
                      </a:prstGeom>
                    </p:spPr>
                  </p:pic>
                </p:oleObj>
              </mc:Fallback>
            </mc:AlternateContent>
          </a:graphicData>
        </a:graphic>
      </p:graphicFrame>
    </p:spTree>
    <p:extLst>
      <p:ext uri="{BB962C8B-B14F-4D97-AF65-F5344CB8AC3E}">
        <p14:creationId xmlns:p14="http://schemas.microsoft.com/office/powerpoint/2010/main" val="298940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dirty="0" smtClean="0"/>
              <a:t>This document summarizes 802.11ah and 802.15.4g coexistence performance and identifies coexistence issues to be addressed</a:t>
            </a:r>
          </a:p>
          <a:p>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is intended for Section 7 in the Table of Content #19-19/0035r3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Coexistence Mechanism</a:t>
            </a:r>
            <a:endParaRPr lang="en-US" sz="2000" dirty="0" smtClean="0"/>
          </a:p>
          <a:p>
            <a:r>
              <a:rPr lang="en-US" sz="2000" dirty="0" smtClean="0"/>
              <a:t>802.11ah</a:t>
            </a:r>
            <a:endParaRPr lang="en-US" sz="2000" dirty="0"/>
          </a:p>
          <a:p>
            <a:pPr lvl="1"/>
            <a:r>
              <a:rPr lang="en-US" sz="1800" dirty="0" smtClean="0"/>
              <a:t>802.11ah specifies ED </a:t>
            </a:r>
            <a:r>
              <a:rPr lang="en-US" sz="1800" dirty="0"/>
              <a:t>based </a:t>
            </a:r>
            <a:r>
              <a:rPr lang="en-US" sz="1800" dirty="0" smtClean="0"/>
              <a:t>CCA for inter-system coexistence</a:t>
            </a:r>
          </a:p>
          <a:p>
            <a:pPr lvl="1"/>
            <a:r>
              <a:rPr lang="en-US" sz="1800" dirty="0" smtClean="0"/>
              <a:t>ED threshold</a:t>
            </a:r>
          </a:p>
          <a:p>
            <a:pPr lvl="2"/>
            <a:r>
              <a:rPr lang="en-US" sz="1600" dirty="0" smtClean="0"/>
              <a:t>-75 </a:t>
            </a:r>
            <a:r>
              <a:rPr lang="en-US" sz="1600" dirty="0" err="1" smtClean="0"/>
              <a:t>dBm</a:t>
            </a:r>
            <a:r>
              <a:rPr lang="en-US" sz="1600" dirty="0" smtClean="0"/>
              <a:t> for primary 1 MHz channel</a:t>
            </a:r>
          </a:p>
          <a:p>
            <a:pPr lvl="2"/>
            <a:r>
              <a:rPr lang="en-US" sz="1600" dirty="0" smtClean="0"/>
              <a:t>-72 </a:t>
            </a:r>
            <a:r>
              <a:rPr lang="en-US" sz="1600" dirty="0" err="1"/>
              <a:t>dBm</a:t>
            </a:r>
            <a:r>
              <a:rPr lang="en-US" sz="1600" dirty="0"/>
              <a:t> for </a:t>
            </a:r>
            <a:r>
              <a:rPr lang="en-US" sz="1600" dirty="0" smtClean="0"/>
              <a:t>primary 2 </a:t>
            </a:r>
            <a:r>
              <a:rPr lang="en-US" sz="1600" dirty="0"/>
              <a:t>MHz </a:t>
            </a:r>
            <a:r>
              <a:rPr lang="en-US" sz="1600" dirty="0" smtClean="0"/>
              <a:t>channel and secondary 2 MHz channels</a:t>
            </a:r>
            <a:endParaRPr lang="en-US" sz="1600" dirty="0"/>
          </a:p>
          <a:p>
            <a:pPr lvl="2"/>
            <a:r>
              <a:rPr lang="en-US" sz="1600" dirty="0" smtClean="0"/>
              <a:t>-69 </a:t>
            </a:r>
            <a:r>
              <a:rPr lang="en-US" sz="1600" dirty="0" err="1"/>
              <a:t>dBm</a:t>
            </a:r>
            <a:r>
              <a:rPr lang="en-US" sz="1600" dirty="0"/>
              <a:t> for </a:t>
            </a:r>
            <a:r>
              <a:rPr lang="en-US" sz="1600" dirty="0" smtClean="0"/>
              <a:t>secondary 4 </a:t>
            </a:r>
            <a:r>
              <a:rPr lang="en-US" sz="1600" dirty="0"/>
              <a:t>MHz channel</a:t>
            </a:r>
          </a:p>
          <a:p>
            <a:pPr lvl="2"/>
            <a:r>
              <a:rPr lang="en-US" sz="1600" dirty="0" smtClean="0"/>
              <a:t>-66 </a:t>
            </a:r>
            <a:r>
              <a:rPr lang="en-US" sz="1600" dirty="0" err="1"/>
              <a:t>dBm</a:t>
            </a:r>
            <a:r>
              <a:rPr lang="en-US" sz="1600" dirty="0"/>
              <a:t> for </a:t>
            </a:r>
            <a:r>
              <a:rPr lang="en-US" sz="1600" dirty="0" smtClean="0"/>
              <a:t>secondary 8 </a:t>
            </a:r>
            <a:r>
              <a:rPr lang="en-US" sz="1600" dirty="0"/>
              <a:t>MHz </a:t>
            </a:r>
            <a:r>
              <a:rPr lang="en-US" sz="1600" dirty="0" smtClean="0"/>
              <a:t>channel</a:t>
            </a:r>
          </a:p>
          <a:p>
            <a:pPr lvl="2"/>
            <a:endParaRPr lang="en-US" sz="1200" dirty="0"/>
          </a:p>
          <a:p>
            <a:r>
              <a:rPr lang="en-US" sz="2000" dirty="0"/>
              <a:t>802.15.4g	</a:t>
            </a:r>
          </a:p>
          <a:p>
            <a:pPr lvl="1"/>
            <a:r>
              <a:rPr lang="en-US" sz="1800" dirty="0" smtClean="0"/>
              <a:t>802.15.4g does not specifically define inter-system coexistence</a:t>
            </a:r>
          </a:p>
          <a:p>
            <a:pPr lvl="1"/>
            <a:r>
              <a:rPr lang="en-US" sz="1800" dirty="0" smtClean="0"/>
              <a:t>However, ED </a:t>
            </a:r>
            <a:r>
              <a:rPr lang="en-US" sz="1800" dirty="0"/>
              <a:t>based </a:t>
            </a:r>
            <a:r>
              <a:rPr lang="en-US" sz="1800" dirty="0" smtClean="0"/>
              <a:t>CCA is implicitly used for inter-system </a:t>
            </a:r>
            <a:r>
              <a:rPr lang="en-US" sz="1800" dirty="0"/>
              <a:t>coexistence if </a:t>
            </a:r>
            <a:r>
              <a:rPr lang="en-US" sz="1800" dirty="0" smtClean="0"/>
              <a:t>ED based CCA is </a:t>
            </a:r>
            <a:r>
              <a:rPr lang="en-US" sz="1800" dirty="0"/>
              <a:t>applied. Otherwise, no ED based inter-system coexistence is provided. </a:t>
            </a:r>
          </a:p>
          <a:p>
            <a:pPr lvl="2"/>
            <a:r>
              <a:rPr lang="en-US" sz="1600" dirty="0" smtClean="0"/>
              <a:t>For </a:t>
            </a:r>
            <a:r>
              <a:rPr lang="en-US" sz="1600" dirty="0"/>
              <a:t>FSK PHY with FEC, threshold </a:t>
            </a:r>
            <a:r>
              <a:rPr lang="en-US" sz="1600" dirty="0" smtClean="0"/>
              <a:t>is in </a:t>
            </a:r>
            <a:r>
              <a:rPr lang="en-US" sz="1600" dirty="0"/>
              <a:t>[-100 </a:t>
            </a:r>
            <a:r>
              <a:rPr lang="en-US" sz="1600" dirty="0" err="1"/>
              <a:t>dBm</a:t>
            </a:r>
            <a:r>
              <a:rPr lang="en-US" sz="1600" dirty="0"/>
              <a:t>, -78 </a:t>
            </a:r>
            <a:r>
              <a:rPr lang="en-US" sz="1600" dirty="0" err="1"/>
              <a:t>dBm</a:t>
            </a:r>
            <a:r>
              <a:rPr lang="en-US" sz="1600" dirty="0" smtClean="0"/>
              <a:t>]</a:t>
            </a:r>
          </a:p>
          <a:p>
            <a:pPr lvl="1"/>
            <a:r>
              <a:rPr lang="en-US" sz="1800" dirty="0" smtClean="0"/>
              <a:t>CSM </a:t>
            </a:r>
            <a:r>
              <a:rPr lang="en-US" sz="1800" dirty="0"/>
              <a:t>based intra-system coexistence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ED Threshold</a:t>
            </a:r>
          </a:p>
          <a:p>
            <a:r>
              <a:rPr lang="en-US" sz="2000" dirty="0" smtClean="0"/>
              <a:t>Higher ED threshold of </a:t>
            </a:r>
            <a:r>
              <a:rPr lang="en-US" sz="2000" dirty="0"/>
              <a:t>802.11ah</a:t>
            </a:r>
            <a:r>
              <a:rPr lang="en-US" sz="2000" dirty="0" smtClean="0"/>
              <a:t> can cause coexistence Issue</a:t>
            </a:r>
          </a:p>
          <a:p>
            <a:r>
              <a:rPr lang="en-US" sz="2000" dirty="0"/>
              <a:t>For FSK PHY with FEC, threshold is in [-100 </a:t>
            </a:r>
            <a:r>
              <a:rPr lang="en-US" sz="2000" dirty="0" err="1"/>
              <a:t>dBm</a:t>
            </a:r>
            <a:r>
              <a:rPr lang="en-US" sz="2000" dirty="0"/>
              <a:t>, -78 </a:t>
            </a:r>
            <a:r>
              <a:rPr lang="en-US" sz="2000" dirty="0" err="1" smtClean="0"/>
              <a:t>dBm</a:t>
            </a:r>
            <a:r>
              <a:rPr lang="en-US" sz="2000" dirty="0" smtClean="0"/>
              <a:t>], 802.15.4g </a:t>
            </a:r>
            <a:r>
              <a:rPr lang="en-US" sz="2000" dirty="0"/>
              <a:t>receiver sensitivity (RS) is </a:t>
            </a:r>
            <a:r>
              <a:rPr lang="en-US" sz="2000" dirty="0" smtClean="0"/>
              <a:t>in [-110 </a:t>
            </a:r>
            <a:r>
              <a:rPr lang="en-US" sz="2000" dirty="0" err="1" smtClean="0"/>
              <a:t>dBm</a:t>
            </a:r>
            <a:r>
              <a:rPr lang="en-US" sz="2000" dirty="0" smtClean="0"/>
              <a:t>, -88 </a:t>
            </a:r>
            <a:r>
              <a:rPr lang="en-US" sz="2000" dirty="0" err="1" smtClean="0"/>
              <a:t>dBm</a:t>
            </a:r>
            <a:r>
              <a:rPr lang="en-US" sz="2000" dirty="0" smtClean="0"/>
              <a:t>] </a:t>
            </a:r>
            <a:endParaRPr lang="en-US" sz="1600" dirty="0"/>
          </a:p>
          <a:p>
            <a:pPr>
              <a:spcBef>
                <a:spcPts val="0"/>
              </a:spcBef>
            </a:pPr>
            <a:r>
              <a:rPr lang="en-US" sz="2000" dirty="0" smtClean="0"/>
              <a:t>Consequence</a:t>
            </a:r>
            <a:endParaRPr lang="en-US" sz="2000" dirty="0"/>
          </a:p>
          <a:p>
            <a:pPr lvl="1">
              <a:spcBef>
                <a:spcPts val="0"/>
              </a:spcBef>
            </a:pPr>
            <a:r>
              <a:rPr lang="en-US" sz="1800" dirty="0"/>
              <a:t>Readable 802.15.4g packets with receiving power level within the range [802.15.4g RS, 802.11ah ED Threshold] are ignored by 802.11ah ED CCA mechanism, which result in</a:t>
            </a:r>
          </a:p>
          <a:p>
            <a:pPr lvl="2">
              <a:spcBef>
                <a:spcPts val="0"/>
              </a:spcBef>
            </a:pPr>
            <a:r>
              <a:rPr lang="en-US" sz="1600" dirty="0"/>
              <a:t>802.15.4g packet collision</a:t>
            </a:r>
          </a:p>
          <a:p>
            <a:pPr lvl="1">
              <a:spcBef>
                <a:spcPts val="0"/>
              </a:spcBef>
            </a:pPr>
            <a:r>
              <a:rPr lang="en-US" sz="1800" dirty="0"/>
              <a:t>802.11ah devices access channel more, which result in</a:t>
            </a:r>
          </a:p>
          <a:p>
            <a:pPr lvl="2">
              <a:spcBef>
                <a:spcPts val="0"/>
              </a:spcBef>
            </a:pPr>
            <a:r>
              <a:rPr lang="en-US" dirty="0"/>
              <a:t>802.15.4g packet drop due to channel access failure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028" y="5056928"/>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380904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PHY, Channel Width and Data Rate</a:t>
            </a:r>
          </a:p>
          <a:p>
            <a:r>
              <a:rPr lang="en-US" sz="2000" dirty="0" smtClean="0"/>
              <a:t>802.11ah</a:t>
            </a:r>
          </a:p>
          <a:p>
            <a:pPr lvl="1"/>
            <a:r>
              <a:rPr lang="en-US" sz="1800" dirty="0" smtClean="0"/>
              <a:t>OFDM PHY</a:t>
            </a:r>
          </a:p>
          <a:p>
            <a:pPr lvl="1"/>
            <a:r>
              <a:rPr lang="en-US" sz="1800" dirty="0" smtClean="0"/>
              <a:t>1MHz/2MHz/4MHz/8MHz/16MHz channels</a:t>
            </a:r>
          </a:p>
          <a:p>
            <a:pPr lvl="1"/>
            <a:r>
              <a:rPr lang="en-US" sz="1800" dirty="0" smtClean="0"/>
              <a:t>150kbps – 78Mbps data rate (for 1 spatial stream)</a:t>
            </a:r>
          </a:p>
          <a:p>
            <a:pPr lvl="1"/>
            <a:endParaRPr lang="en-US" sz="1800" dirty="0"/>
          </a:p>
          <a:p>
            <a:r>
              <a:rPr lang="en-US" sz="2000" dirty="0"/>
              <a:t>802.15.4g	</a:t>
            </a:r>
          </a:p>
          <a:p>
            <a:pPr lvl="1"/>
            <a:r>
              <a:rPr lang="en-US" sz="1800" dirty="0" smtClean="0"/>
              <a:t>MR-FSK/MR-OFDM/MR-O-QPSK PHYs</a:t>
            </a:r>
          </a:p>
          <a:p>
            <a:pPr lvl="1"/>
            <a:r>
              <a:rPr lang="de-DE" sz="1800" dirty="0" smtClean="0"/>
              <a:t>200kHz/400kHz/600kHz/800kHz/1200kHz channels</a:t>
            </a:r>
          </a:p>
          <a:p>
            <a:pPr lvl="1"/>
            <a:r>
              <a:rPr lang="de-DE" sz="1800" dirty="0" smtClean="0"/>
              <a:t>6.25kbps – 2.4Mbps data rate</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95064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CSMA/CA Mechanism</a:t>
            </a:r>
          </a:p>
          <a:p>
            <a:endParaRPr lang="en-US" sz="2000" dirty="0" smtClean="0"/>
          </a:p>
          <a:p>
            <a:pPr marL="457200" indent="-457200">
              <a:buFont typeface="+mj-lt"/>
              <a:buAutoNum type="arabicParenR"/>
            </a:pPr>
            <a:r>
              <a:rPr lang="en-US" sz="2000" dirty="0" smtClean="0"/>
              <a:t>802.11ah allows immediate </a:t>
            </a:r>
            <a:r>
              <a:rPr lang="en-US" sz="2000" dirty="0"/>
              <a:t>channel </a:t>
            </a:r>
            <a:r>
              <a:rPr lang="en-US" sz="2000" dirty="0" smtClean="0"/>
              <a:t>access</a:t>
            </a:r>
          </a:p>
          <a:p>
            <a:pPr marL="457200" indent="-457200">
              <a:buNone/>
            </a:pPr>
            <a:r>
              <a:rPr lang="en-US" sz="2000" dirty="0"/>
              <a:t> </a:t>
            </a:r>
            <a:r>
              <a:rPr lang="en-US" sz="2000" dirty="0" smtClean="0"/>
              <a:t>       However</a:t>
            </a:r>
            <a:r>
              <a:rPr lang="en-US" sz="2000" dirty="0"/>
              <a:t>, </a:t>
            </a:r>
            <a:r>
              <a:rPr lang="en-US" sz="2000" dirty="0" smtClean="0"/>
              <a:t>802.15.4g requires </a:t>
            </a:r>
            <a:r>
              <a:rPr lang="en-US" sz="2000" dirty="0" err="1"/>
              <a:t>backoff</a:t>
            </a:r>
            <a:r>
              <a:rPr lang="en-US" sz="2000" dirty="0"/>
              <a:t> no matter how </a:t>
            </a:r>
            <a:r>
              <a:rPr lang="en-US" sz="2000" dirty="0" smtClean="0"/>
              <a:t>long channel </a:t>
            </a:r>
            <a:r>
              <a:rPr lang="en-US" sz="2000" dirty="0"/>
              <a:t>has been idle. </a:t>
            </a:r>
            <a:endParaRPr lang="en-US" sz="2000" dirty="0" smtClean="0"/>
          </a:p>
          <a:p>
            <a:pPr marL="342900" indent="-342900">
              <a:buFont typeface="+mj-lt"/>
              <a:buAutoNum type="arabicParenR"/>
            </a:pPr>
            <a:endParaRPr lang="en-US" sz="1600" dirty="0" smtClean="0"/>
          </a:p>
          <a:p>
            <a:pPr marL="457200" indent="-457200">
              <a:buFont typeface="+mj-lt"/>
              <a:buAutoNum type="arabicParenR"/>
            </a:pPr>
            <a:r>
              <a:rPr lang="en-US" sz="2000" dirty="0" smtClean="0"/>
              <a:t>802.11ah </a:t>
            </a:r>
            <a:r>
              <a:rPr lang="en-US" sz="2000" dirty="0" err="1"/>
              <a:t>backoff</a:t>
            </a:r>
            <a:r>
              <a:rPr lang="en-US" sz="2000" dirty="0"/>
              <a:t> is much faster </a:t>
            </a:r>
            <a:r>
              <a:rPr lang="en-US" sz="2000" dirty="0" smtClean="0"/>
              <a:t>than 802.15.4g </a:t>
            </a:r>
            <a:r>
              <a:rPr lang="en-US" sz="2000" dirty="0" err="1"/>
              <a:t>backoff</a:t>
            </a:r>
            <a:r>
              <a:rPr lang="en-US" sz="2000" dirty="0"/>
              <a:t> due to much smaller parameters </a:t>
            </a:r>
            <a:endParaRPr lang="en-US" sz="2000" dirty="0" smtClean="0"/>
          </a:p>
          <a:p>
            <a:pPr marL="457200" indent="-457200">
              <a:buFont typeface="+mj-lt"/>
              <a:buAutoNum type="arabicParenR"/>
            </a:pPr>
            <a:endParaRPr lang="en-US" sz="2000" dirty="0" smtClean="0"/>
          </a:p>
          <a:p>
            <a:pPr marL="457200" indent="-457200">
              <a:buFont typeface="+mj-lt"/>
              <a:buAutoNum type="arabicParenR"/>
            </a:pPr>
            <a:r>
              <a:rPr lang="en-US" sz="2000" dirty="0" smtClean="0"/>
              <a:t>802.11ah </a:t>
            </a:r>
            <a:r>
              <a:rPr lang="en-US" sz="2000" dirty="0"/>
              <a:t>requires </a:t>
            </a:r>
            <a:r>
              <a:rPr lang="en-US" sz="2000" dirty="0" err="1" smtClean="0"/>
              <a:t>backoff</a:t>
            </a:r>
            <a:r>
              <a:rPr lang="en-US" sz="2000" dirty="0" smtClean="0"/>
              <a:t> suspension</a:t>
            </a:r>
            <a:r>
              <a:rPr lang="en-US" sz="2000" dirty="0"/>
              <a:t>, i.e., 802.11ah device must perform CCA in </a:t>
            </a:r>
            <a:r>
              <a:rPr lang="en-US" sz="2000" dirty="0" smtClean="0"/>
              <a:t>each </a:t>
            </a:r>
            <a:r>
              <a:rPr lang="en-US" sz="2000" dirty="0" err="1" smtClean="0"/>
              <a:t>backoff</a:t>
            </a:r>
            <a:r>
              <a:rPr lang="en-US" sz="2000" dirty="0" smtClean="0"/>
              <a:t> </a:t>
            </a:r>
            <a:r>
              <a:rPr lang="en-US" sz="2000" dirty="0"/>
              <a:t>slot and can decrease </a:t>
            </a:r>
            <a:r>
              <a:rPr lang="en-US" sz="2000" dirty="0" err="1"/>
              <a:t>backoff</a:t>
            </a:r>
            <a:r>
              <a:rPr lang="en-US" sz="2000" dirty="0"/>
              <a:t> counter only if </a:t>
            </a:r>
            <a:r>
              <a:rPr lang="en-US" sz="2000" dirty="0" smtClean="0"/>
              <a:t>the channel </a:t>
            </a:r>
            <a:r>
              <a:rPr lang="en-US" sz="2000" dirty="0"/>
              <a:t>is idle. </a:t>
            </a:r>
            <a:endParaRPr lang="en-US" sz="2000" dirty="0" smtClean="0"/>
          </a:p>
          <a:p>
            <a:pPr marL="457200" indent="-457200">
              <a:buNone/>
            </a:pPr>
            <a:r>
              <a:rPr lang="en-US" sz="2000" dirty="0" smtClean="0"/>
              <a:t>	On </a:t>
            </a:r>
            <a:r>
              <a:rPr lang="en-US" sz="2000" dirty="0"/>
              <a:t>the other hand, 802.15.4g has no </a:t>
            </a:r>
            <a:r>
              <a:rPr lang="en-US" sz="2000" dirty="0" err="1" smtClean="0"/>
              <a:t>backoff</a:t>
            </a:r>
            <a:r>
              <a:rPr lang="en-US" sz="2000" dirty="0" smtClean="0"/>
              <a:t> suspension</a:t>
            </a:r>
            <a:r>
              <a:rPr lang="en-US" sz="2000" dirty="0"/>
              <a:t>. 802.15.4g </a:t>
            </a:r>
            <a:r>
              <a:rPr lang="en-US" sz="2000" dirty="0" smtClean="0"/>
              <a:t>  device </a:t>
            </a:r>
            <a:r>
              <a:rPr lang="en-US" sz="2000" dirty="0"/>
              <a:t>performs CCA after the </a:t>
            </a:r>
            <a:r>
              <a:rPr lang="en-US" sz="2000" dirty="0" err="1" smtClean="0"/>
              <a:t>backoff</a:t>
            </a:r>
            <a:r>
              <a:rPr lang="en-US" sz="2000" dirty="0" smtClean="0"/>
              <a:t> procedure completes.802.11ah</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623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CSMA/CA </a:t>
            </a:r>
            <a:r>
              <a:rPr lang="en-US" sz="2000" dirty="0" smtClean="0"/>
              <a:t>Mechanism</a:t>
            </a:r>
          </a:p>
          <a:p>
            <a:pPr marL="0" indent="0" algn="ctr">
              <a:buNone/>
            </a:pPr>
            <a:endParaRPr lang="en-US" sz="2000" dirty="0" smtClean="0"/>
          </a:p>
          <a:p>
            <a:r>
              <a:rPr lang="en-US" sz="2000" dirty="0"/>
              <a:t>Consequence of </a:t>
            </a:r>
            <a:r>
              <a:rPr lang="en-US" sz="2000" dirty="0" smtClean="0"/>
              <a:t>802.11ah </a:t>
            </a:r>
            <a:r>
              <a:rPr lang="en-US" sz="2000" dirty="0"/>
              <a:t>Faster CSMA/CA</a:t>
            </a:r>
          </a:p>
          <a:p>
            <a:pPr lvl="1"/>
            <a:r>
              <a:rPr lang="en-US" sz="1800" dirty="0" smtClean="0"/>
              <a:t>802.11ah device </a:t>
            </a:r>
            <a:r>
              <a:rPr lang="en-US" sz="1800" dirty="0"/>
              <a:t>may start packet transmission when 802.15.4g </a:t>
            </a:r>
            <a:r>
              <a:rPr lang="en-US" sz="1800" dirty="0" smtClean="0"/>
              <a:t>device performs </a:t>
            </a:r>
            <a:r>
              <a:rPr lang="en-US" sz="1800" dirty="0"/>
              <a:t>CCA-to-TX turnaround, which causes data packet collision</a:t>
            </a:r>
          </a:p>
          <a:p>
            <a:pPr lvl="1"/>
            <a:r>
              <a:rPr lang="en-US" sz="1800" dirty="0"/>
              <a:t>802.11ah </a:t>
            </a:r>
            <a:r>
              <a:rPr lang="en-US" sz="1800" dirty="0" smtClean="0"/>
              <a:t>device </a:t>
            </a:r>
            <a:r>
              <a:rPr lang="en-US" sz="1800" dirty="0"/>
              <a:t>may start packet transmission when 802.15.4g </a:t>
            </a:r>
            <a:r>
              <a:rPr lang="en-US" sz="1800" dirty="0" smtClean="0"/>
              <a:t>device is  </a:t>
            </a:r>
            <a:r>
              <a:rPr lang="en-US" sz="1800" dirty="0"/>
              <a:t>waiting for ACK packet, which causes ACK packet </a:t>
            </a:r>
            <a:r>
              <a:rPr lang="en-US" sz="1800" dirty="0" smtClean="0"/>
              <a:t>collision and retransmission</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5502" y="4125652"/>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1845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Summary</a:t>
            </a:r>
          </a:p>
          <a:p>
            <a:r>
              <a:rPr lang="en-US" sz="2000" dirty="0" smtClean="0"/>
              <a:t>Functions in favor of 802.11ah</a:t>
            </a:r>
          </a:p>
          <a:p>
            <a:pPr lvl="1"/>
            <a:r>
              <a:rPr lang="en-US" sz="1800" dirty="0" smtClean="0"/>
              <a:t>ED threshold</a:t>
            </a:r>
          </a:p>
          <a:p>
            <a:pPr lvl="1"/>
            <a:r>
              <a:rPr lang="en-US" sz="1800" dirty="0" smtClean="0"/>
              <a:t>Channel width</a:t>
            </a:r>
          </a:p>
          <a:p>
            <a:pPr lvl="1"/>
            <a:r>
              <a:rPr lang="en-US" sz="1800" dirty="0" smtClean="0"/>
              <a:t>Data rate</a:t>
            </a:r>
          </a:p>
          <a:p>
            <a:pPr lvl="1"/>
            <a:r>
              <a:rPr lang="en-US" sz="1800" dirty="0" smtClean="0"/>
              <a:t>Immediate channel</a:t>
            </a:r>
          </a:p>
          <a:p>
            <a:pPr lvl="1"/>
            <a:r>
              <a:rPr lang="en-US" sz="1800" dirty="0" smtClean="0"/>
              <a:t>Smaller </a:t>
            </a:r>
            <a:r>
              <a:rPr lang="en-US" sz="1800" dirty="0" err="1" smtClean="0"/>
              <a:t>backoff</a:t>
            </a:r>
            <a:r>
              <a:rPr lang="en-US" sz="1800" dirty="0" smtClean="0"/>
              <a:t> parameters</a:t>
            </a:r>
          </a:p>
          <a:p>
            <a:pPr lvl="1"/>
            <a:endParaRPr lang="en-US" sz="1800" dirty="0"/>
          </a:p>
          <a:p>
            <a:r>
              <a:rPr lang="en-US" sz="2200" dirty="0" smtClean="0"/>
              <a:t>Function in favor of 802.15.4g</a:t>
            </a:r>
          </a:p>
          <a:p>
            <a:pPr lvl="1"/>
            <a:r>
              <a:rPr lang="en-US" sz="1800" dirty="0" smtClean="0"/>
              <a:t>802.11ah </a:t>
            </a:r>
            <a:r>
              <a:rPr lang="en-US" sz="1800" dirty="0" err="1" smtClean="0"/>
              <a:t>backoff</a:t>
            </a:r>
            <a:r>
              <a:rPr lang="en-US" sz="1800" dirty="0" smtClean="0"/>
              <a:t> suspension</a:t>
            </a:r>
          </a:p>
          <a:p>
            <a:pPr lvl="2"/>
            <a:r>
              <a:rPr lang="en-US" sz="1600" dirty="0" smtClean="0"/>
              <a:t>802.15.4g packet transmission takes longer time</a:t>
            </a:r>
          </a:p>
          <a:p>
            <a:pPr lvl="2"/>
            <a:r>
              <a:rPr lang="en-US" sz="1600" dirty="0" smtClean="0"/>
              <a:t>Theoretically, an </a:t>
            </a:r>
            <a:r>
              <a:rPr lang="en-US" sz="1600" dirty="0"/>
              <a:t>802.11ah packet can be infinitely delayed, but </a:t>
            </a:r>
            <a:r>
              <a:rPr lang="en-US" sz="1600" dirty="0" smtClean="0"/>
              <a:t>an 802.15.4g </a:t>
            </a:r>
            <a:r>
              <a:rPr lang="en-US" sz="1600" dirty="0"/>
              <a:t>packet has bounded delay</a:t>
            </a:r>
            <a:r>
              <a:rPr lang="en-US" sz="1600" dirty="0" smtClean="0"/>
              <a:t>.</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84437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latin typeface="+mj-lt"/>
              </a:rPr>
              <a:t>802.11ah and 802.15.4g Coexistence Simulation - Packet Delivery Rate</a:t>
            </a:r>
            <a:endParaRPr lang="en-US" sz="20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a:latin typeface="+mn-lt"/>
            </a:endParaRPr>
          </a:p>
          <a:p>
            <a:pPr>
              <a:spcBef>
                <a:spcPts val="0"/>
              </a:spcBef>
            </a:pPr>
            <a:endParaRPr lang="en-US" sz="2000" dirty="0" smtClean="0">
              <a:latin typeface="+mn-lt"/>
            </a:endParaRPr>
          </a:p>
          <a:p>
            <a:pPr>
              <a:spcBef>
                <a:spcPts val="0"/>
              </a:spcBef>
            </a:pPr>
            <a:endParaRPr lang="en-US" sz="1200" dirty="0">
              <a:latin typeface="+mn-lt"/>
            </a:endParaRPr>
          </a:p>
          <a:p>
            <a:pPr>
              <a:spcBef>
                <a:spcPts val="0"/>
              </a:spcBef>
            </a:pPr>
            <a:r>
              <a:rPr lang="en-US" sz="1800" dirty="0" smtClean="0">
                <a:latin typeface="+mn-lt"/>
              </a:rPr>
              <a:t>Solid lines for 802.11ah, and dash lines for 802.15.4g</a:t>
            </a:r>
          </a:p>
          <a:p>
            <a:pPr>
              <a:spcBef>
                <a:spcPts val="0"/>
              </a:spcBef>
            </a:pPr>
            <a:r>
              <a:rPr lang="en-US" sz="1800" dirty="0" smtClean="0">
                <a:latin typeface="+mn-lt"/>
              </a:rPr>
              <a:t>50-20-20 indicates that 50 nodes for each network, 20 kbps offered load for 802.11ah network, 20kbps offered load for 802.15.4g network</a:t>
            </a:r>
          </a:p>
          <a:p>
            <a:pPr>
              <a:spcBef>
                <a:spcPts val="0"/>
              </a:spcBef>
            </a:pPr>
            <a:r>
              <a:rPr lang="en-US" sz="1800" dirty="0" smtClean="0">
                <a:latin typeface="+mn-lt"/>
              </a:rPr>
              <a:t>The highest duty cycle is 0.8%, which is less than 1%</a:t>
            </a:r>
            <a:endParaRPr lang="en-US" sz="3600" dirty="0" smtClean="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8488" y="1461356"/>
            <a:ext cx="5520613" cy="4140460"/>
          </a:xfrm>
          <a:prstGeom prst="rect">
            <a:avLst/>
          </a:prstGeom>
        </p:spPr>
      </p:pic>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5350</TotalTime>
  <Words>980</Words>
  <Application>Microsoft Office PowerPoint</Application>
  <PresentationFormat>Custom</PresentationFormat>
  <Paragraphs>196</Paragraphs>
  <Slides>14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3" baseType="lpstr">
      <vt:lpstr>Arial Unicode MS</vt:lpstr>
      <vt:lpstr>MS Gothic</vt:lpstr>
      <vt:lpstr>Arial</vt:lpstr>
      <vt:lpstr>Calibri</vt:lpstr>
      <vt:lpstr>Courier New</vt:lpstr>
      <vt:lpstr>Times New Roman</vt:lpstr>
      <vt:lpstr>Office Theme</vt:lpstr>
      <vt:lpstr>Document</vt:lpstr>
      <vt:lpstr>Microsoft Excel Worksheet</vt:lpstr>
      <vt:lpstr>802.11ah and 802.15.4g coexistence Simulation and Coexistence issues</vt:lpstr>
      <vt:lpstr>Introduction</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Coexistence Simulation - Packet Delivery Rate</vt:lpstr>
      <vt:lpstr>Observations from 802.11ah and 802.15.4g Data Packet Delivery Rate</vt:lpstr>
      <vt:lpstr>802.11ah and 802.15.4g Coexistence Simulation - Packet Latency</vt:lpstr>
      <vt:lpstr>Observations from 802.11ah and 802.15.4g Packet Latency</vt:lpstr>
      <vt:lpstr>802.11ah and 802.15.4g Coexistence Issues to Be Addressed</vt:lpstr>
      <vt:lpstr>802.11ah and 802.15.4g Use Cases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213</cp:revision>
  <cp:lastPrinted>2014-11-08T20:15:38Z</cp:lastPrinted>
  <dcterms:created xsi:type="dcterms:W3CDTF">2014-10-30T17:06:39Z</dcterms:created>
  <dcterms:modified xsi:type="dcterms:W3CDTF">2019-09-12T18:41:01Z</dcterms:modified>
</cp:coreProperties>
</file>