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07" r:id="rId4"/>
    <p:sldId id="312" r:id="rId5"/>
    <p:sldId id="310" r:id="rId6"/>
    <p:sldId id="315" r:id="rId7"/>
    <p:sldId id="279" r:id="rId8"/>
    <p:sldId id="309" r:id="rId9"/>
    <p:sldId id="316" r:id="rId10"/>
    <p:sldId id="314" r:id="rId11"/>
    <p:sldId id="308" r:id="rId12"/>
    <p:sldId id="313"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101" d="100"/>
          <a:sy n="101" d="100"/>
        </p:scale>
        <p:origin x="636"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802.19-19/0058r1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Coordinated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2019-08-28</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5864281"/>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59"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When Channel </a:t>
            </a:r>
            <a:r>
              <a:rPr lang="en-US" sz="2400" dirty="0"/>
              <a:t>hopping </a:t>
            </a:r>
            <a:r>
              <a:rPr lang="en-US" sz="2400" dirty="0" smtClean="0"/>
              <a:t>Is Not Feasible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Due to spectrum allocation constraint, channel hopping is not always a feasible solution</a:t>
            </a:r>
          </a:p>
          <a:p>
            <a:pPr lvl="1"/>
            <a:r>
              <a:rPr lang="en-US" sz="1800" dirty="0" smtClean="0"/>
              <a:t>In this case, 802.11ah </a:t>
            </a:r>
            <a:r>
              <a:rPr lang="en-US" sz="1800" dirty="0"/>
              <a:t>network </a:t>
            </a:r>
            <a:r>
              <a:rPr lang="en-US" sz="1800" dirty="0" smtClean="0"/>
              <a:t>and 802.15.4g network are </a:t>
            </a:r>
            <a:r>
              <a:rPr lang="en-US" sz="1800" dirty="0"/>
              <a:t>forced to share </a:t>
            </a:r>
            <a:r>
              <a:rPr lang="en-US" sz="1800" dirty="0" smtClean="0"/>
              <a:t>the spectrum</a:t>
            </a:r>
          </a:p>
          <a:p>
            <a:pPr lvl="1"/>
            <a:r>
              <a:rPr lang="en-US" sz="1800" dirty="0" smtClean="0"/>
              <a:t>This is real coexistence</a:t>
            </a:r>
          </a:p>
          <a:p>
            <a:pPr lvl="1"/>
            <a:endParaRPr lang="en-US" sz="1200" dirty="0" smtClean="0"/>
          </a:p>
          <a:p>
            <a:r>
              <a:rPr lang="en-US" sz="2200" dirty="0" smtClean="0"/>
              <a:t>Coexistence methods</a:t>
            </a:r>
          </a:p>
          <a:p>
            <a:pPr lvl="1"/>
            <a:r>
              <a:rPr lang="en-US" sz="1800" dirty="0" smtClean="0"/>
              <a:t>Cooperated RAW</a:t>
            </a:r>
          </a:p>
          <a:p>
            <a:pPr lvl="2"/>
            <a:r>
              <a:rPr lang="en-US" sz="1600" dirty="0" smtClean="0"/>
              <a:t>802.11ah RAW combined with 802.15.4g </a:t>
            </a:r>
            <a:r>
              <a:rPr lang="en-US" sz="1600" dirty="0" err="1" smtClean="0"/>
              <a:t>superframe</a:t>
            </a:r>
            <a:r>
              <a:rPr lang="en-US" sz="1600" dirty="0" smtClean="0"/>
              <a:t> structuring</a:t>
            </a:r>
          </a:p>
          <a:p>
            <a:pPr lvl="1"/>
            <a:r>
              <a:rPr lang="en-US" sz="1800" dirty="0"/>
              <a:t>802.11ah </a:t>
            </a:r>
            <a:r>
              <a:rPr lang="en-US" sz="1800" dirty="0" err="1"/>
              <a:t>sectorized</a:t>
            </a:r>
            <a:r>
              <a:rPr lang="en-US" sz="1800" dirty="0"/>
              <a:t> beamforming</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555970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Cooperated RAW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network allocates dedicated RAW for 802.15.4g network</a:t>
            </a:r>
          </a:p>
          <a:p>
            <a:pPr lvl="1"/>
            <a:r>
              <a:rPr lang="en-US" sz="1800" dirty="0" smtClean="0"/>
              <a:t>These </a:t>
            </a:r>
            <a:r>
              <a:rPr lang="en-US" sz="1800" dirty="0"/>
              <a:t>RAWs are not assigned to any 802.11ah </a:t>
            </a:r>
            <a:r>
              <a:rPr lang="en-US" sz="1800" dirty="0" smtClean="0"/>
              <a:t>STA, </a:t>
            </a:r>
            <a:r>
              <a:rPr lang="en-US" sz="1800" dirty="0"/>
              <a:t>so </a:t>
            </a:r>
            <a:r>
              <a:rPr lang="en-US" sz="1800" dirty="0" smtClean="0"/>
              <a:t>802.11ah devices don’t </a:t>
            </a:r>
            <a:r>
              <a:rPr lang="en-US" sz="1800" dirty="0"/>
              <a:t>transmit any </a:t>
            </a:r>
            <a:r>
              <a:rPr lang="en-US" sz="1800" dirty="0" smtClean="0"/>
              <a:t>packets</a:t>
            </a:r>
          </a:p>
          <a:p>
            <a:pPr lvl="1"/>
            <a:r>
              <a:rPr lang="en-US" sz="1800" dirty="0" smtClean="0"/>
              <a:t>802.11ah network informs 802.15.4g network via coordinator about RAW allocation</a:t>
            </a:r>
          </a:p>
          <a:p>
            <a:pPr lvl="1"/>
            <a:r>
              <a:rPr lang="en-US" sz="1800" dirty="0" smtClean="0"/>
              <a:t>802.15.4g network plans the usage of RAW</a:t>
            </a:r>
          </a:p>
          <a:p>
            <a:pPr lvl="1"/>
            <a:endParaRPr lang="en-US" sz="1200" dirty="0" smtClean="0"/>
          </a:p>
          <a:p>
            <a:r>
              <a:rPr lang="en-US" sz="2000" dirty="0"/>
              <a:t>For beacon enabled 802.15.4g network, 802.11ah AP allocates two RAWs for 802.15.4g network</a:t>
            </a:r>
            <a:endParaRPr lang="en-US" dirty="0"/>
          </a:p>
          <a:p>
            <a:pPr lvl="1"/>
            <a:endParaRPr lang="en-US" dirty="0"/>
          </a:p>
          <a:p>
            <a:pPr lvl="1"/>
            <a:endParaRPr lang="en-US" dirty="0" smtClean="0"/>
          </a:p>
          <a:p>
            <a:pPr lvl="1"/>
            <a:endParaRPr lang="en-US" dirty="0"/>
          </a:p>
          <a:p>
            <a:pPr lvl="1"/>
            <a:endParaRPr lang="en-US" dirty="0" smtClean="0"/>
          </a:p>
          <a:p>
            <a:pPr marL="487693" lvl="1" indent="0">
              <a:buNone/>
            </a:pPr>
            <a:endParaRPr lang="en-US" dirty="0" smtClean="0"/>
          </a:p>
          <a:p>
            <a:r>
              <a:rPr lang="en-US" sz="2000" dirty="0" smtClean="0"/>
              <a:t>For non-beacon enabled network, 802.11ah AP may only schedule one RAW for 802.15.4g network</a:t>
            </a:r>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5" name="Picture 4"/>
          <p:cNvPicPr>
            <a:picLocks noChangeAspect="1"/>
          </p:cNvPicPr>
          <p:nvPr/>
        </p:nvPicPr>
        <p:blipFill>
          <a:blip r:embed="rId2"/>
          <a:stretch>
            <a:fillRect/>
          </a:stretch>
        </p:blipFill>
        <p:spPr>
          <a:xfrm>
            <a:off x="1168388" y="4585536"/>
            <a:ext cx="7632854" cy="1664352"/>
          </a:xfrm>
          <a:prstGeom prst="rect">
            <a:avLst/>
          </a:prstGeom>
        </p:spPr>
      </p:pic>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a:t>
            </a:r>
            <a:r>
              <a:rPr lang="en-US" sz="2400" dirty="0" err="1" smtClean="0"/>
              <a:t>Sectorized</a:t>
            </a:r>
            <a:r>
              <a:rPr lang="en-US" sz="2400" dirty="0" smtClean="0"/>
              <a:t> Beamforming 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For 802.11ah network capable of beamforming</a:t>
            </a:r>
          </a:p>
          <a:p>
            <a:pPr lvl="1"/>
            <a:r>
              <a:rPr lang="en-US" sz="1800" dirty="0" smtClean="0"/>
              <a:t>802.11ah AP can determine the deployment of 802.15.4g devices based on information received from coordinator</a:t>
            </a:r>
          </a:p>
          <a:p>
            <a:pPr lvl="1"/>
            <a:r>
              <a:rPr lang="en-US" sz="1800" dirty="0" smtClean="0"/>
              <a:t>Instructs 802.11ah STAs to form beam away from 802.15.4g devices</a:t>
            </a:r>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3" name="Oval 2"/>
          <p:cNvSpPr/>
          <p:nvPr/>
        </p:nvSpPr>
        <p:spPr bwMode="auto">
          <a:xfrm>
            <a:off x="1960476" y="358559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148608"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4336739" y="363096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5776900"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6" name="Oval 5"/>
          <p:cNvSpPr/>
          <p:nvPr/>
        </p:nvSpPr>
        <p:spPr bwMode="auto">
          <a:xfrm>
            <a:off x="5345698" y="4953744"/>
            <a:ext cx="143170" cy="162019"/>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Straight Arrow Connector 13"/>
          <p:cNvCxnSpPr/>
          <p:nvPr/>
        </p:nvCxnSpPr>
        <p:spPr bwMode="auto">
          <a:xfrm flipH="1" flipV="1">
            <a:off x="4676766" y="5025752"/>
            <a:ext cx="667817"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1" name="TextBox 20"/>
          <p:cNvSpPr txBox="1"/>
          <p:nvPr/>
        </p:nvSpPr>
        <p:spPr>
          <a:xfrm>
            <a:off x="4357181" y="4564086"/>
            <a:ext cx="1341438" cy="461665"/>
          </a:xfrm>
          <a:prstGeom prst="rect">
            <a:avLst/>
          </a:prstGeom>
          <a:noFill/>
        </p:spPr>
        <p:txBody>
          <a:bodyPr wrap="square" rtlCol="0">
            <a:spAutoFit/>
          </a:bodyPr>
          <a:lstStyle/>
          <a:p>
            <a:pPr algn="ctr"/>
            <a:r>
              <a:rPr lang="en-US" sz="1200" b="1" dirty="0" smtClean="0">
                <a:solidFill>
                  <a:srgbClr val="0070C0"/>
                </a:solidFill>
                <a:latin typeface="Calibri" panose="020F0502020204030204" pitchFamily="34" charset="0"/>
                <a:cs typeface="Calibri" panose="020F0502020204030204" pitchFamily="34" charset="0"/>
              </a:rPr>
              <a:t>802.11ah beam direction</a:t>
            </a:r>
          </a:p>
        </p:txBody>
      </p:sp>
      <p:sp>
        <p:nvSpPr>
          <p:cNvPr id="15"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65152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1677380"/>
            <a:ext cx="8290560" cy="5037668"/>
          </a:xfrm>
          <a:ln/>
        </p:spPr>
        <p:txBody>
          <a:bodyPr/>
          <a:lstStyle/>
          <a:p>
            <a:r>
              <a:rPr lang="en-US" sz="2000" dirty="0" smtClean="0"/>
              <a:t>This document aims to propose coordinated coexistence mechanisms for 802.11ah and 802.15.4g in the Sub-1 GHz band</a:t>
            </a:r>
          </a:p>
          <a:p>
            <a:pPr lvl="1"/>
            <a:r>
              <a:rPr lang="en-US" sz="1800" dirty="0" smtClean="0"/>
              <a:t>Centralized</a:t>
            </a:r>
          </a:p>
          <a:p>
            <a:pPr lvl="1"/>
            <a:r>
              <a:rPr lang="en-US" sz="1800" dirty="0" smtClean="0"/>
              <a:t>Cooperated/collaborated</a:t>
            </a:r>
          </a:p>
          <a:p>
            <a:r>
              <a:rPr lang="en-US" sz="2000" dirty="0" smtClean="0"/>
              <a:t>The coordinated coexistence can be considered as a generalization of </a:t>
            </a:r>
            <a:r>
              <a:rPr lang="en-US" sz="2000" dirty="0"/>
              <a:t>the </a:t>
            </a:r>
            <a:r>
              <a:rPr lang="en-US" sz="2000" dirty="0" smtClean="0"/>
              <a:t>802.15.4g CSM </a:t>
            </a:r>
            <a:r>
              <a:rPr lang="en-US" sz="2000" dirty="0"/>
              <a:t>(common signaling mode) </a:t>
            </a:r>
            <a:r>
              <a:rPr lang="en-US" sz="2000" dirty="0" smtClean="0"/>
              <a:t>mechanism</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Coordinated coexistence assumes there is a device, e.g., a gateway or a hybrid device, that can communicate with both 802.11ah network and 802.15.4g network and therefore, can coordinate the coexistence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802.11ah network acquires existence of 802.15.4g network via coordinator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802.15.4g network </a:t>
            </a:r>
            <a:r>
              <a:rPr lang="en-GB" sz="1800" dirty="0">
                <a:solidFill>
                  <a:schemeClr val="tx1"/>
                </a:solidFill>
              </a:rPr>
              <a:t>acquires </a:t>
            </a:r>
            <a:r>
              <a:rPr lang="en-GB" sz="1800" dirty="0" smtClean="0">
                <a:solidFill>
                  <a:schemeClr val="tx1"/>
                </a:solidFill>
              </a:rPr>
              <a:t>existence of 802.11ah network via coordinator</a:t>
            </a:r>
          </a:p>
          <a:p>
            <a:r>
              <a:rPr lang="en-US" sz="2000" dirty="0"/>
              <a:t>The methods are intended for Section 8 of the Recommended Practice being developed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solidFill>
                  <a:schemeClr val="tx1"/>
                </a:solidFill>
              </a:rPr>
              <a:t>Based on Table of Content  in document #</a:t>
            </a:r>
            <a:r>
              <a:rPr lang="en-GB" sz="1800" dirty="0" smtClean="0">
                <a:solidFill>
                  <a:schemeClr val="tx1"/>
                </a:solidFill>
              </a:rPr>
              <a:t>19-19/0035r3</a:t>
            </a:r>
            <a:endParaRPr lang="en-GB"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Coexistence 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a:t>
            </a:r>
            <a:r>
              <a:rPr lang="en-US" sz="2000" dirty="0"/>
              <a:t>defines energy detection (ED) based </a:t>
            </a:r>
            <a:r>
              <a:rPr lang="en-US" sz="2000" dirty="0" smtClean="0"/>
              <a:t>coexistence</a:t>
            </a:r>
          </a:p>
          <a:p>
            <a:pPr lvl="1"/>
            <a:r>
              <a:rPr lang="en-US" sz="1800" dirty="0" smtClean="0"/>
              <a:t>An </a:t>
            </a:r>
            <a:r>
              <a:rPr lang="en-US" sz="1800" dirty="0"/>
              <a:t>S1G STA uses energy detection (ED) based CCA with a threshold of –75 </a:t>
            </a:r>
            <a:r>
              <a:rPr lang="en-US" sz="1800" dirty="0" err="1"/>
              <a:t>dBm</a:t>
            </a:r>
            <a:r>
              <a:rPr lang="en-US" sz="1800" dirty="0"/>
              <a:t> per MHz to </a:t>
            </a:r>
            <a:r>
              <a:rPr lang="en-US" sz="1800" dirty="0" smtClean="0"/>
              <a:t>improve coexistence </a:t>
            </a:r>
            <a:r>
              <a:rPr lang="en-US" sz="1800" dirty="0"/>
              <a:t>with other S1G </a:t>
            </a:r>
            <a:r>
              <a:rPr lang="en-US" sz="1800" dirty="0" smtClean="0"/>
              <a:t>systems</a:t>
            </a:r>
          </a:p>
          <a:p>
            <a:pPr lvl="1"/>
            <a:r>
              <a:rPr lang="en-US" sz="1800" dirty="0" smtClean="0"/>
              <a:t>If </a:t>
            </a:r>
            <a:r>
              <a:rPr lang="en-US" sz="1800" dirty="0"/>
              <a:t>a S1G STA detects energy above that threshold on its channel, </a:t>
            </a:r>
            <a:r>
              <a:rPr lang="en-US" sz="1800" dirty="0" smtClean="0"/>
              <a:t>then </a:t>
            </a:r>
            <a:r>
              <a:rPr lang="en-US" sz="1800" dirty="0"/>
              <a:t>the following mechanisms might be used to mitigate interference:</a:t>
            </a:r>
          </a:p>
          <a:p>
            <a:pPr marL="1257325" lvl="2" indent="-342900">
              <a:buFont typeface="+mj-lt"/>
              <a:buAutoNum type="arabicParenR"/>
            </a:pPr>
            <a:r>
              <a:rPr lang="en-US" sz="1600" dirty="0" smtClean="0"/>
              <a:t>Change </a:t>
            </a:r>
            <a:r>
              <a:rPr lang="en-US" sz="1600" dirty="0"/>
              <a:t>of operating </a:t>
            </a:r>
            <a:r>
              <a:rPr lang="en-US" sz="1600" dirty="0" smtClean="0"/>
              <a:t>channel</a:t>
            </a:r>
            <a:endParaRPr lang="en-US" sz="1600" dirty="0"/>
          </a:p>
          <a:p>
            <a:pPr marL="1257325" lvl="2" indent="-342900">
              <a:buFont typeface="+mj-lt"/>
              <a:buAutoNum type="arabicParenR"/>
            </a:pPr>
            <a:r>
              <a:rPr lang="en-US" sz="1600" dirty="0" err="1" smtClean="0"/>
              <a:t>Sectorized</a:t>
            </a:r>
            <a:r>
              <a:rPr lang="en-US" sz="1600" dirty="0" smtClean="0"/>
              <a:t> beamforming</a:t>
            </a:r>
            <a:endParaRPr lang="en-US" sz="1600" dirty="0"/>
          </a:p>
          <a:p>
            <a:pPr marL="1257325" lvl="2" indent="-342900">
              <a:buFont typeface="+mj-lt"/>
              <a:buAutoNum type="arabicParenR"/>
            </a:pPr>
            <a:r>
              <a:rPr lang="en-US" sz="1600" dirty="0" smtClean="0"/>
              <a:t>Change </a:t>
            </a:r>
            <a:r>
              <a:rPr lang="en-US" sz="1600" dirty="0"/>
              <a:t>the schedule of RAW(s</a:t>
            </a:r>
            <a:r>
              <a:rPr lang="en-US" sz="1600" dirty="0" smtClean="0"/>
              <a:t>), </a:t>
            </a:r>
            <a:r>
              <a:rPr lang="en-US" sz="1600" dirty="0"/>
              <a:t>TWT </a:t>
            </a:r>
            <a:r>
              <a:rPr lang="en-US" sz="1600" dirty="0" smtClean="0"/>
              <a:t>SP(s), </a:t>
            </a:r>
            <a:r>
              <a:rPr lang="en-US" sz="1600" dirty="0"/>
              <a:t>or SST operating </a:t>
            </a:r>
            <a:r>
              <a:rPr lang="en-US" sz="1600" dirty="0" smtClean="0"/>
              <a:t>channels</a:t>
            </a:r>
            <a:endParaRPr lang="en-US" sz="1600" dirty="0"/>
          </a:p>
          <a:p>
            <a:pPr marL="1257325" lvl="2" indent="-342900">
              <a:buFont typeface="+mj-lt"/>
              <a:buAutoNum type="arabicParenR"/>
            </a:pPr>
            <a:r>
              <a:rPr lang="en-US" sz="1600" dirty="0" smtClean="0"/>
              <a:t>Defer </a:t>
            </a:r>
            <a:r>
              <a:rPr lang="en-US" sz="1600" dirty="0"/>
              <a:t>transmission for a particular </a:t>
            </a:r>
            <a:r>
              <a:rPr lang="en-US" sz="1600" dirty="0" smtClean="0"/>
              <a:t>interval</a:t>
            </a:r>
          </a:p>
          <a:p>
            <a:r>
              <a:rPr lang="en-US" sz="2000" dirty="0" smtClean="0"/>
              <a:t>These features can be applied to network or device</a:t>
            </a:r>
          </a:p>
          <a:p>
            <a:pPr lvl="1"/>
            <a:r>
              <a:rPr lang="en-US" sz="1800" dirty="0" smtClean="0"/>
              <a:t>Features 1), 2) and 3) are suitable for network</a:t>
            </a:r>
          </a:p>
          <a:p>
            <a:pPr lvl="2"/>
            <a:r>
              <a:rPr lang="en-US" sz="1600" dirty="0" smtClean="0"/>
              <a:t>E.g., if a STA changes operating channel by itself, it might disconnect itself from the associated network unless it intends to join a new network.</a:t>
            </a:r>
          </a:p>
          <a:p>
            <a:pPr lvl="2"/>
            <a:r>
              <a:rPr lang="en-US" sz="1600" dirty="0" smtClean="0"/>
              <a:t>RAWs are schedule by AP</a:t>
            </a:r>
          </a:p>
          <a:p>
            <a:pPr lvl="1"/>
            <a:r>
              <a:rPr lang="en-US" sz="1800" dirty="0"/>
              <a:t>Features </a:t>
            </a:r>
            <a:r>
              <a:rPr lang="en-US" sz="1800" dirty="0" smtClean="0"/>
              <a:t>2) and </a:t>
            </a:r>
            <a:r>
              <a:rPr lang="en-US" sz="1800" dirty="0"/>
              <a:t>4) are suitable for individual </a:t>
            </a:r>
            <a:r>
              <a:rPr lang="en-US" sz="1800" dirty="0" smtClean="0"/>
              <a:t>STA</a:t>
            </a:r>
          </a:p>
          <a:p>
            <a:pPr lvl="1"/>
            <a:endParaRPr lang="en-US" sz="1200" dirty="0" smtClean="0"/>
          </a:p>
          <a:p>
            <a:r>
              <a:rPr lang="en-US" sz="2200" dirty="0" smtClean="0"/>
              <a:t>In addition, other coexistence methods can also be applied</a:t>
            </a:r>
            <a:endParaRPr lang="en-US" sz="2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87261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Coexistence 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802.15.4g defines GSM for coexistence among devices that use different 802.15.4g PHYs</a:t>
            </a:r>
            <a:endParaRPr lang="en-US" sz="2000" dirty="0"/>
          </a:p>
          <a:p>
            <a:endParaRPr lang="en-US" sz="1200" dirty="0" smtClean="0"/>
          </a:p>
          <a:p>
            <a:r>
              <a:rPr lang="en-US" sz="2000" dirty="0" smtClean="0"/>
              <a:t>802.15.4g does not specifically address coexistence with non-802.15.4 systems</a:t>
            </a:r>
            <a:endParaRPr lang="en-US" sz="2000" dirty="0"/>
          </a:p>
          <a:p>
            <a:endParaRPr lang="en-US" sz="1200" dirty="0" smtClean="0"/>
          </a:p>
          <a:p>
            <a:r>
              <a:rPr lang="en-US" sz="2000" dirty="0" smtClean="0"/>
              <a:t>If ED is used, ED based coexistence is implicitly performed.</a:t>
            </a:r>
          </a:p>
          <a:p>
            <a:pPr lvl="1"/>
            <a:r>
              <a:rPr lang="en-US" sz="1600" dirty="0" smtClean="0"/>
              <a:t>802.15.4g operation return busy status if the detected energy level is above the specified ED threshold</a:t>
            </a:r>
          </a:p>
          <a:p>
            <a:pPr lvl="2"/>
            <a:endParaRPr lang="en-US" sz="1200" dirty="0" smtClean="0"/>
          </a:p>
          <a:p>
            <a:r>
              <a:rPr lang="en-US" sz="2000" dirty="0"/>
              <a:t>If </a:t>
            </a:r>
            <a:r>
              <a:rPr lang="en-US" sz="2000" dirty="0" smtClean="0"/>
              <a:t>ED </a:t>
            </a:r>
            <a:r>
              <a:rPr lang="en-US" sz="2000" dirty="0"/>
              <a:t>is </a:t>
            </a:r>
            <a:r>
              <a:rPr lang="en-US" sz="2000" dirty="0" smtClean="0"/>
              <a:t>not used</a:t>
            </a:r>
            <a:r>
              <a:rPr lang="en-US" sz="2000" dirty="0"/>
              <a:t>, </a:t>
            </a:r>
            <a:r>
              <a:rPr lang="en-US" sz="2000" dirty="0" smtClean="0"/>
              <a:t>alternative coexistence methods need to be specified</a:t>
            </a:r>
            <a:endParaRPr lang="en-US" sz="2000" dirty="0"/>
          </a:p>
          <a:p>
            <a:endParaRPr lang="en-US" sz="2000" dirty="0" smtClean="0"/>
          </a:p>
          <a:p>
            <a:r>
              <a:rPr lang="en-US" sz="2000" dirty="0" smtClean="0"/>
              <a:t>Weather or not ED is enabled</a:t>
            </a:r>
            <a:r>
              <a:rPr lang="en-US" sz="2000" dirty="0"/>
              <a:t>, </a:t>
            </a:r>
            <a:r>
              <a:rPr lang="en-US" sz="2000" dirty="0" smtClean="0"/>
              <a:t>other </a:t>
            </a:r>
            <a:r>
              <a:rPr lang="en-US" sz="2000" dirty="0"/>
              <a:t>coexistence </a:t>
            </a:r>
            <a:r>
              <a:rPr lang="en-US" sz="2000" dirty="0" smtClean="0"/>
              <a:t>methods can </a:t>
            </a:r>
            <a:r>
              <a:rPr lang="en-US" sz="2000" dirty="0"/>
              <a:t>also be </a:t>
            </a:r>
            <a:r>
              <a:rPr lang="en-US" sz="2000" dirty="0" smtClean="0"/>
              <a:t>performed, e.g.,</a:t>
            </a:r>
          </a:p>
          <a:p>
            <a:pPr lvl="1"/>
            <a:r>
              <a:rPr lang="en-US" sz="1600" dirty="0" smtClean="0"/>
              <a:t>Change </a:t>
            </a:r>
            <a:r>
              <a:rPr lang="en-US" sz="1600" dirty="0" err="1" smtClean="0"/>
              <a:t>backoff</a:t>
            </a:r>
            <a:r>
              <a:rPr lang="en-US" sz="1600" dirty="0" smtClean="0"/>
              <a:t> parameters</a:t>
            </a:r>
          </a:p>
          <a:p>
            <a:pPr lvl="1"/>
            <a:r>
              <a:rPr lang="en-US" sz="1600" dirty="0" smtClean="0"/>
              <a:t>Change frame size</a:t>
            </a:r>
          </a:p>
          <a:p>
            <a:pPr lvl="1"/>
            <a:r>
              <a:rPr lang="en-US" sz="1600" dirty="0" smtClean="0"/>
              <a:t>Structuring </a:t>
            </a:r>
            <a:r>
              <a:rPr lang="en-US" sz="1600" dirty="0" err="1" smtClean="0"/>
              <a:t>superframe</a:t>
            </a:r>
            <a:endParaRPr lang="en-US" sz="1600" dirty="0"/>
          </a:p>
          <a:p>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2"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7051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Information Exchange for Coordinated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 AP and </a:t>
            </a:r>
            <a:r>
              <a:rPr lang="en-US" sz="2000" dirty="0"/>
              <a:t>802.15.4g PANC </a:t>
            </a:r>
            <a:r>
              <a:rPr lang="en-US" sz="2000" dirty="0" smtClean="0"/>
              <a:t>shall report </a:t>
            </a:r>
            <a:r>
              <a:rPr lang="en-US" sz="2000" dirty="0"/>
              <a:t>their </a:t>
            </a:r>
            <a:r>
              <a:rPr lang="en-US" sz="2000" dirty="0" smtClean="0"/>
              <a:t>operating channel </a:t>
            </a:r>
            <a:r>
              <a:rPr lang="en-US" sz="2000" dirty="0"/>
              <a:t>information to coordinator</a:t>
            </a:r>
          </a:p>
          <a:p>
            <a:pPr lvl="1"/>
            <a:r>
              <a:rPr lang="en-US" sz="1600" dirty="0" smtClean="0"/>
              <a:t>Report updated channel information after channel switching</a:t>
            </a:r>
          </a:p>
          <a:p>
            <a:pPr lvl="1"/>
            <a:endParaRPr lang="en-US" sz="1600" dirty="0" smtClean="0"/>
          </a:p>
          <a:p>
            <a:r>
              <a:rPr lang="en-US" sz="2000" dirty="0" smtClean="0"/>
              <a:t>802.11ah </a:t>
            </a:r>
            <a:r>
              <a:rPr lang="en-US" sz="2000" dirty="0"/>
              <a:t>and 802.15.4g PANC may </a:t>
            </a:r>
            <a:r>
              <a:rPr lang="en-US" sz="2000" dirty="0" smtClean="0"/>
              <a:t>report </a:t>
            </a:r>
            <a:r>
              <a:rPr lang="en-US" sz="2000" dirty="0"/>
              <a:t>their traffic information to coordinator</a:t>
            </a:r>
          </a:p>
          <a:p>
            <a:pPr lvl="1"/>
            <a:r>
              <a:rPr lang="en-US" sz="1600" dirty="0" smtClean="0"/>
              <a:t>Report latest traffic if traffic </a:t>
            </a:r>
            <a:r>
              <a:rPr lang="en-US" sz="1600" dirty="0"/>
              <a:t>information </a:t>
            </a:r>
            <a:r>
              <a:rPr lang="en-US" sz="1600" dirty="0" smtClean="0"/>
              <a:t>changes</a:t>
            </a:r>
          </a:p>
          <a:p>
            <a:pPr lvl="1"/>
            <a:endParaRPr lang="en-US" sz="1600" dirty="0" smtClean="0"/>
          </a:p>
          <a:p>
            <a:r>
              <a:rPr lang="en-US" sz="2000" dirty="0" smtClean="0"/>
              <a:t>802.11ah AP and </a:t>
            </a:r>
            <a:r>
              <a:rPr lang="en-US" sz="2000" dirty="0"/>
              <a:t>802.15.4g PANC may </a:t>
            </a:r>
            <a:r>
              <a:rPr lang="en-US" sz="2000" dirty="0" smtClean="0"/>
              <a:t>report </a:t>
            </a:r>
            <a:r>
              <a:rPr lang="en-US" sz="2000" dirty="0"/>
              <a:t>their </a:t>
            </a:r>
            <a:r>
              <a:rPr lang="en-US" sz="2000" dirty="0" smtClean="0"/>
              <a:t>network </a:t>
            </a:r>
            <a:r>
              <a:rPr lang="en-US" sz="2000" dirty="0"/>
              <a:t>information to coordinator</a:t>
            </a:r>
          </a:p>
          <a:p>
            <a:pPr lvl="1"/>
            <a:r>
              <a:rPr lang="en-US" sz="1600" dirty="0" smtClean="0"/>
              <a:t>Node density, node deployment, location, etc.</a:t>
            </a:r>
          </a:p>
          <a:p>
            <a:pPr lvl="1"/>
            <a:endParaRPr lang="en-US" sz="1600" dirty="0"/>
          </a:p>
          <a:p>
            <a:r>
              <a:rPr lang="en-US" sz="2000" dirty="0" smtClean="0"/>
              <a:t>Coordinator may evaluate channels (or frequency </a:t>
            </a:r>
            <a:r>
              <a:rPr lang="en-US" sz="2000" dirty="0"/>
              <a:t>bands) based on collected information </a:t>
            </a:r>
          </a:p>
          <a:p>
            <a:pPr lvl="1"/>
            <a:r>
              <a:rPr lang="en-US" sz="1800" dirty="0" smtClean="0"/>
              <a:t>Send information to 802.11ah APs and 802.15.4g PANCs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167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Centralized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6" name="Rectangle 15"/>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17" name="Content Placeholder 2"/>
          <p:cNvSpPr>
            <a:spLocks noGrp="1"/>
          </p:cNvSpPr>
          <p:nvPr>
            <p:ph idx="1"/>
          </p:nvPr>
        </p:nvSpPr>
        <p:spPr>
          <a:xfrm>
            <a:off x="731520" y="1524000"/>
            <a:ext cx="8288868" cy="5383108"/>
          </a:xfrm>
        </p:spPr>
        <p:txBody>
          <a:bodyPr/>
          <a:lstStyle/>
          <a:p>
            <a:r>
              <a:rPr lang="en-US" sz="2000" dirty="0" smtClean="0"/>
              <a:t>Coordinator manages networks for coexistence</a:t>
            </a:r>
          </a:p>
          <a:p>
            <a:r>
              <a:rPr lang="en-US" sz="2000" dirty="0" smtClean="0"/>
              <a:t>Coordinator can send a coexistence command to a network, a group of devices or a single device</a:t>
            </a:r>
          </a:p>
          <a:p>
            <a:pPr lvl="1"/>
            <a:r>
              <a:rPr lang="en-US" sz="1800" dirty="0" smtClean="0"/>
              <a:t>Network/device performs command from coordinator</a:t>
            </a:r>
          </a:p>
          <a:p>
            <a:r>
              <a:rPr lang="en-US" sz="2000" dirty="0" smtClean="0"/>
              <a:t>Coexistence operations</a:t>
            </a:r>
          </a:p>
          <a:p>
            <a:pPr lvl="1"/>
            <a:r>
              <a:rPr lang="en-US" sz="1800" dirty="0" smtClean="0"/>
              <a:t>Channel hopping for a network</a:t>
            </a:r>
          </a:p>
          <a:p>
            <a:pPr lvl="1"/>
            <a:r>
              <a:rPr lang="en-US" sz="1800" dirty="0" smtClean="0"/>
              <a:t>RAW scheduling </a:t>
            </a:r>
          </a:p>
          <a:p>
            <a:pPr lvl="1"/>
            <a:r>
              <a:rPr lang="en-US" sz="1800" dirty="0" err="1"/>
              <a:t>Superframe</a:t>
            </a:r>
            <a:r>
              <a:rPr lang="en-US" sz="1800" dirty="0"/>
              <a:t> </a:t>
            </a:r>
            <a:r>
              <a:rPr lang="en-US" sz="1800" dirty="0" smtClean="0"/>
              <a:t>structuring</a:t>
            </a:r>
          </a:p>
          <a:p>
            <a:pPr lvl="1"/>
            <a:r>
              <a:rPr lang="en-US" sz="1800" dirty="0" smtClean="0"/>
              <a:t>Beamforming </a:t>
            </a:r>
          </a:p>
          <a:p>
            <a:pPr lvl="1"/>
            <a:r>
              <a:rPr lang="en-US" sz="1800" dirty="0" smtClean="0"/>
              <a:t>Change frame size</a:t>
            </a:r>
          </a:p>
          <a:p>
            <a:pPr lvl="1"/>
            <a:r>
              <a:rPr lang="en-US" sz="1800" dirty="0"/>
              <a:t>TX delay</a:t>
            </a:r>
          </a:p>
          <a:p>
            <a:pPr lvl="1"/>
            <a:r>
              <a:rPr lang="en-US" sz="1800" dirty="0" smtClean="0"/>
              <a:t>Etc.</a:t>
            </a:r>
          </a:p>
          <a:p>
            <a:pPr lvl="1"/>
            <a:endParaRPr lang="en-US" sz="1800" dirty="0" smtClean="0"/>
          </a:p>
          <a:p>
            <a:pPr marL="487693" lvl="1" indent="0">
              <a:buNone/>
            </a:pPr>
            <a:endParaRPr lang="en-US" sz="1800" dirty="0" smtClean="0"/>
          </a:p>
          <a:p>
            <a:pPr lvl="1"/>
            <a:endParaRPr lang="en-US" sz="1200" dirty="0" smtClean="0"/>
          </a:p>
          <a:p>
            <a:pPr lvl="1"/>
            <a:endParaRPr lang="en-US" sz="1800" dirty="0" smtClean="0"/>
          </a:p>
        </p:txBody>
      </p:sp>
      <p:sp>
        <p:nvSpPr>
          <p:cNvPr id="18" name="Oval 17"/>
          <p:cNvSpPr/>
          <p:nvPr/>
        </p:nvSpPr>
        <p:spPr bwMode="auto">
          <a:xfrm>
            <a:off x="3076601" y="4629708"/>
            <a:ext cx="303291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9" name="TextBox 18"/>
          <p:cNvSpPr txBox="1"/>
          <p:nvPr/>
        </p:nvSpPr>
        <p:spPr>
          <a:xfrm>
            <a:off x="3894337" y="541798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20" name="Oval 19"/>
          <p:cNvSpPr/>
          <p:nvPr/>
        </p:nvSpPr>
        <p:spPr bwMode="auto">
          <a:xfrm>
            <a:off x="5272844" y="4629708"/>
            <a:ext cx="309634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2" name="TextBox 21"/>
          <p:cNvSpPr txBox="1"/>
          <p:nvPr/>
        </p:nvSpPr>
        <p:spPr>
          <a:xfrm>
            <a:off x="6200953" y="5418727"/>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23" name="Flowchart: Process 22"/>
          <p:cNvSpPr/>
          <p:nvPr/>
        </p:nvSpPr>
        <p:spPr>
          <a:xfrm>
            <a:off x="5020815" y="3947488"/>
            <a:ext cx="1419436"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Coordinator</a:t>
            </a:r>
            <a:endParaRPr lang="en-US" sz="1600" b="1" baseline="-25000" dirty="0">
              <a:solidFill>
                <a:schemeClr val="tx1"/>
              </a:solidFill>
              <a:latin typeface="Calibri" panose="020F0502020204030204" pitchFamily="34" charset="0"/>
            </a:endParaRPr>
          </a:p>
        </p:txBody>
      </p:sp>
      <p:cxnSp>
        <p:nvCxnSpPr>
          <p:cNvPr id="24" name="Elbow Connector 23"/>
          <p:cNvCxnSpPr>
            <a:stCxn id="23" idx="3"/>
            <a:endCxn id="20" idx="0"/>
          </p:cNvCxnSpPr>
          <p:nvPr/>
        </p:nvCxnSpPr>
        <p:spPr bwMode="auto">
          <a:xfrm>
            <a:off x="6440251" y="4180586"/>
            <a:ext cx="380765"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25" name="Elbow Connector 24"/>
          <p:cNvCxnSpPr>
            <a:stCxn id="23" idx="1"/>
            <a:endCxn id="18" idx="0"/>
          </p:cNvCxnSpPr>
          <p:nvPr/>
        </p:nvCxnSpPr>
        <p:spPr bwMode="auto">
          <a:xfrm rot="10800000" flipV="1">
            <a:off x="4593059" y="4180586"/>
            <a:ext cx="427757"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sp>
        <p:nvSpPr>
          <p:cNvPr id="2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0226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Cooperated/Collaborated System</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Document #19-19/0020r1 proposes an collaborated coexistence framework</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r>
              <a:rPr lang="en-US" sz="2000" dirty="0" smtClean="0"/>
              <a:t>This document </a:t>
            </a:r>
            <a:r>
              <a:rPr lang="en-US" sz="2000" dirty="0"/>
              <a:t>summarizes </a:t>
            </a:r>
            <a:r>
              <a:rPr lang="en-US" sz="2000" dirty="0" smtClean="0"/>
              <a:t>a few coexistence </a:t>
            </a:r>
            <a:r>
              <a:rPr lang="en-US" sz="2000" dirty="0"/>
              <a:t>methods of </a:t>
            </a:r>
            <a:r>
              <a:rPr lang="en-US" sz="2000" dirty="0" smtClean="0"/>
              <a:t>802.11ah and 802.15.4g networks in cooperated/collaborate systems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11" name="図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436" y="1869481"/>
            <a:ext cx="6444716" cy="3630379"/>
          </a:xfrm>
          <a:prstGeom prst="rect">
            <a:avLst/>
          </a:prstGeom>
          <a:noFill/>
          <a:ln>
            <a:noFill/>
          </a:ln>
        </p:spPr>
      </p:pic>
      <p:sp>
        <p:nvSpPr>
          <p:cNvPr id="12" name="TextBox 1"/>
          <p:cNvSpPr txBox="1"/>
          <p:nvPr/>
        </p:nvSpPr>
        <p:spPr>
          <a:xfrm>
            <a:off x="1615698" y="5499860"/>
            <a:ext cx="6264355"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altLang="ja-JP" sz="1200" b="1" dirty="0">
                <a:solidFill>
                  <a:schemeClr val="tx1"/>
                </a:solidFill>
              </a:rPr>
              <a:t>Source: </a:t>
            </a:r>
            <a:r>
              <a:rPr lang="en-US" altLang="ja-JP" sz="1200" b="1" dirty="0" smtClean="0">
                <a:solidFill>
                  <a:schemeClr val="tx1"/>
                </a:solidFill>
              </a:rPr>
              <a:t>“</a:t>
            </a:r>
            <a:r>
              <a:rPr lang="en-US" altLang="ja-JP" sz="1200" b="1" dirty="0">
                <a:solidFill>
                  <a:schemeClr val="tx1"/>
                </a:solidFill>
              </a:rPr>
              <a:t>IEEE 802.15-14-0555-13-004s-tg4s-technical-guidance-document.”, March </a:t>
            </a:r>
            <a:r>
              <a:rPr lang="en-US" altLang="ja-JP" sz="1200" b="1" dirty="0" smtClean="0">
                <a:solidFill>
                  <a:schemeClr val="tx1"/>
                </a:solidFill>
              </a:rPr>
              <a:t>2016</a:t>
            </a:r>
            <a:endParaRPr kumimoji="1" lang="en-US" sz="1200" b="1" dirty="0">
              <a:solidFill>
                <a:schemeClr val="tx1"/>
              </a:solidFill>
            </a:endParaRPr>
          </a:p>
        </p:txBody>
      </p:sp>
      <p:sp>
        <p:nvSpPr>
          <p:cNvPr id="13"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Channel </a:t>
            </a:r>
            <a:r>
              <a:rPr lang="en-US" sz="2400" dirty="0"/>
              <a:t>hopping </a:t>
            </a:r>
            <a:r>
              <a:rPr lang="en-US" sz="2400" dirty="0" smtClean="0"/>
              <a:t>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STAs report their observations to the associated AP, e.g.,</a:t>
            </a:r>
          </a:p>
          <a:p>
            <a:pPr lvl="1"/>
            <a:r>
              <a:rPr lang="en-US" sz="1800" dirty="0" smtClean="0"/>
              <a:t>ED detection ratio, i.e., number of ED detection above ED threshold in a time period, or</a:t>
            </a:r>
          </a:p>
          <a:p>
            <a:pPr lvl="1"/>
            <a:r>
              <a:rPr lang="en-US" sz="1800" dirty="0" smtClean="0"/>
              <a:t>Packet delivery ratio or</a:t>
            </a:r>
          </a:p>
          <a:p>
            <a:pPr lvl="1"/>
            <a:r>
              <a:rPr lang="en-US" sz="1800" dirty="0" smtClean="0"/>
              <a:t>Packet latency</a:t>
            </a:r>
            <a:endParaRPr lang="en-US" sz="1200" dirty="0" smtClean="0"/>
          </a:p>
          <a:p>
            <a:r>
              <a:rPr lang="en-US" sz="2000" dirty="0" smtClean="0"/>
              <a:t>802.11ah AP makes assessment based on STA’s reports and decides if channel switching is necessary</a:t>
            </a:r>
          </a:p>
          <a:p>
            <a:r>
              <a:rPr lang="en-US" sz="2200" dirty="0" smtClean="0"/>
              <a:t>If channel switching is not needed, nothing to be done</a:t>
            </a:r>
          </a:p>
          <a:p>
            <a:r>
              <a:rPr lang="en-US" sz="2200" dirty="0" smtClean="0"/>
              <a:t>If channel switching is needed, </a:t>
            </a:r>
            <a:r>
              <a:rPr lang="en-US" sz="2200" dirty="0"/>
              <a:t>802.11ah AP uses channel utilization </a:t>
            </a:r>
            <a:r>
              <a:rPr lang="en-US" sz="2200" dirty="0" smtClean="0"/>
              <a:t>information from </a:t>
            </a:r>
            <a:r>
              <a:rPr lang="en-US" sz="2200" dirty="0"/>
              <a:t>coordinator to assess the </a:t>
            </a:r>
            <a:r>
              <a:rPr lang="en-US" sz="2200" dirty="0" smtClean="0"/>
              <a:t>feasibility</a:t>
            </a:r>
          </a:p>
          <a:p>
            <a:pPr lvl="1"/>
            <a:r>
              <a:rPr lang="en-US" sz="1800" dirty="0" smtClean="0"/>
              <a:t>If yes, i.e., a better channel is available, 802.11ah AP instructs its network for channel switching</a:t>
            </a:r>
          </a:p>
          <a:p>
            <a:pPr lvl="1"/>
            <a:r>
              <a:rPr lang="en-US" sz="1800" dirty="0" smtClean="0"/>
              <a:t>802.11ah AP will also inform the coordinator for the channel change after channel switching is completed</a:t>
            </a:r>
          </a:p>
          <a:p>
            <a:pPr lvl="1"/>
            <a:r>
              <a:rPr lang="en-US" sz="1800" dirty="0" smtClean="0"/>
              <a:t>Coordinator will then inform 802.15.4g network about channel switching so that 802.15.4g network may stay on current channel</a:t>
            </a:r>
            <a:endParaRPr lang="en-US"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a:t>
            </a:r>
            <a:r>
              <a:rPr lang="en-US" sz="2400" dirty="0"/>
              <a:t>Coexistence - </a:t>
            </a:r>
            <a:r>
              <a:rPr lang="en-US" sz="2400" dirty="0" smtClean="0"/>
              <a:t>Channel Hopping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Channel hopping by 802.15.4g network</a:t>
            </a:r>
          </a:p>
          <a:p>
            <a:pPr lvl="1"/>
            <a:r>
              <a:rPr lang="en-US" sz="1600" dirty="0" smtClean="0"/>
              <a:t>If ED is used in CSMA/CA, then similar approach as for 82.11ah network can applied by 802.15.4g network for coexistence</a:t>
            </a:r>
          </a:p>
          <a:p>
            <a:pPr lvl="1"/>
            <a:r>
              <a:rPr lang="en-US" sz="1600" dirty="0" smtClean="0"/>
              <a:t>If ED is not used, 802.15.4g network can use data packet delivery ratio collected nodes to make decision for channel hopping</a:t>
            </a:r>
            <a:endParaRPr lang="en-US" sz="1200" dirty="0" smtClean="0"/>
          </a:p>
          <a:p>
            <a:endParaRPr lang="en-US" sz="2000" dirty="0" smtClean="0"/>
          </a:p>
          <a:p>
            <a:r>
              <a:rPr lang="en-US" sz="2000" dirty="0" smtClean="0"/>
              <a:t>If decision is YES, 802.15.4g PANC informs its network and coordinator for channel hopping</a:t>
            </a:r>
            <a:endParaRPr lang="en-US" sz="1800" dirty="0" smtClean="0"/>
          </a:p>
          <a:p>
            <a:pPr lvl="1"/>
            <a:endParaRPr lang="en-US" sz="18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8228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35740</TotalTime>
  <Words>1121</Words>
  <Application>Microsoft Office PowerPoint</Application>
  <PresentationFormat>Custom</PresentationFormat>
  <Paragraphs>176</Paragraphs>
  <Slides>12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Arial</vt:lpstr>
      <vt:lpstr>Calibri</vt:lpstr>
      <vt:lpstr>Courier New</vt:lpstr>
      <vt:lpstr>Times New Roman</vt:lpstr>
      <vt:lpstr>Office Theme</vt:lpstr>
      <vt:lpstr>Document</vt:lpstr>
      <vt:lpstr>Coordinated Coexistence Methods Recommended for 802.11ah and 802.15.4g in Sub-1 GHz Band</vt:lpstr>
      <vt:lpstr>Introduction</vt:lpstr>
      <vt:lpstr>802.11ah Coexistence Mechanism Overview</vt:lpstr>
      <vt:lpstr>802.15.4g Coexistence Mechanism Overview</vt:lpstr>
      <vt:lpstr>Information Exchange for Coordinated Coexistence</vt:lpstr>
      <vt:lpstr>Centralized Coexistence</vt:lpstr>
      <vt:lpstr>Cooperated/Collaborated System</vt:lpstr>
      <vt:lpstr>Cooperated Coexistence - Channel hopping by 802.11ah</vt:lpstr>
      <vt:lpstr>Cooperated Coexistence - Channel Hopping by 802.15.4g</vt:lpstr>
      <vt:lpstr>Cooperated Coexistence When Channel hopping Is Not Feasible</vt:lpstr>
      <vt:lpstr>Cooperated Coexistence – Cooperated RAW</vt:lpstr>
      <vt:lpstr>Cooperated Coexistence – Sectorized Beamforming by 802.11ah</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289</cp:revision>
  <cp:lastPrinted>2014-11-08T20:15:38Z</cp:lastPrinted>
  <dcterms:created xsi:type="dcterms:W3CDTF">2014-10-30T17:06:39Z</dcterms:created>
  <dcterms:modified xsi:type="dcterms:W3CDTF">2019-09-12T18:42:31Z</dcterms:modified>
</cp:coreProperties>
</file>