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3" r:id="rId4"/>
    <p:sldId id="265" r:id="rId5"/>
    <p:sldId id="266" r:id="rId6"/>
    <p:sldId id="270" r:id="rId7"/>
    <p:sldId id="268" r:id="rId8"/>
    <p:sldId id="264"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8" d="100"/>
          <a:sy n="98" d="100"/>
        </p:scale>
        <p:origin x="1265" y="69"/>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nagai\Desktop\PDF&#12398;&#12464;&#12521;&#12501;&#20316;&#25104;.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15753996659507"/>
          <c:y val="4.3617074431997069E-2"/>
          <c:w val="0.80564125507038897"/>
          <c:h val="0.7281894094773963"/>
        </c:manualLayout>
      </c:layout>
      <c:lineChart>
        <c:grouping val="standard"/>
        <c:varyColors val="0"/>
        <c:ser>
          <c:idx val="0"/>
          <c:order val="0"/>
          <c:spPr>
            <a:ln w="19050" cap="rnd">
              <a:solidFill>
                <a:srgbClr val="0000FF"/>
              </a:solidFill>
              <a:round/>
            </a:ln>
            <a:effectLst/>
          </c:spPr>
          <c:marker>
            <c:symbol val="circle"/>
            <c:size val="5"/>
            <c:spPr>
              <a:solidFill>
                <a:srgbClr val="0000FF"/>
              </a:solidFill>
              <a:ln w="9525">
                <a:solidFill>
                  <a:srgbClr val="0000FF"/>
                </a:solidFill>
              </a:ln>
              <a:effectLst/>
            </c:spPr>
          </c:marker>
          <c:val>
            <c:numRef>
              <c:f>Sheet1!$L$2:$L$11</c:f>
              <c:numCache>
                <c:formatCode>General</c:formatCode>
                <c:ptCount val="10"/>
                <c:pt idx="0">
                  <c:v>0.55147199999999996</c:v>
                </c:pt>
                <c:pt idx="1">
                  <c:v>0.53429607000000001</c:v>
                </c:pt>
                <c:pt idx="2">
                  <c:v>0.54469751000000022</c:v>
                </c:pt>
                <c:pt idx="3">
                  <c:v>0.54714467000000011</c:v>
                </c:pt>
                <c:pt idx="4">
                  <c:v>0.54195371999999997</c:v>
                </c:pt>
                <c:pt idx="5">
                  <c:v>0.56192962999999996</c:v>
                </c:pt>
                <c:pt idx="6">
                  <c:v>0.53394619999999993</c:v>
                </c:pt>
                <c:pt idx="7">
                  <c:v>0.54397401000000012</c:v>
                </c:pt>
                <c:pt idx="8">
                  <c:v>0.54453539999999989</c:v>
                </c:pt>
                <c:pt idx="9">
                  <c:v>0.52908073</c:v>
                </c:pt>
              </c:numCache>
            </c:numRef>
          </c:val>
          <c:smooth val="0"/>
          <c:extLst>
            <c:ext xmlns:c16="http://schemas.microsoft.com/office/drawing/2014/chart" uri="{C3380CC4-5D6E-409C-BE32-E72D297353CC}">
              <c16:uniqueId val="{00000000-09F4-44EE-BF12-E04CAF903D4A}"/>
            </c:ext>
          </c:extLst>
        </c:ser>
        <c:ser>
          <c:idx val="1"/>
          <c:order val="1"/>
          <c:spPr>
            <a:ln w="19050" cap="rnd">
              <a:solidFill>
                <a:srgbClr val="FF0000"/>
              </a:solidFill>
              <a:round/>
            </a:ln>
            <a:effectLst/>
          </c:spPr>
          <c:marker>
            <c:symbol val="circle"/>
            <c:size val="5"/>
            <c:spPr>
              <a:solidFill>
                <a:srgbClr val="FF0000"/>
              </a:solidFill>
              <a:ln w="12700">
                <a:solidFill>
                  <a:srgbClr val="FF0000"/>
                </a:solidFill>
              </a:ln>
              <a:effectLst/>
            </c:spPr>
          </c:marker>
          <c:val>
            <c:numRef>
              <c:f>Sheet1!$M$2:$M$11</c:f>
              <c:numCache>
                <c:formatCode>General</c:formatCode>
                <c:ptCount val="10"/>
                <c:pt idx="0">
                  <c:v>0.99064637</c:v>
                </c:pt>
                <c:pt idx="1">
                  <c:v>1.0007760000000003</c:v>
                </c:pt>
                <c:pt idx="2">
                  <c:v>1.00120158</c:v>
                </c:pt>
                <c:pt idx="3">
                  <c:v>1.00139541</c:v>
                </c:pt>
                <c:pt idx="4">
                  <c:v>1.0003663300000001</c:v>
                </c:pt>
                <c:pt idx="5">
                  <c:v>1.00110907</c:v>
                </c:pt>
                <c:pt idx="6">
                  <c:v>1.0011916900000002</c:v>
                </c:pt>
                <c:pt idx="7">
                  <c:v>1.0006269500000002</c:v>
                </c:pt>
                <c:pt idx="8">
                  <c:v>1.0016413100000001</c:v>
                </c:pt>
                <c:pt idx="9">
                  <c:v>1.0008484800000006</c:v>
                </c:pt>
              </c:numCache>
            </c:numRef>
          </c:val>
          <c:smooth val="0"/>
          <c:extLst>
            <c:ext xmlns:c16="http://schemas.microsoft.com/office/drawing/2014/chart" uri="{C3380CC4-5D6E-409C-BE32-E72D297353CC}">
              <c16:uniqueId val="{00000001-09F4-44EE-BF12-E04CAF903D4A}"/>
            </c:ext>
          </c:extLst>
        </c:ser>
        <c:ser>
          <c:idx val="2"/>
          <c:order val="2"/>
          <c:spPr>
            <a:ln w="19050" cap="rnd">
              <a:solidFill>
                <a:srgbClr val="0000FF"/>
              </a:solidFill>
              <a:prstDash val="sysDot"/>
              <a:round/>
            </a:ln>
            <a:effectLst/>
          </c:spPr>
          <c:marker>
            <c:symbol val="square"/>
            <c:size val="5"/>
            <c:spPr>
              <a:solidFill>
                <a:srgbClr val="0000FF"/>
              </a:solidFill>
              <a:ln w="19050">
                <a:solidFill>
                  <a:srgbClr val="0000FF"/>
                </a:solidFill>
                <a:prstDash val="sysDash"/>
              </a:ln>
              <a:effectLst/>
            </c:spPr>
          </c:marker>
          <c:dPt>
            <c:idx val="9"/>
            <c:marker>
              <c:symbol val="square"/>
              <c:size val="5"/>
              <c:spPr>
                <a:solidFill>
                  <a:srgbClr val="0000FF"/>
                </a:solidFill>
                <a:ln w="19050">
                  <a:solidFill>
                    <a:srgbClr val="0000FF"/>
                  </a:solidFill>
                  <a:prstDash val="solid"/>
                </a:ln>
                <a:effectLst/>
              </c:spPr>
            </c:marker>
            <c:bubble3D val="0"/>
            <c:extLst>
              <c:ext xmlns:c16="http://schemas.microsoft.com/office/drawing/2014/chart" uri="{C3380CC4-5D6E-409C-BE32-E72D297353CC}">
                <c16:uniqueId val="{00000002-09F4-44EE-BF12-E04CAF903D4A}"/>
              </c:ext>
            </c:extLst>
          </c:dPt>
          <c:val>
            <c:numRef>
              <c:f>Sheet1!$N$2:$N$11</c:f>
              <c:numCache>
                <c:formatCode>General</c:formatCode>
                <c:ptCount val="10"/>
                <c:pt idx="0">
                  <c:v>0.68756238000000014</c:v>
                </c:pt>
                <c:pt idx="1">
                  <c:v>0.6926486500000002</c:v>
                </c:pt>
                <c:pt idx="2">
                  <c:v>0.67646197999999969</c:v>
                </c:pt>
                <c:pt idx="3">
                  <c:v>0.68587321999999995</c:v>
                </c:pt>
                <c:pt idx="4">
                  <c:v>0.68547734999999987</c:v>
                </c:pt>
                <c:pt idx="5">
                  <c:v>0.69223783999999966</c:v>
                </c:pt>
                <c:pt idx="6">
                  <c:v>0.69388151999999992</c:v>
                </c:pt>
                <c:pt idx="7">
                  <c:v>0.70747856999999981</c:v>
                </c:pt>
                <c:pt idx="8">
                  <c:v>0.69810909999999993</c:v>
                </c:pt>
                <c:pt idx="9">
                  <c:v>0.69560189000000028</c:v>
                </c:pt>
              </c:numCache>
            </c:numRef>
          </c:val>
          <c:smooth val="0"/>
          <c:extLst>
            <c:ext xmlns:c16="http://schemas.microsoft.com/office/drawing/2014/chart" uri="{C3380CC4-5D6E-409C-BE32-E72D297353CC}">
              <c16:uniqueId val="{00000003-09F4-44EE-BF12-E04CAF903D4A}"/>
            </c:ext>
          </c:extLst>
        </c:ser>
        <c:ser>
          <c:idx val="3"/>
          <c:order val="3"/>
          <c:spPr>
            <a:ln w="19050" cap="rnd">
              <a:solidFill>
                <a:srgbClr val="FF0000"/>
              </a:solidFill>
              <a:prstDash val="sysDot"/>
              <a:round/>
            </a:ln>
            <a:effectLst/>
          </c:spPr>
          <c:marker>
            <c:symbol val="square"/>
            <c:size val="5"/>
            <c:spPr>
              <a:solidFill>
                <a:srgbClr val="FF0000"/>
              </a:solidFill>
              <a:ln w="12700">
                <a:solidFill>
                  <a:srgbClr val="FF0000"/>
                </a:solidFill>
              </a:ln>
              <a:effectLst/>
            </c:spPr>
          </c:marker>
          <c:val>
            <c:numRef>
              <c:f>Sheet1!$O$2:$O$11</c:f>
              <c:numCache>
                <c:formatCode>General</c:formatCode>
                <c:ptCount val="10"/>
                <c:pt idx="0">
                  <c:v>0.99072736999999989</c:v>
                </c:pt>
                <c:pt idx="1">
                  <c:v>1.0014817499999995</c:v>
                </c:pt>
                <c:pt idx="2">
                  <c:v>1.0024234099999998</c:v>
                </c:pt>
                <c:pt idx="3">
                  <c:v>1.0022212100000001</c:v>
                </c:pt>
                <c:pt idx="4">
                  <c:v>1.0021213100000004</c:v>
                </c:pt>
                <c:pt idx="5">
                  <c:v>1.0017617300000003</c:v>
                </c:pt>
                <c:pt idx="6">
                  <c:v>1.0024199900000004</c:v>
                </c:pt>
                <c:pt idx="7">
                  <c:v>1.00065173</c:v>
                </c:pt>
                <c:pt idx="8">
                  <c:v>1.0021242900000003</c:v>
                </c:pt>
                <c:pt idx="9">
                  <c:v>1.0027066199999999</c:v>
                </c:pt>
              </c:numCache>
            </c:numRef>
          </c:val>
          <c:smooth val="0"/>
          <c:extLst>
            <c:ext xmlns:c16="http://schemas.microsoft.com/office/drawing/2014/chart" uri="{C3380CC4-5D6E-409C-BE32-E72D297353CC}">
              <c16:uniqueId val="{00000004-09F4-44EE-BF12-E04CAF903D4A}"/>
            </c:ext>
          </c:extLst>
        </c:ser>
        <c:ser>
          <c:idx val="4"/>
          <c:order val="4"/>
          <c:spPr>
            <a:ln w="15875" cap="rnd">
              <a:solidFill>
                <a:srgbClr val="0070C0"/>
              </a:solidFill>
              <a:prstDash val="dash"/>
              <a:round/>
            </a:ln>
            <a:effectLst/>
          </c:spPr>
          <c:marker>
            <c:symbol val="triangle"/>
            <c:size val="5"/>
            <c:spPr>
              <a:solidFill>
                <a:schemeClr val="accent5"/>
              </a:solidFill>
              <a:ln w="12700">
                <a:solidFill>
                  <a:schemeClr val="accent5"/>
                </a:solidFill>
              </a:ln>
              <a:effectLst/>
            </c:spPr>
          </c:marker>
          <c:val>
            <c:numRef>
              <c:f>Sheet1!$P$2:$P$11</c:f>
              <c:numCache>
                <c:formatCode>General</c:formatCode>
                <c:ptCount val="10"/>
                <c:pt idx="0">
                  <c:v>0.72380528282828294</c:v>
                </c:pt>
                <c:pt idx="1">
                  <c:v>0.6978934200000001</c:v>
                </c:pt>
                <c:pt idx="2">
                  <c:v>0.72495768999999977</c:v>
                </c:pt>
                <c:pt idx="3">
                  <c:v>0.7064265500000001</c:v>
                </c:pt>
                <c:pt idx="4">
                  <c:v>0.71639498999999962</c:v>
                </c:pt>
                <c:pt idx="5">
                  <c:v>0.70908243999999987</c:v>
                </c:pt>
                <c:pt idx="6">
                  <c:v>0.71283253999999996</c:v>
                </c:pt>
                <c:pt idx="7">
                  <c:v>0.71195502999999993</c:v>
                </c:pt>
                <c:pt idx="8">
                  <c:v>0.71510547999999996</c:v>
                </c:pt>
                <c:pt idx="9">
                  <c:v>0.77232952999999949</c:v>
                </c:pt>
              </c:numCache>
            </c:numRef>
          </c:val>
          <c:smooth val="0"/>
          <c:extLst>
            <c:ext xmlns:c16="http://schemas.microsoft.com/office/drawing/2014/chart" uri="{C3380CC4-5D6E-409C-BE32-E72D297353CC}">
              <c16:uniqueId val="{00000005-09F4-44EE-BF12-E04CAF903D4A}"/>
            </c:ext>
          </c:extLst>
        </c:ser>
        <c:ser>
          <c:idx val="5"/>
          <c:order val="5"/>
          <c:spPr>
            <a:ln w="19050" cap="rnd">
              <a:solidFill>
                <a:srgbClr val="0000FF"/>
              </a:solidFill>
              <a:prstDash val="dash"/>
              <a:round/>
            </a:ln>
            <a:effectLst/>
          </c:spPr>
          <c:marker>
            <c:symbol val="triangle"/>
            <c:size val="5"/>
            <c:spPr>
              <a:solidFill>
                <a:srgbClr val="0000FF"/>
              </a:solidFill>
              <a:ln w="12700">
                <a:solidFill>
                  <a:srgbClr val="0000FF"/>
                </a:solidFill>
              </a:ln>
              <a:effectLst/>
            </c:spPr>
          </c:marker>
          <c:val>
            <c:numRef>
              <c:f>Sheet1!$Q$2:$Q$11</c:f>
              <c:numCache>
                <c:formatCode>General</c:formatCode>
                <c:ptCount val="10"/>
                <c:pt idx="0">
                  <c:v>0.72380528282828294</c:v>
                </c:pt>
                <c:pt idx="1">
                  <c:v>0.6978934200000001</c:v>
                </c:pt>
                <c:pt idx="2">
                  <c:v>0.72495768999999977</c:v>
                </c:pt>
                <c:pt idx="3">
                  <c:v>0.7064265500000001</c:v>
                </c:pt>
                <c:pt idx="4">
                  <c:v>0.71639498999999962</c:v>
                </c:pt>
                <c:pt idx="5">
                  <c:v>0.70908243999999987</c:v>
                </c:pt>
                <c:pt idx="6">
                  <c:v>0.71283253999999996</c:v>
                </c:pt>
                <c:pt idx="7">
                  <c:v>0.71195502999999993</c:v>
                </c:pt>
                <c:pt idx="8">
                  <c:v>0.71510547999999996</c:v>
                </c:pt>
                <c:pt idx="9">
                  <c:v>0.77232952999999949</c:v>
                </c:pt>
              </c:numCache>
            </c:numRef>
          </c:val>
          <c:smooth val="0"/>
          <c:extLst>
            <c:ext xmlns:c16="http://schemas.microsoft.com/office/drawing/2014/chart" uri="{C3380CC4-5D6E-409C-BE32-E72D297353CC}">
              <c16:uniqueId val="{00000006-09F4-44EE-BF12-E04CAF903D4A}"/>
            </c:ext>
          </c:extLst>
        </c:ser>
        <c:ser>
          <c:idx val="6"/>
          <c:order val="6"/>
          <c:spPr>
            <a:ln w="19050" cap="rnd">
              <a:solidFill>
                <a:srgbClr val="0000FF"/>
              </a:solidFill>
              <a:prstDash val="dashDot"/>
              <a:round/>
            </a:ln>
            <a:effectLst/>
          </c:spPr>
          <c:marker>
            <c:symbol val="diamond"/>
            <c:size val="5"/>
            <c:spPr>
              <a:solidFill>
                <a:srgbClr val="0000FF"/>
              </a:solidFill>
              <a:ln w="12700">
                <a:solidFill>
                  <a:srgbClr val="0000FF"/>
                </a:solidFill>
              </a:ln>
              <a:effectLst/>
            </c:spPr>
          </c:marker>
          <c:val>
            <c:numRef>
              <c:f>Sheet1!$R$2:$R$11</c:f>
              <c:numCache>
                <c:formatCode>General</c:formatCode>
                <c:ptCount val="10"/>
                <c:pt idx="0">
                  <c:v>0.77908829292929249</c:v>
                </c:pt>
                <c:pt idx="1">
                  <c:v>0.76446158000000008</c:v>
                </c:pt>
                <c:pt idx="2">
                  <c:v>0.77952184999999974</c:v>
                </c:pt>
                <c:pt idx="3">
                  <c:v>0.77866381000000029</c:v>
                </c:pt>
                <c:pt idx="4">
                  <c:v>0.79031061999999974</c:v>
                </c:pt>
                <c:pt idx="5">
                  <c:v>0.77437800999999951</c:v>
                </c:pt>
                <c:pt idx="6">
                  <c:v>0.7796468700000001</c:v>
                </c:pt>
                <c:pt idx="7">
                  <c:v>0.79123826999999991</c:v>
                </c:pt>
                <c:pt idx="8">
                  <c:v>0.76765929999999993</c:v>
                </c:pt>
                <c:pt idx="9">
                  <c:v>0.77226435999999965</c:v>
                </c:pt>
              </c:numCache>
            </c:numRef>
          </c:val>
          <c:smooth val="0"/>
          <c:extLst>
            <c:ext xmlns:c16="http://schemas.microsoft.com/office/drawing/2014/chart" uri="{C3380CC4-5D6E-409C-BE32-E72D297353CC}">
              <c16:uniqueId val="{00000007-09F4-44EE-BF12-E04CAF903D4A}"/>
            </c:ext>
          </c:extLst>
        </c:ser>
        <c:ser>
          <c:idx val="7"/>
          <c:order val="7"/>
          <c:spPr>
            <a:ln w="19050" cap="rnd">
              <a:solidFill>
                <a:srgbClr val="FF0000"/>
              </a:solidFill>
              <a:round/>
            </a:ln>
            <a:effectLst/>
          </c:spPr>
          <c:marker>
            <c:symbol val="diamond"/>
            <c:size val="5"/>
            <c:spPr>
              <a:solidFill>
                <a:srgbClr val="FF0000"/>
              </a:solidFill>
              <a:ln w="9525">
                <a:solidFill>
                  <a:srgbClr val="FF0000"/>
                </a:solidFill>
              </a:ln>
              <a:effectLst/>
            </c:spPr>
          </c:marker>
          <c:val>
            <c:numRef>
              <c:f>Sheet1!$S$2:$S$11</c:f>
              <c:numCache>
                <c:formatCode>General</c:formatCode>
                <c:ptCount val="10"/>
                <c:pt idx="0">
                  <c:v>1.0016227575757577</c:v>
                </c:pt>
                <c:pt idx="1">
                  <c:v>1.0037316600000001</c:v>
                </c:pt>
                <c:pt idx="2">
                  <c:v>0.99866366000000018</c:v>
                </c:pt>
                <c:pt idx="3">
                  <c:v>1.0079541799999998</c:v>
                </c:pt>
                <c:pt idx="4">
                  <c:v>0.99961351000000009</c:v>
                </c:pt>
                <c:pt idx="5">
                  <c:v>1.0071592199999997</c:v>
                </c:pt>
                <c:pt idx="6">
                  <c:v>1.00147689</c:v>
                </c:pt>
                <c:pt idx="7">
                  <c:v>1.0014737599999999</c:v>
                </c:pt>
                <c:pt idx="8">
                  <c:v>1.0076849500000005</c:v>
                </c:pt>
                <c:pt idx="9">
                  <c:v>1.0015799299999997</c:v>
                </c:pt>
              </c:numCache>
            </c:numRef>
          </c:val>
          <c:smooth val="0"/>
          <c:extLst>
            <c:ext xmlns:c16="http://schemas.microsoft.com/office/drawing/2014/chart" uri="{C3380CC4-5D6E-409C-BE32-E72D297353CC}">
              <c16:uniqueId val="{00000008-09F4-44EE-BF12-E04CAF903D4A}"/>
            </c:ext>
          </c:extLst>
        </c:ser>
        <c:dLbls>
          <c:showLegendKey val="0"/>
          <c:showVal val="0"/>
          <c:showCatName val="0"/>
          <c:showSerName val="0"/>
          <c:showPercent val="0"/>
          <c:showBubbleSize val="0"/>
        </c:dLbls>
        <c:marker val="1"/>
        <c:smooth val="0"/>
        <c:axId val="1078931328"/>
        <c:axId val="1078927168"/>
      </c:lineChart>
      <c:catAx>
        <c:axId val="10789313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Calibri" panose="020F0502020204030204" pitchFamily="34" charset="0"/>
                    <a:ea typeface="+mn-ea"/>
                    <a:cs typeface="Calibri" panose="020F0502020204030204" pitchFamily="34" charset="0"/>
                  </a:defRPr>
                </a:pPr>
                <a:r>
                  <a:rPr lang="en-US" sz="1000"/>
                  <a:t>Time (100sec)</a:t>
                </a:r>
              </a:p>
            </c:rich>
          </c:tx>
          <c:layout>
            <c:manualLayout>
              <c:xMode val="edge"/>
              <c:yMode val="edge"/>
              <c:x val="0.37431907659269864"/>
              <c:y val="0.8946460463799704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majorTickMark val="in"/>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1078927168"/>
        <c:crosses val="autoZero"/>
        <c:auto val="1"/>
        <c:lblAlgn val="ctr"/>
        <c:lblOffset val="100"/>
        <c:tickLblSkip val="1"/>
        <c:noMultiLvlLbl val="0"/>
      </c:catAx>
      <c:valAx>
        <c:axId val="1078927168"/>
        <c:scaling>
          <c:orientation val="minMax"/>
          <c:max val="1.05"/>
          <c:min val="0"/>
        </c:scaling>
        <c:delete val="0"/>
        <c:axPos val="l"/>
        <c:majorGridlines>
          <c:spPr>
            <a:ln w="3175" cap="flat" cmpd="sng" algn="ctr">
              <a:solidFill>
                <a:schemeClr val="tx1"/>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Calibri" panose="020F0502020204030204" pitchFamily="34" charset="0"/>
                    <a:ea typeface="+mn-ea"/>
                    <a:cs typeface="Calibri" panose="020F0502020204030204" pitchFamily="34" charset="0"/>
                  </a:defRPr>
                </a:pPr>
                <a:r>
                  <a:rPr lang="en-US" sz="1000" dirty="0" smtClean="0"/>
                  <a:t>Packet Delivery Rate(PDR)</a:t>
                </a:r>
                <a:endParaRPr lang="en-US" sz="1000"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1078931328"/>
        <c:crosses val="autoZero"/>
        <c:crossBetween val="between"/>
        <c:majorUnit val="0.1"/>
      </c:valAx>
      <c:spPr>
        <a:noFill/>
        <a:ln w="9525">
          <a:solidFill>
            <a:schemeClr val="tx1"/>
          </a:solidFill>
        </a:ln>
        <a:effectLst/>
      </c:spPr>
    </c:plotArea>
    <c:plotVisOnly val="1"/>
    <c:dispBlanksAs val="gap"/>
    <c:showDLblsOverMax val="0"/>
  </c:chart>
  <c:spPr>
    <a:noFill/>
    <a:ln>
      <a:noFill/>
    </a:ln>
    <a:effectLst/>
  </c:spPr>
  <c:txPr>
    <a:bodyPr/>
    <a:lstStyle/>
    <a:p>
      <a:pPr>
        <a:defRPr>
          <a:solidFill>
            <a:schemeClr val="tx1"/>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29662614432064"/>
          <c:y val="8.8533758390645062E-2"/>
          <c:w val="0.84488200227512666"/>
          <c:h val="0.76688164908626744"/>
        </c:manualLayout>
      </c:layout>
      <c:barChart>
        <c:barDir val="col"/>
        <c:grouping val="stacked"/>
        <c:varyColors val="0"/>
        <c:ser>
          <c:idx val="0"/>
          <c:order val="0"/>
          <c:spPr>
            <a:solidFill>
              <a:srgbClr val="92D050"/>
            </a:solidFill>
            <a:ln>
              <a:solidFill>
                <a:srgbClr val="92D050"/>
              </a:solidFill>
            </a:ln>
            <a:effectLst/>
          </c:spPr>
          <c:invertIfNegative val="0"/>
          <c:dPt>
            <c:idx val="0"/>
            <c:invertIfNegative val="0"/>
            <c:bubble3D val="0"/>
            <c:spPr>
              <a:solidFill>
                <a:schemeClr val="bg1">
                  <a:lumMod val="50000"/>
                </a:schemeClr>
              </a:solidFill>
              <a:ln>
                <a:solidFill>
                  <a:schemeClr val="bg1">
                    <a:lumMod val="50000"/>
                  </a:schemeClr>
                </a:solidFill>
              </a:ln>
              <a:effectLst/>
            </c:spPr>
            <c:extLst>
              <c:ext xmlns:c16="http://schemas.microsoft.com/office/drawing/2014/chart" uri="{C3380CC4-5D6E-409C-BE32-E72D297353CC}">
                <c16:uniqueId val="{00000000-FA4E-4437-89A6-BDA44484D177}"/>
              </c:ext>
            </c:extLst>
          </c:dPt>
          <c:cat>
            <c:strRef>
              <c:f>Sheet2!$N$38:$Q$38</c:f>
              <c:strCache>
                <c:ptCount val="4"/>
                <c:pt idx="0">
                  <c:v>Param #1</c:v>
                </c:pt>
                <c:pt idx="1">
                  <c:v>Param #2</c:v>
                </c:pt>
                <c:pt idx="2">
                  <c:v>Param #3</c:v>
                </c:pt>
                <c:pt idx="3">
                  <c:v>Param #4</c:v>
                </c:pt>
              </c:strCache>
            </c:strRef>
          </c:cat>
          <c:val>
            <c:numRef>
              <c:f>Sheet2!$D$15:$G$15</c:f>
              <c:numCache>
                <c:formatCode>General</c:formatCode>
                <c:ptCount val="4"/>
                <c:pt idx="0">
                  <c:v>0.91600000000000004</c:v>
                </c:pt>
                <c:pt idx="1">
                  <c:v>0.95599999999999996</c:v>
                </c:pt>
                <c:pt idx="2">
                  <c:v>0.97199999999999998</c:v>
                </c:pt>
                <c:pt idx="3">
                  <c:v>0.98299999999999998</c:v>
                </c:pt>
              </c:numCache>
            </c:numRef>
          </c:val>
          <c:extLst>
            <c:ext xmlns:c16="http://schemas.microsoft.com/office/drawing/2014/chart" uri="{C3380CC4-5D6E-409C-BE32-E72D297353CC}">
              <c16:uniqueId val="{00000000-9A16-44E9-B749-35AB6F162F1C}"/>
            </c:ext>
          </c:extLst>
        </c:ser>
        <c:dLbls>
          <c:showLegendKey val="0"/>
          <c:showVal val="0"/>
          <c:showCatName val="0"/>
          <c:showSerName val="0"/>
          <c:showPercent val="0"/>
          <c:showBubbleSize val="0"/>
        </c:dLbls>
        <c:gapWidth val="150"/>
        <c:overlap val="100"/>
        <c:axId val="1273658592"/>
        <c:axId val="1273659424"/>
      </c:barChart>
      <c:catAx>
        <c:axId val="127365859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1273659424"/>
        <c:crosses val="autoZero"/>
        <c:auto val="1"/>
        <c:lblAlgn val="ctr"/>
        <c:lblOffset val="100"/>
        <c:noMultiLvlLbl val="0"/>
      </c:catAx>
      <c:valAx>
        <c:axId val="1273659424"/>
        <c:scaling>
          <c:orientation val="minMax"/>
          <c:min val="0.9"/>
        </c:scaling>
        <c:delete val="0"/>
        <c:axPos val="l"/>
        <c:majorGridlines>
          <c:spPr>
            <a:ln w="9525" cap="flat" cmpd="sng" algn="ctr">
              <a:solidFill>
                <a:schemeClr val="tx1"/>
              </a:solid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1273658592"/>
        <c:crosses val="autoZero"/>
        <c:crossBetween val="between"/>
        <c:majorUnit val="5.000000000000001E-2"/>
      </c:valAx>
      <c:spPr>
        <a:noFill/>
        <a:ln>
          <a:solidFill>
            <a:schemeClr val="tx1"/>
          </a:solidFill>
        </a:ln>
        <a:effectLst/>
      </c:spPr>
    </c:plotArea>
    <c:plotVisOnly val="1"/>
    <c:dispBlanksAs val="gap"/>
    <c:showDLblsOverMax val="0"/>
  </c:chart>
  <c:spPr>
    <a:noFill/>
    <a:ln>
      <a:noFill/>
    </a:ln>
    <a:effectLst/>
  </c:spPr>
  <c:txPr>
    <a:bodyPr/>
    <a:lstStyle/>
    <a:p>
      <a:pPr>
        <a:defRPr>
          <a:solidFill>
            <a:schemeClr val="tx1"/>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 2019</a:t>
            </a:r>
            <a:endParaRPr lang="en-US" dirty="0"/>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Yuki Nagai, MERL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 2019</a:t>
            </a:r>
            <a:endParaRPr lang="en-US" dirty="0"/>
          </a:p>
        </p:txBody>
      </p:sp>
      <p:sp>
        <p:nvSpPr>
          <p:cNvPr id="6" name="Rectangle 6"/>
          <p:cNvSpPr>
            <a:spLocks noGrp="1" noChangeArrowheads="1"/>
          </p:cNvSpPr>
          <p:nvPr>
            <p:ph type="ftr"/>
          </p:nvPr>
        </p:nvSpPr>
        <p:spPr>
          <a:ln/>
        </p:spPr>
        <p:txBody>
          <a:bodyPr/>
          <a:lstStyle/>
          <a:p>
            <a:r>
              <a:rPr lang="en-US" dirty="0" smtClean="0"/>
              <a:t>Yuki Nagai, MERL</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 2019</a:t>
            </a:r>
            <a:endParaRPr lang="en-US" dirty="0"/>
          </a:p>
        </p:txBody>
      </p:sp>
      <p:sp>
        <p:nvSpPr>
          <p:cNvPr id="6" name="Rectangle 6"/>
          <p:cNvSpPr>
            <a:spLocks noGrp="1" noChangeArrowheads="1"/>
          </p:cNvSpPr>
          <p:nvPr>
            <p:ph type="ftr"/>
          </p:nvPr>
        </p:nvSpPr>
        <p:spPr>
          <a:ln/>
        </p:spPr>
        <p:txBody>
          <a:bodyPr/>
          <a:lstStyle/>
          <a:p>
            <a:r>
              <a:rPr lang="en-US" dirty="0" smtClean="0"/>
              <a:t>Yuki Nagai, MERL</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 2019</a:t>
            </a:r>
            <a:endParaRPr lang="en-US" dirty="0"/>
          </a:p>
        </p:txBody>
      </p:sp>
      <p:sp>
        <p:nvSpPr>
          <p:cNvPr id="6" name="Rectangle 6"/>
          <p:cNvSpPr>
            <a:spLocks noGrp="1" noChangeArrowheads="1"/>
          </p:cNvSpPr>
          <p:nvPr>
            <p:ph type="ftr"/>
          </p:nvPr>
        </p:nvSpPr>
        <p:spPr>
          <a:ln/>
        </p:spPr>
        <p:txBody>
          <a:bodyPr/>
          <a:lstStyle/>
          <a:p>
            <a:r>
              <a:rPr lang="en-US" dirty="0" smtClean="0"/>
              <a:t>Yuki Nagai, MERL</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 2019</a:t>
            </a:r>
            <a:endParaRPr lang="en-US" dirty="0"/>
          </a:p>
        </p:txBody>
      </p:sp>
      <p:sp>
        <p:nvSpPr>
          <p:cNvPr id="6" name="Rectangle 6"/>
          <p:cNvSpPr>
            <a:spLocks noGrp="1" noChangeArrowheads="1"/>
          </p:cNvSpPr>
          <p:nvPr>
            <p:ph type="ftr"/>
          </p:nvPr>
        </p:nvSpPr>
        <p:spPr>
          <a:ln/>
        </p:spPr>
        <p:txBody>
          <a:bodyPr/>
          <a:lstStyle/>
          <a:p>
            <a:r>
              <a:rPr lang="en-US" dirty="0" smtClean="0"/>
              <a:t>Yuki Nagai, MERL</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9283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 2019</a:t>
            </a:r>
            <a:endParaRPr lang="en-US" dirty="0"/>
          </a:p>
        </p:txBody>
      </p:sp>
      <p:sp>
        <p:nvSpPr>
          <p:cNvPr id="6" name="Rectangle 6"/>
          <p:cNvSpPr>
            <a:spLocks noGrp="1" noChangeArrowheads="1"/>
          </p:cNvSpPr>
          <p:nvPr>
            <p:ph type="ftr"/>
          </p:nvPr>
        </p:nvSpPr>
        <p:spPr>
          <a:ln/>
        </p:spPr>
        <p:txBody>
          <a:bodyPr/>
          <a:lstStyle/>
          <a:p>
            <a:r>
              <a:rPr lang="en-US" dirty="0" smtClean="0"/>
              <a:t>Yuki Nagai, MERL</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7422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 2019</a:t>
            </a:r>
            <a:endParaRPr lang="en-US" dirty="0"/>
          </a:p>
        </p:txBody>
      </p:sp>
      <p:sp>
        <p:nvSpPr>
          <p:cNvPr id="6" name="Rectangle 6"/>
          <p:cNvSpPr>
            <a:spLocks noGrp="1" noChangeArrowheads="1"/>
          </p:cNvSpPr>
          <p:nvPr>
            <p:ph type="ftr"/>
          </p:nvPr>
        </p:nvSpPr>
        <p:spPr>
          <a:ln/>
        </p:spPr>
        <p:txBody>
          <a:bodyPr/>
          <a:lstStyle/>
          <a:p>
            <a:r>
              <a:rPr lang="en-US" dirty="0" smtClean="0"/>
              <a:t>Yuki Nagai, MERL</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Yuki Nagai,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Yuki Nagai,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802.19-19/0081r0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Yuki Nagai, 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t>Consideration of Fairness Index for </a:t>
            </a:r>
            <a:br>
              <a:rPr lang="en-GB" sz="3200" dirty="0" smtClean="0"/>
            </a:br>
            <a:r>
              <a:rPr lang="en-GB" sz="3200" dirty="0" smtClean="0"/>
              <a:t>Sub-1GHz Coexistence</a:t>
            </a:r>
            <a:endParaRPr lang="en-GB" sz="3200" dirty="0"/>
          </a:p>
        </p:txBody>
      </p:sp>
      <p:sp>
        <p:nvSpPr>
          <p:cNvPr id="3074" name="Rectangle 2"/>
          <p:cNvSpPr>
            <a:spLocks noGrp="1" noChangeArrowheads="1"/>
          </p:cNvSpPr>
          <p:nvPr>
            <p:ph type="body" idx="1"/>
          </p:nvPr>
        </p:nvSpPr>
        <p:spPr>
          <a:xfrm>
            <a:off x="731520" y="19388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2019-11-12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23325692"/>
              </p:ext>
            </p:extLst>
          </p:nvPr>
        </p:nvGraphicFramePr>
        <p:xfrm>
          <a:off x="552450" y="2743200"/>
          <a:ext cx="8545513" cy="3230563"/>
        </p:xfrm>
        <a:graphic>
          <a:graphicData uri="http://schemas.openxmlformats.org/presentationml/2006/ole">
            <mc:AlternateContent xmlns:mc="http://schemas.openxmlformats.org/markup-compatibility/2006">
              <mc:Choice xmlns:v="urn:schemas-microsoft-com:vml" Requires="v">
                <p:oleObj spid="_x0000_s3127" name="Document" r:id="rId4" imgW="8236552" imgH="3123886" progId="Word.Document.8">
                  <p:embed/>
                </p:oleObj>
              </mc:Choice>
              <mc:Fallback>
                <p:oleObj name="Document" r:id="rId4" imgW="8236552" imgH="3123886" progId="Word.Document.8">
                  <p:embed/>
                  <p:pic>
                    <p:nvPicPr>
                      <p:cNvPr id="0" name="Picture 3"/>
                      <p:cNvPicPr>
                        <a:picLocks noChangeAspect="1" noChangeArrowheads="1"/>
                      </p:cNvPicPr>
                      <p:nvPr/>
                    </p:nvPicPr>
                    <p:blipFill>
                      <a:blip r:embed="rId5"/>
                      <a:srcRect/>
                      <a:stretch>
                        <a:fillRect/>
                      </a:stretch>
                    </p:blipFill>
                    <p:spPr bwMode="auto">
                      <a:xfrm>
                        <a:off x="552450" y="2743200"/>
                        <a:ext cx="8545513" cy="3230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382519"/>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Nov. 2019</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Yuki Nagai, MERL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8686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Abstract</a:t>
            </a:r>
          </a:p>
        </p:txBody>
      </p:sp>
      <p:sp>
        <p:nvSpPr>
          <p:cNvPr id="4098" name="Rectangle 2"/>
          <p:cNvSpPr>
            <a:spLocks noGrp="1" noChangeArrowheads="1"/>
          </p:cNvSpPr>
          <p:nvPr>
            <p:ph type="body" idx="1"/>
          </p:nvPr>
        </p:nvSpPr>
        <p:spPr>
          <a:xfrm>
            <a:off x="731520" y="1600200"/>
            <a:ext cx="8290560" cy="490220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Consider </a:t>
            </a:r>
            <a:r>
              <a:rPr lang="en-GB" sz="2000" dirty="0" smtClean="0"/>
              <a:t>Fairness </a:t>
            </a:r>
            <a:r>
              <a:rPr lang="en-GB" sz="2000" dirty="0" smtClean="0"/>
              <a:t>Index when 802.11ah and 802.15.4g coexist on the same frequency band.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Jain’s Fairness Index was applied for coexistence fairness index to evaluate </a:t>
            </a:r>
            <a:r>
              <a:rPr lang="en-GB" sz="2000" dirty="0" smtClean="0"/>
              <a:t>fair </a:t>
            </a:r>
            <a:r>
              <a:rPr lang="en-GB" sz="2000" dirty="0" smtClean="0"/>
              <a:t>degradation at coexistence situation.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Fairness index between 802.11ah and 802.15.4g is calculated by throughput degradation ratio from </a:t>
            </a:r>
            <a:r>
              <a:rPr lang="en-GB" sz="2000" dirty="0" smtClean="0"/>
              <a:t>offered </a:t>
            </a:r>
            <a:r>
              <a:rPr lang="en-GB" sz="2000" dirty="0" smtClean="0"/>
              <a:t>load.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Results shows that Fairness Index worked correctly, and </a:t>
            </a:r>
            <a:r>
              <a:rPr lang="en-GB" sz="2000" dirty="0" smtClean="0"/>
              <a:t>the </a:t>
            </a:r>
            <a:r>
              <a:rPr lang="en-GB" sz="2000" dirty="0"/>
              <a:t>coexistence mechanisms </a:t>
            </a:r>
            <a:r>
              <a:rPr lang="en-GB" sz="2000" dirty="0" smtClean="0"/>
              <a:t>improved </a:t>
            </a:r>
            <a:r>
              <a:rPr lang="en-GB" sz="2000" dirty="0" smtClean="0"/>
              <a:t>fairness between 802.11ah and 802.15.4g.</a:t>
            </a:r>
            <a:endParaRPr lang="en-GB"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553213" y="6907108"/>
            <a:ext cx="2558615" cy="193040"/>
          </a:xfrm>
        </p:spPr>
        <p:txBody>
          <a:bodyPr/>
          <a:lstStyle/>
          <a:p>
            <a:r>
              <a:rPr lang="en-GB" dirty="0" smtClean="0"/>
              <a:t>Yuki Nagai, MERL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870372"/>
          </a:xfrm>
          <a:ln/>
        </p:spPr>
        <p:txBody>
          <a:bodyPr vert="horz" wrap="square" lIns="96000" tIns="49920" rIns="96000" bIns="49920" numCol="1" anchor="ctr" anchorCtr="0" compatLnSpc="1">
            <a:prstTxWarp prst="textNoShape">
              <a:avLst/>
            </a:prstTxWarp>
          </a:bodyPr>
          <a:lstStyle/>
          <a:p>
            <a:r>
              <a:rPr lang="en-US" sz="3200" dirty="0" smtClean="0"/>
              <a:t>Fairness Index</a:t>
            </a:r>
            <a:endParaRPr lang="en-US" sz="3200" dirty="0"/>
          </a:p>
        </p:txBody>
      </p:sp>
      <mc:AlternateContent xmlns:mc="http://schemas.openxmlformats.org/markup-compatibility/2006" xmlns:a14="http://schemas.microsoft.com/office/drawing/2010/main">
        <mc:Choice Requires="a14">
          <p:sp>
            <p:nvSpPr>
              <p:cNvPr id="10242" name="Rectangle 2"/>
              <p:cNvSpPr>
                <a:spLocks noGrp="1" noChangeArrowheads="1"/>
              </p:cNvSpPr>
              <p:nvPr>
                <p:ph type="body" idx="1"/>
              </p:nvPr>
            </p:nvSpPr>
            <p:spPr>
              <a:xfrm>
                <a:off x="731520" y="1600201"/>
                <a:ext cx="8793480" cy="4800599"/>
              </a:xfrm>
              <a:ln/>
            </p:spPr>
            <p:txBody>
              <a:bodyPr/>
              <a:lstStyle/>
              <a:p>
                <a:r>
                  <a:rPr lang="en-US" sz="2000" dirty="0" smtClean="0"/>
                  <a:t>Jain’s Fairness Index is well known for TCP flow fairness that shares media resource by several TCP flows.</a:t>
                </a:r>
              </a:p>
              <a:p>
                <a:endParaRPr lang="en-US" sz="2000" dirty="0"/>
              </a:p>
              <a:p>
                <a:endParaRPr lang="en-US" sz="2000" dirty="0" smtClean="0"/>
              </a:p>
              <a:p>
                <a:endParaRPr lang="en-US" sz="2000" dirty="0"/>
              </a:p>
              <a:p>
                <a:endParaRPr lang="en-US" sz="2000" dirty="0" smtClean="0"/>
              </a:p>
              <a:p>
                <a:pPr marL="177800" indent="-177800"/>
                <a:r>
                  <a:rPr lang="en-US" sz="2000" dirty="0" smtClean="0"/>
                  <a:t>Example : Equation for TCP flow cases</a:t>
                </a:r>
              </a:p>
              <a:p>
                <a:pPr marL="539750" lvl="1" indent="-273050"/>
                <a:r>
                  <a:rPr lang="en-US" sz="1600" dirty="0" smtClean="0"/>
                  <a:t>Where </a:t>
                </a:r>
                <a14:m>
                  <m:oMath xmlns:m="http://schemas.openxmlformats.org/officeDocument/2006/math">
                    <m:sSub>
                      <m:sSubPr>
                        <m:ctrlPr>
                          <a:rPr lang="en-US" sz="1600" i="1" smtClean="0">
                            <a:latin typeface="Cambria Math" panose="02040503050406030204" pitchFamily="18" charset="0"/>
                          </a:rPr>
                        </m:ctrlPr>
                      </m:sSubPr>
                      <m:e>
                        <m:r>
                          <a:rPr lang="en-US" sz="1600" b="1" i="1" smtClean="0">
                            <a:latin typeface="Cambria Math" panose="02040503050406030204" pitchFamily="18" charset="0"/>
                          </a:rPr>
                          <m:t>𝒙</m:t>
                        </m:r>
                      </m:e>
                      <m:sub>
                        <m:r>
                          <a:rPr lang="en-US" sz="1600" b="1" i="1" smtClean="0">
                            <a:latin typeface="Cambria Math" panose="02040503050406030204" pitchFamily="18" charset="0"/>
                          </a:rPr>
                          <m:t>𝒊</m:t>
                        </m:r>
                      </m:sub>
                    </m:sSub>
                  </m:oMath>
                </a14:m>
                <a:r>
                  <a:rPr lang="en-US" sz="1600" dirty="0" smtClean="0"/>
                  <a:t>is the normalized the </a:t>
                </a:r>
                <a:r>
                  <a:rPr lang="en-US" sz="1600" b="1" i="1" dirty="0" smtClean="0"/>
                  <a:t>i</a:t>
                </a:r>
                <a:r>
                  <a:rPr lang="en-US" sz="1600" dirty="0" smtClean="0"/>
                  <a:t>-</a:t>
                </a:r>
                <a:r>
                  <a:rPr lang="en-US" sz="1600" dirty="0" err="1" smtClean="0"/>
                  <a:t>th</a:t>
                </a:r>
                <a:r>
                  <a:rPr lang="en-US" sz="1600" dirty="0" smtClean="0"/>
                  <a:t> TCP flow and </a:t>
                </a:r>
                <a:r>
                  <a:rPr lang="en-US" sz="1600" b="1" i="1" dirty="0" smtClean="0"/>
                  <a:t>n</a:t>
                </a:r>
                <a:r>
                  <a:rPr lang="en-US" sz="1600" dirty="0" smtClean="0"/>
                  <a:t> is the number of connections.</a:t>
                </a:r>
              </a:p>
              <a:p>
                <a:pPr marL="539750" lvl="1" indent="-273050"/>
                <a:r>
                  <a:rPr lang="en-US" sz="1600" dirty="0" smtClean="0"/>
                  <a:t>Example: A scheme give 50, 30, 50 Mbps (throughput, </a:t>
                </a:r>
                <a:r>
                  <a:rPr lang="en-US" sz="1600" b="1" i="1" dirty="0" smtClean="0"/>
                  <a:t>t</a:t>
                </a:r>
                <a:r>
                  <a:rPr lang="en-US" sz="1600" dirty="0" smtClean="0"/>
                  <a:t>) when the optimal is 50, 10, 10 Mbps (fair throughput, </a:t>
                </a:r>
                <a:r>
                  <a:rPr lang="en-US" sz="1600" b="1" i="1" dirty="0" smtClean="0"/>
                  <a:t>o</a:t>
                </a:r>
                <a:r>
                  <a:rPr lang="en-US" sz="1600" dirty="0" smtClean="0"/>
                  <a:t>)</a:t>
                </a:r>
              </a:p>
              <a:p>
                <a:pPr marL="539750" lvl="1" indent="-273050"/>
                <a:r>
                  <a:rPr lang="en-US" sz="1800" dirty="0" smtClean="0"/>
                  <a:t>Normalized Throughput: </a:t>
                </a:r>
                <a14:m>
                  <m:oMath xmlns:m="http://schemas.openxmlformats.org/officeDocument/2006/math">
                    <m:sSub>
                      <m:sSubPr>
                        <m:ctrlPr>
                          <a:rPr lang="en-US" sz="1800" b="1" i="1">
                            <a:latin typeface="Cambria Math" panose="02040503050406030204" pitchFamily="18" charset="0"/>
                          </a:rPr>
                        </m:ctrlPr>
                      </m:sSubPr>
                      <m:e>
                        <m:r>
                          <a:rPr lang="en-US" sz="1800" b="1" i="1">
                            <a:latin typeface="Cambria Math" panose="02040503050406030204" pitchFamily="18" charset="0"/>
                          </a:rPr>
                          <m:t>𝒙</m:t>
                        </m:r>
                      </m:e>
                      <m:sub>
                        <m:r>
                          <a:rPr lang="en-US" sz="1800" b="1" i="1">
                            <a:latin typeface="Cambria Math" panose="02040503050406030204" pitchFamily="18" charset="0"/>
                          </a:rPr>
                          <m:t>𝒊</m:t>
                        </m:r>
                      </m:sub>
                    </m:sSub>
                    <m:r>
                      <a:rPr lang="en-US" sz="1800" b="1" i="0" smtClean="0">
                        <a:latin typeface="Cambria Math" panose="02040503050406030204" pitchFamily="18" charset="0"/>
                      </a:rPr>
                      <m:t>=</m:t>
                    </m:r>
                    <m:r>
                      <a:rPr lang="en-US" sz="1800" b="1" i="0" smtClean="0">
                        <a:latin typeface="Cambria Math" panose="02040503050406030204" pitchFamily="18" charset="0"/>
                      </a:rPr>
                      <m:t>𝐭</m:t>
                    </m:r>
                    <m:r>
                      <a:rPr lang="en-US" sz="1800" b="1" i="0" smtClean="0">
                        <a:latin typeface="Cambria Math" panose="02040503050406030204" pitchFamily="18" charset="0"/>
                      </a:rPr>
                      <m:t>/</m:t>
                    </m:r>
                    <m:r>
                      <a:rPr lang="en-US" sz="1800" b="1" i="0" smtClean="0">
                        <a:latin typeface="Cambria Math" panose="02040503050406030204" pitchFamily="18" charset="0"/>
                      </a:rPr>
                      <m:t>𝐨</m:t>
                    </m:r>
                  </m:oMath>
                </a14:m>
                <a:endParaRPr lang="en-US" sz="1800" b="1" dirty="0" smtClean="0"/>
              </a:p>
              <a:p>
                <a:pPr marL="539750" lvl="1" indent="-273050"/>
                <a:r>
                  <a:rPr lang="en-US" sz="1800" dirty="0" smtClean="0"/>
                  <a:t>50/50, 30/10, 50/10 </a:t>
                </a:r>
                <a:r>
                  <a:rPr lang="en-US" sz="1800" dirty="0" smtClean="0">
                    <a:sym typeface="Wingdings" panose="05000000000000000000" pitchFamily="2" charset="2"/>
                  </a:rPr>
                  <a:t> 1, 3, 5</a:t>
                </a:r>
              </a:p>
              <a:p>
                <a:pPr marL="539750" lvl="1" indent="-273050"/>
                <a:r>
                  <a:rPr lang="en-US" sz="1800" dirty="0" smtClean="0">
                    <a:sym typeface="Wingdings" panose="05000000000000000000" pitchFamily="2" charset="2"/>
                  </a:rPr>
                  <a:t>Fairness Index = </a:t>
                </a:r>
                <a14:m>
                  <m:oMath xmlns:m="http://schemas.openxmlformats.org/officeDocument/2006/math">
                    <m:sSup>
                      <m:sSupPr>
                        <m:ctrlPr>
                          <a:rPr lang="en-US" sz="1800" i="1" smtClean="0">
                            <a:latin typeface="Cambria Math" panose="02040503050406030204" pitchFamily="18" charset="0"/>
                            <a:sym typeface="Wingdings" panose="05000000000000000000" pitchFamily="2" charset="2"/>
                          </a:rPr>
                        </m:ctrlPr>
                      </m:sSupPr>
                      <m:e>
                        <m:d>
                          <m:dPr>
                            <m:ctrlPr>
                              <a:rPr lang="en-US" sz="1800" b="0" i="1" smtClean="0">
                                <a:latin typeface="Cambria Math" panose="02040503050406030204" pitchFamily="18" charset="0"/>
                                <a:sym typeface="Wingdings" panose="05000000000000000000" pitchFamily="2" charset="2"/>
                              </a:rPr>
                            </m:ctrlPr>
                          </m:dPr>
                          <m:e>
                            <m:r>
                              <a:rPr lang="en-US" sz="1800" b="0" i="1" smtClean="0">
                                <a:latin typeface="Cambria Math" panose="02040503050406030204" pitchFamily="18" charset="0"/>
                                <a:sym typeface="Wingdings" panose="05000000000000000000" pitchFamily="2" charset="2"/>
                              </a:rPr>
                              <m:t>1+3+5</m:t>
                            </m:r>
                          </m:e>
                        </m:d>
                      </m:e>
                      <m:sup>
                        <m:r>
                          <a:rPr lang="en-US" sz="1800" b="0" i="1" smtClean="0">
                            <a:latin typeface="Cambria Math" panose="02040503050406030204" pitchFamily="18" charset="0"/>
                            <a:sym typeface="Wingdings" panose="05000000000000000000" pitchFamily="2" charset="2"/>
                          </a:rPr>
                          <m:t>2</m:t>
                        </m:r>
                      </m:sup>
                    </m:sSup>
                    <m:r>
                      <a:rPr lang="en-US" sz="1800" b="0" i="1" smtClean="0">
                        <a:latin typeface="Cambria Math" panose="02040503050406030204" pitchFamily="18" charset="0"/>
                        <a:sym typeface="Wingdings" panose="05000000000000000000" pitchFamily="2" charset="2"/>
                      </a:rPr>
                      <m:t>/3</m:t>
                    </m:r>
                    <m:d>
                      <m:dPr>
                        <m:ctrlPr>
                          <a:rPr lang="en-US" sz="1800" b="0" i="1" smtClean="0">
                            <a:latin typeface="Cambria Math" panose="02040503050406030204" pitchFamily="18" charset="0"/>
                            <a:sym typeface="Wingdings" panose="05000000000000000000" pitchFamily="2" charset="2"/>
                          </a:rPr>
                        </m:ctrlPr>
                      </m:dPr>
                      <m:e>
                        <m:sSup>
                          <m:sSupPr>
                            <m:ctrlPr>
                              <a:rPr lang="en-US" sz="1800" b="0" i="1" smtClean="0">
                                <a:latin typeface="Cambria Math" panose="02040503050406030204" pitchFamily="18" charset="0"/>
                                <a:sym typeface="Wingdings" panose="05000000000000000000" pitchFamily="2" charset="2"/>
                              </a:rPr>
                            </m:ctrlPr>
                          </m:sSupPr>
                          <m:e>
                            <m:r>
                              <a:rPr lang="en-US" sz="1800" b="0" i="1" smtClean="0">
                                <a:latin typeface="Cambria Math" panose="02040503050406030204" pitchFamily="18" charset="0"/>
                                <a:sym typeface="Wingdings" panose="05000000000000000000" pitchFamily="2" charset="2"/>
                              </a:rPr>
                              <m:t>1</m:t>
                            </m:r>
                          </m:e>
                          <m:sup>
                            <m:r>
                              <a:rPr lang="en-US" sz="1800" b="0" i="1" smtClean="0">
                                <a:latin typeface="Cambria Math" panose="02040503050406030204" pitchFamily="18" charset="0"/>
                                <a:sym typeface="Wingdings" panose="05000000000000000000" pitchFamily="2" charset="2"/>
                              </a:rPr>
                              <m:t>2</m:t>
                            </m:r>
                          </m:sup>
                        </m:sSup>
                        <m:r>
                          <a:rPr lang="en-US" sz="1800" b="0" i="1" smtClean="0">
                            <a:latin typeface="Cambria Math" panose="02040503050406030204" pitchFamily="18" charset="0"/>
                            <a:sym typeface="Wingdings" panose="05000000000000000000" pitchFamily="2" charset="2"/>
                          </a:rPr>
                          <m:t>+</m:t>
                        </m:r>
                        <m:sSup>
                          <m:sSupPr>
                            <m:ctrlPr>
                              <a:rPr lang="en-US" sz="1800" b="0" i="1" smtClean="0">
                                <a:latin typeface="Cambria Math" panose="02040503050406030204" pitchFamily="18" charset="0"/>
                                <a:sym typeface="Wingdings" panose="05000000000000000000" pitchFamily="2" charset="2"/>
                              </a:rPr>
                            </m:ctrlPr>
                          </m:sSupPr>
                          <m:e>
                            <m:r>
                              <a:rPr lang="en-US" sz="1800" b="0" i="1" smtClean="0">
                                <a:latin typeface="Cambria Math" panose="02040503050406030204" pitchFamily="18" charset="0"/>
                                <a:sym typeface="Wingdings" panose="05000000000000000000" pitchFamily="2" charset="2"/>
                              </a:rPr>
                              <m:t>3</m:t>
                            </m:r>
                          </m:e>
                          <m:sup>
                            <m:r>
                              <a:rPr lang="en-US" sz="1800" b="0" i="1" smtClean="0">
                                <a:latin typeface="Cambria Math" panose="02040503050406030204" pitchFamily="18" charset="0"/>
                                <a:sym typeface="Wingdings" panose="05000000000000000000" pitchFamily="2" charset="2"/>
                              </a:rPr>
                              <m:t>2</m:t>
                            </m:r>
                          </m:sup>
                        </m:sSup>
                        <m:r>
                          <a:rPr lang="en-US" sz="1800" b="0" i="1" smtClean="0">
                            <a:latin typeface="Cambria Math" panose="02040503050406030204" pitchFamily="18" charset="0"/>
                            <a:sym typeface="Wingdings" panose="05000000000000000000" pitchFamily="2" charset="2"/>
                          </a:rPr>
                          <m:t>+</m:t>
                        </m:r>
                        <m:sSup>
                          <m:sSupPr>
                            <m:ctrlPr>
                              <a:rPr lang="en-US" sz="1800" b="0" i="1" smtClean="0">
                                <a:latin typeface="Cambria Math" panose="02040503050406030204" pitchFamily="18" charset="0"/>
                                <a:sym typeface="Wingdings" panose="05000000000000000000" pitchFamily="2" charset="2"/>
                              </a:rPr>
                            </m:ctrlPr>
                          </m:sSupPr>
                          <m:e>
                            <m:r>
                              <a:rPr lang="en-US" sz="1800" b="0" i="1" smtClean="0">
                                <a:latin typeface="Cambria Math" panose="02040503050406030204" pitchFamily="18" charset="0"/>
                                <a:sym typeface="Wingdings" panose="05000000000000000000" pitchFamily="2" charset="2"/>
                              </a:rPr>
                              <m:t>5</m:t>
                            </m:r>
                          </m:e>
                          <m:sup>
                            <m:r>
                              <a:rPr lang="en-US" sz="1800" b="0" i="1" smtClean="0">
                                <a:latin typeface="Cambria Math" panose="02040503050406030204" pitchFamily="18" charset="0"/>
                                <a:sym typeface="Wingdings" panose="05000000000000000000" pitchFamily="2" charset="2"/>
                              </a:rPr>
                              <m:t>2</m:t>
                            </m:r>
                          </m:sup>
                        </m:sSup>
                      </m:e>
                    </m:d>
                  </m:oMath>
                </a14:m>
                <a:r>
                  <a:rPr lang="en-US" sz="1800" b="1" dirty="0" smtClean="0"/>
                  <a:t> </a:t>
                </a:r>
                <a:r>
                  <a:rPr lang="en-US" sz="1800" dirty="0" smtClean="0"/>
                  <a:t>= 0.77</a:t>
                </a:r>
                <a:endParaRPr lang="en-US" sz="1800" dirty="0"/>
              </a:p>
              <a:p>
                <a:pPr lvl="1"/>
                <a:endParaRPr lang="en-US" sz="1800" dirty="0" smtClean="0"/>
              </a:p>
              <a:p>
                <a:endParaRPr lang="en-US" sz="2000" dirty="0"/>
              </a:p>
            </p:txBody>
          </p:sp>
        </mc:Choice>
        <mc:Fallback xmlns="">
          <p:sp>
            <p:nvSpPr>
              <p:cNvPr id="10242" name="Rectangle 2"/>
              <p:cNvSpPr>
                <a:spLocks noGrp="1" noRot="1" noChangeAspect="1" noMove="1" noResize="1" noEditPoints="1" noAdjustHandles="1" noChangeArrowheads="1" noChangeShapeType="1" noTextEdit="1"/>
              </p:cNvSpPr>
              <p:nvPr>
                <p:ph type="body" idx="1"/>
              </p:nvPr>
            </p:nvSpPr>
            <p:spPr>
              <a:xfrm>
                <a:off x="731520" y="1600201"/>
                <a:ext cx="8793480" cy="4800599"/>
              </a:xfrm>
              <a:blipFill>
                <a:blip r:embed="rId3"/>
                <a:stretch>
                  <a:fillRect l="-624" t="-762" r="-832"/>
                </a:stretch>
              </a:blip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4068616" y="2438400"/>
                <a:ext cx="1464311" cy="88690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solidFill>
                                <a:schemeClr val="tx1"/>
                              </a:solidFill>
                              <a:latin typeface="Cambria Math" panose="02040503050406030204" pitchFamily="18" charset="0"/>
                            </a:rPr>
                          </m:ctrlPr>
                        </m:fPr>
                        <m:num>
                          <m:sSup>
                            <m:sSupPr>
                              <m:ctrlPr>
                                <a:rPr lang="en-US" b="0" i="1" smtClean="0">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m:t>
                              </m:r>
                              <m:nary>
                                <m:naryPr>
                                  <m:chr m:val="∑"/>
                                  <m:limLoc m:val="subSup"/>
                                  <m:ctrlPr>
                                    <a:rPr lang="en-US" i="1">
                                      <a:solidFill>
                                        <a:schemeClr val="tx1"/>
                                      </a:solidFill>
                                      <a:latin typeface="Cambria Math" panose="02040503050406030204" pitchFamily="18" charset="0"/>
                                    </a:rPr>
                                  </m:ctrlPr>
                                </m:naryPr>
                                <m:sub>
                                  <m:r>
                                    <m:rPr>
                                      <m:brk m:alnAt="25"/>
                                    </m:rPr>
                                    <a:rPr lang="en-US" i="1">
                                      <a:solidFill>
                                        <a:schemeClr val="tx1"/>
                                      </a:solidFill>
                                      <a:latin typeface="Cambria Math" panose="02040503050406030204" pitchFamily="18" charset="0"/>
                                    </a:rPr>
                                    <m:t>𝑖</m:t>
                                  </m:r>
                                  <m:r>
                                    <a:rPr lang="en-US" i="1">
                                      <a:solidFill>
                                        <a:schemeClr val="tx1"/>
                                      </a:solidFill>
                                      <a:latin typeface="Cambria Math" panose="02040503050406030204" pitchFamily="18" charset="0"/>
                                    </a:rPr>
                                    <m:t>=1</m:t>
                                  </m:r>
                                </m:sub>
                                <m:sup>
                                  <m:r>
                                    <a:rPr lang="en-US" i="1">
                                      <a:solidFill>
                                        <a:schemeClr val="tx1"/>
                                      </a:solidFill>
                                      <a:latin typeface="Cambria Math" panose="02040503050406030204" pitchFamily="18" charset="0"/>
                                    </a:rPr>
                                    <m:t>𝑛</m:t>
                                  </m:r>
                                </m:sup>
                                <m:e>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𝑖</m:t>
                                      </m:r>
                                    </m:sub>
                                  </m:sSub>
                                </m:e>
                              </m:nary>
                              <m:r>
                                <a:rPr lang="en-US" b="0" i="1" smtClean="0">
                                  <a:solidFill>
                                    <a:schemeClr val="tx1"/>
                                  </a:solidFill>
                                  <a:latin typeface="Cambria Math" panose="02040503050406030204" pitchFamily="18" charset="0"/>
                                </a:rPr>
                                <m:t>)</m:t>
                              </m:r>
                            </m:e>
                            <m:sup>
                              <m:r>
                                <a:rPr lang="en-US" b="0" i="1" smtClean="0">
                                  <a:solidFill>
                                    <a:schemeClr val="tx1"/>
                                  </a:solidFill>
                                  <a:latin typeface="Cambria Math" panose="02040503050406030204" pitchFamily="18" charset="0"/>
                                </a:rPr>
                                <m:t>2</m:t>
                              </m:r>
                            </m:sup>
                          </m:sSup>
                        </m:num>
                        <m:den>
                          <m:r>
                            <a:rPr lang="en-US" b="0" i="1" smtClean="0">
                              <a:solidFill>
                                <a:schemeClr val="tx1"/>
                              </a:solidFill>
                              <a:latin typeface="Cambria Math" panose="02040503050406030204" pitchFamily="18" charset="0"/>
                            </a:rPr>
                            <m:t>𝑛</m:t>
                          </m:r>
                          <m:nary>
                            <m:naryPr>
                              <m:chr m:val="∑"/>
                              <m:limLoc m:val="subSup"/>
                              <m:ctrlPr>
                                <a:rPr lang="en-US" b="0" i="1" smtClean="0">
                                  <a:solidFill>
                                    <a:schemeClr val="tx1"/>
                                  </a:solidFill>
                                  <a:latin typeface="Cambria Math" panose="02040503050406030204" pitchFamily="18" charset="0"/>
                                </a:rPr>
                              </m:ctrlPr>
                            </m:naryPr>
                            <m:sub>
                              <m:r>
                                <m:rPr>
                                  <m:brk m:alnAt="25"/>
                                </m:rPr>
                                <a:rPr lang="en-US" b="0" i="1" smtClean="0">
                                  <a:solidFill>
                                    <a:schemeClr val="tx1"/>
                                  </a:solidFill>
                                  <a:latin typeface="Cambria Math" panose="02040503050406030204" pitchFamily="18" charset="0"/>
                                </a:rPr>
                                <m:t>𝑖</m:t>
                              </m:r>
                              <m:r>
                                <a:rPr lang="en-US" b="0" i="1" smtClean="0">
                                  <a:solidFill>
                                    <a:schemeClr val="tx1"/>
                                  </a:solidFill>
                                  <a:latin typeface="Cambria Math" panose="02040503050406030204" pitchFamily="18" charset="0"/>
                                </a:rPr>
                                <m:t>=1</m:t>
                              </m:r>
                            </m:sub>
                            <m:sup>
                              <m:r>
                                <a:rPr lang="en-US" b="0" i="1" smtClean="0">
                                  <a:solidFill>
                                    <a:schemeClr val="tx1"/>
                                  </a:solidFill>
                                  <a:latin typeface="Cambria Math" panose="02040503050406030204" pitchFamily="18" charset="0"/>
                                </a:rPr>
                                <m:t>𝑛</m:t>
                              </m:r>
                            </m:sup>
                            <m:e>
                              <m:sSubSup>
                                <m:sSubSupPr>
                                  <m:ctrlPr>
                                    <a:rPr lang="en-US" b="0" i="1" smtClean="0">
                                      <a:solidFill>
                                        <a:schemeClr val="tx1"/>
                                      </a:solidFill>
                                      <a:latin typeface="Cambria Math" panose="02040503050406030204" pitchFamily="18" charset="0"/>
                                    </a:rPr>
                                  </m:ctrlPr>
                                </m:sSubSupPr>
                                <m:e>
                                  <m:r>
                                    <a:rPr lang="en-US" b="0" i="1" smtClean="0">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𝑖</m:t>
                                  </m:r>
                                </m:sub>
                                <m:sup>
                                  <m:r>
                                    <a:rPr lang="en-US" b="0" i="1" smtClean="0">
                                      <a:solidFill>
                                        <a:schemeClr val="tx1"/>
                                      </a:solidFill>
                                      <a:latin typeface="Cambria Math" panose="02040503050406030204" pitchFamily="18" charset="0"/>
                                    </a:rPr>
                                    <m:t>2</m:t>
                                  </m:r>
                                </m:sup>
                              </m:sSubSup>
                            </m:e>
                          </m:nary>
                        </m:den>
                      </m:f>
                    </m:oMath>
                  </m:oMathPara>
                </a14:m>
                <a:endParaRPr lang="en-US" dirty="0">
                  <a:solidFill>
                    <a:schemeClr val="tx1"/>
                  </a:solidFill>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4068616" y="2438400"/>
                <a:ext cx="1464311" cy="886909"/>
              </a:xfrm>
              <a:prstGeom prst="rect">
                <a:avLst/>
              </a:prstGeom>
              <a:blipFill>
                <a:blip r:embed="rId4"/>
                <a:stretch>
                  <a:fillRect/>
                </a:stretch>
              </a:blipFill>
            </p:spPr>
            <p:txBody>
              <a:bodyPr/>
              <a:lstStyle/>
              <a:p>
                <a:r>
                  <a:rPr lang="en-US">
                    <a:noFill/>
                  </a:rPr>
                  <a:t> </a:t>
                </a:r>
              </a:p>
            </p:txBody>
          </p:sp>
        </mc:Fallback>
      </mc:AlternateContent>
      <p:sp>
        <p:nvSpPr>
          <p:cNvPr id="3" name="TextBox 2"/>
          <p:cNvSpPr txBox="1"/>
          <p:nvPr/>
        </p:nvSpPr>
        <p:spPr>
          <a:xfrm>
            <a:off x="533400" y="6610369"/>
            <a:ext cx="8933856" cy="230832"/>
          </a:xfrm>
          <a:prstGeom prst="rect">
            <a:avLst/>
          </a:prstGeom>
          <a:noFill/>
        </p:spPr>
        <p:txBody>
          <a:bodyPr wrap="none" rtlCol="0">
            <a:spAutoFit/>
          </a:bodyPr>
          <a:lstStyle/>
          <a:p>
            <a:r>
              <a:rPr lang="en-US" sz="900" dirty="0">
                <a:solidFill>
                  <a:schemeClr val="tx1"/>
                </a:solidFill>
              </a:rPr>
              <a:t>D.-M. Chiu and R. Jain, “Analysis of the increase and decrease algorithms for congestion avoidance in computer networks,” Computer Networks and ISDN Systems, vol. 17, pp. 1–14, 1989</a:t>
            </a:r>
            <a:endParaRPr lang="en-US" sz="900" dirty="0" smtClean="0">
              <a:solidFill>
                <a:schemeClr val="tx1"/>
              </a:solidFill>
            </a:endParaRPr>
          </a:p>
        </p:txBody>
      </p:sp>
      <p:sp>
        <p:nvSpPr>
          <p:cNvPr id="9" name="Date Placeholder 3"/>
          <p:cNvSpPr>
            <a:spLocks noGrp="1"/>
          </p:cNvSpPr>
          <p:nvPr>
            <p:ph type="dt" idx="15"/>
          </p:nvPr>
        </p:nvSpPr>
        <p:spPr>
          <a:xfrm>
            <a:off x="743373" y="355601"/>
            <a:ext cx="2457015" cy="291254"/>
          </a:xfrm>
        </p:spPr>
        <p:txBody>
          <a:bodyPr/>
          <a:lstStyle/>
          <a:p>
            <a:r>
              <a:rPr lang="en-US" dirty="0" smtClean="0"/>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553213" y="6907108"/>
            <a:ext cx="2558615" cy="193040"/>
          </a:xfrm>
        </p:spPr>
        <p:txBody>
          <a:bodyPr/>
          <a:lstStyle/>
          <a:p>
            <a:r>
              <a:rPr lang="en-GB" dirty="0" smtClean="0"/>
              <a:t>Yuki Nagai, MERL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731520" y="729828"/>
            <a:ext cx="8290560" cy="870372"/>
          </a:xfrm>
          <a:ln/>
        </p:spPr>
        <p:txBody>
          <a:bodyPr vert="horz" wrap="square" lIns="96000" tIns="49920" rIns="96000" bIns="49920" numCol="1" anchor="ctr" anchorCtr="0" compatLnSpc="1">
            <a:prstTxWarp prst="textNoShape">
              <a:avLst/>
            </a:prstTxWarp>
          </a:bodyPr>
          <a:lstStyle/>
          <a:p>
            <a:r>
              <a:rPr lang="en-US" sz="3200" dirty="0" smtClean="0"/>
              <a:t>Fairness Index for </a:t>
            </a:r>
            <a:r>
              <a:rPr lang="en-US" sz="3200" dirty="0" err="1" smtClean="0"/>
              <a:t>Coex</a:t>
            </a:r>
            <a:r>
              <a:rPr lang="en-US" sz="3200" dirty="0" smtClean="0"/>
              <a:t>.</a:t>
            </a:r>
            <a:endParaRPr lang="en-US" sz="3200" dirty="0"/>
          </a:p>
        </p:txBody>
      </p:sp>
      <p:sp>
        <p:nvSpPr>
          <p:cNvPr id="10242" name="Rectangle 2"/>
          <p:cNvSpPr>
            <a:spLocks noGrp="1" noChangeArrowheads="1"/>
          </p:cNvSpPr>
          <p:nvPr>
            <p:ph type="body" idx="1"/>
          </p:nvPr>
        </p:nvSpPr>
        <p:spPr>
          <a:xfrm>
            <a:off x="731520" y="1600201"/>
            <a:ext cx="8290560" cy="761999"/>
          </a:xfrm>
          <a:ln/>
        </p:spPr>
        <p:txBody>
          <a:bodyPr/>
          <a:lstStyle/>
          <a:p>
            <a:r>
              <a:rPr lang="en-US" sz="2000" dirty="0" smtClean="0"/>
              <a:t>Apply Jain’s Fairness Index for IEEE 802.15.4g and IEEE 802.11ah coexistence situation</a:t>
            </a:r>
            <a:r>
              <a:rPr lang="ja-JP" altLang="en-US" sz="2000" dirty="0" smtClean="0"/>
              <a:t> </a:t>
            </a:r>
            <a:r>
              <a:rPr lang="en-US" altLang="ja-JP" sz="2000" dirty="0"/>
              <a:t>to evaluate fair degradation at coexistence situation. </a:t>
            </a:r>
          </a:p>
          <a:p>
            <a:endParaRPr lang="en-US" sz="1800" dirty="0" smtClean="0"/>
          </a:p>
          <a:p>
            <a:endParaRPr lang="en-US" sz="2000" dirty="0"/>
          </a:p>
        </p:txBody>
      </p:sp>
      <mc:AlternateContent xmlns:mc="http://schemas.openxmlformats.org/markup-compatibility/2006">
        <mc:Choice xmlns:a14="http://schemas.microsoft.com/office/drawing/2010/main" Requires="a14">
          <p:sp>
            <p:nvSpPr>
              <p:cNvPr id="2" name="TextBox 1"/>
              <p:cNvSpPr txBox="1"/>
              <p:nvPr/>
            </p:nvSpPr>
            <p:spPr>
              <a:xfrm>
                <a:off x="1524000" y="2662133"/>
                <a:ext cx="1464311" cy="88690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solidFill>
                                <a:schemeClr val="tx1"/>
                              </a:solidFill>
                              <a:latin typeface="Cambria Math" panose="02040503050406030204" pitchFamily="18" charset="0"/>
                            </a:rPr>
                          </m:ctrlPr>
                        </m:fPr>
                        <m:num>
                          <m:sSup>
                            <m:sSupPr>
                              <m:ctrlPr>
                                <a:rPr lang="en-US" b="0" i="1" smtClean="0">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m:t>
                              </m:r>
                              <m:nary>
                                <m:naryPr>
                                  <m:chr m:val="∑"/>
                                  <m:limLoc m:val="subSup"/>
                                  <m:ctrlPr>
                                    <a:rPr lang="en-US" i="1">
                                      <a:solidFill>
                                        <a:schemeClr val="tx1"/>
                                      </a:solidFill>
                                      <a:latin typeface="Cambria Math" panose="02040503050406030204" pitchFamily="18" charset="0"/>
                                    </a:rPr>
                                  </m:ctrlPr>
                                </m:naryPr>
                                <m:sub>
                                  <m:r>
                                    <m:rPr>
                                      <m:brk m:alnAt="25"/>
                                    </m:rPr>
                                    <a:rPr lang="en-US" i="1">
                                      <a:solidFill>
                                        <a:schemeClr val="tx1"/>
                                      </a:solidFill>
                                      <a:latin typeface="Cambria Math" panose="02040503050406030204" pitchFamily="18" charset="0"/>
                                    </a:rPr>
                                    <m:t>𝑖</m:t>
                                  </m:r>
                                  <m:r>
                                    <a:rPr lang="en-US" i="1">
                                      <a:solidFill>
                                        <a:schemeClr val="tx1"/>
                                      </a:solidFill>
                                      <a:latin typeface="Cambria Math" panose="02040503050406030204" pitchFamily="18" charset="0"/>
                                    </a:rPr>
                                    <m:t>=1</m:t>
                                  </m:r>
                                </m:sub>
                                <m:sup>
                                  <m:r>
                                    <a:rPr lang="en-US" i="1">
                                      <a:solidFill>
                                        <a:schemeClr val="tx1"/>
                                      </a:solidFill>
                                      <a:latin typeface="Cambria Math" panose="02040503050406030204" pitchFamily="18" charset="0"/>
                                    </a:rPr>
                                    <m:t>𝑛</m:t>
                                  </m:r>
                                </m:sup>
                                <m:e>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𝑖</m:t>
                                      </m:r>
                                    </m:sub>
                                  </m:sSub>
                                </m:e>
                              </m:nary>
                              <m:r>
                                <a:rPr lang="en-US" b="0" i="1" smtClean="0">
                                  <a:solidFill>
                                    <a:schemeClr val="tx1"/>
                                  </a:solidFill>
                                  <a:latin typeface="Cambria Math" panose="02040503050406030204" pitchFamily="18" charset="0"/>
                                </a:rPr>
                                <m:t>)</m:t>
                              </m:r>
                            </m:e>
                            <m:sup>
                              <m:r>
                                <a:rPr lang="en-US" b="0" i="1" smtClean="0">
                                  <a:solidFill>
                                    <a:schemeClr val="tx1"/>
                                  </a:solidFill>
                                  <a:latin typeface="Cambria Math" panose="02040503050406030204" pitchFamily="18" charset="0"/>
                                </a:rPr>
                                <m:t>2</m:t>
                              </m:r>
                            </m:sup>
                          </m:sSup>
                        </m:num>
                        <m:den>
                          <m:r>
                            <a:rPr lang="en-US" b="0" i="1" smtClean="0">
                              <a:solidFill>
                                <a:schemeClr val="tx1"/>
                              </a:solidFill>
                              <a:latin typeface="Cambria Math" panose="02040503050406030204" pitchFamily="18" charset="0"/>
                            </a:rPr>
                            <m:t>𝑛</m:t>
                          </m:r>
                          <m:nary>
                            <m:naryPr>
                              <m:chr m:val="∑"/>
                              <m:limLoc m:val="subSup"/>
                              <m:ctrlPr>
                                <a:rPr lang="en-US" b="0" i="1" smtClean="0">
                                  <a:solidFill>
                                    <a:schemeClr val="tx1"/>
                                  </a:solidFill>
                                  <a:latin typeface="Cambria Math" panose="02040503050406030204" pitchFamily="18" charset="0"/>
                                </a:rPr>
                              </m:ctrlPr>
                            </m:naryPr>
                            <m:sub>
                              <m:r>
                                <m:rPr>
                                  <m:brk m:alnAt="25"/>
                                </m:rPr>
                                <a:rPr lang="en-US" b="0" i="1" smtClean="0">
                                  <a:solidFill>
                                    <a:schemeClr val="tx1"/>
                                  </a:solidFill>
                                  <a:latin typeface="Cambria Math" panose="02040503050406030204" pitchFamily="18" charset="0"/>
                                </a:rPr>
                                <m:t>𝑖</m:t>
                              </m:r>
                              <m:r>
                                <a:rPr lang="en-US" b="0" i="1" smtClean="0">
                                  <a:solidFill>
                                    <a:schemeClr val="tx1"/>
                                  </a:solidFill>
                                  <a:latin typeface="Cambria Math" panose="02040503050406030204" pitchFamily="18" charset="0"/>
                                </a:rPr>
                                <m:t>=1</m:t>
                              </m:r>
                            </m:sub>
                            <m:sup>
                              <m:r>
                                <a:rPr lang="en-US" b="0" i="1" smtClean="0">
                                  <a:solidFill>
                                    <a:schemeClr val="tx1"/>
                                  </a:solidFill>
                                  <a:latin typeface="Cambria Math" panose="02040503050406030204" pitchFamily="18" charset="0"/>
                                </a:rPr>
                                <m:t>𝑛</m:t>
                              </m:r>
                            </m:sup>
                            <m:e>
                              <m:sSubSup>
                                <m:sSubSupPr>
                                  <m:ctrlPr>
                                    <a:rPr lang="en-US" b="0" i="1" smtClean="0">
                                      <a:solidFill>
                                        <a:schemeClr val="tx1"/>
                                      </a:solidFill>
                                      <a:latin typeface="Cambria Math" panose="02040503050406030204" pitchFamily="18" charset="0"/>
                                    </a:rPr>
                                  </m:ctrlPr>
                                </m:sSubSupPr>
                                <m:e>
                                  <m:r>
                                    <a:rPr lang="en-US" b="0" i="1" smtClean="0">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𝑖</m:t>
                                  </m:r>
                                </m:sub>
                                <m:sup>
                                  <m:r>
                                    <a:rPr lang="en-US" b="0" i="1" smtClean="0">
                                      <a:solidFill>
                                        <a:schemeClr val="tx1"/>
                                      </a:solidFill>
                                      <a:latin typeface="Cambria Math" panose="02040503050406030204" pitchFamily="18" charset="0"/>
                                    </a:rPr>
                                    <m:t>2</m:t>
                                  </m:r>
                                </m:sup>
                              </m:sSubSup>
                            </m:e>
                          </m:nary>
                        </m:den>
                      </m:f>
                    </m:oMath>
                  </m:oMathPara>
                </a14:m>
                <a:endParaRPr lang="en-US" dirty="0">
                  <a:solidFill>
                    <a:schemeClr val="tx1"/>
                  </a:solidFill>
                </a:endParaRPr>
              </a:p>
            </p:txBody>
          </p:sp>
        </mc:Choice>
        <mc:Fallback>
          <p:sp>
            <p:nvSpPr>
              <p:cNvPr id="2" name="TextBox 1"/>
              <p:cNvSpPr txBox="1">
                <a:spLocks noRot="1" noChangeAspect="1" noMove="1" noResize="1" noEditPoints="1" noAdjustHandles="1" noChangeArrowheads="1" noChangeShapeType="1" noTextEdit="1"/>
              </p:cNvSpPr>
              <p:nvPr/>
            </p:nvSpPr>
            <p:spPr>
              <a:xfrm>
                <a:off x="1524000" y="2662133"/>
                <a:ext cx="1464311" cy="88690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4102311" y="2590800"/>
                <a:ext cx="4306756" cy="10295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solidFill>
                                <a:schemeClr val="tx1"/>
                              </a:solidFill>
                              <a:latin typeface="Cambria Math" panose="02040503050406030204" pitchFamily="18" charset="0"/>
                            </a:rPr>
                          </m:ctrlPr>
                        </m:fPr>
                        <m:num>
                          <m:sSup>
                            <m:sSupPr>
                              <m:ctrlPr>
                                <a:rPr lang="en-US" b="0" i="1" smtClean="0">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m:t>
                              </m:r>
                              <m:nary>
                                <m:naryPr>
                                  <m:chr m:val="∑"/>
                                  <m:limLoc m:val="subSup"/>
                                  <m:ctrlPr>
                                    <a:rPr lang="en-US" i="1">
                                      <a:solidFill>
                                        <a:schemeClr val="tx1"/>
                                      </a:solidFill>
                                      <a:latin typeface="Cambria Math" panose="02040503050406030204" pitchFamily="18" charset="0"/>
                                    </a:rPr>
                                  </m:ctrlPr>
                                </m:naryPr>
                                <m:sub>
                                  <m:r>
                                    <m:rPr>
                                      <m:brk m:alnAt="25"/>
                                    </m:rPr>
                                    <a:rPr lang="en-US" i="1">
                                      <a:solidFill>
                                        <a:schemeClr val="tx1"/>
                                      </a:solidFill>
                                      <a:latin typeface="Cambria Math" panose="02040503050406030204" pitchFamily="18" charset="0"/>
                                    </a:rPr>
                                    <m:t>𝑖</m:t>
                                  </m:r>
                                  <m:r>
                                    <a:rPr lang="en-US" i="1">
                                      <a:solidFill>
                                        <a:schemeClr val="tx1"/>
                                      </a:solidFill>
                                      <a:latin typeface="Cambria Math" panose="02040503050406030204" pitchFamily="18" charset="0"/>
                                    </a:rPr>
                                    <m:t>=1</m:t>
                                  </m:r>
                                </m:sub>
                                <m:sup>
                                  <m:r>
                                    <a:rPr lang="en-US" b="0" i="1" smtClean="0">
                                      <a:solidFill>
                                        <a:schemeClr val="tx1"/>
                                      </a:solidFill>
                                      <a:latin typeface="Cambria Math" panose="02040503050406030204" pitchFamily="18" charset="0"/>
                                    </a:rPr>
                                    <m:t>𝑚</m:t>
                                  </m:r>
                                </m:sup>
                                <m:e>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𝑥</m:t>
                                      </m:r>
                                    </m:e>
                                    <m:sub>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𝑖</m:t>
                                          </m:r>
                                        </m:e>
                                        <m:sub>
                                          <m:r>
                                            <a:rPr lang="en-US" b="0" i="1" smtClean="0">
                                              <a:solidFill>
                                                <a:schemeClr val="tx1"/>
                                              </a:solidFill>
                                              <a:latin typeface="Cambria Math" panose="02040503050406030204" pitchFamily="18" charset="0"/>
                                            </a:rPr>
                                            <m:t>4</m:t>
                                          </m:r>
                                          <m:r>
                                            <a:rPr lang="en-US" b="0" i="1" smtClean="0">
                                              <a:solidFill>
                                                <a:schemeClr val="tx1"/>
                                              </a:solidFill>
                                              <a:latin typeface="Cambria Math" panose="02040503050406030204" pitchFamily="18" charset="0"/>
                                            </a:rPr>
                                            <m:t>𝑔</m:t>
                                          </m:r>
                                        </m:sub>
                                      </m:sSub>
                                    </m:sub>
                                  </m:sSub>
                                </m:e>
                              </m:nary>
                              <m:r>
                                <a:rPr lang="en-US" b="0" i="1" smtClean="0">
                                  <a:solidFill>
                                    <a:schemeClr val="tx1"/>
                                  </a:solidFill>
                                  <a:latin typeface="Cambria Math" panose="02040503050406030204" pitchFamily="18" charset="0"/>
                                </a:rPr>
                                <m:t>+</m:t>
                              </m:r>
                              <m:nary>
                                <m:naryPr>
                                  <m:chr m:val="∑"/>
                                  <m:limLoc m:val="subSup"/>
                                  <m:ctrlPr>
                                    <a:rPr lang="en-US" i="1">
                                      <a:solidFill>
                                        <a:schemeClr val="tx1"/>
                                      </a:solidFill>
                                      <a:latin typeface="Cambria Math" panose="02040503050406030204" pitchFamily="18" charset="0"/>
                                    </a:rPr>
                                  </m:ctrlPr>
                                </m:naryPr>
                                <m:sub>
                                  <m:r>
                                    <m:rPr>
                                      <m:brk m:alnAt="25"/>
                                    </m:rPr>
                                    <a:rPr lang="en-US" i="1">
                                      <a:solidFill>
                                        <a:schemeClr val="tx1"/>
                                      </a:solidFill>
                                      <a:latin typeface="Cambria Math" panose="02040503050406030204" pitchFamily="18" charset="0"/>
                                    </a:rPr>
                                    <m:t>𝑖</m:t>
                                  </m:r>
                                  <m:r>
                                    <a:rPr lang="en-US" i="1">
                                      <a:solidFill>
                                        <a:schemeClr val="tx1"/>
                                      </a:solidFill>
                                      <a:latin typeface="Cambria Math" panose="02040503050406030204" pitchFamily="18" charset="0"/>
                                    </a:rPr>
                                    <m:t>=1</m:t>
                                  </m:r>
                                </m:sub>
                                <m:sup>
                                  <m:r>
                                    <a:rPr lang="en-US" i="1" smtClean="0">
                                      <a:solidFill>
                                        <a:schemeClr val="tx1"/>
                                      </a:solidFill>
                                      <a:latin typeface="Cambria Math" panose="02040503050406030204" pitchFamily="18" charset="0"/>
                                    </a:rPr>
                                    <m:t>𝑛</m:t>
                                  </m:r>
                                </m:sup>
                                <m:e>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𝑖</m:t>
                                          </m:r>
                                        </m:e>
                                        <m:sub>
                                          <m:r>
                                            <a:rPr lang="en-US" b="0" i="1" smtClean="0">
                                              <a:solidFill>
                                                <a:schemeClr val="tx1"/>
                                              </a:solidFill>
                                              <a:latin typeface="Cambria Math" panose="02040503050406030204" pitchFamily="18" charset="0"/>
                                            </a:rPr>
                                            <m:t>𝑎h</m:t>
                                          </m:r>
                                        </m:sub>
                                      </m:sSub>
                                    </m:sub>
                                  </m:sSub>
                                </m:e>
                              </m:nary>
                              <m:r>
                                <a:rPr lang="en-US" b="0" i="1" smtClean="0">
                                  <a:solidFill>
                                    <a:schemeClr val="tx1"/>
                                  </a:solidFill>
                                  <a:latin typeface="Cambria Math" panose="02040503050406030204" pitchFamily="18" charset="0"/>
                                </a:rPr>
                                <m:t>)</m:t>
                              </m:r>
                            </m:e>
                            <m:sup>
                              <m:r>
                                <a:rPr lang="en-US" b="0" i="1" smtClean="0">
                                  <a:solidFill>
                                    <a:schemeClr val="tx1"/>
                                  </a:solidFill>
                                  <a:latin typeface="Cambria Math" panose="02040503050406030204" pitchFamily="18" charset="0"/>
                                </a:rPr>
                                <m:t>2</m:t>
                              </m:r>
                            </m:sup>
                          </m:sSup>
                        </m:num>
                        <m:den>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𝑛</m:t>
                          </m:r>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𝑚</m:t>
                          </m:r>
                          <m:r>
                            <a:rPr lang="en-US" b="0" i="1" smtClean="0">
                              <a:solidFill>
                                <a:schemeClr val="tx1"/>
                              </a:solidFill>
                              <a:latin typeface="Cambria Math" panose="02040503050406030204" pitchFamily="18" charset="0"/>
                            </a:rPr>
                            <m:t>)(</m:t>
                          </m:r>
                          <m:nary>
                            <m:naryPr>
                              <m:chr m:val="∑"/>
                              <m:limLoc m:val="subSup"/>
                              <m:ctrlPr>
                                <a:rPr lang="en-US" b="0" i="1" smtClean="0">
                                  <a:solidFill>
                                    <a:schemeClr val="tx1"/>
                                  </a:solidFill>
                                  <a:latin typeface="Cambria Math" panose="02040503050406030204" pitchFamily="18" charset="0"/>
                                </a:rPr>
                              </m:ctrlPr>
                            </m:naryPr>
                            <m:sub>
                              <m:r>
                                <m:rPr>
                                  <m:brk m:alnAt="25"/>
                                </m:rPr>
                                <a:rPr lang="en-US" b="0" i="1" smtClean="0">
                                  <a:solidFill>
                                    <a:schemeClr val="tx1"/>
                                  </a:solidFill>
                                  <a:latin typeface="Cambria Math" panose="02040503050406030204" pitchFamily="18" charset="0"/>
                                </a:rPr>
                                <m:t>𝑖</m:t>
                              </m:r>
                              <m:r>
                                <a:rPr lang="en-US" b="0" i="1" smtClean="0">
                                  <a:solidFill>
                                    <a:schemeClr val="tx1"/>
                                  </a:solidFill>
                                  <a:latin typeface="Cambria Math" panose="02040503050406030204" pitchFamily="18" charset="0"/>
                                </a:rPr>
                                <m:t>=1</m:t>
                              </m:r>
                            </m:sub>
                            <m:sup>
                              <m:r>
                                <a:rPr lang="en-US" b="0" i="1" smtClean="0">
                                  <a:solidFill>
                                    <a:schemeClr val="tx1"/>
                                  </a:solidFill>
                                  <a:latin typeface="Cambria Math" panose="02040503050406030204" pitchFamily="18" charset="0"/>
                                </a:rPr>
                                <m:t>𝑚</m:t>
                              </m:r>
                            </m:sup>
                            <m:e>
                              <m:sSubSup>
                                <m:sSubSupPr>
                                  <m:ctrlPr>
                                    <a:rPr lang="en-US" b="0" i="1" smtClean="0">
                                      <a:solidFill>
                                        <a:schemeClr val="tx1"/>
                                      </a:solidFill>
                                      <a:latin typeface="Cambria Math" panose="02040503050406030204" pitchFamily="18" charset="0"/>
                                    </a:rPr>
                                  </m:ctrlPr>
                                </m:sSubSupPr>
                                <m:e>
                                  <m:r>
                                    <a:rPr lang="en-US" b="0" i="1" smtClean="0">
                                      <a:solidFill>
                                        <a:schemeClr val="tx1"/>
                                      </a:solidFill>
                                      <a:latin typeface="Cambria Math" panose="02040503050406030204" pitchFamily="18" charset="0"/>
                                    </a:rPr>
                                    <m:t>𝑥</m:t>
                                  </m:r>
                                </m:e>
                                <m:sub>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𝑖</m:t>
                                      </m:r>
                                    </m:e>
                                    <m:sub>
                                      <m:r>
                                        <a:rPr lang="en-US" b="0" i="1" smtClean="0">
                                          <a:solidFill>
                                            <a:schemeClr val="tx1"/>
                                          </a:solidFill>
                                          <a:latin typeface="Cambria Math" panose="02040503050406030204" pitchFamily="18" charset="0"/>
                                        </a:rPr>
                                        <m:t>4</m:t>
                                      </m:r>
                                      <m:r>
                                        <a:rPr lang="en-US" b="0" i="1" smtClean="0">
                                          <a:solidFill>
                                            <a:schemeClr val="tx1"/>
                                          </a:solidFill>
                                          <a:latin typeface="Cambria Math" panose="02040503050406030204" pitchFamily="18" charset="0"/>
                                        </a:rPr>
                                        <m:t>𝑔</m:t>
                                      </m:r>
                                    </m:sub>
                                  </m:sSub>
                                </m:sub>
                                <m:sup>
                                  <m:r>
                                    <a:rPr lang="en-US" b="0" i="1" smtClean="0">
                                      <a:solidFill>
                                        <a:schemeClr val="tx1"/>
                                      </a:solidFill>
                                      <a:latin typeface="Cambria Math" panose="02040503050406030204" pitchFamily="18" charset="0"/>
                                    </a:rPr>
                                    <m:t>2</m:t>
                                  </m:r>
                                </m:sup>
                              </m:sSubSup>
                            </m:e>
                          </m:nary>
                          <m:r>
                            <a:rPr lang="en-US" b="0" i="1" smtClean="0">
                              <a:solidFill>
                                <a:schemeClr val="tx1"/>
                              </a:solidFill>
                              <a:latin typeface="Cambria Math" panose="02040503050406030204" pitchFamily="18" charset="0"/>
                            </a:rPr>
                            <m:t>+</m:t>
                          </m:r>
                          <m:nary>
                            <m:naryPr>
                              <m:chr m:val="∑"/>
                              <m:limLoc m:val="subSup"/>
                              <m:ctrlPr>
                                <a:rPr lang="en-US" i="1">
                                  <a:solidFill>
                                    <a:schemeClr val="tx1"/>
                                  </a:solidFill>
                                  <a:latin typeface="Cambria Math" panose="02040503050406030204" pitchFamily="18" charset="0"/>
                                </a:rPr>
                              </m:ctrlPr>
                            </m:naryPr>
                            <m:sub>
                              <m:r>
                                <m:rPr>
                                  <m:brk m:alnAt="25"/>
                                </m:rPr>
                                <a:rPr lang="en-US" i="1">
                                  <a:solidFill>
                                    <a:schemeClr val="tx1"/>
                                  </a:solidFill>
                                  <a:latin typeface="Cambria Math" panose="02040503050406030204" pitchFamily="18" charset="0"/>
                                </a:rPr>
                                <m:t>𝑖</m:t>
                              </m:r>
                              <m:r>
                                <a:rPr lang="en-US" i="1">
                                  <a:solidFill>
                                    <a:schemeClr val="tx1"/>
                                  </a:solidFill>
                                  <a:latin typeface="Cambria Math" panose="02040503050406030204" pitchFamily="18" charset="0"/>
                                </a:rPr>
                                <m:t>=1</m:t>
                              </m:r>
                            </m:sub>
                            <m:sup>
                              <m:r>
                                <a:rPr lang="en-US" i="1">
                                  <a:solidFill>
                                    <a:schemeClr val="tx1"/>
                                  </a:solidFill>
                                  <a:latin typeface="Cambria Math" panose="02040503050406030204" pitchFamily="18" charset="0"/>
                                </a:rPr>
                                <m:t>𝑛</m:t>
                              </m:r>
                            </m:sup>
                            <m:e>
                              <m:sSubSup>
                                <m:sSubSupPr>
                                  <m:ctrlPr>
                                    <a:rPr lang="en-US" i="1">
                                      <a:solidFill>
                                        <a:schemeClr val="tx1"/>
                                      </a:solidFill>
                                      <a:latin typeface="Cambria Math" panose="02040503050406030204" pitchFamily="18" charset="0"/>
                                    </a:rPr>
                                  </m:ctrlPr>
                                </m:sSubSupPr>
                                <m:e>
                                  <m:r>
                                    <a:rPr lang="en-US" i="1">
                                      <a:solidFill>
                                        <a:schemeClr val="tx1"/>
                                      </a:solidFill>
                                      <a:latin typeface="Cambria Math" panose="02040503050406030204" pitchFamily="18" charset="0"/>
                                    </a:rPr>
                                    <m:t>𝑥</m:t>
                                  </m:r>
                                </m:e>
                                <m:sub>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𝑖</m:t>
                                      </m:r>
                                    </m:e>
                                    <m:sub>
                                      <m:r>
                                        <a:rPr lang="en-US" b="0" i="1" smtClean="0">
                                          <a:solidFill>
                                            <a:schemeClr val="tx1"/>
                                          </a:solidFill>
                                          <a:latin typeface="Cambria Math" panose="02040503050406030204" pitchFamily="18" charset="0"/>
                                        </a:rPr>
                                        <m:t>𝑎h</m:t>
                                      </m:r>
                                    </m:sub>
                                  </m:sSub>
                                </m:sub>
                                <m:sup>
                                  <m:r>
                                    <a:rPr lang="en-US" i="1">
                                      <a:solidFill>
                                        <a:schemeClr val="tx1"/>
                                      </a:solidFill>
                                      <a:latin typeface="Cambria Math" panose="02040503050406030204" pitchFamily="18" charset="0"/>
                                    </a:rPr>
                                    <m:t>2</m:t>
                                  </m:r>
                                </m:sup>
                              </m:sSubSup>
                            </m:e>
                          </m:nary>
                          <m:r>
                            <a:rPr lang="en-US" b="0" i="1" smtClean="0">
                              <a:solidFill>
                                <a:schemeClr val="tx1"/>
                              </a:solidFill>
                              <a:latin typeface="Cambria Math" panose="02040503050406030204" pitchFamily="18" charset="0"/>
                            </a:rPr>
                            <m:t>)</m:t>
                          </m:r>
                        </m:den>
                      </m:f>
                    </m:oMath>
                  </m:oMathPara>
                </a14:m>
                <a:endParaRPr lang="en-US" dirty="0">
                  <a:solidFill>
                    <a:schemeClr val="tx1"/>
                  </a:solidFill>
                </a:endParaRPr>
              </a:p>
            </p:txBody>
          </p:sp>
        </mc:Choice>
        <mc:Fallback>
          <p:sp>
            <p:nvSpPr>
              <p:cNvPr id="9" name="TextBox 8"/>
              <p:cNvSpPr txBox="1">
                <a:spLocks noRot="1" noChangeAspect="1" noMove="1" noResize="1" noEditPoints="1" noAdjustHandles="1" noChangeArrowheads="1" noChangeShapeType="1" noTextEdit="1"/>
              </p:cNvSpPr>
              <p:nvPr/>
            </p:nvSpPr>
            <p:spPr>
              <a:xfrm>
                <a:off x="4102311" y="2590800"/>
                <a:ext cx="4306756" cy="1029577"/>
              </a:xfrm>
              <a:prstGeom prst="rect">
                <a:avLst/>
              </a:prstGeom>
              <a:blipFill>
                <a:blip r:embed="rId4"/>
                <a:stretch>
                  <a:fillRect/>
                </a:stretch>
              </a:blipFill>
            </p:spPr>
            <p:txBody>
              <a:bodyPr/>
              <a:lstStyle/>
              <a:p>
                <a:r>
                  <a:rPr lang="en-US">
                    <a:noFill/>
                  </a:rPr>
                  <a:t> </a:t>
                </a:r>
              </a:p>
            </p:txBody>
          </p:sp>
        </mc:Fallback>
      </mc:AlternateContent>
      <p:sp>
        <p:nvSpPr>
          <p:cNvPr id="3" name="TextBox 2"/>
          <p:cNvSpPr txBox="1"/>
          <p:nvPr/>
        </p:nvSpPr>
        <p:spPr>
          <a:xfrm>
            <a:off x="3320587" y="2864206"/>
            <a:ext cx="503664" cy="482761"/>
          </a:xfrm>
          <a:prstGeom prst="rect">
            <a:avLst/>
          </a:prstGeom>
          <a:noFill/>
        </p:spPr>
        <p:txBody>
          <a:bodyPr wrap="none" rtlCol="0">
            <a:spAutoFit/>
          </a:bodyPr>
          <a:lstStyle/>
          <a:p>
            <a:r>
              <a:rPr lang="en-US" dirty="0" smtClean="0">
                <a:solidFill>
                  <a:schemeClr val="tx1"/>
                </a:solidFill>
                <a:sym typeface="Wingdings" panose="05000000000000000000" pitchFamily="2" charset="2"/>
              </a:rPr>
              <a:t></a:t>
            </a:r>
            <a:endParaRPr lang="en-US" dirty="0">
              <a:solidFill>
                <a:schemeClr val="tx1"/>
              </a:solidFill>
            </a:endParaRPr>
          </a:p>
        </p:txBody>
      </p:sp>
      <mc:AlternateContent xmlns:mc="http://schemas.openxmlformats.org/markup-compatibility/2006" xmlns:a14="http://schemas.microsoft.com/office/drawing/2010/main">
        <mc:Choice Requires="a14">
          <p:sp>
            <p:nvSpPr>
              <p:cNvPr id="11" name="Rectangle 2"/>
              <p:cNvSpPr txBox="1">
                <a:spLocks noChangeArrowheads="1"/>
              </p:cNvSpPr>
              <p:nvPr/>
            </p:nvSpPr>
            <p:spPr bwMode="auto">
              <a:xfrm>
                <a:off x="729661" y="3733800"/>
                <a:ext cx="8869680" cy="30880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177800" indent="-177800"/>
                <a:r>
                  <a:rPr lang="en-US" sz="2000" kern="0" dirty="0" smtClean="0"/>
                  <a:t>Applied for </a:t>
                </a:r>
                <a:r>
                  <a:rPr lang="en-US" sz="2000" kern="0" dirty="0" err="1" smtClean="0"/>
                  <a:t>Coex</a:t>
                </a:r>
                <a:r>
                  <a:rPr lang="en-US" sz="2000" kern="0" dirty="0" smtClean="0"/>
                  <a:t>. case:</a:t>
                </a:r>
              </a:p>
              <a:p>
                <a:pPr marL="450850" lvl="1" indent="-184150"/>
                <a:r>
                  <a:rPr lang="en-US" sz="1600" kern="0" dirty="0" smtClean="0"/>
                  <a:t>Where </a:t>
                </a:r>
                <a14:m>
                  <m:oMath xmlns:m="http://schemas.openxmlformats.org/officeDocument/2006/math">
                    <m:sSub>
                      <m:sSubPr>
                        <m:ctrlPr>
                          <a:rPr lang="en-US" sz="1600" i="1" kern="0" smtClean="0">
                            <a:latin typeface="Cambria Math" panose="02040503050406030204" pitchFamily="18" charset="0"/>
                          </a:rPr>
                        </m:ctrlPr>
                      </m:sSubPr>
                      <m:e>
                        <m:r>
                          <a:rPr lang="en-US" sz="1600" b="1" i="1" kern="0" smtClean="0">
                            <a:latin typeface="Cambria Math" panose="02040503050406030204" pitchFamily="18" charset="0"/>
                          </a:rPr>
                          <m:t>𝒙</m:t>
                        </m:r>
                      </m:e>
                      <m:sub>
                        <m:sSub>
                          <m:sSubPr>
                            <m:ctrlPr>
                              <a:rPr lang="en-US" sz="1600" i="1" kern="0" smtClean="0">
                                <a:latin typeface="Cambria Math" panose="02040503050406030204" pitchFamily="18" charset="0"/>
                              </a:rPr>
                            </m:ctrlPr>
                          </m:sSubPr>
                          <m:e>
                            <m:r>
                              <a:rPr lang="en-US" sz="1600" b="1" i="1" kern="0" smtClean="0">
                                <a:latin typeface="Cambria Math" panose="02040503050406030204" pitchFamily="18" charset="0"/>
                              </a:rPr>
                              <m:t>𝒊</m:t>
                            </m:r>
                          </m:e>
                          <m:sub>
                            <m:r>
                              <a:rPr lang="en-US" sz="1600" b="1" i="1" kern="0" smtClean="0">
                                <a:latin typeface="Cambria Math" panose="02040503050406030204" pitchFamily="18" charset="0"/>
                              </a:rPr>
                              <m:t>𝟒</m:t>
                            </m:r>
                            <m:r>
                              <a:rPr lang="en-US" sz="1600" b="1" i="1" kern="0" smtClean="0">
                                <a:latin typeface="Cambria Math" panose="02040503050406030204" pitchFamily="18" charset="0"/>
                              </a:rPr>
                              <m:t>𝒈</m:t>
                            </m:r>
                          </m:sub>
                        </m:sSub>
                      </m:sub>
                    </m:sSub>
                  </m:oMath>
                </a14:m>
                <a:r>
                  <a:rPr lang="en-US" sz="1400" kern="0" dirty="0" smtClean="0"/>
                  <a:t>,</a:t>
                </a:r>
                <a:r>
                  <a:rPr lang="en-US" sz="1400" kern="0" dirty="0"/>
                  <a:t> </a:t>
                </a:r>
                <a14:m>
                  <m:oMath xmlns:m="http://schemas.openxmlformats.org/officeDocument/2006/math">
                    <m:sSub>
                      <m:sSubPr>
                        <m:ctrlPr>
                          <a:rPr lang="en-US" sz="1400" i="1" kern="0">
                            <a:latin typeface="Cambria Math" panose="02040503050406030204" pitchFamily="18" charset="0"/>
                          </a:rPr>
                        </m:ctrlPr>
                      </m:sSubPr>
                      <m:e>
                        <m:r>
                          <a:rPr lang="en-US" sz="1400" i="1" kern="0">
                            <a:latin typeface="Cambria Math" panose="02040503050406030204" pitchFamily="18" charset="0"/>
                          </a:rPr>
                          <m:t>𝒙</m:t>
                        </m:r>
                      </m:e>
                      <m:sub>
                        <m:sSub>
                          <m:sSubPr>
                            <m:ctrlPr>
                              <a:rPr lang="en-US" sz="1400" i="1" kern="0">
                                <a:latin typeface="Cambria Math" panose="02040503050406030204" pitchFamily="18" charset="0"/>
                              </a:rPr>
                            </m:ctrlPr>
                          </m:sSubPr>
                          <m:e>
                            <m:r>
                              <a:rPr lang="en-US" sz="1400" i="1" kern="0">
                                <a:latin typeface="Cambria Math" panose="02040503050406030204" pitchFamily="18" charset="0"/>
                              </a:rPr>
                              <m:t>𝒊</m:t>
                            </m:r>
                          </m:e>
                          <m:sub>
                            <m:r>
                              <a:rPr lang="en-US" sz="1400" b="1" i="1" kern="0" smtClean="0">
                                <a:latin typeface="Cambria Math" panose="02040503050406030204" pitchFamily="18" charset="0"/>
                              </a:rPr>
                              <m:t>𝒂𝒉</m:t>
                            </m:r>
                          </m:sub>
                        </m:sSub>
                      </m:sub>
                    </m:sSub>
                  </m:oMath>
                </a14:m>
                <a:r>
                  <a:rPr lang="en-US" sz="1400" kern="0" dirty="0" smtClean="0"/>
                  <a:t> are the normalized throughput, m and n are the number of stations.</a:t>
                </a:r>
              </a:p>
              <a:p>
                <a:pPr marL="450850" lvl="1" indent="-184150"/>
                <a:r>
                  <a:rPr lang="en-US" sz="1400" kern="0" dirty="0" smtClean="0"/>
                  <a:t>Normalized throughput </a:t>
                </a:r>
                <a:r>
                  <a:rPr lang="en-US" sz="1400" b="1" i="1" kern="0" dirty="0" smtClean="0"/>
                  <a:t>x</a:t>
                </a:r>
                <a:r>
                  <a:rPr lang="en-US" sz="1400" kern="0" dirty="0" smtClean="0"/>
                  <a:t> = </a:t>
                </a:r>
                <a:r>
                  <a:rPr lang="en-US" sz="1400" b="1" i="1" kern="0" dirty="0" smtClean="0"/>
                  <a:t>t</a:t>
                </a:r>
                <a:r>
                  <a:rPr lang="en-US" sz="1400" kern="0" dirty="0" smtClean="0"/>
                  <a:t> / </a:t>
                </a:r>
                <a:r>
                  <a:rPr lang="en-US" sz="1400" b="1" i="1" kern="0" dirty="0" smtClean="0"/>
                  <a:t>o</a:t>
                </a:r>
                <a:r>
                  <a:rPr lang="en-US" sz="1400" kern="0" dirty="0" smtClean="0"/>
                  <a:t>,  where </a:t>
                </a:r>
                <a:r>
                  <a:rPr lang="en-US" sz="1400" b="1" i="1" kern="0" dirty="0" smtClean="0"/>
                  <a:t>t</a:t>
                </a:r>
                <a:r>
                  <a:rPr lang="en-US" sz="1400" kern="0" dirty="0" smtClean="0"/>
                  <a:t> = measured system throughput (kbps), and </a:t>
                </a:r>
                <a:r>
                  <a:rPr lang="en-US" sz="1400" b="1" i="1" kern="0" dirty="0" smtClean="0"/>
                  <a:t>o</a:t>
                </a:r>
                <a:r>
                  <a:rPr lang="en-US" sz="1400" kern="0" dirty="0" smtClean="0"/>
                  <a:t> is offered load (kbps). System </a:t>
                </a:r>
                <a:r>
                  <a:rPr lang="en-US" sz="1400" kern="0" dirty="0"/>
                  <a:t>capacity </a:t>
                </a:r>
                <a:r>
                  <a:rPr lang="en-US" sz="1400" b="1" i="1" kern="0" dirty="0"/>
                  <a:t>C</a:t>
                </a:r>
                <a:r>
                  <a:rPr lang="en-US" sz="1400" kern="0" dirty="0"/>
                  <a:t> should be </a:t>
                </a:r>
                <a14:m>
                  <m:oMath xmlns:m="http://schemas.openxmlformats.org/officeDocument/2006/math">
                    <m:r>
                      <a:rPr lang="en-US" sz="1400" i="1" kern="0">
                        <a:latin typeface="Cambria Math" panose="02040503050406030204" pitchFamily="18" charset="0"/>
                      </a:rPr>
                      <m:t>𝐶</m:t>
                    </m:r>
                    <m:r>
                      <a:rPr lang="en-US" sz="1400" i="1" kern="0">
                        <a:latin typeface="Cambria Math" panose="02040503050406030204" pitchFamily="18" charset="0"/>
                      </a:rPr>
                      <m:t> ≥ </m:t>
                    </m:r>
                    <m:nary>
                      <m:naryPr>
                        <m:chr m:val="∑"/>
                        <m:ctrlPr>
                          <a:rPr lang="en-US" sz="1400" i="1" kern="0">
                            <a:latin typeface="Cambria Math" panose="02040503050406030204" pitchFamily="18" charset="0"/>
                            <a:ea typeface="Cambria Math" panose="02040503050406030204" pitchFamily="18" charset="0"/>
                          </a:rPr>
                        </m:ctrlPr>
                      </m:naryPr>
                      <m:sub>
                        <m:r>
                          <m:rPr>
                            <m:brk m:alnAt="23"/>
                          </m:rPr>
                          <a:rPr lang="en-US" sz="1400" i="1" kern="0">
                            <a:latin typeface="Cambria Math" panose="02040503050406030204" pitchFamily="18" charset="0"/>
                            <a:ea typeface="Cambria Math" panose="02040503050406030204" pitchFamily="18" charset="0"/>
                          </a:rPr>
                          <m:t>𝑖</m:t>
                        </m:r>
                        <m:r>
                          <a:rPr lang="en-US" sz="1400" i="1" kern="0">
                            <a:latin typeface="Cambria Math" panose="02040503050406030204" pitchFamily="18" charset="0"/>
                            <a:ea typeface="Cambria Math" panose="02040503050406030204" pitchFamily="18" charset="0"/>
                          </a:rPr>
                          <m:t>=1</m:t>
                        </m:r>
                      </m:sub>
                      <m:sup>
                        <m:r>
                          <a:rPr lang="en-US" sz="1400" i="1" kern="0">
                            <a:latin typeface="Cambria Math" panose="02040503050406030204" pitchFamily="18" charset="0"/>
                            <a:ea typeface="Cambria Math" panose="02040503050406030204" pitchFamily="18" charset="0"/>
                          </a:rPr>
                          <m:t>𝑚</m:t>
                        </m:r>
                      </m:sup>
                      <m:e>
                        <m:sSub>
                          <m:sSubPr>
                            <m:ctrlPr>
                              <a:rPr lang="en-US" sz="1400" i="1" kern="0">
                                <a:latin typeface="Cambria Math" panose="02040503050406030204" pitchFamily="18" charset="0"/>
                                <a:ea typeface="Cambria Math" panose="02040503050406030204" pitchFamily="18" charset="0"/>
                              </a:rPr>
                            </m:ctrlPr>
                          </m:sSubPr>
                          <m:e>
                            <m:r>
                              <a:rPr lang="en-US" sz="1400" i="1" kern="0">
                                <a:latin typeface="Cambria Math" panose="02040503050406030204" pitchFamily="18" charset="0"/>
                                <a:ea typeface="Cambria Math" panose="02040503050406030204" pitchFamily="18" charset="0"/>
                              </a:rPr>
                              <m:t>𝑜</m:t>
                            </m:r>
                          </m:e>
                          <m:sub>
                            <m:sSub>
                              <m:sSubPr>
                                <m:ctrlPr>
                                  <a:rPr lang="en-US" sz="1400" i="1" kern="0">
                                    <a:latin typeface="Cambria Math" panose="02040503050406030204" pitchFamily="18" charset="0"/>
                                    <a:ea typeface="Cambria Math" panose="02040503050406030204" pitchFamily="18" charset="0"/>
                                  </a:rPr>
                                </m:ctrlPr>
                              </m:sSubPr>
                              <m:e>
                                <m:r>
                                  <a:rPr lang="en-US" sz="1400" i="1" kern="0">
                                    <a:latin typeface="Cambria Math" panose="02040503050406030204" pitchFamily="18" charset="0"/>
                                    <a:ea typeface="Cambria Math" panose="02040503050406030204" pitchFamily="18" charset="0"/>
                                  </a:rPr>
                                  <m:t>𝑖</m:t>
                                </m:r>
                              </m:e>
                              <m:sub>
                                <m:r>
                                  <a:rPr lang="en-US" sz="1400" i="1" kern="0">
                                    <a:latin typeface="Cambria Math" panose="02040503050406030204" pitchFamily="18" charset="0"/>
                                    <a:ea typeface="Cambria Math" panose="02040503050406030204" pitchFamily="18" charset="0"/>
                                  </a:rPr>
                                  <m:t>4</m:t>
                                </m:r>
                                <m:r>
                                  <a:rPr lang="en-US" sz="1400" i="1" kern="0">
                                    <a:latin typeface="Cambria Math" panose="02040503050406030204" pitchFamily="18" charset="0"/>
                                    <a:ea typeface="Cambria Math" panose="02040503050406030204" pitchFamily="18" charset="0"/>
                                  </a:rPr>
                                  <m:t>𝑔</m:t>
                                </m:r>
                              </m:sub>
                            </m:sSub>
                          </m:sub>
                        </m:sSub>
                        <m:r>
                          <a:rPr lang="en-US" sz="1400" i="1" kern="0">
                            <a:latin typeface="Cambria Math" panose="02040503050406030204" pitchFamily="18" charset="0"/>
                            <a:ea typeface="Cambria Math" panose="02040503050406030204" pitchFamily="18" charset="0"/>
                          </a:rPr>
                          <m:t>+</m:t>
                        </m:r>
                        <m:nary>
                          <m:naryPr>
                            <m:chr m:val="∑"/>
                            <m:ctrlPr>
                              <a:rPr lang="en-US" sz="1400" i="1" kern="0">
                                <a:latin typeface="Cambria Math" panose="02040503050406030204" pitchFamily="18" charset="0"/>
                                <a:ea typeface="Cambria Math" panose="02040503050406030204" pitchFamily="18" charset="0"/>
                              </a:rPr>
                            </m:ctrlPr>
                          </m:naryPr>
                          <m:sub>
                            <m:r>
                              <m:rPr>
                                <m:brk m:alnAt="23"/>
                              </m:rPr>
                              <a:rPr lang="en-US" sz="1400" i="1" kern="0">
                                <a:latin typeface="Cambria Math" panose="02040503050406030204" pitchFamily="18" charset="0"/>
                                <a:ea typeface="Cambria Math" panose="02040503050406030204" pitchFamily="18" charset="0"/>
                              </a:rPr>
                              <m:t>𝑖</m:t>
                            </m:r>
                            <m:r>
                              <a:rPr lang="en-US" sz="1400" i="1" kern="0">
                                <a:latin typeface="Cambria Math" panose="02040503050406030204" pitchFamily="18" charset="0"/>
                                <a:ea typeface="Cambria Math" panose="02040503050406030204" pitchFamily="18" charset="0"/>
                              </a:rPr>
                              <m:t>=1</m:t>
                            </m:r>
                          </m:sub>
                          <m:sup>
                            <m:r>
                              <a:rPr lang="en-US" sz="1400" i="1" kern="0">
                                <a:latin typeface="Cambria Math" panose="02040503050406030204" pitchFamily="18" charset="0"/>
                                <a:ea typeface="Cambria Math" panose="02040503050406030204" pitchFamily="18" charset="0"/>
                              </a:rPr>
                              <m:t>𝑛</m:t>
                            </m:r>
                          </m:sup>
                          <m:e>
                            <m:sSub>
                              <m:sSubPr>
                                <m:ctrlPr>
                                  <a:rPr lang="en-US" sz="1400" i="1" kern="0">
                                    <a:latin typeface="Cambria Math" panose="02040503050406030204" pitchFamily="18" charset="0"/>
                                    <a:ea typeface="Cambria Math" panose="02040503050406030204" pitchFamily="18" charset="0"/>
                                  </a:rPr>
                                </m:ctrlPr>
                              </m:sSubPr>
                              <m:e>
                                <m:r>
                                  <a:rPr lang="en-US" sz="1400" i="1" kern="0">
                                    <a:latin typeface="Cambria Math" panose="02040503050406030204" pitchFamily="18" charset="0"/>
                                    <a:ea typeface="Cambria Math" panose="02040503050406030204" pitchFamily="18" charset="0"/>
                                  </a:rPr>
                                  <m:t>𝑜</m:t>
                                </m:r>
                              </m:e>
                              <m:sub>
                                <m:sSub>
                                  <m:sSubPr>
                                    <m:ctrlPr>
                                      <a:rPr lang="en-US" sz="1400" i="1" kern="0">
                                        <a:latin typeface="Cambria Math" panose="02040503050406030204" pitchFamily="18" charset="0"/>
                                        <a:ea typeface="Cambria Math" panose="02040503050406030204" pitchFamily="18" charset="0"/>
                                      </a:rPr>
                                    </m:ctrlPr>
                                  </m:sSubPr>
                                  <m:e>
                                    <m:r>
                                      <a:rPr lang="en-US" sz="1400" i="1" kern="0">
                                        <a:latin typeface="Cambria Math" panose="02040503050406030204" pitchFamily="18" charset="0"/>
                                        <a:ea typeface="Cambria Math" panose="02040503050406030204" pitchFamily="18" charset="0"/>
                                      </a:rPr>
                                      <m:t>𝑖</m:t>
                                    </m:r>
                                  </m:e>
                                  <m:sub>
                                    <m:r>
                                      <a:rPr lang="en-US" sz="1400" i="1" kern="0">
                                        <a:latin typeface="Cambria Math" panose="02040503050406030204" pitchFamily="18" charset="0"/>
                                        <a:ea typeface="Cambria Math" panose="02040503050406030204" pitchFamily="18" charset="0"/>
                                      </a:rPr>
                                      <m:t>𝑎h</m:t>
                                    </m:r>
                                  </m:sub>
                                </m:sSub>
                              </m:sub>
                            </m:sSub>
                            <m:r>
                              <a:rPr lang="en-US" sz="1400" i="1" kern="0">
                                <a:latin typeface="Cambria Math" panose="02040503050406030204" pitchFamily="18" charset="0"/>
                                <a:ea typeface="Cambria Math" panose="02040503050406030204" pitchFamily="18" charset="0"/>
                              </a:rPr>
                              <m:t> </m:t>
                            </m:r>
                          </m:e>
                        </m:nary>
                      </m:e>
                    </m:nary>
                  </m:oMath>
                </a14:m>
                <a:r>
                  <a:rPr lang="en-US" sz="1400" kern="0" dirty="0"/>
                  <a:t> </a:t>
                </a:r>
                <a:endParaRPr lang="en-US" sz="1400" kern="0" dirty="0" smtClean="0"/>
              </a:p>
              <a:p>
                <a:pPr marL="177800" indent="-177800"/>
                <a:r>
                  <a:rPr lang="en-US" sz="1800" kern="0" dirty="0" smtClean="0"/>
                  <a:t>Case Study</a:t>
                </a:r>
              </a:p>
              <a:p>
                <a:pPr marL="450850" lvl="1" indent="-184150" defTabSz="360363">
                  <a:tabLst>
                    <a:tab pos="2241550" algn="l"/>
                  </a:tabLst>
                </a:pPr>
                <a:r>
                  <a:rPr lang="en-US" sz="1400" kern="0" dirty="0" smtClean="0"/>
                  <a:t>Case 1: Fair 15.4g/11ah	: x{15.4g, 11ah} = {30/30, 30/30} </a:t>
                </a:r>
                <a:r>
                  <a:rPr lang="en-US" sz="1400" kern="0" dirty="0" smtClean="0">
                    <a:sym typeface="Wingdings" panose="05000000000000000000" pitchFamily="2" charset="2"/>
                  </a:rPr>
                  <a:t> {1, 1}, FI = (1 + 1)^2/2(1+1) = 1.0</a:t>
                </a:r>
              </a:p>
              <a:p>
                <a:pPr marL="450850" lvl="1" indent="-184150" defTabSz="360363">
                  <a:tabLst>
                    <a:tab pos="2241550" algn="l"/>
                  </a:tabLst>
                </a:pPr>
                <a:r>
                  <a:rPr lang="en-US" sz="1400" kern="0" dirty="0" smtClean="0">
                    <a:sym typeface="Wingdings" panose="05000000000000000000" pitchFamily="2" charset="2"/>
                  </a:rPr>
                  <a:t>Case 2: Degraded 15.4g	: x{15.4g, 11ah} = {15/30, 30/30}  {0.5, 1}, FI =(0.5 + 1)^2/2(0.25 + 1) = 0.9</a:t>
                </a:r>
              </a:p>
              <a:p>
                <a:pPr marL="450850" lvl="1" indent="-184150" defTabSz="360363">
                  <a:tabLst>
                    <a:tab pos="2241550" algn="l"/>
                  </a:tabLst>
                </a:pPr>
                <a:r>
                  <a:rPr lang="en-US" sz="1400" kern="0" dirty="0" smtClean="0"/>
                  <a:t>Case 3: Both degraded	: x{15.4g, 11ah} = {15/30, 15/30} </a:t>
                </a:r>
                <a:r>
                  <a:rPr lang="en-US" sz="1400" kern="0" dirty="0" smtClean="0">
                    <a:sym typeface="Wingdings" panose="05000000000000000000" pitchFamily="2" charset="2"/>
                  </a:rPr>
                  <a:t> {0.5, 0.5}, FI = (0.5 + 0.5)^2/2(0.25 + 0.25) = 1.0</a:t>
                </a:r>
                <a:endParaRPr lang="en-US" sz="1400" kern="0" dirty="0" smtClean="0"/>
              </a:p>
              <a:p>
                <a:endParaRPr lang="en-US" sz="2000" kern="0" dirty="0"/>
              </a:p>
            </p:txBody>
          </p:sp>
        </mc:Choice>
        <mc:Fallback xmlns="">
          <p:sp>
            <p:nvSpPr>
              <p:cNvPr id="11" name="Rectangle 2"/>
              <p:cNvSpPr txBox="1">
                <a:spLocks noRot="1" noChangeAspect="1" noMove="1" noResize="1" noEditPoints="1" noAdjustHandles="1" noChangeArrowheads="1" noChangeShapeType="1" noTextEdit="1"/>
              </p:cNvSpPr>
              <p:nvPr/>
            </p:nvSpPr>
            <p:spPr bwMode="auto">
              <a:xfrm>
                <a:off x="729661" y="3733800"/>
                <a:ext cx="8869680" cy="3088042"/>
              </a:xfrm>
              <a:prstGeom prst="rect">
                <a:avLst/>
              </a:prstGeom>
              <a:blipFill>
                <a:blip r:embed="rId5"/>
                <a:stretch>
                  <a:fillRect l="-619" t="-1186"/>
                </a:stretch>
              </a:blipFill>
              <a:ln w="9525">
                <a:noFill/>
                <a:round/>
                <a:headEnd/>
                <a:tailEnd/>
              </a:ln>
              <a:effectLst/>
            </p:spPr>
            <p:txBody>
              <a:bodyPr/>
              <a:lstStyle/>
              <a:p>
                <a:r>
                  <a:rPr lang="en-US">
                    <a:noFill/>
                  </a:rPr>
                  <a:t> </a:t>
                </a:r>
              </a:p>
            </p:txBody>
          </p:sp>
        </mc:Fallback>
      </mc:AlternateContent>
      <p:sp>
        <p:nvSpPr>
          <p:cNvPr id="12" name="Date Placeholder 3"/>
          <p:cNvSpPr>
            <a:spLocks noGrp="1"/>
          </p:cNvSpPr>
          <p:nvPr>
            <p:ph type="dt" idx="15"/>
          </p:nvPr>
        </p:nvSpPr>
        <p:spPr>
          <a:xfrm>
            <a:off x="743373" y="355601"/>
            <a:ext cx="2457015" cy="291254"/>
          </a:xfrm>
        </p:spPr>
        <p:txBody>
          <a:bodyPr/>
          <a:lstStyle/>
          <a:p>
            <a:r>
              <a:rPr lang="en-US" dirty="0" smtClean="0"/>
              <a:t>Nov. 2019</a:t>
            </a:r>
            <a:endParaRPr lang="en-GB" dirty="0"/>
          </a:p>
        </p:txBody>
      </p:sp>
    </p:spTree>
    <p:extLst>
      <p:ext uri="{BB962C8B-B14F-4D97-AF65-F5344CB8AC3E}">
        <p14:creationId xmlns:p14="http://schemas.microsoft.com/office/powerpoint/2010/main" val="2856350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US" sz="3200" dirty="0" smtClean="0"/>
              <a:t>Fairness Index Evaluation</a:t>
            </a:r>
            <a:endParaRPr lang="en-US" sz="3200" dirty="0"/>
          </a:p>
        </p:txBody>
      </p:sp>
      <p:sp>
        <p:nvSpPr>
          <p:cNvPr id="3" name="Content Placeholder 2"/>
          <p:cNvSpPr>
            <a:spLocks noGrp="1"/>
          </p:cNvSpPr>
          <p:nvPr>
            <p:ph idx="1"/>
          </p:nvPr>
        </p:nvSpPr>
        <p:spPr>
          <a:xfrm>
            <a:off x="731520" y="1600202"/>
            <a:ext cx="8945880" cy="5181598"/>
          </a:xfrm>
        </p:spPr>
        <p:txBody>
          <a:bodyPr/>
          <a:lstStyle/>
          <a:p>
            <a:pPr marL="0" indent="0">
              <a:buNone/>
            </a:pPr>
            <a:r>
              <a:rPr lang="en-US" sz="2000" dirty="0" smtClean="0"/>
              <a:t>Evaluate Fairness Index for conventional method (</a:t>
            </a:r>
            <a:r>
              <a:rPr lang="en-US" sz="2000" dirty="0" err="1" smtClean="0"/>
              <a:t>Coex</a:t>
            </a:r>
            <a:r>
              <a:rPr lang="en-US" sz="2000" dirty="0" smtClean="0"/>
              <a:t>. </a:t>
            </a:r>
            <a:r>
              <a:rPr lang="en-US" sz="2000" dirty="0" err="1" smtClean="0"/>
              <a:t>Param</a:t>
            </a:r>
            <a:r>
              <a:rPr lang="en-US" sz="2000" dirty="0" smtClean="0"/>
              <a:t> #1) and the coexistence mechanisms (</a:t>
            </a:r>
            <a:r>
              <a:rPr lang="en-US" sz="2000" dirty="0" err="1" smtClean="0"/>
              <a:t>Coex</a:t>
            </a:r>
            <a:r>
              <a:rPr lang="en-US" sz="2000" dirty="0" smtClean="0"/>
              <a:t>. </a:t>
            </a:r>
            <a:r>
              <a:rPr lang="en-US" sz="2000" dirty="0" err="1" smtClean="0"/>
              <a:t>Param</a:t>
            </a:r>
            <a:r>
              <a:rPr lang="en-US" sz="2000" dirty="0" smtClean="0"/>
              <a:t> #2-4) introduced in TG3.</a:t>
            </a:r>
          </a:p>
          <a:p>
            <a:pPr marL="0" indent="0">
              <a:buNone/>
            </a:pPr>
            <a:endParaRPr lang="en-US" sz="2000" b="1" dirty="0"/>
          </a:p>
          <a:p>
            <a:pPr marL="0" indent="0">
              <a:buNone/>
            </a:pPr>
            <a:r>
              <a:rPr lang="en-US" sz="2000" dirty="0" smtClean="0"/>
              <a:t>Simulation condition:</a:t>
            </a:r>
          </a:p>
          <a:p>
            <a:pPr marL="623888" lvl="1" indent="-266700"/>
            <a:r>
              <a:rPr lang="en-US" sz="1800" b="1" dirty="0" err="1" smtClean="0"/>
              <a:t>Coex</a:t>
            </a:r>
            <a:r>
              <a:rPr lang="en-US" sz="1800" b="1" dirty="0" smtClean="0"/>
              <a:t>. </a:t>
            </a:r>
            <a:r>
              <a:rPr lang="en-US" sz="1800" b="1" dirty="0" err="1" smtClean="0"/>
              <a:t>Param</a:t>
            </a:r>
            <a:r>
              <a:rPr lang="en-US" sz="1800" b="1" dirty="0" smtClean="0"/>
              <a:t> #1: </a:t>
            </a:r>
          </a:p>
          <a:p>
            <a:pPr marL="1050620" lvl="2" indent="-266700"/>
            <a:r>
              <a:rPr lang="en-US" dirty="0" smtClean="0"/>
              <a:t>Non Coexistence Mechanism for both IEEE 802.15.4g and IEEE 802.11ah</a:t>
            </a:r>
          </a:p>
          <a:p>
            <a:pPr marL="623888" lvl="1" indent="-266700"/>
            <a:r>
              <a:rPr lang="en-US" sz="1800" b="1" dirty="0" err="1" smtClean="0"/>
              <a:t>Coex</a:t>
            </a:r>
            <a:r>
              <a:rPr lang="en-US" sz="1800" b="1" dirty="0" smtClean="0"/>
              <a:t>. </a:t>
            </a:r>
            <a:r>
              <a:rPr lang="en-US" sz="1800" b="1" dirty="0" err="1" smtClean="0"/>
              <a:t>Param</a:t>
            </a:r>
            <a:r>
              <a:rPr lang="en-US" sz="1800" b="1" dirty="0" smtClean="0"/>
              <a:t> #2: </a:t>
            </a:r>
          </a:p>
          <a:p>
            <a:pPr marL="1050620" lvl="2" indent="-266700"/>
            <a:r>
              <a:rPr lang="en-US" dirty="0" smtClean="0"/>
              <a:t>alpha-Fairness Coexistence Mechanism for IEEE 802.11ah</a:t>
            </a:r>
          </a:p>
          <a:p>
            <a:pPr marL="1050620" lvl="2" indent="-266700"/>
            <a:r>
              <a:rPr lang="en-US" dirty="0" smtClean="0"/>
              <a:t>See details on IEEE 802.19-19/0059r3, </a:t>
            </a:r>
            <a:r>
              <a:rPr lang="en-US" dirty="0" smtClean="0">
                <a:solidFill>
                  <a:schemeClr val="tx1"/>
                </a:solidFill>
              </a:rPr>
              <a:t>19-18-0027/r1 </a:t>
            </a:r>
            <a:r>
              <a:rPr lang="en-US" dirty="0" smtClean="0"/>
              <a:t> (Jianlin)</a:t>
            </a:r>
          </a:p>
          <a:p>
            <a:pPr marL="623888" lvl="1" indent="-266700"/>
            <a:r>
              <a:rPr lang="en-US" sz="1800" b="1" dirty="0" err="1" smtClean="0"/>
              <a:t>Coex</a:t>
            </a:r>
            <a:r>
              <a:rPr lang="en-US" sz="1800" b="1" dirty="0" smtClean="0"/>
              <a:t>. </a:t>
            </a:r>
            <a:r>
              <a:rPr lang="en-US" sz="1800" b="1" dirty="0" err="1" smtClean="0"/>
              <a:t>Param</a:t>
            </a:r>
            <a:r>
              <a:rPr lang="en-US" sz="1800" b="1" dirty="0" smtClean="0"/>
              <a:t> #3: </a:t>
            </a:r>
          </a:p>
          <a:p>
            <a:pPr marL="1050620" lvl="2" indent="-266700"/>
            <a:r>
              <a:rPr lang="en-US" dirty="0" smtClean="0"/>
              <a:t>Q-Learning Coexistence Mechanism for IEEE 802.11ah</a:t>
            </a:r>
          </a:p>
          <a:p>
            <a:pPr marL="1050620" lvl="2" indent="-266700"/>
            <a:r>
              <a:rPr lang="en-US" dirty="0"/>
              <a:t>See details on IEEE 802.19-19/0059r3, </a:t>
            </a:r>
            <a:r>
              <a:rPr lang="en-US" dirty="0">
                <a:solidFill>
                  <a:schemeClr val="tx1"/>
                </a:solidFill>
              </a:rPr>
              <a:t>19-18-0027/r1 </a:t>
            </a:r>
            <a:r>
              <a:rPr lang="en-US" dirty="0"/>
              <a:t> (Jianlin)</a:t>
            </a:r>
          </a:p>
          <a:p>
            <a:pPr marL="623888" lvl="1" indent="-266700"/>
            <a:r>
              <a:rPr lang="en-US" sz="1800" b="1" dirty="0" err="1" smtClean="0"/>
              <a:t>Coex</a:t>
            </a:r>
            <a:r>
              <a:rPr lang="en-US" sz="1800" b="1" dirty="0" smtClean="0"/>
              <a:t>. </a:t>
            </a:r>
            <a:r>
              <a:rPr lang="en-US" sz="1800" b="1" dirty="0" err="1" smtClean="0"/>
              <a:t>Param</a:t>
            </a:r>
            <a:r>
              <a:rPr lang="en-US" sz="1800" b="1" dirty="0" smtClean="0"/>
              <a:t> #4: </a:t>
            </a:r>
          </a:p>
          <a:p>
            <a:pPr marL="1050620" lvl="2" indent="-266700"/>
            <a:r>
              <a:rPr lang="en-US" dirty="0" smtClean="0"/>
              <a:t>alpha-Fairness/Q-Learning Coexistence Mechanism for IEEE 802.11ah</a:t>
            </a:r>
          </a:p>
          <a:p>
            <a:pPr marL="1050620" lvl="2" indent="-266700"/>
            <a:r>
              <a:rPr lang="en-US" dirty="0"/>
              <a:t>See details on IEEE 802.19-19/0059r3, </a:t>
            </a:r>
            <a:r>
              <a:rPr lang="en-US" dirty="0">
                <a:solidFill>
                  <a:schemeClr val="tx1"/>
                </a:solidFill>
              </a:rPr>
              <a:t>19-18-0027/r1 </a:t>
            </a:r>
            <a:r>
              <a:rPr lang="en-US" dirty="0"/>
              <a:t> (Jianlin)</a:t>
            </a:r>
          </a:p>
          <a:p>
            <a:pPr marL="0" indent="0">
              <a:buNone/>
            </a:pPr>
            <a:endParaRPr lang="en-US" b="0" dirty="0"/>
          </a:p>
          <a:p>
            <a:endParaRPr lang="en-US" sz="1400" dirty="0" smtClean="0"/>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Yuki Nagai, MERL</a:t>
            </a:r>
            <a:endParaRPr lang="en-GB" dirty="0"/>
          </a:p>
        </p:txBody>
      </p:sp>
      <p:sp>
        <p:nvSpPr>
          <p:cNvPr id="6" name="Date Placeholder 5"/>
          <p:cNvSpPr>
            <a:spLocks noGrp="1"/>
          </p:cNvSpPr>
          <p:nvPr>
            <p:ph type="dt" idx="15"/>
          </p:nvPr>
        </p:nvSpPr>
        <p:spPr/>
        <p:txBody>
          <a:bodyPr/>
          <a:lstStyle/>
          <a:p>
            <a:r>
              <a:rPr lang="en-US" dirty="0" smtClean="0"/>
              <a:t>Nov. 2019</a:t>
            </a:r>
            <a:endParaRPr lang="en-GB" dirty="0"/>
          </a:p>
        </p:txBody>
      </p:sp>
    </p:spTree>
    <p:extLst>
      <p:ext uri="{BB962C8B-B14F-4D97-AF65-F5344CB8AC3E}">
        <p14:creationId xmlns:p14="http://schemas.microsoft.com/office/powerpoint/2010/main" val="2468824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US" sz="3200" dirty="0" smtClean="0"/>
              <a:t>Summary of Fairness Index Evaluation</a:t>
            </a:r>
            <a:endParaRPr lang="en-US" sz="3200" dirty="0"/>
          </a:p>
        </p:txBody>
      </p:sp>
      <p:sp>
        <p:nvSpPr>
          <p:cNvPr id="3" name="Content Placeholder 2"/>
          <p:cNvSpPr>
            <a:spLocks noGrp="1"/>
          </p:cNvSpPr>
          <p:nvPr>
            <p:ph idx="1"/>
          </p:nvPr>
        </p:nvSpPr>
        <p:spPr>
          <a:xfrm>
            <a:off x="304800" y="1447802"/>
            <a:ext cx="9372600" cy="2971798"/>
          </a:xfrm>
        </p:spPr>
        <p:txBody>
          <a:bodyPr/>
          <a:lstStyle/>
          <a:p>
            <a:pPr marL="177800" indent="-177800"/>
            <a:r>
              <a:rPr lang="en-US" sz="1600" dirty="0" err="1" smtClean="0"/>
              <a:t>Coex</a:t>
            </a:r>
            <a:r>
              <a:rPr lang="en-US" sz="1600" dirty="0" smtClean="0"/>
              <a:t>. </a:t>
            </a:r>
            <a:r>
              <a:rPr lang="en-US" sz="1600" dirty="0" err="1" smtClean="0"/>
              <a:t>Param</a:t>
            </a:r>
            <a:r>
              <a:rPr lang="en-US" sz="1600" dirty="0" smtClean="0"/>
              <a:t> #1: Non Coexistence Mechanism </a:t>
            </a:r>
          </a:p>
          <a:p>
            <a:pPr marL="357188" lvl="1" indent="-179388">
              <a:spcBef>
                <a:spcPts val="0"/>
              </a:spcBef>
              <a:tabLst>
                <a:tab pos="357188" algn="l"/>
              </a:tabLst>
            </a:pPr>
            <a:r>
              <a:rPr lang="en-US" sz="1400" dirty="0" smtClean="0"/>
              <a:t>IEEE 802.15.4g </a:t>
            </a:r>
            <a:r>
              <a:rPr lang="en-US" sz="1400" dirty="0" smtClean="0"/>
              <a:t>(</a:t>
            </a:r>
            <a:r>
              <a:rPr lang="ja-JP" altLang="en-US" sz="1100" dirty="0" smtClean="0">
                <a:solidFill>
                  <a:srgbClr val="0070C0"/>
                </a:solidFill>
              </a:rPr>
              <a:t>●</a:t>
            </a:r>
            <a:r>
              <a:rPr lang="en-US" sz="1400" dirty="0" smtClean="0"/>
              <a:t>) </a:t>
            </a:r>
            <a:r>
              <a:rPr lang="en-US" sz="1400" dirty="0" smtClean="0"/>
              <a:t>is degraded by IEEE 802.11ah </a:t>
            </a:r>
            <a:r>
              <a:rPr lang="en-US" sz="1400" dirty="0"/>
              <a:t>(</a:t>
            </a:r>
            <a:r>
              <a:rPr lang="en-US" sz="1100" dirty="0">
                <a:solidFill>
                  <a:srgbClr val="FF0000"/>
                </a:solidFill>
              </a:rPr>
              <a:t>●</a:t>
            </a:r>
            <a:r>
              <a:rPr lang="en-US" sz="1400" dirty="0"/>
              <a:t>). </a:t>
            </a:r>
            <a:endParaRPr lang="en-US" sz="1400" dirty="0" smtClean="0"/>
          </a:p>
          <a:p>
            <a:pPr marL="357188" lvl="1" indent="-179388">
              <a:spcBef>
                <a:spcPts val="0"/>
              </a:spcBef>
              <a:tabLst>
                <a:tab pos="357188" algn="l"/>
              </a:tabLst>
            </a:pPr>
            <a:r>
              <a:rPr lang="en-US" sz="1400" dirty="0" smtClean="0"/>
              <a:t>IEEE 802.15.4g PDR is dropped by 0.537, IEEE 802.11ah PDR keeps 0.999. Fairness Index is 0.916</a:t>
            </a:r>
          </a:p>
          <a:p>
            <a:pPr marL="177800" indent="-177800"/>
            <a:r>
              <a:rPr lang="en-US" sz="1600" dirty="0" err="1" smtClean="0"/>
              <a:t>Coex</a:t>
            </a:r>
            <a:r>
              <a:rPr lang="en-US" sz="1600" dirty="0" smtClean="0"/>
              <a:t>. </a:t>
            </a:r>
            <a:r>
              <a:rPr lang="en-US" sz="1600" dirty="0" err="1" smtClean="0"/>
              <a:t>Param</a:t>
            </a:r>
            <a:r>
              <a:rPr lang="en-US" sz="1600" dirty="0" smtClean="0"/>
              <a:t> #2: alpha-Fairness Coexistence Mechanism</a:t>
            </a:r>
          </a:p>
          <a:p>
            <a:pPr marL="357188" lvl="1" indent="-179388">
              <a:spcBef>
                <a:spcPts val="0"/>
              </a:spcBef>
            </a:pPr>
            <a:r>
              <a:rPr lang="en-US" sz="1400" dirty="0" smtClean="0"/>
              <a:t>IEEE 802.15.4g </a:t>
            </a:r>
            <a:r>
              <a:rPr lang="en-US" sz="1400" dirty="0" smtClean="0"/>
              <a:t>(</a:t>
            </a:r>
            <a:r>
              <a:rPr lang="ja-JP" altLang="en-US" sz="1100" dirty="0" smtClean="0">
                <a:solidFill>
                  <a:srgbClr val="0070C0"/>
                </a:solidFill>
              </a:rPr>
              <a:t>■</a:t>
            </a:r>
            <a:r>
              <a:rPr lang="en-US" sz="1400" dirty="0" smtClean="0"/>
              <a:t>) </a:t>
            </a:r>
            <a:r>
              <a:rPr lang="en-US" sz="1400" dirty="0" smtClean="0"/>
              <a:t>is improved without degradation of IEEE 802.11ah </a:t>
            </a:r>
            <a:r>
              <a:rPr lang="en-US" sz="1400" dirty="0" smtClean="0"/>
              <a:t>(</a:t>
            </a:r>
            <a:r>
              <a:rPr lang="ja-JP" altLang="en-US" sz="1100" dirty="0">
                <a:solidFill>
                  <a:srgbClr val="FF0000"/>
                </a:solidFill>
              </a:rPr>
              <a:t>■</a:t>
            </a:r>
            <a:r>
              <a:rPr lang="en-US" sz="1400" dirty="0" smtClean="0"/>
              <a:t>) </a:t>
            </a:r>
            <a:r>
              <a:rPr lang="en-US" sz="1400" dirty="0" smtClean="0"/>
              <a:t>.</a:t>
            </a:r>
          </a:p>
          <a:p>
            <a:pPr marL="357188" lvl="1" indent="-179388">
              <a:spcBef>
                <a:spcPts val="0"/>
              </a:spcBef>
            </a:pPr>
            <a:r>
              <a:rPr lang="en-US" sz="1400" dirty="0" smtClean="0"/>
              <a:t>IEEE 80215.4g PDR is improved to 0.681, IEEE 802.11ah PDR keeps 0.999, Fairness Index is 0.965.</a:t>
            </a:r>
          </a:p>
          <a:p>
            <a:pPr marL="177800" indent="-177800"/>
            <a:r>
              <a:rPr lang="en-US" sz="1600" dirty="0" err="1" smtClean="0"/>
              <a:t>Coex</a:t>
            </a:r>
            <a:r>
              <a:rPr lang="en-US" sz="1600" dirty="0" smtClean="0"/>
              <a:t>. </a:t>
            </a:r>
            <a:r>
              <a:rPr lang="en-US" sz="1600" dirty="0" err="1" smtClean="0"/>
              <a:t>Param</a:t>
            </a:r>
            <a:r>
              <a:rPr lang="en-US" sz="1600" dirty="0" smtClean="0"/>
              <a:t> #3: Q-Learning Coexistence Mechanism</a:t>
            </a:r>
          </a:p>
          <a:p>
            <a:pPr marL="357188" lvl="1" indent="-179388">
              <a:spcBef>
                <a:spcPts val="0"/>
              </a:spcBef>
            </a:pPr>
            <a:r>
              <a:rPr lang="en-US" sz="1400" dirty="0" smtClean="0"/>
              <a:t>IEEE 802.15.4g </a:t>
            </a:r>
            <a:r>
              <a:rPr lang="en-US" sz="1400" dirty="0" smtClean="0"/>
              <a:t>(</a:t>
            </a:r>
            <a:r>
              <a:rPr lang="ja-JP" altLang="en-US" sz="1100" dirty="0" smtClean="0">
                <a:solidFill>
                  <a:srgbClr val="0070C0"/>
                </a:solidFill>
              </a:rPr>
              <a:t>▲</a:t>
            </a:r>
            <a:r>
              <a:rPr lang="en-US" sz="1400" dirty="0" smtClean="0"/>
              <a:t>) </a:t>
            </a:r>
            <a:r>
              <a:rPr lang="en-US" sz="1400" dirty="0" smtClean="0"/>
              <a:t>is improved without degradation of IEEE 802.11ah </a:t>
            </a:r>
            <a:r>
              <a:rPr lang="en-US" sz="1400" dirty="0" smtClean="0"/>
              <a:t>(</a:t>
            </a:r>
            <a:r>
              <a:rPr lang="ja-JP" altLang="en-US" sz="1100" dirty="0">
                <a:solidFill>
                  <a:srgbClr val="FF0000"/>
                </a:solidFill>
              </a:rPr>
              <a:t>▲</a:t>
            </a:r>
            <a:r>
              <a:rPr lang="en-US" sz="1400" dirty="0" smtClean="0"/>
              <a:t>). </a:t>
            </a:r>
            <a:endParaRPr lang="en-US" sz="1400" dirty="0" smtClean="0"/>
          </a:p>
          <a:p>
            <a:pPr marL="357188" lvl="1" indent="-179388">
              <a:spcBef>
                <a:spcPts val="0"/>
              </a:spcBef>
            </a:pPr>
            <a:r>
              <a:rPr lang="en-US" sz="1400" dirty="0" smtClean="0"/>
              <a:t>IEEE 802.15.4g PDR is improved to 0.710, IEEE 802.11ah PDR keeps 0.999, Fairness Index is 0.972.</a:t>
            </a:r>
          </a:p>
          <a:p>
            <a:pPr marL="177800" indent="-177800"/>
            <a:r>
              <a:rPr lang="en-US" sz="1600" dirty="0" err="1" smtClean="0"/>
              <a:t>Coex</a:t>
            </a:r>
            <a:r>
              <a:rPr lang="en-US" sz="1600" dirty="0" smtClean="0"/>
              <a:t>. </a:t>
            </a:r>
            <a:r>
              <a:rPr lang="en-US" sz="1600" dirty="0" err="1" smtClean="0"/>
              <a:t>Param</a:t>
            </a:r>
            <a:r>
              <a:rPr lang="en-US" sz="1600" dirty="0" smtClean="0"/>
              <a:t> #4: alpha-Fairness/Q-Learning Coexistence Mechanism</a:t>
            </a:r>
          </a:p>
          <a:p>
            <a:pPr marL="357188" lvl="1" indent="-179388">
              <a:spcBef>
                <a:spcPts val="0"/>
              </a:spcBef>
            </a:pPr>
            <a:r>
              <a:rPr lang="en-US" sz="1400" dirty="0" smtClean="0"/>
              <a:t>IEEE 802.15.4g </a:t>
            </a:r>
            <a:r>
              <a:rPr lang="en-US" sz="1400" dirty="0" smtClean="0"/>
              <a:t>(</a:t>
            </a:r>
            <a:r>
              <a:rPr lang="ja-JP" altLang="en-US" sz="1400" dirty="0" smtClean="0">
                <a:solidFill>
                  <a:srgbClr val="0070C0"/>
                </a:solidFill>
              </a:rPr>
              <a:t>♦</a:t>
            </a:r>
            <a:r>
              <a:rPr lang="en-US" sz="1400" dirty="0" smtClean="0"/>
              <a:t>) </a:t>
            </a:r>
            <a:r>
              <a:rPr lang="en-US" sz="1400" dirty="0" smtClean="0"/>
              <a:t>is improved with negligible degradation of IEEE 802.11ah </a:t>
            </a:r>
            <a:r>
              <a:rPr lang="en-US" sz="1400" dirty="0" smtClean="0"/>
              <a:t>(</a:t>
            </a:r>
            <a:r>
              <a:rPr lang="ja-JP" altLang="en-US" sz="1400" dirty="0">
                <a:solidFill>
                  <a:srgbClr val="FF0000"/>
                </a:solidFill>
              </a:rPr>
              <a:t>♦</a:t>
            </a:r>
            <a:r>
              <a:rPr lang="en-US" sz="1400" dirty="0" smtClean="0"/>
              <a:t>). </a:t>
            </a:r>
            <a:endParaRPr lang="en-US" sz="1400" dirty="0" smtClean="0"/>
          </a:p>
          <a:p>
            <a:pPr marL="357188" lvl="1" indent="-179388">
              <a:spcBef>
                <a:spcPts val="0"/>
              </a:spcBef>
            </a:pPr>
            <a:r>
              <a:rPr lang="en-US" sz="1400" dirty="0" smtClean="0"/>
              <a:t>IEEE 802.15.4g PDR is improved to 0.770, IEEE 802.11ah PDR is 0.998, Fairness Index is 0.983.</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Yuki Nagai, MERL</a:t>
            </a:r>
            <a:endParaRPr lang="en-GB" dirty="0"/>
          </a:p>
        </p:txBody>
      </p:sp>
      <p:sp>
        <p:nvSpPr>
          <p:cNvPr id="6" name="Date Placeholder 5"/>
          <p:cNvSpPr>
            <a:spLocks noGrp="1"/>
          </p:cNvSpPr>
          <p:nvPr>
            <p:ph type="dt" idx="15"/>
          </p:nvPr>
        </p:nvSpPr>
        <p:spPr/>
        <p:txBody>
          <a:bodyPr/>
          <a:lstStyle/>
          <a:p>
            <a:r>
              <a:rPr lang="en-US" dirty="0" smtClean="0"/>
              <a:t>Nov. 2019</a:t>
            </a:r>
            <a:endParaRPr lang="en-GB" dirty="0"/>
          </a:p>
        </p:txBody>
      </p:sp>
      <p:graphicFrame>
        <p:nvGraphicFramePr>
          <p:cNvPr id="11" name="Chart 10"/>
          <p:cNvGraphicFramePr>
            <a:graphicFrameLocks/>
          </p:cNvGraphicFramePr>
          <p:nvPr>
            <p:extLst>
              <p:ext uri="{D42A27DB-BD31-4B8C-83A1-F6EECF244321}">
                <p14:modId xmlns:p14="http://schemas.microsoft.com/office/powerpoint/2010/main" val="3809152139"/>
              </p:ext>
            </p:extLst>
          </p:nvPr>
        </p:nvGraphicFramePr>
        <p:xfrm>
          <a:off x="457200" y="4581672"/>
          <a:ext cx="3352800" cy="2022412"/>
        </p:xfrm>
        <a:graphic>
          <a:graphicData uri="http://schemas.openxmlformats.org/drawingml/2006/chart">
            <c:chart xmlns:c="http://schemas.openxmlformats.org/drawingml/2006/chart" xmlns:r="http://schemas.openxmlformats.org/officeDocument/2006/relationships" r:id="rId2"/>
          </a:graphicData>
        </a:graphic>
      </p:graphicFrame>
      <p:pic>
        <p:nvPicPr>
          <p:cNvPr id="12" name="Picture 11"/>
          <p:cNvPicPr>
            <a:picLocks noChangeAspect="1"/>
          </p:cNvPicPr>
          <p:nvPr/>
        </p:nvPicPr>
        <p:blipFill>
          <a:blip r:embed="rId3"/>
          <a:stretch>
            <a:fillRect/>
          </a:stretch>
        </p:blipFill>
        <p:spPr>
          <a:xfrm>
            <a:off x="3810001" y="4715022"/>
            <a:ext cx="990600" cy="1301087"/>
          </a:xfrm>
          <a:prstGeom prst="rect">
            <a:avLst/>
          </a:prstGeom>
        </p:spPr>
      </p:pic>
      <p:graphicFrame>
        <p:nvGraphicFramePr>
          <p:cNvPr id="13" name="Chart 12"/>
          <p:cNvGraphicFramePr>
            <a:graphicFrameLocks/>
          </p:cNvGraphicFramePr>
          <p:nvPr>
            <p:extLst>
              <p:ext uri="{D42A27DB-BD31-4B8C-83A1-F6EECF244321}">
                <p14:modId xmlns:p14="http://schemas.microsoft.com/office/powerpoint/2010/main" val="695119037"/>
              </p:ext>
            </p:extLst>
          </p:nvPr>
        </p:nvGraphicFramePr>
        <p:xfrm>
          <a:off x="5486400" y="4608618"/>
          <a:ext cx="3422227" cy="2037686"/>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997730" y="6604084"/>
            <a:ext cx="2731838" cy="253916"/>
          </a:xfrm>
          <a:prstGeom prst="rect">
            <a:avLst/>
          </a:prstGeom>
          <a:noFill/>
        </p:spPr>
        <p:txBody>
          <a:bodyPr wrap="none" rtlCol="0">
            <a:spAutoFit/>
          </a:bodyPr>
          <a:lstStyle/>
          <a:p>
            <a:r>
              <a:rPr lang="en-US" sz="1050" b="1" dirty="0" smtClean="0">
                <a:solidFill>
                  <a:schemeClr val="tx1"/>
                </a:solidFill>
                <a:latin typeface="Calibri" panose="020F0502020204030204" pitchFamily="34" charset="0"/>
                <a:cs typeface="Calibri" panose="020F0502020204030204" pitchFamily="34" charset="0"/>
              </a:rPr>
              <a:t>Offered load (15.4g, 11ah) = (30kbps, 30kbps)</a:t>
            </a:r>
            <a:endParaRPr lang="en-US" sz="1050" b="1" dirty="0">
              <a:solidFill>
                <a:schemeClr val="tx1"/>
              </a:solidFill>
              <a:latin typeface="Calibri" panose="020F0502020204030204" pitchFamily="34" charset="0"/>
              <a:cs typeface="Calibri" panose="020F0502020204030204" pitchFamily="34" charset="0"/>
            </a:endParaRPr>
          </a:p>
        </p:txBody>
      </p:sp>
      <p:sp>
        <p:nvSpPr>
          <p:cNvPr id="8" name="Rectangle 7"/>
          <p:cNvSpPr/>
          <p:nvPr/>
        </p:nvSpPr>
        <p:spPr bwMode="auto">
          <a:xfrm>
            <a:off x="457200" y="4486422"/>
            <a:ext cx="4343401" cy="237157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948767" y="4486422"/>
            <a:ext cx="4343401" cy="237157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TextBox 14"/>
          <p:cNvSpPr txBox="1"/>
          <p:nvPr/>
        </p:nvSpPr>
        <p:spPr>
          <a:xfrm>
            <a:off x="6550897" y="6604084"/>
            <a:ext cx="1877437" cy="253916"/>
          </a:xfrm>
          <a:prstGeom prst="rect">
            <a:avLst/>
          </a:prstGeom>
          <a:noFill/>
        </p:spPr>
        <p:txBody>
          <a:bodyPr wrap="none" rtlCol="0">
            <a:spAutoFit/>
          </a:bodyPr>
          <a:lstStyle/>
          <a:p>
            <a:r>
              <a:rPr lang="en-US" sz="1050" b="1" dirty="0" smtClean="0">
                <a:solidFill>
                  <a:schemeClr val="tx1"/>
                </a:solidFill>
                <a:latin typeface="Calibri" panose="020F0502020204030204" pitchFamily="34" charset="0"/>
                <a:cs typeface="Calibri" panose="020F0502020204030204" pitchFamily="34" charset="0"/>
              </a:rPr>
              <a:t>Fairness Index for Coexistence</a:t>
            </a:r>
            <a:endParaRPr lang="en-US" sz="1050" b="1" dirty="0">
              <a:solidFill>
                <a:schemeClr val="tx1"/>
              </a:solidFill>
              <a:latin typeface="Calibri" panose="020F0502020204030204" pitchFamily="34" charset="0"/>
              <a:cs typeface="Calibri" panose="020F0502020204030204" pitchFamily="34" charset="0"/>
            </a:endParaRPr>
          </a:p>
        </p:txBody>
      </p:sp>
      <p:sp>
        <p:nvSpPr>
          <p:cNvPr id="9" name="TextBox 8"/>
          <p:cNvSpPr txBox="1"/>
          <p:nvPr/>
        </p:nvSpPr>
        <p:spPr>
          <a:xfrm>
            <a:off x="5925033" y="5804327"/>
            <a:ext cx="663964" cy="230832"/>
          </a:xfrm>
          <a:prstGeom prst="rect">
            <a:avLst/>
          </a:prstGeom>
          <a:noFill/>
        </p:spPr>
        <p:txBody>
          <a:bodyPr wrap="none" rtlCol="0">
            <a:spAutoFit/>
          </a:bodyPr>
          <a:lstStyle/>
          <a:p>
            <a:r>
              <a:rPr lang="en-US" sz="900" dirty="0" smtClean="0">
                <a:solidFill>
                  <a:schemeClr val="tx1"/>
                </a:solidFill>
                <a:latin typeface="Calibri" panose="020F0502020204030204" pitchFamily="34" charset="0"/>
                <a:cs typeface="Calibri" panose="020F0502020204030204" pitchFamily="34" charset="0"/>
              </a:rPr>
              <a:t>Non </a:t>
            </a:r>
            <a:r>
              <a:rPr lang="en-US" sz="900" dirty="0" err="1" smtClean="0">
                <a:solidFill>
                  <a:schemeClr val="tx1"/>
                </a:solidFill>
                <a:latin typeface="Calibri" panose="020F0502020204030204" pitchFamily="34" charset="0"/>
                <a:cs typeface="Calibri" panose="020F0502020204030204" pitchFamily="34" charset="0"/>
              </a:rPr>
              <a:t>Coex</a:t>
            </a:r>
            <a:r>
              <a:rPr lang="en-US" sz="900" dirty="0" smtClean="0">
                <a:solidFill>
                  <a:schemeClr val="tx1"/>
                </a:solidFill>
                <a:latin typeface="Calibri" panose="020F0502020204030204" pitchFamily="34" charset="0"/>
                <a:cs typeface="Calibri" panose="020F0502020204030204" pitchFamily="34" charset="0"/>
              </a:rPr>
              <a:t>.</a:t>
            </a:r>
            <a:endParaRPr lang="en-US" sz="900" dirty="0">
              <a:solidFill>
                <a:schemeClr val="tx1"/>
              </a:solidFill>
              <a:latin typeface="Calibri" panose="020F0502020204030204" pitchFamily="34" charset="0"/>
              <a:cs typeface="Calibri" panose="020F0502020204030204" pitchFamily="34" charset="0"/>
            </a:endParaRPr>
          </a:p>
        </p:txBody>
      </p:sp>
      <p:cxnSp>
        <p:nvCxnSpPr>
          <p:cNvPr id="16" name="Straight Arrow Connector 15"/>
          <p:cNvCxnSpPr/>
          <p:nvPr/>
        </p:nvCxnSpPr>
        <p:spPr bwMode="auto">
          <a:xfrm flipV="1">
            <a:off x="6701368" y="4943622"/>
            <a:ext cx="0" cy="114300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17" name="TextBox 16"/>
          <p:cNvSpPr txBox="1"/>
          <p:nvPr/>
        </p:nvSpPr>
        <p:spPr>
          <a:xfrm>
            <a:off x="6868585" y="4849252"/>
            <a:ext cx="1141659" cy="253916"/>
          </a:xfrm>
          <a:prstGeom prst="rect">
            <a:avLst/>
          </a:prstGeom>
          <a:noFill/>
        </p:spPr>
        <p:txBody>
          <a:bodyPr wrap="none" rtlCol="0">
            <a:spAutoFit/>
          </a:bodyPr>
          <a:lstStyle/>
          <a:p>
            <a:r>
              <a:rPr lang="en-US" sz="1050" b="1" dirty="0" smtClean="0">
                <a:solidFill>
                  <a:srgbClr val="00B050"/>
                </a:solidFill>
                <a:latin typeface="Calibri" panose="020F0502020204030204" pitchFamily="34" charset="0"/>
                <a:cs typeface="Calibri" panose="020F0502020204030204" pitchFamily="34" charset="0"/>
              </a:rPr>
              <a:t>Improve Fairness</a:t>
            </a:r>
            <a:endParaRPr lang="en-US" sz="1050" b="1" dirty="0">
              <a:solidFill>
                <a:srgbClr val="00B050"/>
              </a:solidFill>
              <a:latin typeface="Calibri" panose="020F0502020204030204" pitchFamily="34" charset="0"/>
              <a:cs typeface="Calibri" panose="020F0502020204030204" pitchFamily="34" charset="0"/>
            </a:endParaRPr>
          </a:p>
        </p:txBody>
      </p:sp>
      <p:cxnSp>
        <p:nvCxnSpPr>
          <p:cNvPr id="18" name="Straight Arrow Connector 17"/>
          <p:cNvCxnSpPr/>
          <p:nvPr/>
        </p:nvCxnSpPr>
        <p:spPr bwMode="auto">
          <a:xfrm flipV="1">
            <a:off x="3657600" y="4943622"/>
            <a:ext cx="0" cy="618978"/>
          </a:xfrm>
          <a:prstGeom prst="straightConnector1">
            <a:avLst/>
          </a:prstGeom>
          <a:solidFill>
            <a:srgbClr val="00B8FF"/>
          </a:solidFill>
          <a:ln w="19050" cap="flat" cmpd="sng" algn="ctr">
            <a:solidFill>
              <a:srgbClr val="00B0F0"/>
            </a:solidFill>
            <a:prstDash val="solid"/>
            <a:round/>
            <a:headEnd type="none" w="med" len="med"/>
            <a:tailEnd type="triangle"/>
          </a:ln>
          <a:effectLst/>
        </p:spPr>
      </p:cxnSp>
      <p:sp>
        <p:nvSpPr>
          <p:cNvPr id="20" name="TextBox 19"/>
          <p:cNvSpPr txBox="1"/>
          <p:nvPr/>
        </p:nvSpPr>
        <p:spPr>
          <a:xfrm>
            <a:off x="2846590" y="5515122"/>
            <a:ext cx="915635" cy="253916"/>
          </a:xfrm>
          <a:prstGeom prst="rect">
            <a:avLst/>
          </a:prstGeom>
          <a:noFill/>
        </p:spPr>
        <p:txBody>
          <a:bodyPr wrap="none" rtlCol="0">
            <a:spAutoFit/>
          </a:bodyPr>
          <a:lstStyle/>
          <a:p>
            <a:r>
              <a:rPr lang="en-US" sz="1050" b="1" dirty="0" smtClean="0">
                <a:solidFill>
                  <a:srgbClr val="00B0F0"/>
                </a:solidFill>
                <a:latin typeface="Calibri" panose="020F0502020204030204" pitchFamily="34" charset="0"/>
                <a:cs typeface="Calibri" panose="020F0502020204030204" pitchFamily="34" charset="0"/>
              </a:rPr>
              <a:t>Improve PDR</a:t>
            </a:r>
            <a:endParaRPr lang="en-US" sz="1050" b="1" dirty="0">
              <a:solidFill>
                <a:srgbClr val="00B0F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0841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Nov. 2019</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Yuki Nagai, MERL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731520" y="731520"/>
            <a:ext cx="8290560" cy="8686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t>Summary</a:t>
            </a:r>
            <a:endParaRPr lang="en-GB" sz="3200" dirty="0"/>
          </a:p>
        </p:txBody>
      </p:sp>
      <p:sp>
        <p:nvSpPr>
          <p:cNvPr id="4098" name="Rectangle 2"/>
          <p:cNvSpPr>
            <a:spLocks noGrp="1" noChangeArrowheads="1"/>
          </p:cNvSpPr>
          <p:nvPr>
            <p:ph type="body" idx="1"/>
          </p:nvPr>
        </p:nvSpPr>
        <p:spPr>
          <a:xfrm>
            <a:off x="731520" y="1600200"/>
            <a:ext cx="8290560" cy="490220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Consider Fairness Index when 802.11ah and 802.15.4g coexist on the same frequency band.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Jain’s Fairness Index was applied for coexistence fairness index to evaluate </a:t>
            </a:r>
            <a:r>
              <a:rPr lang="en-GB" sz="2000" dirty="0" smtClean="0"/>
              <a:t>fair </a:t>
            </a:r>
            <a:r>
              <a:rPr lang="en-GB" sz="2000" dirty="0" smtClean="0"/>
              <a:t>degradation at coexistence situation.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Fairness index between 802.11ah and 802.15.4g is calculated by throughput degradation ratio from </a:t>
            </a:r>
            <a:r>
              <a:rPr lang="en-GB" sz="2000" dirty="0" smtClean="0"/>
              <a:t>offered </a:t>
            </a:r>
            <a:r>
              <a:rPr lang="en-GB" sz="2000" dirty="0" smtClean="0"/>
              <a:t>load.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Results shows that Fairness Index worked correctly, and the coexistence mechanisms (alpha-Fairness, Q-learning and their combination) improved fairness index</a:t>
            </a:r>
            <a:r>
              <a:rPr lang="en-GB" sz="2000" dirty="0" smtClean="0"/>
              <a:t>. </a:t>
            </a:r>
            <a:endParaRPr lang="en-GB"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Propose Fairness Index for Recommended Practice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a:p>
        </p:txBody>
      </p:sp>
    </p:spTree>
    <p:extLst>
      <p:ext uri="{BB962C8B-B14F-4D97-AF65-F5344CB8AC3E}">
        <p14:creationId xmlns:p14="http://schemas.microsoft.com/office/powerpoint/2010/main" val="31832901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629413" y="6907108"/>
            <a:ext cx="2482415" cy="193040"/>
          </a:xfrm>
        </p:spPr>
        <p:txBody>
          <a:bodyPr/>
          <a:lstStyle/>
          <a:p>
            <a:r>
              <a:rPr lang="en-GB" dirty="0" smtClean="0"/>
              <a:t>Yuki Nagai, MERL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r>
              <a:rPr lang="en-US" sz="1600" dirty="0">
                <a:solidFill>
                  <a:schemeClr val="tx1"/>
                </a:solidFill>
              </a:rPr>
              <a:t>D.-M. Chiu and R. Jain, “Analysis of the increase and decrease algorithms for congestion avoidance in computer networks,” Computer Networks and ISDN Systems, vol. 17, pp. 1–14, </a:t>
            </a:r>
            <a:r>
              <a:rPr lang="en-US" sz="1600" dirty="0" smtClean="0">
                <a:solidFill>
                  <a:schemeClr val="tx1"/>
                </a:solidFill>
              </a:rPr>
              <a:t>1989</a:t>
            </a:r>
          </a:p>
          <a:p>
            <a:r>
              <a:rPr lang="en-US" sz="1600" dirty="0">
                <a:solidFill>
                  <a:schemeClr val="tx1"/>
                </a:solidFill>
              </a:rPr>
              <a:t>Jianlin, et al., “Interference Mitigation for Coexisting 802.15.4g and 802.11ah Networks,” 19-18-0027/r1</a:t>
            </a:r>
            <a:endParaRPr lang="en-US" sz="1600" dirty="0" smtClean="0">
              <a:solidFill>
                <a:schemeClr val="tx1"/>
              </a:solidFill>
            </a:endParaRPr>
          </a:p>
          <a:p>
            <a:r>
              <a:rPr lang="en-US" sz="1600" dirty="0" smtClean="0">
                <a:solidFill>
                  <a:schemeClr val="tx1"/>
                </a:solidFill>
              </a:rPr>
              <a:t>Jianlin, et al., “Distributed </a:t>
            </a:r>
            <a:r>
              <a:rPr lang="en-US" sz="1600" dirty="0">
                <a:solidFill>
                  <a:schemeClr val="tx1"/>
                </a:solidFill>
              </a:rPr>
              <a:t>Coexistence </a:t>
            </a:r>
            <a:r>
              <a:rPr lang="en-US" sz="1600" dirty="0" smtClean="0">
                <a:solidFill>
                  <a:schemeClr val="tx1"/>
                </a:solidFill>
              </a:rPr>
              <a:t>Methods, ” 19-19/0059r3</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7" name="Date Placeholder 3"/>
          <p:cNvSpPr>
            <a:spLocks noGrp="1"/>
          </p:cNvSpPr>
          <p:nvPr>
            <p:ph type="dt" idx="15"/>
          </p:nvPr>
        </p:nvSpPr>
        <p:spPr>
          <a:xfrm>
            <a:off x="743373" y="355601"/>
            <a:ext cx="2457015" cy="291254"/>
          </a:xfrm>
        </p:spPr>
        <p:txBody>
          <a:bodyPr/>
          <a:lstStyle/>
          <a:p>
            <a:r>
              <a:rPr lang="en-US" dirty="0" smtClean="0"/>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900"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635</TotalTime>
  <Words>866</Words>
  <Application>Microsoft Office PowerPoint</Application>
  <PresentationFormat>Custom</PresentationFormat>
  <Paragraphs>129</Paragraphs>
  <Slides>8</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8" baseType="lpstr">
      <vt:lpstr>Arial Unicode MS</vt:lpstr>
      <vt:lpstr>MS Gothic</vt:lpstr>
      <vt:lpstr>Arial</vt:lpstr>
      <vt:lpstr>Calibri</vt:lpstr>
      <vt:lpstr>Cambria Math</vt:lpstr>
      <vt:lpstr>Courier New</vt:lpstr>
      <vt:lpstr>Times New Roman</vt:lpstr>
      <vt:lpstr>Wingdings</vt:lpstr>
      <vt:lpstr>Office Theme</vt:lpstr>
      <vt:lpstr>Document</vt:lpstr>
      <vt:lpstr>Consideration of Fairness Index for  Sub-1GHz Coexistence</vt:lpstr>
      <vt:lpstr>Abstract</vt:lpstr>
      <vt:lpstr>Fairness Index</vt:lpstr>
      <vt:lpstr>Fairness Index for Coex.</vt:lpstr>
      <vt:lpstr>Fairness Index Evaluation</vt:lpstr>
      <vt:lpstr>Summary of Fairness Index Evaluation</vt:lpstr>
      <vt:lpstr>Summary</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Yukimasa Nagai</cp:lastModifiedBy>
  <cp:revision>54</cp:revision>
  <cp:lastPrinted>2014-11-08T20:15:38Z</cp:lastPrinted>
  <dcterms:created xsi:type="dcterms:W3CDTF">2014-10-30T17:06:39Z</dcterms:created>
  <dcterms:modified xsi:type="dcterms:W3CDTF">2019-11-13T02:48:30Z</dcterms:modified>
</cp:coreProperties>
</file>