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21" r:id="rId22"/>
    <p:sldId id="322" r:id="rId23"/>
    <p:sldId id="319" r:id="rId24"/>
    <p:sldId id="324" r:id="rId25"/>
    <p:sldId id="323" r:id="rId26"/>
    <p:sldId id="315" r:id="rId27"/>
    <p:sldId id="314" r:id="rId2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533"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8/12/2020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August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August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802.19-20/0016r11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9/dcn/20/19-20-0034-00-0003-wg-recirculation-4-comments.xls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ec/dcn/18/ec-18-0252-00-ACSD-p802-19-3.pdf"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August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4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August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August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August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August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a:t>
            </a:r>
            <a:r>
              <a:rPr lang="en-US" sz="3600" dirty="0" smtClean="0"/>
              <a:t>August 12</a:t>
            </a:r>
            <a:r>
              <a:rPr lang="en-US" sz="3600" dirty="0" smtClean="0"/>
              <a:t>,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
        <p:nvSpPr>
          <p:cNvPr id="7" name="TextBox 6"/>
          <p:cNvSpPr txBox="1"/>
          <p:nvPr/>
        </p:nvSpPr>
        <p:spPr>
          <a:xfrm>
            <a:off x="1066800" y="1981200"/>
            <a:ext cx="6999032"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a:solidFill>
                  <a:schemeClr val="accent2">
                    <a:lumMod val="75000"/>
                  </a:schemeClr>
                </a:solidFill>
              </a:rPr>
              <a:t>Meeting preamble (the usual slides)</a:t>
            </a: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Ballot Report</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Comment Resolution</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Next Steps</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Any other business</a:t>
            </a:r>
          </a:p>
          <a:p>
            <a:endParaRPr lang="en-US" sz="32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Ballot Report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Ballot </a:t>
            </a:r>
            <a:r>
              <a:rPr lang="en-US" dirty="0" smtClean="0"/>
              <a:t>Results:</a:t>
            </a:r>
          </a:p>
          <a:p>
            <a:r>
              <a:rPr lang="en-US" dirty="0" smtClean="0"/>
              <a:t>19 Responses</a:t>
            </a:r>
          </a:p>
          <a:p>
            <a:r>
              <a:rPr lang="en-US" dirty="0" smtClean="0"/>
              <a:t>18 Approve</a:t>
            </a:r>
          </a:p>
          <a:p>
            <a:pPr lvl="1"/>
            <a:r>
              <a:rPr lang="en-US" dirty="0" smtClean="0"/>
              <a:t>One converted from disapprove</a:t>
            </a:r>
          </a:p>
          <a:p>
            <a:r>
              <a:rPr lang="en-US" dirty="0" smtClean="0"/>
              <a:t>1 Disapprove</a:t>
            </a:r>
          </a:p>
          <a:p>
            <a:pPr lvl="1"/>
            <a:r>
              <a:rPr lang="en-US" dirty="0" smtClean="0"/>
              <a:t>Previous “no” continued</a:t>
            </a:r>
          </a:p>
          <a:p>
            <a:pPr lvl="1"/>
            <a:r>
              <a:rPr lang="en-US" dirty="0" smtClean="0"/>
              <a:t>Provided 2 new comments</a:t>
            </a:r>
          </a:p>
          <a:p>
            <a:pPr marL="0" indent="0">
              <a:buNone/>
            </a:pPr>
            <a:endParaRPr lang="en-US" dirty="0" smtClean="0"/>
          </a:p>
          <a:p>
            <a:pPr marL="0" indent="0">
              <a:buNone/>
            </a:pPr>
            <a:r>
              <a:rPr lang="en-US" dirty="0" smtClean="0"/>
              <a:t>Cumulative Results (unofficial):</a:t>
            </a:r>
          </a:p>
          <a:p>
            <a:pPr lvl="1"/>
            <a:r>
              <a:rPr lang="en-US" dirty="0" smtClean="0"/>
              <a:t>Approve: 35</a:t>
            </a:r>
          </a:p>
          <a:p>
            <a:pPr lvl="1"/>
            <a:r>
              <a:rPr lang="en-US" dirty="0" smtClean="0"/>
              <a:t>Disapprove: 1</a:t>
            </a:r>
          </a:p>
          <a:p>
            <a:pPr lvl="1"/>
            <a:r>
              <a:rPr lang="en-US" dirty="0" smtClean="0"/>
              <a:t>Approval Rate: 97.14%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2971654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Resolution</a:t>
            </a:r>
            <a:endParaRPr lang="en-US" dirty="0"/>
          </a:p>
        </p:txBody>
      </p:sp>
      <p:sp>
        <p:nvSpPr>
          <p:cNvPr id="3" name="Content Placeholder 2"/>
          <p:cNvSpPr>
            <a:spLocks noGrp="1"/>
          </p:cNvSpPr>
          <p:nvPr>
            <p:ph idx="1"/>
          </p:nvPr>
        </p:nvSpPr>
        <p:spPr/>
        <p:txBody>
          <a:bodyPr/>
          <a:lstStyle/>
          <a:p>
            <a:pPr marL="0" indent="0">
              <a:buNone/>
            </a:pPr>
            <a:r>
              <a:rPr lang="en-US" dirty="0"/>
              <a:t>Comments:</a:t>
            </a:r>
          </a:p>
          <a:p>
            <a:r>
              <a:rPr lang="en-US" dirty="0">
                <a:hlinkClick r:id="rId2"/>
              </a:rPr>
              <a:t>https://mentor.ieee.org/802.19/dcn/20/19-20-0034-00-0003-wg-recirculation-4-comments.xlsx</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2352552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CRC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85000" lnSpcReduction="20000"/>
          </a:bodyPr>
          <a:lstStyle/>
          <a:p>
            <a:pPr marL="0" indent="0">
              <a:buNone/>
            </a:pPr>
            <a:r>
              <a:rPr lang="en-US" dirty="0"/>
              <a:t>Approve Comment Resolutions:</a:t>
            </a:r>
          </a:p>
          <a:p>
            <a:pPr marL="487693" lvl="1" indent="0">
              <a:buNone/>
            </a:pPr>
            <a:r>
              <a:rPr lang="en-US" dirty="0"/>
              <a:t>Move that the comment resolutions contained in document </a:t>
            </a:r>
            <a:r>
              <a:rPr lang="en-US" dirty="0" smtClean="0"/>
              <a:t>19-20-0034-01</a:t>
            </a:r>
            <a:r>
              <a:rPr lang="en-US" dirty="0" smtClean="0">
                <a:solidFill>
                  <a:srgbClr val="FF0000"/>
                </a:solidFill>
              </a:rPr>
              <a:t> </a:t>
            </a:r>
            <a:r>
              <a:rPr lang="en-US" dirty="0" smtClean="0"/>
              <a:t>be </a:t>
            </a:r>
            <a:r>
              <a:rPr lang="en-US" dirty="0" smtClean="0"/>
              <a:t>approved.</a:t>
            </a:r>
            <a:endParaRPr lang="en-US" dirty="0"/>
          </a:p>
          <a:p>
            <a:pPr marL="487693" lvl="1" indent="0">
              <a:buNone/>
            </a:pPr>
            <a:r>
              <a:rPr lang="en-US" dirty="0"/>
              <a:t>Moved by:  </a:t>
            </a:r>
            <a:r>
              <a:rPr lang="en-US" dirty="0" smtClean="0"/>
              <a:t> </a:t>
            </a:r>
            <a:r>
              <a:rPr lang="en-US" dirty="0" smtClean="0"/>
              <a:t>   </a:t>
            </a:r>
            <a:r>
              <a:rPr lang="en-US" dirty="0" err="1" smtClean="0"/>
              <a:t>Jianlin</a:t>
            </a:r>
            <a:r>
              <a:rPr lang="en-US" dirty="0" smtClean="0"/>
              <a:t> </a:t>
            </a:r>
            <a:r>
              <a:rPr lang="en-US" dirty="0" err="1" smtClean="0"/>
              <a:t>Guo</a:t>
            </a:r>
            <a:r>
              <a:rPr lang="en-US" dirty="0" smtClean="0"/>
              <a:t>	</a:t>
            </a:r>
          </a:p>
          <a:p>
            <a:pPr marL="487693" lvl="1" indent="0">
              <a:buNone/>
            </a:pPr>
            <a:r>
              <a:rPr lang="en-US" dirty="0" smtClean="0"/>
              <a:t>Seconded </a:t>
            </a:r>
            <a:r>
              <a:rPr lang="en-US" dirty="0"/>
              <a:t>by</a:t>
            </a:r>
            <a:r>
              <a:rPr lang="en-US" dirty="0" smtClean="0"/>
              <a:t>: </a:t>
            </a:r>
            <a:r>
              <a:rPr lang="en-US" dirty="0" smtClean="0"/>
              <a:t>Michael Cowan</a:t>
            </a:r>
          </a:p>
          <a:p>
            <a:pPr marL="487693" lvl="1" indent="0">
              <a:buNone/>
            </a:pPr>
            <a:r>
              <a:rPr lang="en-US" dirty="0" smtClean="0"/>
              <a:t>Discussion:  </a:t>
            </a:r>
            <a:r>
              <a:rPr lang="en-US" dirty="0" smtClean="0">
                <a:solidFill>
                  <a:schemeClr val="tx1"/>
                </a:solidFill>
              </a:rPr>
              <a:t>None</a:t>
            </a:r>
            <a:endParaRPr lang="en-US" dirty="0" smtClean="0">
              <a:solidFill>
                <a:schemeClr val="tx1"/>
              </a:solidFill>
            </a:endParaRPr>
          </a:p>
          <a:p>
            <a:pPr marL="487693" lvl="1" indent="0">
              <a:buNone/>
            </a:pPr>
            <a:r>
              <a:rPr lang="en-US" dirty="0" smtClean="0">
                <a:solidFill>
                  <a:schemeClr val="tx1"/>
                </a:solidFill>
              </a:rPr>
              <a:t>Hearing neither discussion nor objection motion carries by unanimous consent</a:t>
            </a:r>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a:t>
            </a:r>
            <a:r>
              <a:rPr lang="en-US" dirty="0" smtClean="0"/>
              <a:t>P802-19.3-D06 </a:t>
            </a:r>
            <a:r>
              <a:rPr lang="en-US" dirty="0"/>
              <a:t>to approve to forward document </a:t>
            </a:r>
            <a:r>
              <a:rPr lang="en-US" dirty="0" smtClean="0"/>
              <a:t>P802-19.3-D06 to </a:t>
            </a:r>
            <a:r>
              <a:rPr lang="en-US" dirty="0"/>
              <a:t>Standards Association Ballot.</a:t>
            </a:r>
          </a:p>
          <a:p>
            <a:pPr marL="487693" lvl="1" indent="0">
              <a:buNone/>
            </a:pPr>
            <a:r>
              <a:rPr lang="en-US" dirty="0"/>
              <a:t>Moved by:   </a:t>
            </a:r>
            <a:r>
              <a:rPr lang="en-US" dirty="0" smtClean="0"/>
              <a:t>     </a:t>
            </a:r>
            <a:r>
              <a:rPr lang="en-US" dirty="0" err="1" smtClean="0"/>
              <a:t>Jianlin</a:t>
            </a:r>
            <a:r>
              <a:rPr lang="en-US" dirty="0" smtClean="0"/>
              <a:t> </a:t>
            </a:r>
            <a:r>
              <a:rPr lang="en-US" dirty="0" err="1" smtClean="0"/>
              <a:t>Guo</a:t>
            </a:r>
            <a:endParaRPr lang="en-US" dirty="0"/>
          </a:p>
          <a:p>
            <a:pPr marL="487693" lvl="1" indent="0">
              <a:buNone/>
            </a:pPr>
            <a:r>
              <a:rPr lang="en-US" dirty="0"/>
              <a:t>Seconded by</a:t>
            </a:r>
            <a:r>
              <a:rPr lang="en-US" dirty="0" smtClean="0"/>
              <a:t>:   Kazuto Yano</a:t>
            </a:r>
            <a:endParaRPr lang="en-US" dirty="0"/>
          </a:p>
          <a:p>
            <a:pPr marL="487693" lvl="1" indent="0">
              <a:buNone/>
            </a:pPr>
            <a:r>
              <a:rPr lang="en-US" dirty="0" smtClean="0"/>
              <a:t>Discussion:        </a:t>
            </a:r>
          </a:p>
          <a:p>
            <a:pPr marL="487693" lvl="1" indent="0">
              <a:buNone/>
            </a:pPr>
            <a:r>
              <a:rPr lang="en-US" dirty="0" smtClean="0">
                <a:solidFill>
                  <a:schemeClr val="tx1"/>
                </a:solidFill>
              </a:rPr>
              <a:t>Hearing no further discussion </a:t>
            </a:r>
            <a:r>
              <a:rPr lang="en-US" dirty="0">
                <a:solidFill>
                  <a:schemeClr val="tx1"/>
                </a:solidFill>
              </a:rPr>
              <a:t>nor objection motion carries by unanimous consent</a:t>
            </a:r>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a:t>
            </a:r>
            <a:endParaRPr lang="en-US" dirty="0"/>
          </a:p>
        </p:txBody>
      </p:sp>
      <p:sp>
        <p:nvSpPr>
          <p:cNvPr id="3" name="Content Placeholder 2"/>
          <p:cNvSpPr>
            <a:spLocks noGrp="1"/>
          </p:cNvSpPr>
          <p:nvPr>
            <p:ph idx="1"/>
          </p:nvPr>
        </p:nvSpPr>
        <p:spPr>
          <a:xfrm>
            <a:off x="770804" y="2133600"/>
            <a:ext cx="8288868" cy="4387427"/>
          </a:xfrm>
        </p:spPr>
        <p:txBody>
          <a:bodyPr/>
          <a:lstStyle/>
          <a:p>
            <a:pPr marL="0" indent="0">
              <a:buNone/>
            </a:pPr>
            <a:r>
              <a:rPr lang="en-US" sz="2000" b="0" dirty="0" smtClean="0"/>
              <a:t>Move to direct TG chair to request WG motion to confirm the CSD and forward P802.19.3 Draft 06 to Standards Association Ballot.</a:t>
            </a:r>
          </a:p>
          <a:p>
            <a:pPr marL="0" indent="0">
              <a:buNone/>
            </a:pPr>
            <a:endParaRPr lang="en-US" sz="2000" dirty="0"/>
          </a:p>
          <a:p>
            <a:pPr marL="487693" lvl="1" indent="0">
              <a:buNone/>
            </a:pPr>
            <a:r>
              <a:rPr lang="en-US" sz="1800" dirty="0" smtClean="0"/>
              <a:t>Moved </a:t>
            </a:r>
            <a:r>
              <a:rPr lang="en-US" sz="1800" dirty="0"/>
              <a:t>by:   </a:t>
            </a:r>
            <a:r>
              <a:rPr lang="en-US" sz="1800" dirty="0" smtClean="0"/>
              <a:t>   </a:t>
            </a:r>
            <a:r>
              <a:rPr lang="en-US" sz="1800" dirty="0" err="1" smtClean="0"/>
              <a:t>Jianlin</a:t>
            </a:r>
            <a:r>
              <a:rPr lang="en-US" sz="1800" dirty="0" smtClean="0"/>
              <a:t> </a:t>
            </a:r>
            <a:r>
              <a:rPr lang="en-US" sz="1800" dirty="0" err="1" smtClean="0"/>
              <a:t>Guo</a:t>
            </a:r>
            <a:r>
              <a:rPr lang="en-US" sz="1800" dirty="0" smtClean="0"/>
              <a:t>	</a:t>
            </a:r>
          </a:p>
          <a:p>
            <a:pPr marL="487693" lvl="1" indent="0">
              <a:buNone/>
            </a:pPr>
            <a:r>
              <a:rPr lang="en-US" sz="1800" dirty="0" smtClean="0"/>
              <a:t>Seconded </a:t>
            </a:r>
            <a:r>
              <a:rPr lang="en-US" sz="1800" dirty="0"/>
              <a:t>by: </a:t>
            </a:r>
            <a:r>
              <a:rPr lang="en-US" sz="1800" dirty="0" err="1" smtClean="0"/>
              <a:t>Shoichi</a:t>
            </a:r>
            <a:r>
              <a:rPr lang="en-US" sz="1800" dirty="0" smtClean="0"/>
              <a:t> Kitazawa</a:t>
            </a:r>
            <a:endParaRPr lang="en-US" sz="1800" dirty="0"/>
          </a:p>
          <a:p>
            <a:pPr marL="487693" lvl="1" indent="0">
              <a:buNone/>
            </a:pPr>
            <a:r>
              <a:rPr lang="en-US" sz="1800" dirty="0" smtClean="0"/>
              <a:t>Discussion</a:t>
            </a:r>
            <a:r>
              <a:rPr lang="en-US" sz="1800" dirty="0"/>
              <a:t>: </a:t>
            </a:r>
            <a:r>
              <a:rPr lang="en-US" sz="1800" dirty="0" smtClean="0"/>
              <a:t>     </a:t>
            </a:r>
            <a:r>
              <a:rPr lang="en-US" sz="1800" dirty="0" smtClean="0">
                <a:solidFill>
                  <a:schemeClr val="tx1"/>
                </a:solidFill>
              </a:rPr>
              <a:t>None</a:t>
            </a:r>
            <a:endParaRPr lang="en-US" sz="1800" dirty="0">
              <a:solidFill>
                <a:schemeClr val="tx1"/>
              </a:solidFill>
            </a:endParaRPr>
          </a:p>
          <a:p>
            <a:pPr marL="487693" lvl="1" indent="0">
              <a:buNone/>
            </a:pPr>
            <a:r>
              <a:rPr lang="en-US" sz="1800" dirty="0">
                <a:solidFill>
                  <a:schemeClr val="tx1"/>
                </a:solidFill>
              </a:rPr>
              <a:t>Hearing neither discussion nor objection motion carries by unanimous </a:t>
            </a:r>
            <a:r>
              <a:rPr lang="en-US" sz="1800" dirty="0" smtClean="0">
                <a:solidFill>
                  <a:schemeClr val="tx1"/>
                </a:solidFill>
              </a:rPr>
              <a:t>consent</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US" dirty="0" smtClean="0"/>
          </a:p>
        </p:txBody>
      </p:sp>
    </p:spTree>
    <p:extLst>
      <p:ext uri="{BB962C8B-B14F-4D97-AF65-F5344CB8AC3E}">
        <p14:creationId xmlns:p14="http://schemas.microsoft.com/office/powerpoint/2010/main" val="4125208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a:t>
            </a:r>
            <a:endParaRPr lang="en-US" dirty="0"/>
          </a:p>
        </p:txBody>
      </p:sp>
      <p:sp>
        <p:nvSpPr>
          <p:cNvPr id="3" name="Content Placeholder 2"/>
          <p:cNvSpPr>
            <a:spLocks noGrp="1"/>
          </p:cNvSpPr>
          <p:nvPr>
            <p:ph idx="1"/>
          </p:nvPr>
        </p:nvSpPr>
        <p:spPr>
          <a:xfrm>
            <a:off x="731520" y="1867750"/>
            <a:ext cx="8288868" cy="4837850"/>
          </a:xfrm>
        </p:spPr>
        <p:txBody>
          <a:bodyPr>
            <a:normAutofit/>
          </a:bodyPr>
          <a:lstStyle/>
          <a:p>
            <a:pPr marL="0" indent="0">
              <a:buNone/>
            </a:pPr>
            <a:r>
              <a:rPr lang="en-GB" dirty="0"/>
              <a:t>Approval to start Standards Association </a:t>
            </a:r>
            <a:r>
              <a:rPr lang="en-GB" dirty="0" smtClean="0"/>
              <a:t>ballot</a:t>
            </a:r>
            <a:r>
              <a:rPr lang="en-US" dirty="0" smtClean="0">
                <a:solidFill>
                  <a:schemeClr val="tx1"/>
                </a:solidFill>
              </a:rPr>
              <a:t>:</a:t>
            </a:r>
            <a:endParaRPr lang="en-US" dirty="0">
              <a:solidFill>
                <a:schemeClr val="tx1"/>
              </a:solidFill>
            </a:endParaRPr>
          </a:p>
          <a:p>
            <a:pPr marL="487693" lvl="1" indent="0">
              <a:buNone/>
            </a:pPr>
            <a:r>
              <a:rPr lang="en-US" dirty="0">
                <a:solidFill>
                  <a:schemeClr val="tx1"/>
                </a:solidFill>
              </a:rPr>
              <a:t>Approve sending </a:t>
            </a:r>
            <a:r>
              <a:rPr lang="en-US" dirty="0" smtClean="0">
                <a:solidFill>
                  <a:schemeClr val="tx1"/>
                </a:solidFill>
              </a:rPr>
              <a:t>P802.19.3 Draft 06 to </a:t>
            </a:r>
            <a:r>
              <a:rPr lang="en-US" dirty="0">
                <a:solidFill>
                  <a:schemeClr val="tx1"/>
                </a:solidFill>
              </a:rPr>
              <a:t>Sponsor </a:t>
            </a:r>
            <a:r>
              <a:rPr lang="en-US" dirty="0" smtClean="0">
                <a:solidFill>
                  <a:schemeClr val="tx1"/>
                </a:solidFill>
              </a:rPr>
              <a:t>Ballot and </a:t>
            </a:r>
            <a:r>
              <a:rPr lang="en-US" dirty="0">
                <a:solidFill>
                  <a:schemeClr val="tx1"/>
                </a:solidFill>
              </a:rPr>
              <a:t>Confirm the CSD for P802.19.3 in </a:t>
            </a:r>
            <a:r>
              <a:rPr lang="en-US" dirty="0">
                <a:solidFill>
                  <a:schemeClr val="tx1"/>
                </a:solidFill>
                <a:hlinkClick r:id="rId2"/>
              </a:rPr>
              <a:t>https://mentor.ieee.org/802-ec/dcn/18/ec-18-0252-00-ACSD-p802-19-3.pdf</a:t>
            </a:r>
            <a:endParaRPr lang="en-US" dirty="0">
              <a:solidFill>
                <a:schemeClr val="tx1"/>
              </a:solidFill>
            </a:endParaRPr>
          </a:p>
          <a:p>
            <a:pPr marL="487693" lvl="1" indent="0">
              <a:buNone/>
            </a:pPr>
            <a:endParaRPr lang="en-US" dirty="0" smtClean="0">
              <a:solidFill>
                <a:schemeClr val="tx1"/>
              </a:solidFill>
            </a:endParaRPr>
          </a:p>
          <a:p>
            <a:pPr marL="487693" lvl="1" indent="0">
              <a:buNone/>
            </a:pPr>
            <a:r>
              <a:rPr lang="en-US" dirty="0" smtClean="0">
                <a:solidFill>
                  <a:schemeClr val="tx1"/>
                </a:solidFill>
              </a:rPr>
              <a:t>Moved </a:t>
            </a:r>
            <a:r>
              <a:rPr lang="en-US" dirty="0">
                <a:solidFill>
                  <a:schemeClr val="tx1"/>
                </a:solidFill>
              </a:rPr>
              <a:t>by:  </a:t>
            </a:r>
            <a:r>
              <a:rPr lang="en-US" dirty="0" smtClean="0">
                <a:solidFill>
                  <a:schemeClr val="tx1"/>
                </a:solidFill>
              </a:rPr>
              <a:t> </a:t>
            </a:r>
            <a:r>
              <a:rPr lang="en-US" dirty="0" smtClean="0">
                <a:solidFill>
                  <a:schemeClr val="tx1"/>
                </a:solidFill>
              </a:rPr>
              <a:t>Benjamin Rolfe</a:t>
            </a:r>
            <a:endParaRPr lang="en-US" dirty="0" smtClean="0">
              <a:solidFill>
                <a:schemeClr val="tx1"/>
              </a:solidFill>
            </a:endParaRPr>
          </a:p>
          <a:p>
            <a:pPr marL="487693" lvl="1" indent="0">
              <a:buNone/>
            </a:pPr>
            <a:r>
              <a:rPr lang="en-US" dirty="0" smtClean="0">
                <a:solidFill>
                  <a:schemeClr val="tx1"/>
                </a:solidFill>
              </a:rPr>
              <a:t>Seconded </a:t>
            </a:r>
            <a:r>
              <a:rPr lang="en-US" dirty="0">
                <a:solidFill>
                  <a:schemeClr val="tx1"/>
                </a:solidFill>
              </a:rPr>
              <a:t>by</a:t>
            </a:r>
            <a:r>
              <a:rPr lang="en-US" dirty="0" smtClean="0">
                <a:solidFill>
                  <a:schemeClr val="tx1"/>
                </a:solidFill>
              </a:rPr>
              <a:t>: </a:t>
            </a:r>
            <a:r>
              <a:rPr lang="en-US" dirty="0" err="1">
                <a:solidFill>
                  <a:schemeClr val="bg1"/>
                </a:solidFill>
              </a:rPr>
              <a:t>Jianlin</a:t>
            </a:r>
            <a:r>
              <a:rPr lang="en-US" dirty="0">
                <a:solidFill>
                  <a:schemeClr val="bg1"/>
                </a:solidFill>
              </a:rPr>
              <a:t> </a:t>
            </a:r>
            <a:r>
              <a:rPr lang="en-US" dirty="0" err="1">
                <a:solidFill>
                  <a:schemeClr val="bg1"/>
                </a:solidFill>
              </a:rPr>
              <a:t>Guo</a:t>
            </a:r>
            <a:endParaRPr lang="en-US" dirty="0" smtClean="0">
              <a:solidFill>
                <a:schemeClr val="bg1"/>
              </a:solidFill>
            </a:endParaRPr>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3329663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ü"/>
            </a:pPr>
            <a:r>
              <a:rPr lang="en-US" dirty="0">
                <a:solidFill>
                  <a:schemeClr val="tx1"/>
                </a:solidFill>
              </a:rPr>
              <a:t>Resolve</a:t>
            </a:r>
            <a:r>
              <a:rPr lang="en-US" dirty="0">
                <a:solidFill>
                  <a:schemeClr val="tx1"/>
                </a:solidFill>
              </a:rPr>
              <a:t> comments </a:t>
            </a:r>
          </a:p>
          <a:p>
            <a:pPr lvl="1">
              <a:buFont typeface="Wingdings" panose="05000000000000000000" pitchFamily="2" charset="2"/>
              <a:buChar char="ü"/>
            </a:pPr>
            <a:r>
              <a:rPr lang="en-US" dirty="0" smtClean="0">
                <a:solidFill>
                  <a:schemeClr val="tx1"/>
                </a:solidFill>
              </a:rPr>
              <a:t>Approve Comment resolutions</a:t>
            </a:r>
          </a:p>
          <a:p>
            <a:pPr lvl="1">
              <a:buFont typeface="Wingdings" panose="05000000000000000000" pitchFamily="2" charset="2"/>
              <a:buChar char="ü"/>
            </a:pPr>
            <a:r>
              <a:rPr lang="en-US" dirty="0" smtClean="0">
                <a:solidFill>
                  <a:schemeClr val="tx1"/>
                </a:solidFill>
              </a:rPr>
              <a:t>Approve </a:t>
            </a:r>
            <a:r>
              <a:rPr lang="en-US" dirty="0" smtClean="0">
                <a:solidFill>
                  <a:schemeClr val="tx1"/>
                </a:solidFill>
              </a:rPr>
              <a:t>recirculation (provisionally)</a:t>
            </a:r>
            <a:endParaRPr lang="en-US" dirty="0">
              <a:solidFill>
                <a:schemeClr val="tx1"/>
              </a:solidFill>
            </a:endParaRPr>
          </a:p>
          <a:p>
            <a:pPr lvl="1">
              <a:buFont typeface="Wingdings" panose="05000000000000000000" pitchFamily="2" charset="2"/>
              <a:buChar char="ü"/>
            </a:pPr>
            <a:r>
              <a:rPr lang="en-US" dirty="0" smtClean="0">
                <a:solidFill>
                  <a:schemeClr val="tx1"/>
                </a:solidFill>
              </a:rPr>
              <a:t>Complete draft update</a:t>
            </a:r>
          </a:p>
          <a:p>
            <a:pPr lvl="1"/>
            <a:r>
              <a:rPr lang="en-US" dirty="0" smtClean="0"/>
              <a:t>WG </a:t>
            </a:r>
            <a:r>
              <a:rPr lang="en-US" dirty="0" smtClean="0"/>
              <a:t>motion </a:t>
            </a:r>
            <a:r>
              <a:rPr lang="en-US" dirty="0" smtClean="0"/>
              <a:t>to start SA ballot </a:t>
            </a:r>
            <a:r>
              <a:rPr lang="en-US" dirty="0" smtClean="0"/>
              <a:t>(</a:t>
            </a:r>
            <a:r>
              <a:rPr lang="en-US" dirty="0" smtClean="0"/>
              <a:t>e-ballot)</a:t>
            </a:r>
            <a:endParaRPr lang="en-US" dirty="0" smtClean="0"/>
          </a:p>
          <a:p>
            <a:pPr lvl="1"/>
            <a:r>
              <a:rPr lang="en-US" dirty="0" smtClean="0"/>
              <a:t>EC Approval to start SA ballot </a:t>
            </a:r>
            <a:r>
              <a:rPr lang="en-US" dirty="0" smtClean="0"/>
              <a:t>(Sept 01 EC call)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7207" y="2209800"/>
            <a:ext cx="4877493" cy="3657600"/>
          </a:xfrm>
          <a:prstGeom prst="rect">
            <a:avLst/>
          </a:prstGeom>
        </p:spPr>
      </p:pic>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chemeClr val="tx1"/>
                </a:solidFill>
                <a:hlinkClick r:id="rId2" tooltip="IEEE 802 LMSC Meeting Slides"/>
              </a:rPr>
              <a:t>https</a:t>
            </a:r>
            <a:r>
              <a:rPr lang="en-US" dirty="0">
                <a:solidFill>
                  <a:schemeClr val="tx1"/>
                </a:solidFill>
                <a:hlinkClick r:id="rId2" tooltip="IEEE 802 LMSC Meeting Slides"/>
              </a:rPr>
              <a:t>://grouper.ieee.org/groups/802/sapolicies.shtml</a:t>
            </a:r>
            <a:endParaRPr lang="en-US" dirty="0">
              <a:solidFill>
                <a:schemeClr val="tx1"/>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August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10681</TotalTime>
  <Words>1948</Words>
  <Application>Microsoft Office PowerPoint</Application>
  <PresentationFormat>Custom</PresentationFormat>
  <Paragraphs>321</Paragraphs>
  <Slides>27</Slides>
  <Notes>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40" baseType="lpstr">
      <vt:lpstr>Arial Unicode MS</vt:lpstr>
      <vt:lpstr>MS Gothic</vt:lpstr>
      <vt:lpstr>Arial</vt:lpstr>
      <vt:lpstr>Calibri</vt:lpstr>
      <vt:lpstr>Courier New</vt:lpstr>
      <vt:lpstr>DejaVu Sans</vt:lpstr>
      <vt:lpstr>Helvetica</vt:lpstr>
      <vt:lpstr>Monotype Sorts</vt:lpstr>
      <vt:lpstr>Montserrat</vt:lpstr>
      <vt:lpstr>Times New Roman</vt:lpstr>
      <vt:lpstr>Wingdings</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August 12, 2020</vt:lpstr>
      <vt:lpstr>Ballot Report</vt:lpstr>
      <vt:lpstr>Comment Resolution</vt:lpstr>
      <vt:lpstr>CRC Group Motions</vt:lpstr>
      <vt:lpstr>Task Group Motion</vt:lpstr>
      <vt:lpstr>WG Motions</vt:lpstr>
      <vt:lpstr>Next Steps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280</cp:revision>
  <cp:lastPrinted>2015-01-08T23:35:49Z</cp:lastPrinted>
  <dcterms:created xsi:type="dcterms:W3CDTF">2014-10-30T17:06:39Z</dcterms:created>
  <dcterms:modified xsi:type="dcterms:W3CDTF">2020-08-12T23:01:50Z</dcterms:modified>
</cp:coreProperties>
</file>