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336" r:id="rId3"/>
    <p:sldId id="285" r:id="rId4"/>
    <p:sldId id="283"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20" r:id="rId22"/>
    <p:sldId id="331" r:id="rId23"/>
    <p:sldId id="337" r:id="rId24"/>
    <p:sldId id="314" r:id="rId25"/>
    <p:sldId id="338" r:id="rId2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E4F8"/>
    <a:srgbClr val="0060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533"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1/6/2021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768927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43106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January 2021</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January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802.19-20/0016r22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January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Comment Resolution Committee </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2021-01-06</a:t>
            </a:r>
            <a:endParaRPr lang="en-GB" sz="2133" b="0" dirty="0" smtClean="0"/>
          </a:p>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4" name="Object 3"/>
          <p:cNvGraphicFramePr>
            <a:graphicFrameLocks noChangeAspect="1"/>
          </p:cNvGraphicFramePr>
          <p:nvPr>
            <p:extLst>
              <p:ext uri="{D42A27DB-BD31-4B8C-83A1-F6EECF244321}">
                <p14:modId xmlns:p14="http://schemas.microsoft.com/office/powerpoint/2010/main" val="411927299"/>
              </p:ext>
            </p:extLst>
          </p:nvPr>
        </p:nvGraphicFramePr>
        <p:xfrm>
          <a:off x="381000" y="2514600"/>
          <a:ext cx="9218612" cy="4580499"/>
        </p:xfrm>
        <a:graphic>
          <a:graphicData uri="http://schemas.openxmlformats.org/presentationml/2006/ole">
            <mc:AlternateContent xmlns:mc="http://schemas.openxmlformats.org/markup-compatibility/2006">
              <mc:Choice xmlns:v="urn:schemas-microsoft-com:vml" Requires="v">
                <p:oleObj spid="_x0000_s3383"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4600"/>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January 2021</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5" name="Date Placeholder 4"/>
          <p:cNvSpPr>
            <a:spLocks noGrp="1"/>
          </p:cNvSpPr>
          <p:nvPr>
            <p:ph type="dt" idx="15"/>
          </p:nvPr>
        </p:nvSpPr>
        <p:spPr/>
        <p:txBody>
          <a:bodyPr/>
          <a:lstStyle/>
          <a:p>
            <a:r>
              <a:rPr lang="en-US" smtClean="0"/>
              <a:t>January 2021</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12</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January 2021</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2021</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2021</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3"/>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2021</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2021</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2021</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2021</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January 2021</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Sub-1GHz Coexistence Task Group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2021</a:t>
            </a:r>
            <a:endParaRPr lang="en-US" dirty="0" smtClean="0"/>
          </a:p>
        </p:txBody>
      </p:sp>
      <p:pic>
        <p:nvPicPr>
          <p:cNvPr id="8" name="Content Placeholder 6"/>
          <p:cNvPicPr>
            <a:picLocks noChangeAspect="1"/>
          </p:cNvPicPr>
          <p:nvPr/>
        </p:nvPicPr>
        <p:blipFill>
          <a:blip r:embed="rId2"/>
          <a:stretch>
            <a:fillRect/>
          </a:stretch>
        </p:blipFill>
        <p:spPr bwMode="auto">
          <a:xfrm>
            <a:off x="1037468" y="3289121"/>
            <a:ext cx="7981876" cy="2340334"/>
          </a:xfrm>
          <a:prstGeom prst="rect">
            <a:avLst/>
          </a:prstGeom>
          <a:noFill/>
          <a:ln w="9525">
            <a:noFill/>
            <a:round/>
            <a:headEnd/>
            <a:tailEnd/>
          </a:ln>
          <a:effectLst/>
        </p:spPr>
      </p:pic>
    </p:spTree>
    <p:extLst>
      <p:ext uri="{BB962C8B-B14F-4D97-AF65-F5344CB8AC3E}">
        <p14:creationId xmlns:p14="http://schemas.microsoft.com/office/powerpoint/2010/main" val="2864897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2021</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238"/>
            <a:ext cx="8288868" cy="716278"/>
          </a:xfrm>
        </p:spPr>
        <p:txBody>
          <a:bodyPr/>
          <a:lstStyle/>
          <a:p>
            <a:r>
              <a:rPr lang="en-US" sz="3600" dirty="0" smtClean="0"/>
              <a:t>Agenda – December 2, 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2021</a:t>
            </a:r>
            <a:endParaRPr lang="en-GB" dirty="0"/>
          </a:p>
        </p:txBody>
      </p:sp>
      <p:sp>
        <p:nvSpPr>
          <p:cNvPr id="7" name="TextBox 6"/>
          <p:cNvSpPr txBox="1"/>
          <p:nvPr/>
        </p:nvSpPr>
        <p:spPr>
          <a:xfrm>
            <a:off x="743373" y="1981200"/>
            <a:ext cx="8476828" cy="2308324"/>
          </a:xfrm>
          <a:prstGeom prst="rect">
            <a:avLst/>
          </a:prstGeom>
          <a:noFill/>
        </p:spPr>
        <p:txBody>
          <a:bodyPr wrap="square" rtlCol="0">
            <a:spAutoFit/>
          </a:bodyPr>
          <a:lstStyle/>
          <a:p>
            <a:pPr marL="457200" indent="-457200">
              <a:buFont typeface="Arial" panose="020B0604020202020204" pitchFamily="34" charset="0"/>
              <a:buChar char="•"/>
            </a:pPr>
            <a:endParaRPr lang="en-US" sz="2400" dirty="0">
              <a:solidFill>
                <a:schemeClr val="accent2">
                  <a:lumMod val="75000"/>
                </a:schemeClr>
              </a:solidFill>
            </a:endParaRPr>
          </a:p>
          <a:p>
            <a:pPr marL="514350" indent="-514350">
              <a:buFont typeface="+mj-lt"/>
              <a:buAutoNum type="arabicPeriod"/>
            </a:pPr>
            <a:r>
              <a:rPr lang="en-US" sz="2400" dirty="0" smtClean="0">
                <a:solidFill>
                  <a:schemeClr val="accent2">
                    <a:lumMod val="75000"/>
                  </a:schemeClr>
                </a:solidFill>
              </a:rPr>
              <a:t>Meeting preamble (the usual slides)</a:t>
            </a:r>
          </a:p>
          <a:p>
            <a:pPr marL="514350" indent="-514350">
              <a:buFont typeface="+mj-lt"/>
              <a:buAutoNum type="arabicPeriod"/>
            </a:pPr>
            <a:r>
              <a:rPr lang="en-US" sz="2400" dirty="0" smtClean="0">
                <a:solidFill>
                  <a:schemeClr val="accent2">
                    <a:lumMod val="75000"/>
                  </a:schemeClr>
                </a:solidFill>
              </a:rPr>
              <a:t>Ballot Report</a:t>
            </a:r>
            <a:endParaRPr lang="en-US" sz="2400" dirty="0">
              <a:solidFill>
                <a:schemeClr val="accent2">
                  <a:lumMod val="75000"/>
                </a:schemeClr>
              </a:solidFill>
            </a:endParaRPr>
          </a:p>
          <a:p>
            <a:pPr marL="514350" indent="-514350">
              <a:buFont typeface="+mj-lt"/>
              <a:buAutoNum type="arabicPeriod"/>
            </a:pPr>
            <a:r>
              <a:rPr lang="en-US" sz="2400" dirty="0" smtClean="0">
                <a:solidFill>
                  <a:schemeClr val="accent2">
                    <a:lumMod val="75000"/>
                  </a:schemeClr>
                </a:solidFill>
              </a:rPr>
              <a:t>Next Steps</a:t>
            </a:r>
            <a:endParaRPr lang="en-US" sz="2400" dirty="0" smtClean="0">
              <a:solidFill>
                <a:schemeClr val="accent2">
                  <a:lumMod val="75000"/>
                </a:schemeClr>
              </a:solidFill>
            </a:endParaRPr>
          </a:p>
          <a:p>
            <a:pPr marL="514350" indent="-514350">
              <a:buFont typeface="+mj-lt"/>
              <a:buAutoNum type="arabicPeriod"/>
            </a:pPr>
            <a:r>
              <a:rPr lang="en-US" sz="2400" dirty="0" smtClean="0">
                <a:solidFill>
                  <a:schemeClr val="accent2">
                    <a:lumMod val="75000"/>
                  </a:schemeClr>
                </a:solidFill>
              </a:rPr>
              <a:t>Any </a:t>
            </a:r>
            <a:r>
              <a:rPr lang="en-US" sz="2400" dirty="0">
                <a:solidFill>
                  <a:schemeClr val="accent2">
                    <a:lumMod val="75000"/>
                  </a:schemeClr>
                </a:solidFill>
              </a:rPr>
              <a:t>other business.</a:t>
            </a:r>
          </a:p>
          <a:p>
            <a:endParaRPr lang="en-US" sz="2400" dirty="0">
              <a:solidFill>
                <a:schemeClr val="accent2">
                  <a:lumMod val="75000"/>
                </a:schemeClr>
              </a:solidFill>
            </a:endParaRPr>
          </a:p>
        </p:txBody>
      </p:sp>
    </p:spTree>
    <p:extLst>
      <p:ext uri="{BB962C8B-B14F-4D97-AF65-F5344CB8AC3E}">
        <p14:creationId xmlns:p14="http://schemas.microsoft.com/office/powerpoint/2010/main" val="3998794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238"/>
            <a:ext cx="8288868" cy="716278"/>
          </a:xfrm>
        </p:spPr>
        <p:txBody>
          <a:bodyPr/>
          <a:lstStyle/>
          <a:p>
            <a:r>
              <a:rPr lang="en-US" sz="3600" dirty="0" smtClean="0"/>
              <a:t>Recirculation </a:t>
            </a:r>
            <a:r>
              <a:rPr lang="en-US" sz="3600" dirty="0" smtClean="0"/>
              <a:t>#2 Ballot </a:t>
            </a:r>
            <a:r>
              <a:rPr lang="en-US" sz="3600" dirty="0" smtClean="0"/>
              <a:t>Results</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2021</a:t>
            </a:r>
            <a:endParaRPr lang="en-GB" dirty="0"/>
          </a:p>
        </p:txBody>
      </p:sp>
      <p:sp>
        <p:nvSpPr>
          <p:cNvPr id="3" name="Rectangle 2"/>
          <p:cNvSpPr/>
          <p:nvPr/>
        </p:nvSpPr>
        <p:spPr>
          <a:xfrm>
            <a:off x="685800" y="1274798"/>
            <a:ext cx="4343399" cy="4247317"/>
          </a:xfrm>
          <a:prstGeom prst="rect">
            <a:avLst/>
          </a:prstGeom>
        </p:spPr>
        <p:txBody>
          <a:bodyPr wrap="square">
            <a:spAutoFit/>
          </a:bodyPr>
          <a:lstStyle/>
          <a:p>
            <a:r>
              <a:rPr lang="en-US" sz="1800" b="1" dirty="0">
                <a:solidFill>
                  <a:schemeClr val="tx1"/>
                </a:solidFill>
                <a:latin typeface="Arial" panose="020B0604020202020204" pitchFamily="34" charset="0"/>
              </a:rPr>
              <a:t>Ballot Summary</a:t>
            </a:r>
          </a:p>
          <a:p>
            <a:r>
              <a:rPr lang="en-US" sz="1800" b="1" dirty="0">
                <a:solidFill>
                  <a:schemeClr val="tx1"/>
                </a:solidFill>
                <a:latin typeface="Arial" panose="020B0604020202020204" pitchFamily="34" charset="0"/>
              </a:rPr>
              <a:t>Open Date: </a:t>
            </a:r>
            <a:r>
              <a:rPr lang="en-US" sz="1800" dirty="0">
                <a:solidFill>
                  <a:schemeClr val="tx1"/>
                </a:solidFill>
                <a:latin typeface="Arial" panose="020B0604020202020204" pitchFamily="34" charset="0"/>
              </a:rPr>
              <a:t>14 Dec 2020 </a:t>
            </a:r>
            <a:r>
              <a:rPr lang="en-US" sz="1800" b="1" dirty="0">
                <a:solidFill>
                  <a:schemeClr val="tx1"/>
                </a:solidFill>
                <a:latin typeface="Arial" panose="020B0604020202020204" pitchFamily="34" charset="0"/>
              </a:rPr>
              <a:t>Close Date: </a:t>
            </a:r>
            <a:r>
              <a:rPr lang="en-US" sz="1800" dirty="0">
                <a:solidFill>
                  <a:schemeClr val="tx1"/>
                </a:solidFill>
                <a:latin typeface="Arial" panose="020B0604020202020204" pitchFamily="34" charset="0"/>
              </a:rPr>
              <a:t>05 Jan 2021 </a:t>
            </a:r>
            <a:r>
              <a:rPr lang="en-US" sz="1800" b="1" dirty="0">
                <a:solidFill>
                  <a:schemeClr val="tx1"/>
                </a:solidFill>
                <a:latin typeface="Arial" panose="020B0604020202020204" pitchFamily="34" charset="0"/>
              </a:rPr>
              <a:t>Status </a:t>
            </a:r>
            <a:r>
              <a:rPr lang="en-US" sz="1800" dirty="0">
                <a:solidFill>
                  <a:schemeClr val="tx1"/>
                </a:solidFill>
                <a:latin typeface="Arial" panose="020B0604020202020204" pitchFamily="34" charset="0"/>
              </a:rPr>
              <a:t>Closed</a:t>
            </a:r>
          </a:p>
          <a:p>
            <a:r>
              <a:rPr lang="en-US" sz="1800" b="1" dirty="0">
                <a:solidFill>
                  <a:schemeClr val="tx1"/>
                </a:solidFill>
                <a:latin typeface="Arial" panose="020B0604020202020204" pitchFamily="34" charset="0"/>
              </a:rPr>
              <a:t>Ballot Group Members: </a:t>
            </a:r>
            <a:r>
              <a:rPr lang="en-US" sz="1800" dirty="0">
                <a:solidFill>
                  <a:schemeClr val="tx1"/>
                </a:solidFill>
                <a:latin typeface="Arial" panose="020B0604020202020204" pitchFamily="34" charset="0"/>
              </a:rPr>
              <a:t>75 </a:t>
            </a:r>
            <a:r>
              <a:rPr lang="en-US" sz="1800" b="1" dirty="0">
                <a:solidFill>
                  <a:schemeClr val="tx1"/>
                </a:solidFill>
                <a:latin typeface="Arial" panose="020B0604020202020204" pitchFamily="34" charset="0"/>
              </a:rPr>
              <a:t>Ballot Stage: </a:t>
            </a:r>
            <a:r>
              <a:rPr lang="en-US" sz="1800" dirty="0">
                <a:solidFill>
                  <a:schemeClr val="tx1"/>
                </a:solidFill>
                <a:latin typeface="Arial" panose="020B0604020202020204" pitchFamily="34" charset="0"/>
              </a:rPr>
              <a:t>Recirculation 2</a:t>
            </a:r>
          </a:p>
          <a:p>
            <a:r>
              <a:rPr lang="en-US" sz="1800" b="1" dirty="0" smtClean="0">
                <a:solidFill>
                  <a:schemeClr val="tx1"/>
                </a:solidFill>
                <a:latin typeface="Arial" panose="020B0604020202020204" pitchFamily="34" charset="0"/>
              </a:rPr>
              <a:t>Return </a:t>
            </a:r>
            <a:r>
              <a:rPr lang="en-US" sz="1800" b="1" dirty="0">
                <a:solidFill>
                  <a:schemeClr val="tx1"/>
                </a:solidFill>
                <a:latin typeface="Arial" panose="020B0604020202020204" pitchFamily="34" charset="0"/>
              </a:rPr>
              <a:t>Ballots: </a:t>
            </a:r>
            <a:r>
              <a:rPr lang="en-US" sz="1800" dirty="0">
                <a:solidFill>
                  <a:schemeClr val="tx1"/>
                </a:solidFill>
                <a:latin typeface="Arial" panose="020B0604020202020204" pitchFamily="34" charset="0"/>
              </a:rPr>
              <a:t>(63) 84%</a:t>
            </a:r>
          </a:p>
          <a:p>
            <a:r>
              <a:rPr lang="en-US" sz="1800" b="1" dirty="0" smtClean="0">
                <a:solidFill>
                  <a:schemeClr val="tx1"/>
                </a:solidFill>
                <a:latin typeface="Arial" panose="020B0604020202020204" pitchFamily="34" charset="0"/>
              </a:rPr>
              <a:t>Abstentions</a:t>
            </a:r>
            <a:r>
              <a:rPr lang="en-US" sz="1800" b="1" dirty="0">
                <a:solidFill>
                  <a:schemeClr val="tx1"/>
                </a:solidFill>
                <a:latin typeface="Arial" panose="020B0604020202020204" pitchFamily="34" charset="0"/>
              </a:rPr>
              <a:t>: </a:t>
            </a:r>
            <a:r>
              <a:rPr lang="en-US" sz="1800" dirty="0">
                <a:solidFill>
                  <a:schemeClr val="tx1"/>
                </a:solidFill>
                <a:latin typeface="Arial" panose="020B0604020202020204" pitchFamily="34" charset="0"/>
              </a:rPr>
              <a:t>(3) 4</a:t>
            </a:r>
            <a:r>
              <a:rPr lang="en-US" sz="1800" dirty="0" smtClean="0">
                <a:solidFill>
                  <a:schemeClr val="tx1"/>
                </a:solidFill>
                <a:latin typeface="Arial" panose="020B0604020202020204" pitchFamily="34" charset="0"/>
              </a:rPr>
              <a:t>%  </a:t>
            </a:r>
            <a:endParaRPr lang="en-US" sz="1800" dirty="0">
              <a:solidFill>
                <a:schemeClr val="tx1"/>
              </a:solidFill>
              <a:latin typeface="Arial" panose="020B0604020202020204" pitchFamily="34" charset="0"/>
            </a:endParaRPr>
          </a:p>
          <a:p>
            <a:r>
              <a:rPr lang="en-US" sz="1800" b="1" dirty="0" smtClean="0">
                <a:solidFill>
                  <a:schemeClr val="tx1"/>
                </a:solidFill>
                <a:latin typeface="Arial" panose="020B0604020202020204" pitchFamily="34" charset="0"/>
              </a:rPr>
              <a:t>Approval </a:t>
            </a:r>
            <a:r>
              <a:rPr lang="en-US" sz="1800" b="1" dirty="0">
                <a:solidFill>
                  <a:schemeClr val="tx1"/>
                </a:solidFill>
                <a:latin typeface="Arial" panose="020B0604020202020204" pitchFamily="34" charset="0"/>
              </a:rPr>
              <a:t>Rate: </a:t>
            </a:r>
            <a:r>
              <a:rPr lang="en-US" sz="1800" dirty="0">
                <a:solidFill>
                  <a:schemeClr val="tx1"/>
                </a:solidFill>
                <a:latin typeface="Arial" panose="020B0604020202020204" pitchFamily="34" charset="0"/>
              </a:rPr>
              <a:t>98%</a:t>
            </a:r>
          </a:p>
          <a:p>
            <a:r>
              <a:rPr lang="en-US" sz="1800" dirty="0" smtClean="0">
                <a:solidFill>
                  <a:schemeClr val="tx1"/>
                </a:solidFill>
                <a:latin typeface="Arial" panose="020B0604020202020204" pitchFamily="34" charset="0"/>
              </a:rPr>
              <a:t>Approve </a:t>
            </a:r>
            <a:r>
              <a:rPr lang="en-US" sz="1800" dirty="0">
                <a:solidFill>
                  <a:schemeClr val="tx1"/>
                </a:solidFill>
                <a:latin typeface="Arial" panose="020B0604020202020204" pitchFamily="34" charset="0"/>
              </a:rPr>
              <a:t>59 </a:t>
            </a:r>
            <a:endParaRPr lang="en-US" sz="1800" dirty="0" smtClean="0">
              <a:solidFill>
                <a:schemeClr val="tx1"/>
              </a:solidFill>
              <a:latin typeface="Arial" panose="020B0604020202020204" pitchFamily="34" charset="0"/>
            </a:endParaRPr>
          </a:p>
          <a:p>
            <a:r>
              <a:rPr lang="en-US" sz="1800" dirty="0" smtClean="0">
                <a:solidFill>
                  <a:schemeClr val="tx1"/>
                </a:solidFill>
                <a:latin typeface="Arial" panose="020B0604020202020204" pitchFamily="34" charset="0"/>
              </a:rPr>
              <a:t>Disapprove </a:t>
            </a:r>
            <a:r>
              <a:rPr lang="en-US" sz="1800" dirty="0">
                <a:solidFill>
                  <a:schemeClr val="tx1"/>
                </a:solidFill>
                <a:latin typeface="Arial" panose="020B0604020202020204" pitchFamily="34" charset="0"/>
              </a:rPr>
              <a:t>Without MBS Comment(s) 0</a:t>
            </a:r>
          </a:p>
          <a:p>
            <a:r>
              <a:rPr lang="en-US" sz="1800" dirty="0">
                <a:solidFill>
                  <a:schemeClr val="tx1"/>
                </a:solidFill>
                <a:latin typeface="Arial" panose="020B0604020202020204" pitchFamily="34" charset="0"/>
              </a:rPr>
              <a:t>Disapprove With MBS Comment(s) 1 </a:t>
            </a:r>
            <a:endParaRPr lang="en-US" sz="1800" dirty="0" smtClean="0">
              <a:solidFill>
                <a:schemeClr val="tx1"/>
              </a:solidFill>
              <a:latin typeface="Arial" panose="020B0604020202020204" pitchFamily="34" charset="0"/>
            </a:endParaRPr>
          </a:p>
          <a:p>
            <a:r>
              <a:rPr lang="en-US" sz="1800" dirty="0" smtClean="0">
                <a:solidFill>
                  <a:schemeClr val="tx1"/>
                </a:solidFill>
                <a:latin typeface="Arial" panose="020B0604020202020204" pitchFamily="34" charset="0"/>
              </a:rPr>
              <a:t>Abstentions 3</a:t>
            </a:r>
          </a:p>
          <a:p>
            <a:endParaRPr lang="en-US" sz="1800" dirty="0">
              <a:solidFill>
                <a:schemeClr val="tx1"/>
              </a:solidFill>
              <a:latin typeface="Arial" panose="020B0604020202020204" pitchFamily="34" charset="0"/>
            </a:endParaRPr>
          </a:p>
          <a:p>
            <a:r>
              <a:rPr lang="en-US" sz="1800" dirty="0" smtClean="0">
                <a:solidFill>
                  <a:schemeClr val="tx1"/>
                </a:solidFill>
                <a:latin typeface="Arial" panose="020B0604020202020204" pitchFamily="34" charset="0"/>
              </a:rPr>
              <a:t>No comments received</a:t>
            </a:r>
          </a:p>
          <a:p>
            <a:r>
              <a:rPr lang="en-US" sz="1800" dirty="0" smtClean="0">
                <a:solidFill>
                  <a:schemeClr val="tx1"/>
                </a:solidFill>
                <a:latin typeface="Arial" panose="020B0604020202020204" pitchFamily="34" charset="0"/>
              </a:rPr>
              <a:t>No new Disapprove votes</a:t>
            </a:r>
            <a:endParaRPr lang="en-US" sz="1800" dirty="0">
              <a:solidFill>
                <a:schemeClr val="tx1"/>
              </a:solidFill>
              <a:latin typeface="Arial" panose="020B0604020202020204" pitchFamily="34" charset="0"/>
            </a:endParaRPr>
          </a:p>
        </p:txBody>
      </p:sp>
      <p:sp>
        <p:nvSpPr>
          <p:cNvPr id="8" name="Rectangle 7"/>
          <p:cNvSpPr/>
          <p:nvPr/>
        </p:nvSpPr>
        <p:spPr>
          <a:xfrm>
            <a:off x="5486399" y="1274798"/>
            <a:ext cx="3429001" cy="3416320"/>
          </a:xfrm>
          <a:prstGeom prst="rect">
            <a:avLst/>
          </a:prstGeom>
        </p:spPr>
        <p:txBody>
          <a:bodyPr wrap="square">
            <a:spAutoFit/>
          </a:bodyPr>
          <a:lstStyle/>
          <a:p>
            <a:endParaRPr lang="en-US" sz="1800" dirty="0" smtClean="0">
              <a:solidFill>
                <a:schemeClr val="accent1">
                  <a:lumMod val="75000"/>
                </a:schemeClr>
              </a:solidFill>
              <a:latin typeface="Arial" panose="020B0604020202020204" pitchFamily="34" charset="0"/>
            </a:endParaRPr>
          </a:p>
          <a:p>
            <a:endParaRPr lang="en-US" sz="1800" dirty="0">
              <a:solidFill>
                <a:schemeClr val="accent1">
                  <a:lumMod val="75000"/>
                </a:schemeClr>
              </a:solidFill>
              <a:latin typeface="Arial" panose="020B0604020202020204" pitchFamily="34" charset="0"/>
            </a:endParaRPr>
          </a:p>
          <a:p>
            <a:endParaRPr lang="en-US" sz="1800" dirty="0" smtClean="0">
              <a:solidFill>
                <a:schemeClr val="accent1">
                  <a:lumMod val="75000"/>
                </a:schemeClr>
              </a:solidFill>
              <a:latin typeface="Arial" panose="020B0604020202020204" pitchFamily="34" charset="0"/>
            </a:endParaRPr>
          </a:p>
          <a:p>
            <a:endParaRPr lang="en-US" sz="1800" dirty="0">
              <a:solidFill>
                <a:schemeClr val="accent1">
                  <a:lumMod val="75000"/>
                </a:schemeClr>
              </a:solidFill>
              <a:latin typeface="Arial" panose="020B0604020202020204" pitchFamily="34" charset="0"/>
            </a:endParaRPr>
          </a:p>
          <a:p>
            <a:endParaRPr lang="en-US" sz="1800" dirty="0" smtClean="0">
              <a:solidFill>
                <a:schemeClr val="accent1">
                  <a:lumMod val="75000"/>
                </a:schemeClr>
              </a:solidFill>
              <a:latin typeface="Arial" panose="020B0604020202020204" pitchFamily="34" charset="0"/>
            </a:endParaRPr>
          </a:p>
          <a:p>
            <a:r>
              <a:rPr lang="en-US" sz="1800" dirty="0" smtClean="0">
                <a:solidFill>
                  <a:schemeClr val="accent1">
                    <a:lumMod val="75000"/>
                  </a:schemeClr>
                </a:solidFill>
                <a:latin typeface="Arial" panose="020B0604020202020204" pitchFamily="34" charset="0"/>
              </a:rPr>
              <a:t>&gt; 75</a:t>
            </a:r>
            <a:r>
              <a:rPr lang="en-US" sz="1800" dirty="0">
                <a:solidFill>
                  <a:schemeClr val="accent1">
                    <a:lumMod val="75000"/>
                  </a:schemeClr>
                </a:solidFill>
                <a:latin typeface="Arial" panose="020B0604020202020204" pitchFamily="34" charset="0"/>
              </a:rPr>
              <a:t>%</a:t>
            </a:r>
          </a:p>
          <a:p>
            <a:r>
              <a:rPr lang="en-US" sz="1800" dirty="0" smtClean="0">
                <a:solidFill>
                  <a:schemeClr val="accent1">
                    <a:lumMod val="75000"/>
                  </a:schemeClr>
                </a:solidFill>
                <a:latin typeface="Arial" panose="020B0604020202020204" pitchFamily="34" charset="0"/>
              </a:rPr>
              <a:t>&lt; 30</a:t>
            </a:r>
            <a:r>
              <a:rPr lang="en-US" sz="1800" dirty="0">
                <a:solidFill>
                  <a:schemeClr val="accent1">
                    <a:lumMod val="75000"/>
                  </a:schemeClr>
                </a:solidFill>
                <a:latin typeface="Arial" panose="020B0604020202020204" pitchFamily="34" charset="0"/>
              </a:rPr>
              <a:t>%</a:t>
            </a:r>
          </a:p>
          <a:p>
            <a:r>
              <a:rPr lang="en-US" sz="1800" dirty="0" smtClean="0">
                <a:solidFill>
                  <a:schemeClr val="accent1">
                    <a:lumMod val="75000"/>
                  </a:schemeClr>
                </a:solidFill>
                <a:latin typeface="Arial" panose="020B0604020202020204" pitchFamily="34" charset="0"/>
              </a:rPr>
              <a:t>&gt; 75</a:t>
            </a:r>
            <a:r>
              <a:rPr lang="en-US" sz="1800" dirty="0">
                <a:solidFill>
                  <a:schemeClr val="accent1">
                    <a:lumMod val="75000"/>
                  </a:schemeClr>
                </a:solidFill>
                <a:latin typeface="Arial" panose="020B0604020202020204" pitchFamily="34" charset="0"/>
              </a:rPr>
              <a:t>%</a:t>
            </a:r>
          </a:p>
          <a:p>
            <a:endParaRPr lang="en-US" sz="1800" dirty="0" smtClean="0">
              <a:solidFill>
                <a:schemeClr val="accent1">
                  <a:lumMod val="75000"/>
                </a:schemeClr>
              </a:solidFill>
              <a:latin typeface="Arial" panose="020B0604020202020204" pitchFamily="34" charset="0"/>
            </a:endParaRPr>
          </a:p>
          <a:p>
            <a:endParaRPr lang="en-US" sz="1800" dirty="0">
              <a:solidFill>
                <a:schemeClr val="accent1">
                  <a:lumMod val="75000"/>
                </a:schemeClr>
              </a:solidFill>
              <a:latin typeface="Arial" panose="020B0604020202020204" pitchFamily="34" charset="0"/>
            </a:endParaRPr>
          </a:p>
          <a:p>
            <a:endParaRPr lang="en-US" sz="1800" dirty="0" smtClean="0">
              <a:solidFill>
                <a:schemeClr val="accent1">
                  <a:lumMod val="75000"/>
                </a:schemeClr>
              </a:solidFill>
              <a:latin typeface="Arial" panose="020B0604020202020204" pitchFamily="34" charset="0"/>
            </a:endParaRPr>
          </a:p>
          <a:p>
            <a:endParaRPr lang="en-US" sz="1800" dirty="0" smtClean="0">
              <a:solidFill>
                <a:schemeClr val="accent1">
                  <a:lumMod val="75000"/>
                </a:schemeClr>
              </a:solidFill>
              <a:latin typeface="Arial" panose="020B0604020202020204" pitchFamily="34" charset="0"/>
            </a:endParaRPr>
          </a:p>
        </p:txBody>
      </p:sp>
    </p:spTree>
    <p:extLst>
      <p:ext uri="{BB962C8B-B14F-4D97-AF65-F5344CB8AC3E}">
        <p14:creationId xmlns:p14="http://schemas.microsoft.com/office/powerpoint/2010/main" val="5193139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Working Group approval to request REVCOM submission</a:t>
            </a:r>
          </a:p>
          <a:p>
            <a:pPr lvl="1"/>
            <a:r>
              <a:rPr lang="en-US" dirty="0" smtClean="0"/>
              <a:t>Electronic Ballot, close prior to 2-Feb</a:t>
            </a:r>
          </a:p>
          <a:p>
            <a:pPr lvl="1"/>
            <a:r>
              <a:rPr lang="en-US" dirty="0" smtClean="0"/>
              <a:t>TG Chair to work with WG Chair to prepare EC approval package</a:t>
            </a:r>
          </a:p>
          <a:p>
            <a:pPr lvl="1"/>
            <a:r>
              <a:rPr lang="en-US" dirty="0" smtClean="0"/>
              <a:t>Includes one more outreach to Disapprove voter</a:t>
            </a:r>
          </a:p>
          <a:p>
            <a:r>
              <a:rPr lang="en-US" dirty="0" smtClean="0"/>
              <a:t>EC Approval to forward to REVCOM</a:t>
            </a:r>
          </a:p>
          <a:p>
            <a:pPr lvl="1"/>
            <a:r>
              <a:rPr lang="en-US" dirty="0" smtClean="0"/>
              <a:t>EC Meeting 2-Feb</a:t>
            </a:r>
          </a:p>
          <a:p>
            <a:r>
              <a:rPr lang="en-US" dirty="0" smtClean="0"/>
              <a:t>REVCOM Submission</a:t>
            </a:r>
          </a:p>
          <a:p>
            <a:pPr lvl="1"/>
            <a:r>
              <a:rPr lang="en-US" dirty="0" smtClean="0"/>
              <a:t>Before 12-Feb</a:t>
            </a:r>
          </a:p>
          <a:p>
            <a:r>
              <a:rPr lang="en-US" dirty="0" smtClean="0"/>
              <a:t>REVCOM / SASB</a:t>
            </a:r>
          </a:p>
          <a:p>
            <a:pPr lvl="1"/>
            <a:r>
              <a:rPr lang="en-US" dirty="0" smtClean="0"/>
              <a:t>24-March REVCOM meeting</a:t>
            </a:r>
          </a:p>
          <a:p>
            <a:pPr lvl="1"/>
            <a:r>
              <a:rPr lang="en-US" dirty="0" smtClean="0"/>
              <a:t>25-March SASB</a:t>
            </a:r>
          </a:p>
          <a:p>
            <a:r>
              <a:rPr lang="en-US" dirty="0" smtClean="0"/>
              <a:t>Approved Standard by end of March</a:t>
            </a:r>
          </a:p>
          <a:p>
            <a:r>
              <a:rPr lang="en-US" dirty="0" smtClean="0"/>
              <a:t>Publication process:</a:t>
            </a:r>
          </a:p>
          <a:p>
            <a:pPr lvl="1"/>
            <a:r>
              <a:rPr lang="en-US" dirty="0" smtClean="0"/>
              <a:t>TG Chair and Technical Editor will work with IEEE Staff as needed</a:t>
            </a:r>
          </a:p>
          <a:p>
            <a:pPr lvl="1"/>
            <a:r>
              <a:rPr lang="en-US" dirty="0" smtClean="0"/>
              <a:t>Expect publication time 1 to 3 months (depends on IEEE Staff workload)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2021</a:t>
            </a:r>
            <a:endParaRPr lang="en-US" dirty="0" smtClean="0"/>
          </a:p>
        </p:txBody>
      </p:sp>
    </p:spTree>
    <p:extLst>
      <p:ext uri="{BB962C8B-B14F-4D97-AF65-F5344CB8AC3E}">
        <p14:creationId xmlns:p14="http://schemas.microsoft.com/office/powerpoint/2010/main" val="10830362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2021</a:t>
            </a:r>
            <a:endParaRPr lang="en-GB" dirty="0"/>
          </a:p>
        </p:txBody>
      </p:sp>
      <p:sp>
        <p:nvSpPr>
          <p:cNvPr id="2" name="Title 1"/>
          <p:cNvSpPr>
            <a:spLocks noGrp="1"/>
          </p:cNvSpPr>
          <p:nvPr>
            <p:ph type="title"/>
          </p:nvPr>
        </p:nvSpPr>
        <p:spPr>
          <a:solidFill>
            <a:schemeClr val="accent1">
              <a:lumMod val="20000"/>
              <a:lumOff val="80000"/>
            </a:schemeClr>
          </a:solidFill>
        </p:spPr>
        <p:txBody>
          <a:bodyPr/>
          <a:lstStyle/>
          <a:p>
            <a:r>
              <a:rPr lang="en-US" dirty="0" smtClean="0"/>
              <a:t>Any Other Business</a:t>
            </a:r>
            <a:endParaRPr lang="en-US" dirty="0"/>
          </a:p>
        </p:txBody>
      </p:sp>
      <p:sp>
        <p:nvSpPr>
          <p:cNvPr id="7" name="Cloud Callout 6"/>
          <p:cNvSpPr/>
          <p:nvPr/>
        </p:nvSpPr>
        <p:spPr bwMode="auto">
          <a:xfrm>
            <a:off x="3523494" y="2590800"/>
            <a:ext cx="2209800" cy="2362200"/>
          </a:xfrm>
          <a:prstGeom prst="cloudCallout">
            <a:avLst/>
          </a:prstGeom>
          <a:solidFill>
            <a:srgbClr val="E4E4F8"/>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600" b="0" i="0" u="none" strike="noStrike" cap="none" normalizeH="0" baseline="0" dirty="0" smtClean="0">
                <a:ln>
                  <a:noFill/>
                </a:ln>
                <a:solidFill>
                  <a:srgbClr val="006049"/>
                </a:solidFill>
                <a:effectLst/>
                <a:latin typeface="Urdu Typesetting" panose="03020402040406030203" pitchFamily="66" charset="-78"/>
                <a:ea typeface="MS Gothic" charset="-128"/>
                <a:cs typeface="Urdu Typesetting" panose="03020402040406030203" pitchFamily="66" charset="-78"/>
              </a:rPr>
              <a:t>?</a:t>
            </a:r>
          </a:p>
        </p:txBody>
      </p:sp>
    </p:spTree>
    <p:extLst>
      <p:ext uri="{BB962C8B-B14F-4D97-AF65-F5344CB8AC3E}">
        <p14:creationId xmlns:p14="http://schemas.microsoft.com/office/powerpoint/2010/main" val="28067047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Happy New Year!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2021</a:t>
            </a:r>
            <a:endParaRPr lang="en-US" dirty="0" smtClean="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37207" y="1952417"/>
            <a:ext cx="4877493" cy="3657600"/>
          </a:xfrm>
          <a:prstGeom prst="rect">
            <a:avLst/>
          </a:prstGeom>
        </p:spPr>
      </p:pic>
    </p:spTree>
    <p:extLst>
      <p:ext uri="{BB962C8B-B14F-4D97-AF65-F5344CB8AC3E}">
        <p14:creationId xmlns:p14="http://schemas.microsoft.com/office/powerpoint/2010/main" val="2585602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January 2021</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95000"/>
            </a:schemeClr>
          </a:solidFill>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2021</a:t>
            </a:r>
            <a:endParaRPr lang="en-GB" dirty="0"/>
          </a:p>
        </p:txBody>
      </p:sp>
      <p:sp>
        <p:nvSpPr>
          <p:cNvPr id="3" name="Rectangle 2"/>
          <p:cNvSpPr/>
          <p:nvPr/>
        </p:nvSpPr>
        <p:spPr>
          <a:xfrm>
            <a:off x="1180254" y="3200400"/>
            <a:ext cx="7391400" cy="482761"/>
          </a:xfrm>
          <a:prstGeom prst="rect">
            <a:avLst/>
          </a:prstGeom>
        </p:spPr>
        <p:txBody>
          <a:bodyPr wrap="square">
            <a:spAutoFit/>
          </a:bodyPr>
          <a:lstStyle/>
          <a:p>
            <a:pPr algn="ctr"/>
            <a:r>
              <a:rPr lang="en-US" dirty="0" smtClean="0">
                <a:solidFill>
                  <a:srgbClr val="C00000"/>
                </a:solidFill>
                <a:hlinkClick r:id="rId2" tooltip="IEEE 802 LMSC Meeting Slides"/>
              </a:rPr>
              <a:t>https</a:t>
            </a:r>
            <a:r>
              <a:rPr lang="en-US" dirty="0">
                <a:solidFill>
                  <a:srgbClr val="C00000"/>
                </a:solidFill>
                <a:hlinkClick r:id="rId2" tooltip="IEEE 802 LMSC Meeting Slides"/>
              </a:rPr>
              <a:t>://grouper.ieee.org/groups/802/sapolicies.shtml</a:t>
            </a:r>
            <a:endParaRPr lang="en-US" dirty="0">
              <a:solidFill>
                <a:srgbClr val="C00000"/>
              </a:solidFill>
            </a:endParaRPr>
          </a:p>
        </p:txBody>
      </p:sp>
      <p:sp>
        <p:nvSpPr>
          <p:cNvPr id="7" name="TextBox 6"/>
          <p:cNvSpPr txBox="1"/>
          <p:nvPr/>
        </p:nvSpPr>
        <p:spPr>
          <a:xfrm>
            <a:off x="1180254" y="2286000"/>
            <a:ext cx="7391400" cy="482761"/>
          </a:xfrm>
          <a:prstGeom prst="rect">
            <a:avLst/>
          </a:prstGeom>
          <a:solidFill>
            <a:schemeClr val="accent2"/>
          </a:solidFill>
        </p:spPr>
        <p:txBody>
          <a:bodyPr wrap="square" rtlCol="0">
            <a:spAutoFit/>
          </a:bodyPr>
          <a:lstStyle/>
          <a:p>
            <a:pPr algn="ctr"/>
            <a:r>
              <a:rPr lang="en-US" dirty="0" smtClean="0">
                <a:latin typeface="Arial" panose="020B0604020202020204" pitchFamily="34" charset="0"/>
                <a:cs typeface="Arial" panose="020B0604020202020204" pitchFamily="34" charset="0"/>
              </a:rPr>
              <a:t>Meeting Slides can be found here: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2021</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2021</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2021</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2021</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2021</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23150</TotalTime>
  <Words>1965</Words>
  <Application>Microsoft Office PowerPoint</Application>
  <PresentationFormat>Custom</PresentationFormat>
  <Paragraphs>315</Paragraphs>
  <Slides>25</Slides>
  <Notes>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8" baseType="lpstr">
      <vt:lpstr>Arial Unicode MS</vt:lpstr>
      <vt:lpstr>MS Gothic</vt:lpstr>
      <vt:lpstr>Arial</vt:lpstr>
      <vt:lpstr>Calibri</vt:lpstr>
      <vt:lpstr>Courier New</vt:lpstr>
      <vt:lpstr>DejaVu Sans</vt:lpstr>
      <vt:lpstr>Helvetica</vt:lpstr>
      <vt:lpstr>Monotype Sorts</vt:lpstr>
      <vt:lpstr>Montserrat</vt:lpstr>
      <vt:lpstr>Times New Roman</vt:lpstr>
      <vt:lpstr>Urdu Typesetting</vt:lpstr>
      <vt:lpstr>Office Theme</vt:lpstr>
      <vt:lpstr>Document</vt:lpstr>
      <vt:lpstr>Sub 1 GHz Comment Resolution Committee </vt:lpstr>
      <vt:lpstr>Sub-1GHz Coexistence Task Group</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 – December 2, 2020</vt:lpstr>
      <vt:lpstr>Recirculation #2 Ballot Results</vt:lpstr>
      <vt:lpstr>Next Steps</vt:lpstr>
      <vt:lpstr>Any Other Business</vt:lpstr>
      <vt:lpstr>Happy New Year!</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325</cp:revision>
  <cp:lastPrinted>2015-01-08T23:35:49Z</cp:lastPrinted>
  <dcterms:created xsi:type="dcterms:W3CDTF">2014-10-30T17:06:39Z</dcterms:created>
  <dcterms:modified xsi:type="dcterms:W3CDTF">2021-01-06T16:11:06Z</dcterms:modified>
</cp:coreProperties>
</file>