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4" r:id="rId3"/>
    <p:sldId id="305" r:id="rId4"/>
    <p:sldId id="308" r:id="rId5"/>
    <p:sldId id="306" r:id="rId6"/>
    <p:sldId id="307" r:id="rId7"/>
    <p:sldId id="298" r:id="rId8"/>
    <p:sldId id="304"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11/3/2021</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November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November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802.19-21/0015r1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36-07-0000-frequency-table-template.xls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November 2021</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2021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2021-11-03</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name="Document" r:id="rId3" imgW="8238348" imgH="2556850" progId="Word.Document.8">
                  <p:embed/>
                </p:oleObj>
              </mc:Choice>
              <mc:Fallback>
                <p:oleObj name="Document" r:id="rId3" imgW="8238348" imgH="2556850" progId="Word.Document.8">
                  <p:embed/>
                  <p:pic>
                    <p:nvPicPr>
                      <p:cNvPr id="3075" name="Object 3"/>
                      <p:cNvPicPr>
                        <a:picLocks noChangeAspect="1" noChangeArrowheads="1"/>
                      </p:cNvPicPr>
                      <p:nvPr/>
                    </p:nvPicPr>
                    <p:blipFill>
                      <a:blip r:embed="rId4"/>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C835-B316-4211-B639-18D8C35BC0DB}"/>
              </a:ext>
            </a:extLst>
          </p:cNvPr>
          <p:cNvSpPr>
            <a:spLocks noGrp="1"/>
          </p:cNvSpPr>
          <p:nvPr>
            <p:ph type="title"/>
          </p:nvPr>
        </p:nvSpPr>
        <p:spPr/>
        <p:txBody>
          <a:bodyPr/>
          <a:lstStyle/>
          <a:p>
            <a:r>
              <a:rPr lang="en-US" sz="3600" dirty="0"/>
              <a:t>Attendance Credit towards Voting Rights</a:t>
            </a:r>
          </a:p>
        </p:txBody>
      </p:sp>
      <p:sp>
        <p:nvSpPr>
          <p:cNvPr id="3" name="Content Placeholder 2">
            <a:extLst>
              <a:ext uri="{FF2B5EF4-FFF2-40B4-BE49-F238E27FC236}">
                <a16:creationId xmlns:a16="http://schemas.microsoft.com/office/drawing/2014/main" id="{CD03C6C8-DD82-41FD-813E-9E11425B6458}"/>
              </a:ext>
            </a:extLst>
          </p:cNvPr>
          <p:cNvSpPr>
            <a:spLocks noGrp="1"/>
          </p:cNvSpPr>
          <p:nvPr>
            <p:ph idx="1"/>
          </p:nvPr>
        </p:nvSpPr>
        <p:spPr/>
        <p:txBody>
          <a:bodyPr/>
          <a:lstStyle/>
          <a:p>
            <a:r>
              <a:rPr lang="en-US" sz="2400" dirty="0"/>
              <a:t>This IEEE 802 Electronic Plenary session does provide attendance credit towards voting rights</a:t>
            </a:r>
          </a:p>
        </p:txBody>
      </p:sp>
      <p:sp>
        <p:nvSpPr>
          <p:cNvPr id="4" name="Slide Number Placeholder 3">
            <a:extLst>
              <a:ext uri="{FF2B5EF4-FFF2-40B4-BE49-F238E27FC236}">
                <a16:creationId xmlns:a16="http://schemas.microsoft.com/office/drawing/2014/main" id="{2C537CCC-8FB5-4F27-AC4E-962FFED733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2B514E8-9761-4914-A937-BB3DB1C3611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2864290-A4C6-4106-A19E-D421B37B52F1}"/>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684011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731520" y="731522"/>
            <a:ext cx="8288868" cy="944877"/>
          </a:xfrm>
        </p:spPr>
        <p:txBody>
          <a:bodyPr/>
          <a:lstStyle/>
          <a:p>
            <a:r>
              <a:rPr lang="en-US" sz="3200" dirty="0"/>
              <a:t>Registration for the November Plenary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7EFAC-B57F-4A7C-8A51-541EFE14E931}"/>
              </a:ext>
            </a:extLst>
          </p:cNvPr>
          <p:cNvSpPr>
            <a:spLocks noGrp="1"/>
          </p:cNvSpPr>
          <p:nvPr>
            <p:ph type="title"/>
          </p:nvPr>
        </p:nvSpPr>
        <p:spPr/>
        <p:txBody>
          <a:bodyPr/>
          <a:lstStyle/>
          <a:p>
            <a:r>
              <a:rPr lang="en-US" dirty="0"/>
              <a:t>Coexistence Assessment Documents</a:t>
            </a:r>
          </a:p>
        </p:txBody>
      </p:sp>
      <p:sp>
        <p:nvSpPr>
          <p:cNvPr id="3" name="Content Placeholder 2">
            <a:extLst>
              <a:ext uri="{FF2B5EF4-FFF2-40B4-BE49-F238E27FC236}">
                <a16:creationId xmlns:a16="http://schemas.microsoft.com/office/drawing/2014/main" id="{9734A8BB-8C9F-4189-B589-57037E786FAA}"/>
              </a:ext>
            </a:extLst>
          </p:cNvPr>
          <p:cNvSpPr>
            <a:spLocks noGrp="1"/>
          </p:cNvSpPr>
          <p:nvPr>
            <p:ph idx="1"/>
          </p:nvPr>
        </p:nvSpPr>
        <p:spPr/>
        <p:txBody>
          <a:bodyPr/>
          <a:lstStyle/>
          <a:p>
            <a:r>
              <a:rPr lang="en-US" sz="2400" dirty="0"/>
              <a:t>We have not had any Coexistence Assessment document to review since the last 802.19 meeting</a:t>
            </a:r>
          </a:p>
        </p:txBody>
      </p:sp>
      <p:sp>
        <p:nvSpPr>
          <p:cNvPr id="4" name="Slide Number Placeholder 3">
            <a:extLst>
              <a:ext uri="{FF2B5EF4-FFF2-40B4-BE49-F238E27FC236}">
                <a16:creationId xmlns:a16="http://schemas.microsoft.com/office/drawing/2014/main" id="{230EB474-61ED-4742-BDFB-901A370B279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8426809-CDDB-45E2-902C-8C4B0085C8F2}"/>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1FAB08FD-F2EE-4F89-BC27-E61EC5434DC2}"/>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622474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478FD-2085-4984-AC8C-E80031C9E08D}"/>
              </a:ext>
            </a:extLst>
          </p:cNvPr>
          <p:cNvSpPr>
            <a:spLocks noGrp="1"/>
          </p:cNvSpPr>
          <p:nvPr>
            <p:ph type="title"/>
          </p:nvPr>
        </p:nvSpPr>
        <p:spPr/>
        <p:txBody>
          <a:bodyPr/>
          <a:lstStyle/>
          <a:p>
            <a:r>
              <a:rPr lang="en-US" dirty="0"/>
              <a:t>Current </a:t>
            </a:r>
            <a:r>
              <a:rPr lang="en-US" dirty="0" err="1"/>
              <a:t>ePoll</a:t>
            </a:r>
            <a:endParaRPr lang="en-US" dirty="0"/>
          </a:p>
        </p:txBody>
      </p:sp>
      <p:sp>
        <p:nvSpPr>
          <p:cNvPr id="3" name="Content Placeholder 2">
            <a:extLst>
              <a:ext uri="{FF2B5EF4-FFF2-40B4-BE49-F238E27FC236}">
                <a16:creationId xmlns:a16="http://schemas.microsoft.com/office/drawing/2014/main" id="{9A5276BF-EE70-4764-ADA7-712D0C09537F}"/>
              </a:ext>
            </a:extLst>
          </p:cNvPr>
          <p:cNvSpPr>
            <a:spLocks noGrp="1"/>
          </p:cNvSpPr>
          <p:nvPr>
            <p:ph idx="1"/>
          </p:nvPr>
        </p:nvSpPr>
        <p:spPr>
          <a:xfrm>
            <a:off x="731520" y="2113282"/>
            <a:ext cx="8412480" cy="4387427"/>
          </a:xfrm>
        </p:spPr>
        <p:txBody>
          <a:bodyPr/>
          <a:lstStyle/>
          <a:p>
            <a:r>
              <a:rPr lang="en-US" sz="2400" dirty="0"/>
              <a:t>The following </a:t>
            </a:r>
            <a:r>
              <a:rPr lang="en-US" sz="2400" dirty="0" err="1"/>
              <a:t>ePoll</a:t>
            </a:r>
            <a:r>
              <a:rPr lang="en-US" sz="2400" dirty="0"/>
              <a:t> is running during the IEEE 802 Electronic Plenary session</a:t>
            </a:r>
          </a:p>
          <a:p>
            <a:pPr lvl="1"/>
            <a:r>
              <a:rPr lang="en-US" sz="2200" b="1" dirty="0"/>
              <a:t>“If the 2022 March 802 Plenary session is held in-person, will you attend?”</a:t>
            </a:r>
          </a:p>
          <a:p>
            <a:r>
              <a:rPr lang="en-US" sz="2400" dirty="0"/>
              <a:t>The IEEE 802 Executive Committee will meet on December 7 and at that time will decide if the March Plenary session will be held in-person</a:t>
            </a:r>
          </a:p>
        </p:txBody>
      </p:sp>
      <p:sp>
        <p:nvSpPr>
          <p:cNvPr id="4" name="Slide Number Placeholder 3">
            <a:extLst>
              <a:ext uri="{FF2B5EF4-FFF2-40B4-BE49-F238E27FC236}">
                <a16:creationId xmlns:a16="http://schemas.microsoft.com/office/drawing/2014/main" id="{D86CD805-4242-46DD-9F73-E6F970D66D6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B46A67F-2AAB-4444-8834-6CDD24085CC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5766EEC6-526E-4E0C-94B5-CF9AAB550E6F}"/>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997302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731520" y="731523"/>
            <a:ext cx="8288868" cy="563878"/>
          </a:xfrm>
        </p:spPr>
        <p:txBody>
          <a:bodyPr/>
          <a:lstStyle/>
          <a:p>
            <a:r>
              <a:rPr lang="en-US" sz="3600"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262467" y="1425788"/>
            <a:ext cx="9144000" cy="5350933"/>
          </a:xfrm>
        </p:spPr>
        <p:txBody>
          <a:bodyPr/>
          <a:lstStyle/>
          <a:p>
            <a:r>
              <a:rPr lang="en-US" sz="2200" dirty="0"/>
              <a:t>IEEE 802.18 and 802.19 continue to jointly develop a Spreadsheet for IEEE 802 Frequency Table providing information about the Frequency Bands used by various 802 Standards/Amendments</a:t>
            </a:r>
          </a:p>
          <a:p>
            <a:r>
              <a:rPr lang="en-US" sz="2200" dirty="0"/>
              <a:t>Steve Shellhammer has been the 802.19 representative</a:t>
            </a:r>
          </a:p>
          <a:p>
            <a:r>
              <a:rPr lang="en-US" sz="2200" dirty="0"/>
              <a:t>The group has agreed on the format of the Frequency Table</a:t>
            </a:r>
          </a:p>
          <a:p>
            <a:r>
              <a:rPr lang="en-US" sz="2200" dirty="0"/>
              <a:t>Refinements have been made over the last few meetings</a:t>
            </a:r>
          </a:p>
          <a:p>
            <a:r>
              <a:rPr lang="en-US" sz="2200" dirty="0"/>
              <a:t>Recently Steve S. and Eduard Au providing input on the various 802.11 PHY Amendments</a:t>
            </a:r>
          </a:p>
          <a:p>
            <a:pPr lvl="1"/>
            <a:r>
              <a:rPr lang="en-US" sz="2000" b="1" dirty="0"/>
              <a:t>Detailed Frequency Bands for each PHY is under development</a:t>
            </a:r>
          </a:p>
          <a:p>
            <a:r>
              <a:rPr lang="en-US" sz="2200" dirty="0"/>
              <a:t>The latest working version of the Frequency Table document is available on Mentor,</a:t>
            </a:r>
          </a:p>
          <a:p>
            <a:pPr lvl="1"/>
            <a:r>
              <a:rPr lang="en-US" sz="2000" b="1" dirty="0">
                <a:hlinkClick r:id="rId2"/>
              </a:rPr>
              <a:t>https://mentor.ieee.org/802.18/dcn/21/18-21-0036-07-0000-frequency-table-template.xlsx</a:t>
            </a:r>
            <a:r>
              <a:rPr lang="en-US" sz="2000" b="1" dirty="0"/>
              <a:t> </a:t>
            </a:r>
          </a:p>
          <a:p>
            <a:r>
              <a:rPr lang="en-US" sz="2200"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November 2021</a:t>
            </a:r>
            <a:endParaRPr lang="en-GB" dirty="0"/>
          </a:p>
        </p:txBody>
      </p:sp>
      <p:pic>
        <p:nvPicPr>
          <p:cNvPr id="7" name="Picture 6">
            <a:extLst>
              <a:ext uri="{FF2B5EF4-FFF2-40B4-BE49-F238E27FC236}">
                <a16:creationId xmlns:a16="http://schemas.microsoft.com/office/drawing/2014/main" id="{6663D083-862A-4B55-99AB-DA1B0B5D9D35}"/>
              </a:ext>
            </a:extLst>
          </p:cNvPr>
          <p:cNvPicPr>
            <a:picLocks noChangeAspect="1"/>
          </p:cNvPicPr>
          <p:nvPr/>
        </p:nvPicPr>
        <p:blipFill>
          <a:blip r:embed="rId2"/>
          <a:stretch>
            <a:fillRect/>
          </a:stretch>
        </p:blipFill>
        <p:spPr>
          <a:xfrm>
            <a:off x="2994237" y="1688044"/>
            <a:ext cx="3680460" cy="4560570"/>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1142</TotalTime>
  <Words>479</Words>
  <Application>Microsoft Office PowerPoint</Application>
  <PresentationFormat>Custom</PresentationFormat>
  <Paragraphs>58</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Courier New</vt:lpstr>
      <vt:lpstr>Times New Roman</vt:lpstr>
      <vt:lpstr>Office Theme</vt:lpstr>
      <vt:lpstr>Document</vt:lpstr>
      <vt:lpstr>November 2021 WG Opening Report</vt:lpstr>
      <vt:lpstr>Voter Summary</vt:lpstr>
      <vt:lpstr>Attendance Credit towards Voting Rights</vt:lpstr>
      <vt:lpstr>Registration for the November Plenary session</vt:lpstr>
      <vt:lpstr>Coexistence Assessment Documents</vt:lpstr>
      <vt:lpstr>Current ePoll</vt:lpstr>
      <vt:lpstr>IEEE 802 Frequency Tables – Activity</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2021-11-04T00:01:22Z</dcterms:modified>
</cp:coreProperties>
</file>