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25" autoAdjust="0"/>
    <p:restoredTop sz="94127" autoAdjust="0"/>
  </p:normalViewPr>
  <p:slideViewPr>
    <p:cSldViewPr>
      <p:cViewPr varScale="1">
        <p:scale>
          <a:sx n="118" d="100"/>
          <a:sy n="118" d="100"/>
        </p:scale>
        <p:origin x="258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a:t>Benjamin Rolfe, BCA et al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49374-DAAA-44D6-9D80-DBE89C8E45FC}"/>
              </a:ext>
            </a:extLst>
          </p:cNvPr>
          <p:cNvSpPr>
            <a:spLocks noGrp="1"/>
          </p:cNvSpPr>
          <p:nvPr>
            <p:ph type="ctrTitle"/>
          </p:nvPr>
        </p:nvSpPr>
        <p:spPr>
          <a:xfrm>
            <a:off x="1219200" y="1197187"/>
            <a:ext cx="7315200" cy="2546773"/>
          </a:xfrm>
        </p:spPr>
        <p:txBody>
          <a:bodyPr anchor="b"/>
          <a:lstStyle>
            <a:lvl1pPr algn="ctr">
              <a:defRPr sz="4800"/>
            </a:lvl1pPr>
          </a:lstStyle>
          <a:p>
            <a:r>
              <a:rPr lang="en-US"/>
              <a:t>Click to edit Master title style</a:t>
            </a:r>
          </a:p>
        </p:txBody>
      </p:sp>
      <p:sp>
        <p:nvSpPr>
          <p:cNvPr id="3" name="Subtitle 2">
            <a:extLst>
              <a:ext uri="{FF2B5EF4-FFF2-40B4-BE49-F238E27FC236}">
                <a16:creationId xmlns:a16="http://schemas.microsoft.com/office/drawing/2014/main" id="{BD5BAA85-FB35-467B-AC1C-07103595A240}"/>
              </a:ext>
            </a:extLst>
          </p:cNvPr>
          <p:cNvSpPr>
            <a:spLocks noGrp="1"/>
          </p:cNvSpPr>
          <p:nvPr>
            <p:ph type="subTitle" idx="1"/>
          </p:nvPr>
        </p:nvSpPr>
        <p:spPr>
          <a:xfrm>
            <a:off x="1219200" y="3842174"/>
            <a:ext cx="7315200" cy="1766146"/>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p>
        </p:txBody>
      </p:sp>
      <p:sp>
        <p:nvSpPr>
          <p:cNvPr id="4" name="Date Placeholder 3">
            <a:extLst>
              <a:ext uri="{FF2B5EF4-FFF2-40B4-BE49-F238E27FC236}">
                <a16:creationId xmlns:a16="http://schemas.microsoft.com/office/drawing/2014/main" id="{624D6E83-1275-4B3E-9B48-51ED57410ACE}"/>
              </a:ext>
            </a:extLst>
          </p:cNvPr>
          <p:cNvSpPr>
            <a:spLocks noGrp="1"/>
          </p:cNvSpPr>
          <p:nvPr>
            <p:ph type="dt" sz="half" idx="10"/>
          </p:nvPr>
        </p:nvSpPr>
        <p:spPr/>
        <p:txBody>
          <a:bodyPr/>
          <a:lstStyle/>
          <a:p>
            <a:fld id="{70D86368-3839-4249-8B30-1C72292A5BCB}" type="datetimeFigureOut">
              <a:rPr lang="en-US" smtClean="0"/>
              <a:t>1/17/2022</a:t>
            </a:fld>
            <a:endParaRPr lang="en-US"/>
          </a:p>
        </p:txBody>
      </p:sp>
      <p:sp>
        <p:nvSpPr>
          <p:cNvPr id="5" name="Footer Placeholder 4">
            <a:extLst>
              <a:ext uri="{FF2B5EF4-FFF2-40B4-BE49-F238E27FC236}">
                <a16:creationId xmlns:a16="http://schemas.microsoft.com/office/drawing/2014/main" id="{2D948B0E-0596-42CD-84CF-609A16DBE7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9767E-D863-4D24-84DE-1F63B34E7617}"/>
              </a:ext>
            </a:extLst>
          </p:cNvPr>
          <p:cNvSpPr>
            <a:spLocks noGrp="1"/>
          </p:cNvSpPr>
          <p:nvPr>
            <p:ph type="sldNum" sz="quarter" idx="12"/>
          </p:nvPr>
        </p:nvSpPr>
        <p:spPr/>
        <p:txBody>
          <a:bodyPr/>
          <a:lstStyle/>
          <a:p>
            <a:fld id="{9506F3E8-DF8F-4F77-89C8-3518AD415447}" type="slidenum">
              <a:rPr lang="en-US" smtClean="0"/>
              <a:t>‹#›</a:t>
            </a:fld>
            <a:endParaRPr lang="en-US"/>
          </a:p>
        </p:txBody>
      </p:sp>
    </p:spTree>
    <p:extLst>
      <p:ext uri="{BB962C8B-B14F-4D97-AF65-F5344CB8AC3E}">
        <p14:creationId xmlns:p14="http://schemas.microsoft.com/office/powerpoint/2010/main" val="111706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a:t>Benjamin Rolfe, BCA et al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802.19-22/0003r0</a:t>
            </a:r>
          </a:p>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Task Group 3 Recognition</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2022-01-17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41118953"/>
              </p:ext>
            </p:extLst>
          </p:nvPr>
        </p:nvGraphicFramePr>
        <p:xfrm>
          <a:off x="497524" y="2590800"/>
          <a:ext cx="8189276" cy="931291"/>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Blind Creek Associates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Ben.Rolfe@ieee.org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1E95-0BC0-4820-93ED-434D0F186FE6}"/>
              </a:ext>
            </a:extLst>
          </p:cNvPr>
          <p:cNvSpPr>
            <a:spLocks noGrp="1"/>
          </p:cNvSpPr>
          <p:nvPr>
            <p:ph type="ctrTitle"/>
          </p:nvPr>
        </p:nvSpPr>
        <p:spPr/>
        <p:txBody>
          <a:bodyPr/>
          <a:lstStyle/>
          <a:p>
            <a:r>
              <a:rPr lang="en-US" dirty="0"/>
              <a:t>802.19.3</a:t>
            </a:r>
          </a:p>
        </p:txBody>
      </p:sp>
      <p:sp>
        <p:nvSpPr>
          <p:cNvPr id="3" name="Subtitle 2">
            <a:extLst>
              <a:ext uri="{FF2B5EF4-FFF2-40B4-BE49-F238E27FC236}">
                <a16:creationId xmlns:a16="http://schemas.microsoft.com/office/drawing/2014/main" id="{C7249779-70EB-4FFC-B801-D959D917CDA8}"/>
              </a:ext>
            </a:extLst>
          </p:cNvPr>
          <p:cNvSpPr>
            <a:spLocks noGrp="1"/>
          </p:cNvSpPr>
          <p:nvPr>
            <p:ph type="subTitle" idx="1"/>
          </p:nvPr>
        </p:nvSpPr>
        <p:spPr/>
        <p:txBody>
          <a:bodyPr/>
          <a:lstStyle/>
          <a:p>
            <a:r>
              <a:rPr lang="en-US" dirty="0"/>
              <a:t>Awards and Recognition</a:t>
            </a:r>
          </a:p>
        </p:txBody>
      </p:sp>
    </p:spTree>
    <p:extLst>
      <p:ext uri="{BB962C8B-B14F-4D97-AF65-F5344CB8AC3E}">
        <p14:creationId xmlns:p14="http://schemas.microsoft.com/office/powerpoint/2010/main" val="220698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2EA1-4DB4-4A14-803D-D70725C02093}"/>
              </a:ext>
            </a:extLst>
          </p:cNvPr>
          <p:cNvSpPr>
            <a:spLocks noGrp="1"/>
          </p:cNvSpPr>
          <p:nvPr>
            <p:ph type="title"/>
          </p:nvPr>
        </p:nvSpPr>
        <p:spPr/>
        <p:txBody>
          <a:bodyPr/>
          <a:lstStyle/>
          <a:p>
            <a:r>
              <a:rPr lang="en-US" dirty="0"/>
              <a:t>Huge thanks to everyone who contributed</a:t>
            </a:r>
          </a:p>
        </p:txBody>
      </p:sp>
      <p:sp>
        <p:nvSpPr>
          <p:cNvPr id="3" name="Content Placeholder 2">
            <a:extLst>
              <a:ext uri="{FF2B5EF4-FFF2-40B4-BE49-F238E27FC236}">
                <a16:creationId xmlns:a16="http://schemas.microsoft.com/office/drawing/2014/main" id="{A65F49A1-D08E-4294-B39A-20B33B2620FA}"/>
              </a:ext>
            </a:extLst>
          </p:cNvPr>
          <p:cNvSpPr>
            <a:spLocks noGrp="1"/>
          </p:cNvSpPr>
          <p:nvPr>
            <p:ph idx="1"/>
          </p:nvPr>
        </p:nvSpPr>
        <p:spPr/>
        <p:txBody>
          <a:bodyPr>
            <a:normAutofit fontScale="92500" lnSpcReduction="20000"/>
          </a:bodyPr>
          <a:lstStyle/>
          <a:p>
            <a:pPr marL="0">
              <a:spcBef>
                <a:spcPts val="0"/>
              </a:spcBef>
              <a:spcAft>
                <a:spcPts val="0"/>
              </a:spcAft>
            </a:pPr>
            <a:r>
              <a:rPr lang="en-US" dirty="0">
                <a:effectLst/>
              </a:rPr>
              <a:t>Steve Shellhammer, WG Chair and Tuncer Baykas , WG Vice Chair</a:t>
            </a:r>
          </a:p>
          <a:p>
            <a:pPr marL="365760" lvl="1">
              <a:spcBef>
                <a:spcPts val="0"/>
              </a:spcBef>
            </a:pPr>
            <a:r>
              <a:rPr lang="en-US" dirty="0"/>
              <a:t>Gave us a home and kept us on the right track</a:t>
            </a:r>
            <a:endParaRPr lang="en-US" dirty="0">
              <a:effectLst/>
            </a:endParaRPr>
          </a:p>
          <a:p>
            <a:pPr marL="365760" lvl="1">
              <a:spcBef>
                <a:spcPts val="0"/>
              </a:spcBef>
            </a:pPr>
            <a:r>
              <a:rPr lang="en-US" dirty="0"/>
              <a:t>Did the hundreds of things no one noticed because they were done </a:t>
            </a:r>
            <a:endParaRPr lang="en-US" dirty="0">
              <a:effectLst/>
            </a:endParaRPr>
          </a:p>
          <a:p>
            <a:pPr marL="0">
              <a:spcBef>
                <a:spcPts val="0"/>
              </a:spcBef>
              <a:spcAft>
                <a:spcPts val="0"/>
              </a:spcAft>
            </a:pPr>
            <a:endParaRPr lang="en-US" dirty="0">
              <a:effectLst/>
            </a:endParaRPr>
          </a:p>
          <a:p>
            <a:pPr marL="0">
              <a:spcBef>
                <a:spcPts val="0"/>
              </a:spcBef>
              <a:spcAft>
                <a:spcPts val="0"/>
              </a:spcAft>
            </a:pPr>
            <a:r>
              <a:rPr lang="en-US" dirty="0">
                <a:effectLst/>
              </a:rPr>
              <a:t>Jianlin Gua, TG Technical Editor </a:t>
            </a:r>
          </a:p>
          <a:p>
            <a:pPr lvl="1"/>
            <a:r>
              <a:rPr lang="en-US" dirty="0"/>
              <a:t>Did the heavy lifting!</a:t>
            </a:r>
          </a:p>
          <a:p>
            <a:pPr lvl="1"/>
            <a:r>
              <a:rPr lang="en-US" dirty="0"/>
              <a:t>Put it all together</a:t>
            </a:r>
          </a:p>
          <a:p>
            <a:pPr marL="365760" lvl="1" indent="0">
              <a:buNone/>
            </a:pPr>
            <a:r>
              <a:rPr lang="en-US" dirty="0"/>
              <a:t> </a:t>
            </a:r>
          </a:p>
          <a:p>
            <a:pPr marL="0">
              <a:spcBef>
                <a:spcPts val="0"/>
              </a:spcBef>
              <a:spcAft>
                <a:spcPts val="0"/>
              </a:spcAft>
            </a:pPr>
            <a:r>
              <a:rPr lang="en-US" dirty="0" err="1">
                <a:effectLst/>
              </a:rPr>
              <a:t>Shoichi</a:t>
            </a:r>
            <a:r>
              <a:rPr lang="en-US" dirty="0">
                <a:effectLst/>
              </a:rPr>
              <a:t> Kitazawa, Task Group Vice Chair</a:t>
            </a:r>
          </a:p>
          <a:p>
            <a:pPr marL="365760" lvl="1">
              <a:spcBef>
                <a:spcPts val="0"/>
              </a:spcBef>
            </a:pPr>
            <a:r>
              <a:rPr lang="en-US" dirty="0">
                <a:effectLst/>
              </a:rPr>
              <a:t>Took up the slack and made the chair look good</a:t>
            </a:r>
          </a:p>
          <a:p>
            <a:pPr marL="365760" lvl="1">
              <a:spcBef>
                <a:spcPts val="0"/>
              </a:spcBef>
            </a:pPr>
            <a:endParaRPr lang="en-US" dirty="0">
              <a:effectLst/>
            </a:endParaRPr>
          </a:p>
          <a:p>
            <a:pPr marL="0">
              <a:spcBef>
                <a:spcPts val="0"/>
              </a:spcBef>
              <a:spcAft>
                <a:spcPts val="0"/>
              </a:spcAft>
            </a:pPr>
            <a:r>
              <a:rPr lang="en-US" dirty="0">
                <a:effectLst/>
              </a:rPr>
              <a:t>Harry </a:t>
            </a:r>
            <a:r>
              <a:rPr lang="en-US" dirty="0" err="1">
                <a:effectLst/>
              </a:rPr>
              <a:t>Bims</a:t>
            </a:r>
            <a:r>
              <a:rPr lang="en-US" dirty="0">
                <a:effectLst/>
              </a:rPr>
              <a:t>, Task Group Recording Secretary</a:t>
            </a:r>
          </a:p>
          <a:p>
            <a:pPr marL="365760" lvl="1">
              <a:spcBef>
                <a:spcPts val="0"/>
              </a:spcBef>
            </a:pPr>
            <a:r>
              <a:rPr lang="en-US" dirty="0"/>
              <a:t>Volunteered (really!)</a:t>
            </a:r>
          </a:p>
          <a:p>
            <a:pPr marL="182880" lvl="1" indent="0">
              <a:spcBef>
                <a:spcPts val="0"/>
              </a:spcBef>
              <a:buNone/>
            </a:pPr>
            <a:endParaRPr lang="en-US" dirty="0"/>
          </a:p>
        </p:txBody>
      </p:sp>
    </p:spTree>
    <p:extLst>
      <p:ext uri="{BB962C8B-B14F-4D97-AF65-F5344CB8AC3E}">
        <p14:creationId xmlns:p14="http://schemas.microsoft.com/office/powerpoint/2010/main" val="175222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1D64C-11C3-49CC-A97D-770A3C953B26}"/>
              </a:ext>
            </a:extLst>
          </p:cNvPr>
          <p:cNvSpPr>
            <a:spLocks noGrp="1"/>
          </p:cNvSpPr>
          <p:nvPr>
            <p:ph type="title"/>
          </p:nvPr>
        </p:nvSpPr>
        <p:spPr/>
        <p:txBody>
          <a:bodyPr/>
          <a:lstStyle/>
          <a:p>
            <a:r>
              <a:rPr lang="en-US" dirty="0"/>
              <a:t>Major technical Contributors</a:t>
            </a:r>
          </a:p>
        </p:txBody>
      </p:sp>
      <p:sp>
        <p:nvSpPr>
          <p:cNvPr id="3" name="Content Placeholder 2">
            <a:extLst>
              <a:ext uri="{FF2B5EF4-FFF2-40B4-BE49-F238E27FC236}">
                <a16:creationId xmlns:a16="http://schemas.microsoft.com/office/drawing/2014/main" id="{4C1F87EC-651D-442D-ADC7-FF39A8649D6F}"/>
              </a:ext>
            </a:extLst>
          </p:cNvPr>
          <p:cNvSpPr>
            <a:spLocks noGrp="1"/>
          </p:cNvSpPr>
          <p:nvPr>
            <p:ph idx="1"/>
          </p:nvPr>
        </p:nvSpPr>
        <p:spPr/>
        <p:txBody>
          <a:bodyPr/>
          <a:lstStyle/>
          <a:p>
            <a:pPr marL="0">
              <a:spcBef>
                <a:spcPts val="0"/>
              </a:spcBef>
              <a:buNone/>
            </a:pPr>
            <a:r>
              <a:rPr lang="en-US" dirty="0">
                <a:effectLst/>
              </a:rPr>
              <a:t>There’s no standard without technical content!</a:t>
            </a:r>
          </a:p>
          <a:p>
            <a:pPr marL="0">
              <a:spcBef>
                <a:spcPts val="0"/>
              </a:spcBef>
            </a:pPr>
            <a:endParaRPr lang="en-US" dirty="0">
              <a:effectLst/>
            </a:endParaRPr>
          </a:p>
          <a:p>
            <a:pPr marL="0">
              <a:spcBef>
                <a:spcPts val="0"/>
              </a:spcBef>
            </a:pPr>
            <a:r>
              <a:rPr lang="en-US" dirty="0">
                <a:effectLst/>
              </a:rPr>
              <a:t>Kazuto Yano </a:t>
            </a:r>
          </a:p>
          <a:p>
            <a:pPr marL="0">
              <a:spcBef>
                <a:spcPts val="0"/>
              </a:spcBef>
            </a:pPr>
            <a:r>
              <a:rPr lang="en-US" dirty="0">
                <a:effectLst/>
              </a:rPr>
              <a:t>Joerg Robert</a:t>
            </a:r>
          </a:p>
          <a:p>
            <a:pPr marL="0">
              <a:spcBef>
                <a:spcPts val="0"/>
              </a:spcBef>
            </a:pPr>
            <a:r>
              <a:rPr lang="en-US" dirty="0" err="1">
                <a:effectLst/>
              </a:rPr>
              <a:t>Yukimasa</a:t>
            </a:r>
            <a:r>
              <a:rPr lang="en-US" dirty="0">
                <a:effectLst/>
              </a:rPr>
              <a:t> Nagai</a:t>
            </a:r>
          </a:p>
          <a:p>
            <a:pPr marL="0">
              <a:spcBef>
                <a:spcPts val="0"/>
              </a:spcBef>
              <a:spcAft>
                <a:spcPts val="0"/>
              </a:spcAft>
            </a:pPr>
            <a:r>
              <a:rPr lang="en-US" dirty="0" err="1">
                <a:effectLst/>
              </a:rPr>
              <a:t>Takenori</a:t>
            </a:r>
            <a:r>
              <a:rPr lang="en-US" dirty="0">
                <a:effectLst/>
              </a:rPr>
              <a:t> Sumi</a:t>
            </a:r>
          </a:p>
          <a:p>
            <a:pPr marL="0">
              <a:spcBef>
                <a:spcPts val="0"/>
              </a:spcBef>
              <a:spcAft>
                <a:spcPts val="0"/>
              </a:spcAft>
            </a:pPr>
            <a:r>
              <a:rPr lang="en-US" dirty="0">
                <a:effectLst/>
              </a:rPr>
              <a:t>Philip Orlik</a:t>
            </a:r>
          </a:p>
          <a:p>
            <a:pPr marL="0" indent="0">
              <a:buNone/>
            </a:pPr>
            <a:endParaRPr lang="en-US" dirty="0"/>
          </a:p>
        </p:txBody>
      </p:sp>
    </p:spTree>
    <p:extLst>
      <p:ext uri="{BB962C8B-B14F-4D97-AF65-F5344CB8AC3E}">
        <p14:creationId xmlns:p14="http://schemas.microsoft.com/office/powerpoint/2010/main" val="422106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EA19C-326F-4F0B-AB9A-A9C2DF1C36DE}"/>
              </a:ext>
            </a:extLst>
          </p:cNvPr>
          <p:cNvSpPr>
            <a:spLocks noGrp="1"/>
          </p:cNvSpPr>
          <p:nvPr>
            <p:ph type="title"/>
          </p:nvPr>
        </p:nvSpPr>
        <p:spPr/>
        <p:txBody>
          <a:bodyPr/>
          <a:lstStyle/>
          <a:p>
            <a:r>
              <a:rPr lang="en-US" dirty="0"/>
              <a:t>And our supporting IEEE-SA Staff!</a:t>
            </a:r>
          </a:p>
        </p:txBody>
      </p:sp>
      <p:sp>
        <p:nvSpPr>
          <p:cNvPr id="3" name="Content Placeholder 2">
            <a:extLst>
              <a:ext uri="{FF2B5EF4-FFF2-40B4-BE49-F238E27FC236}">
                <a16:creationId xmlns:a16="http://schemas.microsoft.com/office/drawing/2014/main" id="{0297AF4A-6D8D-4334-B0B2-93AA36E0DD0F}"/>
              </a:ext>
            </a:extLst>
          </p:cNvPr>
          <p:cNvSpPr>
            <a:spLocks noGrp="1"/>
          </p:cNvSpPr>
          <p:nvPr>
            <p:ph idx="1"/>
          </p:nvPr>
        </p:nvSpPr>
        <p:spPr/>
        <p:txBody>
          <a:bodyPr>
            <a:normAutofit lnSpcReduction="10000"/>
          </a:bodyPr>
          <a:lstStyle/>
          <a:p>
            <a:r>
              <a:rPr lang="en-US" dirty="0"/>
              <a:t>More of the hundreds of things nobody notices unless they’re not done</a:t>
            </a:r>
          </a:p>
          <a:p>
            <a:pPr lvl="1"/>
            <a:r>
              <a:rPr lang="en-US" dirty="0"/>
              <a:t>Guiding us in use preparing the draft and using the tools</a:t>
            </a:r>
          </a:p>
          <a:p>
            <a:pPr lvl="1"/>
            <a:r>
              <a:rPr lang="en-US" dirty="0"/>
              <a:t>Providing guidance and advice on the ins and outs of the process</a:t>
            </a:r>
          </a:p>
          <a:p>
            <a:pPr lvl="1"/>
            <a:r>
              <a:rPr lang="en-US" dirty="0"/>
              <a:t>And doing it all cheerfully, efficiently and without complaining (too much)</a:t>
            </a:r>
          </a:p>
          <a:p>
            <a:pPr lvl="1"/>
            <a:endParaRPr lang="en-US" dirty="0"/>
          </a:p>
          <a:p>
            <a:pPr lvl="1"/>
            <a:r>
              <a:rPr lang="en-US" dirty="0"/>
              <a:t>Jonathan G. </a:t>
            </a:r>
          </a:p>
          <a:p>
            <a:pPr lvl="1"/>
            <a:r>
              <a:rPr lang="en-US" dirty="0"/>
              <a:t>Christy B. </a:t>
            </a:r>
          </a:p>
          <a:p>
            <a:pPr lvl="1"/>
            <a:r>
              <a:rPr lang="en-US" dirty="0"/>
              <a:t>Jodi H.</a:t>
            </a:r>
          </a:p>
          <a:p>
            <a:pPr lvl="1"/>
            <a:r>
              <a:rPr lang="en-US" dirty="0"/>
              <a:t>Michele T.</a:t>
            </a:r>
          </a:p>
          <a:p>
            <a:pPr lvl="1"/>
            <a:r>
              <a:rPr lang="en-US" dirty="0"/>
              <a:t>Pet A. (Publication Editor) </a:t>
            </a:r>
          </a:p>
        </p:txBody>
      </p:sp>
    </p:spTree>
    <p:extLst>
      <p:ext uri="{BB962C8B-B14F-4D97-AF65-F5344CB8AC3E}">
        <p14:creationId xmlns:p14="http://schemas.microsoft.com/office/powerpoint/2010/main" val="299774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6D9ED-9D9B-4A8C-BAAE-28E7C7846181}"/>
              </a:ext>
            </a:extLst>
          </p:cNvPr>
          <p:cNvSpPr>
            <a:spLocks noGrp="1"/>
          </p:cNvSpPr>
          <p:nvPr>
            <p:ph type="ctrTitle"/>
          </p:nvPr>
        </p:nvSpPr>
        <p:spPr/>
        <p:txBody>
          <a:bodyPr/>
          <a:lstStyle/>
          <a:p>
            <a:r>
              <a:rPr lang="en-US" dirty="0"/>
              <a:t>Apologies </a:t>
            </a:r>
            <a:br>
              <a:rPr lang="en-US" dirty="0"/>
            </a:br>
            <a:r>
              <a:rPr lang="en-US" dirty="0"/>
              <a:t>to Everyone I missed</a:t>
            </a:r>
          </a:p>
        </p:txBody>
      </p:sp>
      <p:sp>
        <p:nvSpPr>
          <p:cNvPr id="3" name="Subtitle 2">
            <a:extLst>
              <a:ext uri="{FF2B5EF4-FFF2-40B4-BE49-F238E27FC236}">
                <a16:creationId xmlns:a16="http://schemas.microsoft.com/office/drawing/2014/main" id="{60D440C4-A377-4381-B605-3A847F274847}"/>
              </a:ext>
            </a:extLst>
          </p:cNvPr>
          <p:cNvSpPr>
            <a:spLocks noGrp="1"/>
          </p:cNvSpPr>
          <p:nvPr>
            <p:ph type="subTitle" idx="1"/>
          </p:nvPr>
        </p:nvSpPr>
        <p:spPr/>
        <p:txBody>
          <a:bodyPr/>
          <a:lstStyle/>
          <a:p>
            <a:r>
              <a:rPr lang="en-US" dirty="0"/>
              <a:t>The problem with making lists…</a:t>
            </a:r>
          </a:p>
        </p:txBody>
      </p:sp>
      <p:sp>
        <p:nvSpPr>
          <p:cNvPr id="4" name="Date Placeholder 3">
            <a:extLst>
              <a:ext uri="{FF2B5EF4-FFF2-40B4-BE49-F238E27FC236}">
                <a16:creationId xmlns:a16="http://schemas.microsoft.com/office/drawing/2014/main" id="{6AD37649-9FBA-473A-8547-080E2156FEF1}"/>
              </a:ext>
            </a:extLst>
          </p:cNvPr>
          <p:cNvSpPr>
            <a:spLocks noGrp="1"/>
          </p:cNvSpPr>
          <p:nvPr>
            <p:ph type="dt" sz="half" idx="10"/>
          </p:nvPr>
        </p:nvSpPr>
        <p:spPr/>
        <p:txBody>
          <a:bodyPr/>
          <a:lstStyle/>
          <a:p>
            <a:fld id="{ED6CFD77-830A-4C0F-B0C8-3175B5EC8782}" type="datetime1">
              <a:rPr lang="en-US" smtClean="0"/>
              <a:t>1/17/2022</a:t>
            </a:fld>
            <a:endParaRPr lang="en-US"/>
          </a:p>
        </p:txBody>
      </p:sp>
      <p:sp>
        <p:nvSpPr>
          <p:cNvPr id="5" name="Footer Placeholder 4">
            <a:extLst>
              <a:ext uri="{FF2B5EF4-FFF2-40B4-BE49-F238E27FC236}">
                <a16:creationId xmlns:a16="http://schemas.microsoft.com/office/drawing/2014/main" id="{358ACBDD-0DA5-46A3-8B69-A642C4882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10F02-BFF7-4505-AA1B-6F6E613701A6}"/>
              </a:ext>
            </a:extLst>
          </p:cNvPr>
          <p:cNvSpPr>
            <a:spLocks noGrp="1"/>
          </p:cNvSpPr>
          <p:nvPr>
            <p:ph type="sldNum" sz="quarter" idx="12"/>
          </p:nvPr>
        </p:nvSpPr>
        <p:spPr/>
        <p:txBody>
          <a:bodyPr/>
          <a:lstStyle/>
          <a:p>
            <a:fld id="{9506F3E8-DF8F-4F77-89C8-3518AD415447}" type="slidenum">
              <a:rPr lang="en-US" smtClean="0"/>
              <a:t>6</a:t>
            </a:fld>
            <a:endParaRPr lang="en-US"/>
          </a:p>
        </p:txBody>
      </p:sp>
    </p:spTree>
    <p:extLst>
      <p:ext uri="{BB962C8B-B14F-4D97-AF65-F5344CB8AC3E}">
        <p14:creationId xmlns:p14="http://schemas.microsoft.com/office/powerpoint/2010/main" val="26147313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1194</TotalTime>
  <Words>320</Words>
  <Application>Microsoft Office PowerPoint</Application>
  <PresentationFormat>Custom</PresentationFormat>
  <Paragraphs>56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Task Group 3 Recognition</vt:lpstr>
      <vt:lpstr>802.19.3</vt:lpstr>
      <vt:lpstr>Huge thanks to everyone who contributed</vt:lpstr>
      <vt:lpstr>Major technical Contributors</vt:lpstr>
      <vt:lpstr>And our supporting IEEE-SA Staff!</vt:lpstr>
      <vt:lpstr>Apologies  to Everyone I missed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166</cp:revision>
  <cp:lastPrinted>2015-01-08T23:35:49Z</cp:lastPrinted>
  <dcterms:created xsi:type="dcterms:W3CDTF">2014-10-30T17:06:39Z</dcterms:created>
  <dcterms:modified xsi:type="dcterms:W3CDTF">2022-01-17T20:57:18Z</dcterms:modified>
</cp:coreProperties>
</file>