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388" r:id="rId5"/>
    <p:sldId id="2390" r:id="rId6"/>
    <p:sldId id="2391" r:id="rId7"/>
    <p:sldId id="2392" r:id="rId8"/>
    <p:sldId id="2393" r:id="rId9"/>
    <p:sldId id="2394" r:id="rId10"/>
    <p:sldId id="2395" r:id="rId11"/>
    <p:sldId id="2399" r:id="rId12"/>
    <p:sldId id="2396" r:id="rId13"/>
    <p:sldId id="291" r:id="rId14"/>
    <p:sldId id="2397" r:id="rId15"/>
    <p:sldId id="2398" r:id="rId16"/>
    <p:sldId id="292" r:id="rId17"/>
    <p:sldId id="293" r:id="rId18"/>
    <p:sldId id="2401" r:id="rId19"/>
    <p:sldId id="2402" r:id="rId20"/>
    <p:sldId id="2403" r:id="rId21"/>
    <p:sldId id="2404" r:id="rId22"/>
    <p:sldId id="2405" r:id="rId23"/>
    <p:sldId id="2406" r:id="rId24"/>
    <p:sldId id="2408" r:id="rId25"/>
    <p:sldId id="2407" r:id="rId26"/>
    <p:sldId id="2409" r:id="rId27"/>
    <p:sldId id="24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92D1F-1C46-4EA7-AB77-93B6250EBBF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EB9E1-8D2C-476A-9EA6-DE4B2C9C6259}" type="slidenum">
              <a:rPr lang="en-US" smtClean="0"/>
              <a:t>‹#›</a:t>
            </a:fld>
            <a:endParaRPr lang="en-US"/>
          </a:p>
        </p:txBody>
      </p:sp>
    </p:spTree>
    <p:extLst>
      <p:ext uri="{BB962C8B-B14F-4D97-AF65-F5344CB8AC3E}">
        <p14:creationId xmlns:p14="http://schemas.microsoft.com/office/powerpoint/2010/main" val="223013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6FF1-65FE-BD3A-152F-56B42E32D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FAC55-ACDC-4A9C-3681-B2015B7492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00787-5359-F923-F206-39B0132F2EF8}"/>
              </a:ext>
            </a:extLst>
          </p:cNvPr>
          <p:cNvSpPr>
            <a:spLocks noGrp="1"/>
          </p:cNvSpPr>
          <p:nvPr>
            <p:ph type="dt" sz="half" idx="10"/>
          </p:nvPr>
        </p:nvSpPr>
        <p:spPr>
          <a:xfrm>
            <a:off x="838200" y="315912"/>
            <a:ext cx="2743200" cy="365125"/>
          </a:xfrm>
          <a:prstGeom prst="rect">
            <a:avLst/>
          </a:prstGeom>
        </p:spPr>
        <p:txBody>
          <a:bodyPr/>
          <a:lstStyle/>
          <a:p>
            <a:r>
              <a:rPr lang="en-US"/>
              <a:t>November 2023 </a:t>
            </a:r>
          </a:p>
        </p:txBody>
      </p:sp>
    </p:spTree>
    <p:extLst>
      <p:ext uri="{BB962C8B-B14F-4D97-AF65-F5344CB8AC3E}">
        <p14:creationId xmlns:p14="http://schemas.microsoft.com/office/powerpoint/2010/main" val="19750812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50F69-7160-A168-AE72-9E90636B2DF6}"/>
              </a:ext>
            </a:extLst>
          </p:cNvPr>
          <p:cNvSpPr>
            <a:spLocks noGrp="1"/>
          </p:cNvSpPr>
          <p:nvPr>
            <p:ph type="title"/>
          </p:nvPr>
        </p:nvSpPr>
        <p:spPr>
          <a:xfrm>
            <a:off x="838200" y="826241"/>
            <a:ext cx="10515600" cy="8644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2B3D95-6C57-D3CF-33C2-BB60F63BB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Line 6">
            <a:extLst>
              <a:ext uri="{FF2B5EF4-FFF2-40B4-BE49-F238E27FC236}">
                <a16:creationId xmlns:a16="http://schemas.microsoft.com/office/drawing/2014/main" id="{502757D0-8DC9-9FBA-9EA6-3567E115EEE1}"/>
              </a:ext>
            </a:extLst>
          </p:cNvPr>
          <p:cNvSpPr>
            <a:spLocks noChangeShapeType="1"/>
          </p:cNvSpPr>
          <p:nvPr userDrawn="1"/>
        </p:nvSpPr>
        <p:spPr bwMode="auto">
          <a:xfrm>
            <a:off x="814644" y="650239"/>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8" name="Date Placeholder 3">
            <a:extLst>
              <a:ext uri="{FF2B5EF4-FFF2-40B4-BE49-F238E27FC236}">
                <a16:creationId xmlns:a16="http://schemas.microsoft.com/office/drawing/2014/main" id="{DDEF6175-ADE6-E65E-4444-99D970DD5E64}"/>
              </a:ext>
            </a:extLst>
          </p:cNvPr>
          <p:cNvSpPr txBox="1">
            <a:spLocks/>
          </p:cNvSpPr>
          <p:nvPr userDrawn="1"/>
        </p:nvSpPr>
        <p:spPr bwMode="auto">
          <a:xfrm>
            <a:off x="7619974" y="356832"/>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802.19-23/0025r2</a:t>
            </a:r>
          </a:p>
        </p:txBody>
      </p:sp>
      <p:sp>
        <p:nvSpPr>
          <p:cNvPr id="19" name="Line 6">
            <a:extLst>
              <a:ext uri="{FF2B5EF4-FFF2-40B4-BE49-F238E27FC236}">
                <a16:creationId xmlns:a16="http://schemas.microsoft.com/office/drawing/2014/main" id="{4BD3D60E-99E9-6E9E-9555-A2E2D2091407}"/>
              </a:ext>
            </a:extLst>
          </p:cNvPr>
          <p:cNvSpPr>
            <a:spLocks noChangeShapeType="1"/>
          </p:cNvSpPr>
          <p:nvPr userDrawn="1"/>
        </p:nvSpPr>
        <p:spPr bwMode="auto">
          <a:xfrm>
            <a:off x="838200" y="6260494"/>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20" name="Rectangle 4">
            <a:extLst>
              <a:ext uri="{FF2B5EF4-FFF2-40B4-BE49-F238E27FC236}">
                <a16:creationId xmlns:a16="http://schemas.microsoft.com/office/drawing/2014/main" id="{EE6C46F5-27C9-C12D-8647-9E2E0D6621B2}"/>
              </a:ext>
            </a:extLst>
          </p:cNvPr>
          <p:cNvSpPr txBox="1">
            <a:spLocks noChangeArrowheads="1"/>
          </p:cNvSpPr>
          <p:nvPr userDrawn="1"/>
        </p:nvSpPr>
        <p:spPr bwMode="auto">
          <a:xfrm>
            <a:off x="7867073" y="6306827"/>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B. Rolfe (BCA), T. </a:t>
            </a:r>
            <a:r>
              <a:rPr lang="en-GB" dirty="0" err="1"/>
              <a:t>Baykas</a:t>
            </a:r>
            <a:r>
              <a:rPr lang="en-GB" dirty="0"/>
              <a:t> (</a:t>
            </a:r>
            <a:r>
              <a:rPr lang="en-GB" dirty="0" err="1"/>
              <a:t>Ofinno</a:t>
            </a:r>
            <a:r>
              <a:rPr lang="en-GB" dirty="0"/>
              <a:t>)</a:t>
            </a:r>
          </a:p>
        </p:txBody>
      </p:sp>
      <p:sp>
        <p:nvSpPr>
          <p:cNvPr id="21" name="Rectangle 5">
            <a:extLst>
              <a:ext uri="{FF2B5EF4-FFF2-40B4-BE49-F238E27FC236}">
                <a16:creationId xmlns:a16="http://schemas.microsoft.com/office/drawing/2014/main" id="{98BE4FEC-62BF-CABD-A919-3E6EA71BB0C1}"/>
              </a:ext>
            </a:extLst>
          </p:cNvPr>
          <p:cNvSpPr txBox="1">
            <a:spLocks noChangeArrowheads="1"/>
          </p:cNvSpPr>
          <p:nvPr userDrawn="1"/>
        </p:nvSpPr>
        <p:spPr bwMode="auto">
          <a:xfrm>
            <a:off x="5731933" y="634543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ct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dirty="0"/>
          </a:p>
        </p:txBody>
      </p:sp>
      <p:sp>
        <p:nvSpPr>
          <p:cNvPr id="22" name="Rectangle 7">
            <a:extLst>
              <a:ext uri="{FF2B5EF4-FFF2-40B4-BE49-F238E27FC236}">
                <a16:creationId xmlns:a16="http://schemas.microsoft.com/office/drawing/2014/main" id="{FD3F7D5E-888F-5CEE-CD55-A23E30E4CB03}"/>
              </a:ext>
            </a:extLst>
          </p:cNvPr>
          <p:cNvSpPr>
            <a:spLocks noChangeArrowheads="1"/>
          </p:cNvSpPr>
          <p:nvPr userDrawn="1"/>
        </p:nvSpPr>
        <p:spPr bwMode="auto">
          <a:xfrm>
            <a:off x="812952" y="6306762"/>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Tree>
    <p:extLst>
      <p:ext uri="{BB962C8B-B14F-4D97-AF65-F5344CB8AC3E}">
        <p14:creationId xmlns:p14="http://schemas.microsoft.com/office/powerpoint/2010/main" val="3361691566"/>
      </p:ext>
    </p:extLst>
  </p:cSld>
  <p:clrMap bg1="lt1" tx1="dk1" bg2="lt2" tx2="dk2" accent1="accent1" accent2="accent2" accent3="accent3" accent4="accent4" accent5="accent5" accent6="accent6" hlink="hlink" folHlink="folHlink"/>
  <p:sldLayoutIdLst>
    <p:sldLayoutId id="214748365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baykas@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November 2023 </a:t>
            </a:r>
            <a:endParaRPr lang="en-GB" dirty="0"/>
          </a:p>
        </p:txBody>
      </p:sp>
      <p:sp>
        <p:nvSpPr>
          <p:cNvPr id="3073" name="Rectangle 1"/>
          <p:cNvSpPr>
            <a:spLocks noGrp="1" noChangeArrowheads="1"/>
          </p:cNvSpPr>
          <p:nvPr>
            <p:ph type="title"/>
          </p:nvPr>
        </p:nvSpPr>
        <p:spPr>
          <a:xfrm>
            <a:off x="2209800" y="685800"/>
            <a:ext cx="7772400" cy="838200"/>
          </a:xfrm>
          <a:ln/>
        </p:spPr>
        <p:txBody>
          <a:bodyPr>
            <a:normAutofit fontScale="90000"/>
          </a:bodyPr>
          <a:lstStyle/>
          <a:p>
            <a:pPr algn="ctr"/>
            <a:r>
              <a:rPr lang="en-US" sz="3600" b="0" i="0" dirty="0">
                <a:solidFill>
                  <a:srgbClr val="000000"/>
                </a:solidFill>
                <a:effectLst/>
                <a:latin typeface="Calibri" panose="020F0502020204030204" pitchFamily="34" charset="0"/>
              </a:rPr>
              <a:t>Enhanced Sub 1 GHz Study Group: </a:t>
            </a:r>
            <a:br>
              <a:rPr lang="en-US" sz="3600" b="0" i="0" dirty="0">
                <a:solidFill>
                  <a:srgbClr val="000000"/>
                </a:solidFill>
                <a:effectLst/>
                <a:latin typeface="Calibri" panose="020F0502020204030204" pitchFamily="34" charset="0"/>
              </a:rPr>
            </a:br>
            <a:r>
              <a:rPr lang="en-US" sz="3600" b="0" i="0" dirty="0">
                <a:solidFill>
                  <a:srgbClr val="000000"/>
                </a:solidFill>
                <a:effectLst/>
                <a:latin typeface="Calibri" panose="020F0502020204030204" pitchFamily="34" charset="0"/>
              </a:rPr>
              <a:t>PAR and CSD Comment resolution</a:t>
            </a:r>
            <a:endParaRPr lang="en-US" sz="2800" b="0"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63" dirty="0"/>
              <a:t>Date: 2023-11-06</a:t>
            </a:r>
          </a:p>
        </p:txBody>
      </p:sp>
      <p:grpSp>
        <p:nvGrpSpPr>
          <p:cNvPr id="12" name="Group 11"/>
          <p:cNvGrpSpPr/>
          <p:nvPr/>
        </p:nvGrpSpPr>
        <p:grpSpPr>
          <a:xfrm>
            <a:off x="1981200" y="4832873"/>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sz="240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1990429" y="2035736"/>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08281809"/>
              </p:ext>
            </p:extLst>
          </p:nvPr>
        </p:nvGraphicFramePr>
        <p:xfrm>
          <a:off x="1990429" y="2428875"/>
          <a:ext cx="7677447" cy="964407"/>
        </p:xfrm>
        <a:graphic>
          <a:graphicData uri="http://schemas.openxmlformats.org/drawingml/2006/table">
            <a:tbl>
              <a:tblPr>
                <a:tableStyleId>{5C22544A-7EE6-4342-B048-85BDC9FD1C3A}</a:tableStyleId>
              </a:tblPr>
              <a:tblGrid>
                <a:gridCol w="2462509">
                  <a:extLst>
                    <a:ext uri="{9D8B030D-6E8A-4147-A177-3AD203B41FA5}">
                      <a16:colId xmlns:a16="http://schemas.microsoft.com/office/drawing/2014/main" val="1982600515"/>
                    </a:ext>
                  </a:extLst>
                </a:gridCol>
                <a:gridCol w="1714500">
                  <a:extLst>
                    <a:ext uri="{9D8B030D-6E8A-4147-A177-3AD203B41FA5}">
                      <a16:colId xmlns:a16="http://schemas.microsoft.com/office/drawing/2014/main" val="2703258511"/>
                    </a:ext>
                  </a:extLst>
                </a:gridCol>
                <a:gridCol w="3500438">
                  <a:extLst>
                    <a:ext uri="{9D8B030D-6E8A-4147-A177-3AD203B41FA5}">
                      <a16:colId xmlns:a16="http://schemas.microsoft.com/office/drawing/2014/main" val="2006092477"/>
                    </a:ext>
                  </a:extLst>
                </a:gridCol>
              </a:tblGrid>
              <a:tr h="321469">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rPr>
                        <a:t>Tuncer Baykas</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err="1">
                          <a:effectLst/>
                          <a:latin typeface="Calibri" panose="020F0502020204030204" pitchFamily="34" charset="0"/>
                          <a:cs typeface="Calibri" panose="020F0502020204030204" pitchFamily="34" charset="0"/>
                        </a:rPr>
                        <a:t>Ofinno</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hlinkClick r:id="rId3"/>
                        </a:rPr>
                        <a:t>tbaykas@ieee.org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Benjamin Rolfe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a:effectLst/>
                          <a:latin typeface="Calibri" panose="020F0502020204030204" pitchFamily="34" charset="0"/>
                          <a:ea typeface="Times New Roman" panose="02020603050405020304" pitchFamily="18" charset="0"/>
                          <a:cs typeface="Calibri" panose="020F0502020204030204" pitchFamily="34" charset="0"/>
                        </a:rPr>
                        <a:t>BCA</a:t>
                      </a: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err="1">
                          <a:effectLst/>
                          <a:latin typeface="Calibri" panose="020F0502020204030204" pitchFamily="34" charset="0"/>
                          <a:ea typeface="Times New Roman" panose="02020603050405020304" pitchFamily="18" charset="0"/>
                          <a:cs typeface="Calibri" panose="020F0502020204030204" pitchFamily="34" charset="0"/>
                        </a:rPr>
                        <a:t>Ben.Rolfe</a:t>
                      </a:r>
                      <a:r>
                        <a:rPr lang="en-US" sz="1700" dirty="0">
                          <a:effectLst/>
                          <a:latin typeface="Calibri" panose="020F0502020204030204" pitchFamily="34" charset="0"/>
                          <a:ea typeface="Times New Roman" panose="02020603050405020304" pitchFamily="18" charset="0"/>
                          <a:cs typeface="Calibri" panose="020F0502020204030204" pitchFamily="34" charset="0"/>
                        </a:rPr>
                        <a:t> @ ieee.org</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770088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a:bodyPr>
          <a:lstStyle/>
          <a:p>
            <a:endParaRPr lang="en-US" dirty="0"/>
          </a:p>
          <a:p>
            <a:r>
              <a:rPr lang="en-US" dirty="0"/>
              <a:t>IEEE P802.19.3a - Recommended Practice Amendment: Enhanced sub-1GHz Coexistence</a:t>
            </a:r>
          </a:p>
          <a:p>
            <a:endParaRPr lang="en-US" dirty="0"/>
          </a:p>
          <a:p>
            <a:r>
              <a:rPr lang="en-US" dirty="0"/>
              <a:t>PAR item 4.3: No date provided for </a:t>
            </a:r>
            <a:r>
              <a:rPr lang="en-US" dirty="0" err="1"/>
              <a:t>RevCom</a:t>
            </a:r>
            <a:r>
              <a:rPr lang="en-US" dirty="0"/>
              <a:t> submittal.</a:t>
            </a:r>
          </a:p>
          <a:p>
            <a:r>
              <a:rPr lang="en-US" b="1" i="1" dirty="0">
                <a:solidFill>
                  <a:schemeClr val="accent6">
                    <a:lumMod val="50000"/>
                  </a:schemeClr>
                </a:solidFill>
              </a:rPr>
              <a:t>Recommended Resolution: Revised, add date expected to submit to REVCOM 12 months following initial SA ballot</a:t>
            </a:r>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96001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fontScale="92500" lnSpcReduction="20000"/>
          </a:bodyPr>
          <a:lstStyle/>
          <a:p>
            <a:endParaRPr lang="en-US" dirty="0"/>
          </a:p>
          <a:p>
            <a:r>
              <a:rPr lang="en-US" dirty="0"/>
              <a:t>PAR item 5.5: It is not clear what the sentence 'Also experience within the industry can be used to update recompensates.' is trying to say.</a:t>
            </a:r>
          </a:p>
          <a:p>
            <a:r>
              <a:rPr lang="en-US" b="1" i="1" dirty="0">
                <a:solidFill>
                  <a:schemeClr val="accent6">
                    <a:lumMod val="50000"/>
                  </a:schemeClr>
                </a:solidFill>
              </a:rPr>
              <a:t>Recommended Resolution: Revised, Replace with text suggested in 802.11 comment (5.5):</a:t>
            </a:r>
          </a:p>
          <a:p>
            <a:pPr lvl="1"/>
            <a:r>
              <a:rPr lang="en-US" sz="24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87356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FD04-ECE1-2525-3348-08AFBC7F908C}"/>
              </a:ext>
            </a:extLst>
          </p:cNvPr>
          <p:cNvSpPr>
            <a:spLocks noGrp="1"/>
          </p:cNvSpPr>
          <p:nvPr>
            <p:ph type="title"/>
          </p:nvPr>
        </p:nvSpPr>
        <p:spPr/>
        <p:txBody>
          <a:bodyPr/>
          <a:lstStyle/>
          <a:p>
            <a:pPr algn="ctr"/>
            <a:r>
              <a:rPr lang="en-US" dirty="0"/>
              <a:t>Comments from 802.15</a:t>
            </a:r>
          </a:p>
        </p:txBody>
      </p:sp>
      <p:sp>
        <p:nvSpPr>
          <p:cNvPr id="4" name="Date Placeholder 3">
            <a:extLst>
              <a:ext uri="{FF2B5EF4-FFF2-40B4-BE49-F238E27FC236}">
                <a16:creationId xmlns:a16="http://schemas.microsoft.com/office/drawing/2014/main" id="{7BD9B14C-8897-7441-ECAB-866AC9C45F10}"/>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338622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a:t>
            </a: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4.3: please include a Project completion date</a:t>
            </a:r>
          </a:p>
          <a:p>
            <a:pPr>
              <a:spcBef>
                <a:spcPts val="0"/>
              </a:spcBef>
            </a:pPr>
            <a:r>
              <a:rPr lang="en-US" sz="2000" b="1" i="1" dirty="0">
                <a:solidFill>
                  <a:schemeClr val="accent6">
                    <a:lumMod val="50000"/>
                  </a:schemeClr>
                </a:solidFill>
              </a:rPr>
              <a:t>Recommended Resolution:  Accept</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5.2b: sub-1GHz  should be sub-1</a:t>
            </a:r>
            <a:r>
              <a:rPr lang="en-GB" sz="20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a:t>
            </a: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GHz</a:t>
            </a:r>
          </a:p>
          <a:p>
            <a:pPr>
              <a:spcBef>
                <a:spcPts val="0"/>
              </a:spcBef>
            </a:pPr>
            <a:r>
              <a:rPr lang="en-US" sz="2000" b="1" i="1" dirty="0">
                <a:solidFill>
                  <a:schemeClr val="accent6">
                    <a:lumMod val="50000"/>
                  </a:schemeClr>
                </a:solidFill>
              </a:rPr>
              <a:t>Recommended Resolution:  Revised, use Sub-1 GHz consistently.</a:t>
            </a: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922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5.3: Please use consistent language for highlighted parts below:</a:t>
            </a: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Changes in the markets and rules changes have resulted in new requirements that are driving new solutions which will use both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 Sub-1 </a:t>
            </a:r>
            <a:r>
              <a:rPr lang="en-GB" sz="1500" kern="100" dirty="0">
                <a:effectLst/>
                <a:highlight>
                  <a:srgbClr val="FF0000"/>
                </a:highlight>
                <a:latin typeface="Calibri" panose="020F0502020204030204" pitchFamily="34" charset="0"/>
                <a:ea typeface="Yu Mincho" panose="02020400000000000000" pitchFamily="18" charset="-128"/>
                <a:cs typeface="Times New Roman" panose="02020603050405020304" pitchFamily="18" charset="0"/>
              </a:rPr>
              <a:t>Giga Hertz</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standards. New requirements include need to support increased data traffic per device, many more devices per unit area and a corresponding increase in congestion potential. There are many millions of deployed legacy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devices (commonly referred to as 802.15.4g in the industry). Devices based on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802.11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(commonly referred to as 802.11ah in the industry) are expected to begin widespread deployment. The need for new devices using different technologies to coexist with each other and the deployed base of legacy devices is critical to support and sustain growth in the markets. Changes in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include new features that can be used to enhance coexistence. This project will add new recommendations and update existing recommendations incorporating new and expanded features of both standards. Also experience within the industry can be used to update recompensates. The limited amount of spectrum available in S1G bands drives an increasing need to share the spectrum efficiency. This project will enhance the ability of users of this standard to address ongoing and growing coexistence challenges. This recommended practice enables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802.11ah-2016</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15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lnSpc>
                <a:spcPct val="107000"/>
              </a:lnSpc>
              <a:spcAft>
                <a:spcPts val="800"/>
              </a:spcAft>
              <a:buNone/>
            </a:pPr>
            <a:r>
              <a:rPr lang="en-US" sz="1500" b="1" i="1" dirty="0">
                <a:solidFill>
                  <a:schemeClr val="accent6">
                    <a:lumMod val="50000"/>
                  </a:schemeClr>
                </a:solidFill>
              </a:rPr>
              <a:t>(see next slide)</a:t>
            </a: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90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a:t>
            </a:r>
          </a:p>
          <a:p>
            <a:pPr marL="0" indent="0">
              <a:lnSpc>
                <a:spcPct val="107000"/>
              </a:lnSpc>
              <a:spcAft>
                <a:spcPts val="800"/>
              </a:spcAft>
              <a:buNone/>
            </a:pPr>
            <a:r>
              <a:rPr lang="en-US" sz="1800" b="1" i="1" dirty="0">
                <a:solidFill>
                  <a:schemeClr val="accent6">
                    <a:lumMod val="50000"/>
                  </a:schemeClr>
                </a:solidFill>
              </a:rPr>
              <a:t>Recommended Resolution:  Revised. Note the comment is text in section 5.5 (need for the project).  The text of 5.5 has been replaced with:</a:t>
            </a:r>
          </a:p>
          <a:p>
            <a:pPr marL="0" indent="0">
              <a:lnSpc>
                <a:spcPct val="107000"/>
              </a:lnSpc>
              <a:spcAft>
                <a:spcPts val="800"/>
              </a:spcAft>
              <a:buNone/>
            </a:pPr>
            <a:r>
              <a:rPr lang="en-US" sz="18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a:t>
            </a:r>
            <a:endParaRPr lang="en-US" sz="1600" b="1" i="1" dirty="0">
              <a:solidFill>
                <a:schemeClr val="accent6">
                  <a:lumMod val="50000"/>
                </a:schemeClr>
              </a:solidFill>
            </a:endParaRPr>
          </a:p>
          <a:p>
            <a:pPr marL="0" indent="0">
              <a:lnSpc>
                <a:spcPct val="107000"/>
              </a:lnSpc>
              <a:spcAft>
                <a:spcPts val="800"/>
              </a:spcAft>
              <a:buNone/>
            </a:pPr>
            <a:endParaRPr lang="en-US" sz="1500" b="1" i="1" dirty="0">
              <a:solidFill>
                <a:schemeClr val="accent6">
                  <a:lumMod val="50000"/>
                </a:schemeClr>
              </a:solidFill>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8026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849085"/>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306285"/>
            <a:ext cx="10873208" cy="477727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 (continued)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5.5 New requirements: please fix typos</a:t>
            </a:r>
          </a:p>
          <a:p>
            <a:pPr>
              <a:lnSpc>
                <a:spcPct val="107000"/>
              </a:lnSpc>
              <a:spcAft>
                <a:spcPts val="8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New requirements include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the</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need to support increased data traffic per device, many more devices per unit area</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and a corresponding increase in congestion potential.</a:t>
            </a:r>
          </a:p>
          <a:p>
            <a:pPr>
              <a:lnSpc>
                <a:spcPct val="107000"/>
              </a:lnSpc>
              <a:spcAft>
                <a:spcPts val="800"/>
              </a:spcAft>
            </a:pPr>
            <a:r>
              <a:rPr lang="en-US" sz="1600" b="1" i="1" dirty="0">
                <a:solidFill>
                  <a:schemeClr val="accent6">
                    <a:lumMod val="50000"/>
                  </a:schemeClr>
                </a:solidFill>
              </a:rPr>
              <a:t>Recommended Resolution:  Revised. The text of 5.5 has been replaced (see prior slide)</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8.1 Additional Explanatory Notes: </a:t>
            </a:r>
          </a:p>
          <a:p>
            <a:pPr>
              <a:spcBef>
                <a:spcPts val="0"/>
              </a:spcBef>
              <a:spcAft>
                <a:spcPts val="6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As indicated in 5.2, the recommended practice will cite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802.11-2020 and IEEE Std 802.15.4-2020.</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400050" lvl="1" indent="0">
              <a:spcBef>
                <a:spcPts val="0"/>
              </a:spcBef>
              <a:spcAft>
                <a:spcPts val="600"/>
              </a:spcAft>
              <a:buNone/>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Please add full names of standards here, and, either remove earlier references to 802.11ah and 802.15.4g or specify them correctly here.</a:t>
            </a:r>
          </a:p>
          <a:p>
            <a:pPr marL="400050" lvl="1" indent="0">
              <a:spcBef>
                <a:spcPts val="0"/>
              </a:spcBef>
              <a:spcAft>
                <a:spcPts val="600"/>
              </a:spcAft>
              <a:buNone/>
            </a:pPr>
            <a:r>
              <a:rPr lang="en-US" sz="1600" b="1" i="1" dirty="0">
                <a:solidFill>
                  <a:schemeClr val="accent6">
                    <a:lumMod val="50000"/>
                  </a:schemeClr>
                </a:solidFill>
              </a:rPr>
              <a:t>Recommended Resolution:  Accept</a:t>
            </a:r>
          </a:p>
          <a:p>
            <a:pPr marL="400050" lvl="1" indent="0">
              <a:spcBef>
                <a:spcPts val="0"/>
              </a:spcBef>
              <a:spcAft>
                <a:spcPts val="600"/>
              </a:spcAft>
              <a:buNone/>
            </a:pP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19860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71813"/>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129013"/>
            <a:ext cx="10873208" cy="4935894"/>
          </a:xfrm>
        </p:spPr>
        <p:txBody>
          <a:bodyPr>
            <a:normAutofit lnSpcReduction="10000"/>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1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endParaRPr lang="en-GB" sz="28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2800" b="1" kern="100" dirty="0">
                <a:effectLst/>
                <a:latin typeface="Calibri" panose="020F0502020204030204" pitchFamily="34" charset="0"/>
                <a:ea typeface="Yu Mincho" panose="02020400000000000000" pitchFamily="18" charset="-128"/>
                <a:cs typeface="Times New Roman" panose="02020603050405020304" pitchFamily="18" charset="0"/>
              </a:rPr>
              <a:t>CSD comments</a:t>
            </a:r>
            <a:endParaRPr lang="en-GB" sz="24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Please ensure consistent use of </a:t>
            </a:r>
            <a:r>
              <a:rPr lang="en-GB" sz="18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sub-1 GHz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throughout CSD</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1.2.1b) Please fix typo:  802.1-20</a:t>
            </a:r>
            <a:r>
              <a:rPr lang="en-GB" sz="1800" kern="100" dirty="0">
                <a:latin typeface="Calibri" panose="020F0502020204030204" pitchFamily="34" charset="0"/>
                <a:ea typeface="Yu Mincho" panose="02020400000000000000" pitchFamily="18" charset="-128"/>
                <a:cs typeface="Times New Roman" panose="02020603050405020304" pitchFamily="18" charset="0"/>
              </a:rPr>
              <a:t>20 should be 802.</a:t>
            </a:r>
            <a:r>
              <a:rPr lang="en-GB" sz="1800" kern="100" dirty="0">
                <a:highlight>
                  <a:srgbClr val="FFFF00"/>
                </a:highlight>
                <a:latin typeface="Calibri" panose="020F0502020204030204" pitchFamily="34" charset="0"/>
                <a:ea typeface="Yu Mincho" panose="02020400000000000000" pitchFamily="18" charset="-128"/>
                <a:cs typeface="Times New Roman" panose="02020603050405020304" pitchFamily="18" charset="0"/>
              </a:rPr>
              <a:t>11</a:t>
            </a:r>
            <a:r>
              <a:rPr lang="en-GB" sz="1800" kern="100" dirty="0">
                <a:latin typeface="Calibri" panose="020F0502020204030204" pitchFamily="34" charset="0"/>
                <a:ea typeface="Yu Mincho" panose="02020400000000000000" pitchFamily="18" charset="-128"/>
                <a:cs typeface="Times New Roman" panose="02020603050405020304" pitchFamily="18" charset="0"/>
              </a:rPr>
              <a:t>-2020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1.2.3)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Perhaps just say “No, there is neither a recommend practice nor standard with similar scope”</a:t>
            </a:r>
          </a:p>
          <a:p>
            <a:pPr>
              <a:spcBef>
                <a:spcPts val="0"/>
              </a:spcBef>
              <a:spcAft>
                <a:spcPts val="300"/>
              </a:spcAft>
            </a:pPr>
            <a:r>
              <a:rPr lang="en-US" sz="1800" b="1" i="1" dirty="0">
                <a:solidFill>
                  <a:schemeClr val="accent6">
                    <a:lumMod val="50000"/>
                  </a:schemeClr>
                </a:solidFill>
              </a:rPr>
              <a:t>Recommended Resolution:  Accept</a:t>
            </a:r>
            <a:endParaRPr lang="en-GB" sz="1800" kern="100" dirty="0">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1.2.4 a)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The performance characteristics of systems based on independently operating IEEE Std 802.11-2020 and IEEE Std 802.15.4-2020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is</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well characterized in many applications.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1.2.5 c)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No change in installation costs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is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expected by the recommendations added by this amendment.</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spcBef>
                <a:spcPts val="0"/>
              </a:spcBef>
              <a:spcAft>
                <a:spcPts val="300"/>
              </a:spcAft>
              <a:buNone/>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 </a:t>
            </a:r>
          </a:p>
          <a:p>
            <a:pPr>
              <a:spcBef>
                <a:spcPts val="0"/>
              </a:spcBef>
              <a:spcAft>
                <a:spcPts val="0"/>
              </a:spcAft>
              <a:buFont typeface="Arial" panose="020B0604020202020204" pitchFamily="34" charset="0"/>
              <a:buChar char="•"/>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0053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FAA8-E4B8-7055-CB50-1A183D30C087}"/>
              </a:ext>
            </a:extLst>
          </p:cNvPr>
          <p:cNvSpPr>
            <a:spLocks noGrp="1"/>
          </p:cNvSpPr>
          <p:nvPr>
            <p:ph type="title"/>
          </p:nvPr>
        </p:nvSpPr>
        <p:spPr/>
        <p:txBody>
          <a:bodyPr/>
          <a:lstStyle/>
          <a:p>
            <a:pPr algn="ctr"/>
            <a:r>
              <a:rPr lang="en-US" dirty="0"/>
              <a:t>Comments from 802.1</a:t>
            </a:r>
          </a:p>
        </p:txBody>
      </p:sp>
      <p:sp>
        <p:nvSpPr>
          <p:cNvPr id="4" name="Date Placeholder 3">
            <a:extLst>
              <a:ext uri="{FF2B5EF4-FFF2-40B4-BE49-F238E27FC236}">
                <a16:creationId xmlns:a16="http://schemas.microsoft.com/office/drawing/2014/main" id="{38E72D75-F87C-3A04-B42A-899C329FCE84}"/>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978855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A2AAA-9385-F7A8-CEE3-D83A42F56ABE}"/>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7571A66D-837C-F2B4-B0D0-344154D9BC7E}"/>
              </a:ext>
            </a:extLst>
          </p:cNvPr>
          <p:cNvSpPr>
            <a:spLocks noGrp="1"/>
          </p:cNvSpPr>
          <p:nvPr>
            <p:ph idx="1"/>
          </p:nvPr>
        </p:nvSpPr>
        <p:spPr/>
        <p:txBody>
          <a:bodyPr/>
          <a:lstStyle/>
          <a:p>
            <a:r>
              <a:rPr lang="en-US" dirty="0"/>
              <a:t>PAR 4.3 Projected Completion Date for Submittal to </a:t>
            </a:r>
            <a:r>
              <a:rPr lang="en-US" dirty="0" err="1"/>
              <a:t>RevCom</a:t>
            </a:r>
            <a:endParaRPr lang="en-US" dirty="0"/>
          </a:p>
          <a:p>
            <a:pPr lvl="1"/>
            <a:r>
              <a:rPr lang="en-US" dirty="0"/>
              <a:t>No date is provided. </a:t>
            </a:r>
          </a:p>
          <a:p>
            <a:pPr lvl="1"/>
            <a:r>
              <a:rPr lang="en-US" dirty="0"/>
              <a:t>Provide one.</a:t>
            </a:r>
          </a:p>
          <a:p>
            <a:r>
              <a:rPr lang="en-US" sz="2800" b="1" i="1" dirty="0">
                <a:solidFill>
                  <a:schemeClr val="accent6">
                    <a:lumMod val="50000"/>
                  </a:schemeClr>
                </a:solidFill>
              </a:rPr>
              <a:t>Recommended Resolution:  Accept Added REVCOM submission date of  Jul 2026</a:t>
            </a:r>
          </a:p>
          <a:p>
            <a:pPr marL="0" indent="0">
              <a:buNone/>
            </a:pPr>
            <a:r>
              <a:rPr lang="en-US" sz="2800" b="1" i="1" dirty="0">
                <a:solidFill>
                  <a:schemeClr val="accent6">
                    <a:lumMod val="50000"/>
                  </a:schemeClr>
                </a:solidFill>
              </a:rPr>
              <a:t> </a:t>
            </a:r>
            <a:endParaRPr lang="en-GB" sz="2800" kern="1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en-US" dirty="0"/>
          </a:p>
          <a:p>
            <a:pPr lvl="1"/>
            <a:endParaRPr lang="en-US" dirty="0"/>
          </a:p>
        </p:txBody>
      </p:sp>
      <p:sp>
        <p:nvSpPr>
          <p:cNvPr id="4" name="Date Placeholder 3">
            <a:extLst>
              <a:ext uri="{FF2B5EF4-FFF2-40B4-BE49-F238E27FC236}">
                <a16:creationId xmlns:a16="http://schemas.microsoft.com/office/drawing/2014/main" id="{2D8672FE-C346-2106-95EA-C7E06FFF3E73}"/>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440947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552F-E133-3F57-CB3D-C92BA4B83670}"/>
              </a:ext>
            </a:extLst>
          </p:cNvPr>
          <p:cNvSpPr>
            <a:spLocks noGrp="1"/>
          </p:cNvSpPr>
          <p:nvPr>
            <p:ph type="title"/>
          </p:nvPr>
        </p:nvSpPr>
        <p:spPr/>
        <p:txBody>
          <a:bodyPr>
            <a:normAutofit fontScale="90000"/>
          </a:bodyPr>
          <a:lstStyle/>
          <a:p>
            <a:r>
              <a:rPr lang="en-US" dirty="0"/>
              <a:t>PAR and CSD Comment Review and Resolution</a:t>
            </a:r>
          </a:p>
        </p:txBody>
      </p:sp>
      <p:sp>
        <p:nvSpPr>
          <p:cNvPr id="3" name="Content Placeholder 2">
            <a:extLst>
              <a:ext uri="{FF2B5EF4-FFF2-40B4-BE49-F238E27FC236}">
                <a16:creationId xmlns:a16="http://schemas.microsoft.com/office/drawing/2014/main" id="{2EF76DCA-E3AC-1CA7-9F13-F5B4AA8D3E9F}"/>
              </a:ext>
            </a:extLst>
          </p:cNvPr>
          <p:cNvSpPr>
            <a:spLocks noGrp="1"/>
          </p:cNvSpPr>
          <p:nvPr>
            <p:ph idx="1"/>
          </p:nvPr>
        </p:nvSpPr>
        <p:spPr/>
        <p:txBody>
          <a:bodyPr>
            <a:normAutofit fontScale="92500"/>
          </a:bodyPr>
          <a:lstStyle/>
          <a:p>
            <a:r>
              <a:rPr lang="en-US" dirty="0"/>
              <a:t>Objective:  Review and resolve comments received on the PAR and CSD</a:t>
            </a:r>
          </a:p>
          <a:p>
            <a:pPr marL="0" indent="0">
              <a:buNone/>
            </a:pPr>
            <a:endParaRPr lang="en-US" dirty="0"/>
          </a:p>
          <a:p>
            <a:r>
              <a:rPr lang="en-US" dirty="0"/>
              <a:t>Comments received from:</a:t>
            </a:r>
          </a:p>
          <a:p>
            <a:pPr lvl="1"/>
            <a:r>
              <a:rPr lang="en-US" dirty="0"/>
              <a:t>802.11 </a:t>
            </a:r>
          </a:p>
          <a:p>
            <a:pPr lvl="1"/>
            <a:r>
              <a:rPr lang="en-US" dirty="0"/>
              <a:t>802.15</a:t>
            </a:r>
          </a:p>
          <a:p>
            <a:pPr lvl="1"/>
            <a:r>
              <a:rPr lang="en-US" dirty="0"/>
              <a:t>802.3</a:t>
            </a:r>
          </a:p>
          <a:p>
            <a:pPr lvl="1"/>
            <a:r>
              <a:rPr lang="en-US" dirty="0"/>
              <a:t>802.1</a:t>
            </a:r>
          </a:p>
          <a:p>
            <a:endParaRPr lang="en-US" dirty="0"/>
          </a:p>
          <a:p>
            <a:r>
              <a:rPr lang="en-US" dirty="0"/>
              <a:t>This document presents the comments received and proposes resolutions for each </a:t>
            </a:r>
          </a:p>
          <a:p>
            <a:pPr marL="0" indent="0">
              <a:buNone/>
            </a:pPr>
            <a:endParaRPr lang="en-US" dirty="0"/>
          </a:p>
        </p:txBody>
      </p:sp>
      <p:sp>
        <p:nvSpPr>
          <p:cNvPr id="5" name="Date Placeholder 4">
            <a:extLst>
              <a:ext uri="{FF2B5EF4-FFF2-40B4-BE49-F238E27FC236}">
                <a16:creationId xmlns:a16="http://schemas.microsoft.com/office/drawing/2014/main" id="{FF5F5D0B-00F8-97E3-4DDB-CF25D900CD9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71709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A619D-6088-0C3F-9364-3D6B9915D6B5}"/>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09C40493-6DF9-6364-6BCA-D639E0B7549E}"/>
              </a:ext>
            </a:extLst>
          </p:cNvPr>
          <p:cNvSpPr>
            <a:spLocks noGrp="1"/>
          </p:cNvSpPr>
          <p:nvPr>
            <p:ph idx="1"/>
          </p:nvPr>
        </p:nvSpPr>
        <p:spPr/>
        <p:txBody>
          <a:bodyPr>
            <a:normAutofit fontScale="92500" lnSpcReduction="20000"/>
          </a:bodyPr>
          <a:lstStyle/>
          <a:p>
            <a:r>
              <a:rPr lang="en-US" dirty="0"/>
              <a:t>5.2.b Scope of the project </a:t>
            </a:r>
          </a:p>
          <a:p>
            <a:pPr lvl="1"/>
            <a:r>
              <a:rPr lang="en-US" dirty="0"/>
              <a:t>Editorial: The first sentence needlessly uses “address” twice. </a:t>
            </a:r>
          </a:p>
          <a:p>
            <a:pPr lvl="1"/>
            <a:r>
              <a:rPr lang="en-US" dirty="0"/>
              <a:t>Delete the second occurrence. </a:t>
            </a:r>
          </a:p>
          <a:p>
            <a:pPr lvl="1"/>
            <a:r>
              <a:rPr lang="en-US" sz="2400" b="1" i="1" dirty="0">
                <a:solidFill>
                  <a:schemeClr val="accent6">
                    <a:lumMod val="50000"/>
                  </a:schemeClr>
                </a:solidFill>
              </a:rPr>
              <a:t>Recommended Resolution:  Accept</a:t>
            </a:r>
            <a:endParaRPr lang="en-US" dirty="0"/>
          </a:p>
          <a:p>
            <a:r>
              <a:rPr lang="en-US" dirty="0"/>
              <a:t>The second sentence and subsequent sentences in the rest of the PAR use “project” (in 5.2.b, and 5.5), and the future tense (in 5.2.b, 5.4, 5.5, and 8.1).</a:t>
            </a:r>
          </a:p>
          <a:p>
            <a:pPr lvl="1"/>
            <a:r>
              <a:rPr lang="en-US" dirty="0"/>
              <a:t>Change “project” to “amendment” and, except perhaps in the third sentence of 5.5, use the present tense in the listed sections of the PAR. </a:t>
            </a:r>
          </a:p>
          <a:p>
            <a:pPr lvl="1"/>
            <a:r>
              <a:rPr lang="en-US" sz="2400" b="1" i="1" dirty="0">
                <a:solidFill>
                  <a:schemeClr val="accent6">
                    <a:lumMod val="50000"/>
                  </a:schemeClr>
                </a:solidFill>
              </a:rPr>
              <a:t>Recommended Resolution:  Revised: changed “project” to “amendment”</a:t>
            </a:r>
            <a:endParaRPr lang="en-US" dirty="0"/>
          </a:p>
          <a:p>
            <a:r>
              <a:rPr lang="en-US" dirty="0"/>
              <a:t>The last sentence uses “revision”; however, IEEE Std 802.19.3-2021 was not a revision. </a:t>
            </a:r>
          </a:p>
          <a:p>
            <a:pPr lvl="1"/>
            <a:r>
              <a:rPr lang="en-US" dirty="0"/>
              <a:t>Change “revision” to “edition”.</a:t>
            </a:r>
          </a:p>
          <a:p>
            <a:pPr lvl="1"/>
            <a:r>
              <a:rPr lang="en-US" b="1" i="1" dirty="0">
                <a:solidFill>
                  <a:schemeClr val="accent6">
                    <a:lumMod val="50000"/>
                  </a:schemeClr>
                </a:solidFill>
              </a:rPr>
              <a:t>Proposed resolution: Revised.  Replaced 5.5 so text no longer present.</a:t>
            </a:r>
          </a:p>
        </p:txBody>
      </p:sp>
      <p:sp>
        <p:nvSpPr>
          <p:cNvPr id="4" name="Date Placeholder 3">
            <a:extLst>
              <a:ext uri="{FF2B5EF4-FFF2-40B4-BE49-F238E27FC236}">
                <a16:creationId xmlns:a16="http://schemas.microsoft.com/office/drawing/2014/main" id="{0EB08602-6ED7-AD25-2A08-13D59FC37FF2}"/>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86478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AE68-4CB6-74C2-0EF3-3F0061FB264A}"/>
              </a:ext>
            </a:extLst>
          </p:cNvPr>
          <p:cNvSpPr>
            <a:spLocks noGrp="1"/>
          </p:cNvSpPr>
          <p:nvPr>
            <p:ph type="title"/>
          </p:nvPr>
        </p:nvSpPr>
        <p:spPr/>
        <p:txBody>
          <a:bodyPr/>
          <a:lstStyle/>
          <a:p>
            <a:r>
              <a:rPr lang="en-US" dirty="0"/>
              <a:t>Comments from 802.1: PAR: 5.5</a:t>
            </a:r>
          </a:p>
        </p:txBody>
      </p:sp>
      <p:sp>
        <p:nvSpPr>
          <p:cNvPr id="3" name="Content Placeholder 2">
            <a:extLst>
              <a:ext uri="{FF2B5EF4-FFF2-40B4-BE49-F238E27FC236}">
                <a16:creationId xmlns:a16="http://schemas.microsoft.com/office/drawing/2014/main" id="{F3DC049E-42E6-97B6-7986-BC4C582410A0}"/>
              </a:ext>
            </a:extLst>
          </p:cNvPr>
          <p:cNvSpPr>
            <a:spLocks noGrp="1"/>
          </p:cNvSpPr>
          <p:nvPr>
            <p:ph idx="1"/>
          </p:nvPr>
        </p:nvSpPr>
        <p:spPr/>
        <p:txBody>
          <a:bodyPr>
            <a:normAutofit fontScale="92500" lnSpcReduction="10000"/>
          </a:bodyPr>
          <a:lstStyle/>
          <a:p>
            <a:r>
              <a:rPr lang="en-US" dirty="0"/>
              <a:t>5.5 Need for the project </a:t>
            </a:r>
          </a:p>
          <a:p>
            <a:pPr lvl="1"/>
            <a:r>
              <a:rPr lang="en-US" dirty="0"/>
              <a:t>Editorial: The last sentence of the second paragraph needlessly uses “with each other” following “coexist” and uses “is critical” for two subjects. </a:t>
            </a:r>
          </a:p>
          <a:p>
            <a:pPr lvl="2"/>
            <a:r>
              <a:rPr lang="en-US" dirty="0"/>
              <a:t>Delete “with each other”, and change “is” to “are”. </a:t>
            </a:r>
          </a:p>
          <a:p>
            <a:pPr lvl="1"/>
            <a:r>
              <a:rPr lang="en-US" dirty="0"/>
              <a:t>The second sentence of the third paragraph uses “incorporating”, which may be interpreted as supporting content duplication. </a:t>
            </a:r>
          </a:p>
          <a:p>
            <a:pPr lvl="2"/>
            <a:r>
              <a:rPr lang="en-US" dirty="0"/>
              <a:t>Change “incorporating” to “based on”. </a:t>
            </a:r>
          </a:p>
          <a:p>
            <a:pPr lvl="1"/>
            <a:r>
              <a:rPr lang="en-US" dirty="0"/>
              <a:t>Editorial: The last sentence of the third paragraph uses “recompensates”. </a:t>
            </a:r>
          </a:p>
          <a:p>
            <a:pPr lvl="2"/>
            <a:r>
              <a:rPr lang="en-US" dirty="0"/>
              <a:t>Change “recompensates” to “recommendations”. </a:t>
            </a:r>
          </a:p>
          <a:p>
            <a:pPr lvl="1"/>
            <a:r>
              <a:rPr lang="en-US" dirty="0"/>
              <a:t>The last sentence of the fourth paragraph uses “users of this standard”. </a:t>
            </a:r>
          </a:p>
          <a:p>
            <a:pPr lvl="2"/>
            <a:r>
              <a:rPr lang="en-US" dirty="0"/>
              <a:t> Change “users of this standard” to “users of this recommended practice”. </a:t>
            </a:r>
          </a:p>
          <a:p>
            <a:pPr lvl="1"/>
            <a:r>
              <a:rPr lang="en-US" dirty="0"/>
              <a:t> Editorials: The last paragraph uses “referenced standards”, which could be clearer. </a:t>
            </a:r>
          </a:p>
          <a:p>
            <a:pPr lvl="2"/>
            <a:r>
              <a:rPr lang="en-US" dirty="0"/>
              <a:t>Insert “(the referenced standards)” after “IEEE Std 802.15.4 and IEEE Std 802.11ah-2016”.</a:t>
            </a:r>
          </a:p>
        </p:txBody>
      </p:sp>
      <p:sp>
        <p:nvSpPr>
          <p:cNvPr id="4" name="Date Placeholder 3">
            <a:extLst>
              <a:ext uri="{FF2B5EF4-FFF2-40B4-BE49-F238E27FC236}">
                <a16:creationId xmlns:a16="http://schemas.microsoft.com/office/drawing/2014/main" id="{45F416E4-AB4B-F9D3-D712-F22EA22A17D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87963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AE68-4CB6-74C2-0EF3-3F0061FB264A}"/>
              </a:ext>
            </a:extLst>
          </p:cNvPr>
          <p:cNvSpPr>
            <a:spLocks noGrp="1"/>
          </p:cNvSpPr>
          <p:nvPr>
            <p:ph type="title"/>
          </p:nvPr>
        </p:nvSpPr>
        <p:spPr/>
        <p:txBody>
          <a:bodyPr/>
          <a:lstStyle/>
          <a:p>
            <a:r>
              <a:rPr lang="en-US" dirty="0"/>
              <a:t>Comments from 802.1: PAR: 5.5</a:t>
            </a:r>
          </a:p>
        </p:txBody>
      </p:sp>
      <p:sp>
        <p:nvSpPr>
          <p:cNvPr id="3" name="Content Placeholder 2">
            <a:extLst>
              <a:ext uri="{FF2B5EF4-FFF2-40B4-BE49-F238E27FC236}">
                <a16:creationId xmlns:a16="http://schemas.microsoft.com/office/drawing/2014/main" id="{F3DC049E-42E6-97B6-7986-BC4C582410A0}"/>
              </a:ext>
            </a:extLst>
          </p:cNvPr>
          <p:cNvSpPr>
            <a:spLocks noGrp="1"/>
          </p:cNvSpPr>
          <p:nvPr>
            <p:ph idx="1"/>
          </p:nvPr>
        </p:nvSpPr>
        <p:spPr/>
        <p:txBody>
          <a:bodyPr>
            <a:normAutofit/>
          </a:bodyPr>
          <a:lstStyle/>
          <a:p>
            <a:r>
              <a:rPr lang="en-US" dirty="0"/>
              <a:t>5.5 Need for the project </a:t>
            </a:r>
          </a:p>
          <a:p>
            <a:r>
              <a:rPr lang="en-US" sz="2400" b="1" i="1" dirty="0">
                <a:solidFill>
                  <a:schemeClr val="accent6">
                    <a:lumMod val="50000"/>
                  </a:schemeClr>
                </a:solidFill>
              </a:rPr>
              <a:t>Recommended Resolution:  Revised:  Replace 5.5 text with:</a:t>
            </a:r>
          </a:p>
          <a:p>
            <a:r>
              <a:rPr lang="en-US" sz="24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endParaRPr lang="en-US" sz="2400" b="1" i="1" dirty="0">
              <a:solidFill>
                <a:schemeClr val="accent6">
                  <a:lumMod val="50000"/>
                </a:schemeClr>
              </a:solidFill>
            </a:endParaRPr>
          </a:p>
          <a:p>
            <a:endParaRPr lang="en-GB" sz="2400" kern="100" dirty="0">
              <a:effectLst/>
              <a:latin typeface="Calibri" panose="020F0502020204030204" pitchFamily="34" charset="0"/>
              <a:ea typeface="Yu Mincho" panose="02020400000000000000" pitchFamily="18" charset="-128"/>
              <a:cs typeface="Times New Roman" panose="02020603050405020304" pitchFamily="18" charset="0"/>
            </a:endParaRPr>
          </a:p>
          <a:p>
            <a:pPr lvl="2"/>
            <a:endParaRPr lang="en-US" dirty="0"/>
          </a:p>
        </p:txBody>
      </p:sp>
      <p:sp>
        <p:nvSpPr>
          <p:cNvPr id="4" name="Date Placeholder 3">
            <a:extLst>
              <a:ext uri="{FF2B5EF4-FFF2-40B4-BE49-F238E27FC236}">
                <a16:creationId xmlns:a16="http://schemas.microsoft.com/office/drawing/2014/main" id="{45F416E4-AB4B-F9D3-D712-F22EA22A17D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067523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DA769-2F74-8F2D-B530-24A2EC3A0612}"/>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9B36DA07-69B8-A3D1-47B8-2555792013F6}"/>
              </a:ext>
            </a:extLst>
          </p:cNvPr>
          <p:cNvSpPr>
            <a:spLocks noGrp="1"/>
          </p:cNvSpPr>
          <p:nvPr>
            <p:ph idx="1"/>
          </p:nvPr>
        </p:nvSpPr>
        <p:spPr/>
        <p:txBody>
          <a:bodyPr>
            <a:normAutofit fontScale="92500" lnSpcReduction="20000"/>
          </a:bodyPr>
          <a:lstStyle/>
          <a:p>
            <a:r>
              <a:rPr lang="en-US" dirty="0"/>
              <a:t>PAR 8.1 Additional Explanatory Notes </a:t>
            </a:r>
          </a:p>
          <a:p>
            <a:pPr lvl="1"/>
            <a:r>
              <a:rPr lang="en-US" dirty="0"/>
              <a:t>5.2 does not indicate that the recommended practice will cite IEEE Std 802.11-2020 and IEEE Std 802.15.4-2020. </a:t>
            </a:r>
          </a:p>
          <a:p>
            <a:pPr lvl="2"/>
            <a:r>
              <a:rPr lang="en-US" dirty="0"/>
              <a:t>Change “As indicated in 5.2, the” to “#5.2.b: The” </a:t>
            </a:r>
          </a:p>
          <a:p>
            <a:pPr lvl="2"/>
            <a:r>
              <a:rPr lang="en-US" b="1" i="1" dirty="0">
                <a:solidFill>
                  <a:schemeClr val="accent6">
                    <a:lumMod val="50000"/>
                  </a:schemeClr>
                </a:solidFill>
              </a:rPr>
              <a:t>Recommended Resolution: Revised. Text changed to: </a:t>
            </a:r>
          </a:p>
          <a:p>
            <a:pPr marL="1371600" lvl="3" indent="0">
              <a:buNone/>
            </a:pPr>
            <a:r>
              <a:rPr lang="en-US" b="1" i="1" dirty="0">
                <a:solidFill>
                  <a:schemeClr val="accent6">
                    <a:lumMod val="50000"/>
                  </a:schemeClr>
                </a:solidFill>
              </a:rPr>
              <a:t> As indicated in 5.2a, 5.2b and 5.5, the recommended practice will cite:</a:t>
            </a:r>
          </a:p>
          <a:p>
            <a:pPr lvl="3"/>
            <a:r>
              <a:rPr lang="en-US" b="1" i="1" dirty="0">
                <a:solidFill>
                  <a:schemeClr val="accent6">
                    <a:lumMod val="50000"/>
                  </a:schemeClr>
                </a:solidFill>
              </a:rPr>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3"/>
            <a:r>
              <a:rPr lang="en-US" b="1" i="1" dirty="0">
                <a:solidFill>
                  <a:schemeClr val="accent6">
                    <a:lumMod val="50000"/>
                  </a:schemeClr>
                </a:solidFill>
              </a:rPr>
              <a:t>IEEE Std 802.15.4-2020: IEEE Standard for Low-Rate Wireless Networks</a:t>
            </a:r>
          </a:p>
          <a:p>
            <a:pPr lvl="2"/>
            <a:endParaRPr lang="en-US" dirty="0"/>
          </a:p>
          <a:p>
            <a:pPr lvl="1"/>
            <a:r>
              <a:rPr lang="en-US" dirty="0"/>
              <a:t>Editorial: The titles of IEEE Std 802.11-2020 and IEEE Std 802.15.4-2020 are not provided. </a:t>
            </a:r>
          </a:p>
          <a:p>
            <a:pPr lvl="2"/>
            <a:r>
              <a:rPr lang="en-US" dirty="0"/>
              <a:t>Provide their titles.</a:t>
            </a:r>
          </a:p>
          <a:p>
            <a:pPr lvl="2"/>
            <a:r>
              <a:rPr lang="en-US" b="1" i="1" dirty="0">
                <a:solidFill>
                  <a:schemeClr val="accent6">
                    <a:lumMod val="50000"/>
                  </a:schemeClr>
                </a:solidFill>
              </a:rPr>
              <a:t>Recommended Resolution: Accept </a:t>
            </a:r>
          </a:p>
          <a:p>
            <a:endParaRPr lang="en-US" dirty="0"/>
          </a:p>
        </p:txBody>
      </p:sp>
      <p:sp>
        <p:nvSpPr>
          <p:cNvPr id="4" name="Date Placeholder 3">
            <a:extLst>
              <a:ext uri="{FF2B5EF4-FFF2-40B4-BE49-F238E27FC236}">
                <a16:creationId xmlns:a16="http://schemas.microsoft.com/office/drawing/2014/main" id="{3CB9B5F6-0B26-F6C9-115D-38B75D00D622}"/>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127932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5300-A5CE-AB0C-6D6C-6CA8C4F3DEAD}"/>
              </a:ext>
            </a:extLst>
          </p:cNvPr>
          <p:cNvSpPr>
            <a:spLocks noGrp="1"/>
          </p:cNvSpPr>
          <p:nvPr>
            <p:ph type="title"/>
          </p:nvPr>
        </p:nvSpPr>
        <p:spPr/>
        <p:txBody>
          <a:bodyPr/>
          <a:lstStyle/>
          <a:p>
            <a:r>
              <a:rPr lang="en-US" dirty="0"/>
              <a:t>Comments from 802.1: CSD</a:t>
            </a:r>
          </a:p>
        </p:txBody>
      </p:sp>
      <p:sp>
        <p:nvSpPr>
          <p:cNvPr id="3" name="Content Placeholder 2">
            <a:extLst>
              <a:ext uri="{FF2B5EF4-FFF2-40B4-BE49-F238E27FC236}">
                <a16:creationId xmlns:a16="http://schemas.microsoft.com/office/drawing/2014/main" id="{3E42512A-2526-538F-5A73-E2506FDED561}"/>
              </a:ext>
            </a:extLst>
          </p:cNvPr>
          <p:cNvSpPr>
            <a:spLocks noGrp="1"/>
          </p:cNvSpPr>
          <p:nvPr>
            <p:ph idx="1"/>
          </p:nvPr>
        </p:nvSpPr>
        <p:spPr/>
        <p:txBody>
          <a:bodyPr/>
          <a:lstStyle/>
          <a:p>
            <a:r>
              <a:rPr lang="en-US" dirty="0"/>
              <a:t>1.1.2 Coexistence </a:t>
            </a:r>
          </a:p>
          <a:p>
            <a:r>
              <a:rPr lang="en-US" dirty="0"/>
              <a:t>Editorial: “the referenced standards” could be clearer. </a:t>
            </a:r>
          </a:p>
          <a:p>
            <a:pPr lvl="1"/>
            <a:r>
              <a:rPr lang="en-US" dirty="0"/>
              <a:t>Change to “IEEE Std 802.11-2020 and IEEE Std 802.15.4-2020 (the referenced standards)”. </a:t>
            </a:r>
          </a:p>
          <a:p>
            <a:pPr lvl="1"/>
            <a:r>
              <a:rPr lang="en-US" b="1" i="1" dirty="0">
                <a:solidFill>
                  <a:schemeClr val="accent6">
                    <a:lumMod val="50000"/>
                  </a:schemeClr>
                </a:solidFill>
              </a:rPr>
              <a:t>Recommended Resolution: Accept </a:t>
            </a:r>
            <a:endParaRPr lang="en-US" dirty="0"/>
          </a:p>
          <a:p>
            <a:r>
              <a:rPr lang="en-US" dirty="0"/>
              <a:t>1.2.1 Broad market potential</a:t>
            </a:r>
          </a:p>
          <a:p>
            <a:r>
              <a:rPr lang="en-US" dirty="0"/>
              <a:t>Editorial: “IEEE Std 802.1-2020” is in error.</a:t>
            </a:r>
          </a:p>
          <a:p>
            <a:pPr lvl="1"/>
            <a:r>
              <a:rPr lang="en-US" dirty="0"/>
              <a:t> Change to “IEEE Std 802.11-2020”.</a:t>
            </a:r>
          </a:p>
          <a:p>
            <a:pPr lvl="1"/>
            <a:r>
              <a:rPr lang="en-US" b="1" i="1" dirty="0">
                <a:solidFill>
                  <a:schemeClr val="accent6">
                    <a:lumMod val="50000"/>
                  </a:schemeClr>
                </a:solidFill>
              </a:rPr>
              <a:t>Recommended Resolution: Accept </a:t>
            </a:r>
          </a:p>
          <a:p>
            <a:pPr marL="457200" lvl="1" indent="0">
              <a:buNone/>
            </a:pPr>
            <a:endParaRPr lang="en-US" dirty="0"/>
          </a:p>
        </p:txBody>
      </p:sp>
      <p:sp>
        <p:nvSpPr>
          <p:cNvPr id="4" name="Date Placeholder 3">
            <a:extLst>
              <a:ext uri="{FF2B5EF4-FFF2-40B4-BE49-F238E27FC236}">
                <a16:creationId xmlns:a16="http://schemas.microsoft.com/office/drawing/2014/main" id="{5D45D82B-8BF7-16E4-8865-2C2846AD1798}"/>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788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5300-A5CE-AB0C-6D6C-6CA8C4F3DEAD}"/>
              </a:ext>
            </a:extLst>
          </p:cNvPr>
          <p:cNvSpPr>
            <a:spLocks noGrp="1"/>
          </p:cNvSpPr>
          <p:nvPr>
            <p:ph type="title"/>
          </p:nvPr>
        </p:nvSpPr>
        <p:spPr/>
        <p:txBody>
          <a:bodyPr/>
          <a:lstStyle/>
          <a:p>
            <a:r>
              <a:rPr lang="en-US" dirty="0"/>
              <a:t>Comments from 802.1: CSD</a:t>
            </a:r>
          </a:p>
        </p:txBody>
      </p:sp>
      <p:sp>
        <p:nvSpPr>
          <p:cNvPr id="3" name="Content Placeholder 2">
            <a:extLst>
              <a:ext uri="{FF2B5EF4-FFF2-40B4-BE49-F238E27FC236}">
                <a16:creationId xmlns:a16="http://schemas.microsoft.com/office/drawing/2014/main" id="{3E42512A-2526-538F-5A73-E2506FDED561}"/>
              </a:ext>
            </a:extLst>
          </p:cNvPr>
          <p:cNvSpPr>
            <a:spLocks noGrp="1"/>
          </p:cNvSpPr>
          <p:nvPr>
            <p:ph idx="1"/>
          </p:nvPr>
        </p:nvSpPr>
        <p:spPr/>
        <p:txBody>
          <a:bodyPr>
            <a:normAutofit fontScale="85000" lnSpcReduction="20000"/>
          </a:bodyPr>
          <a:lstStyle/>
          <a:p>
            <a:pPr marL="0" indent="0">
              <a:buNone/>
            </a:pPr>
            <a:r>
              <a:rPr lang="en-US" dirty="0"/>
              <a:t>1.2.2.b Compatibility </a:t>
            </a:r>
          </a:p>
          <a:p>
            <a:r>
              <a:rPr lang="en-US" dirty="0"/>
              <a:t>IEEE 802.15 has previously determined that IEEE Std 802.15.4ab shall comply with IEEE Std 802 but cannot comply with IEEE Std 802.1Q and IEEE Std 802.1AC because IEEE Std 802.15 uses 64-bit MAC addresses. That is one aspect; however, IEEE 802.1 believes the following aspects also apply:</a:t>
            </a:r>
          </a:p>
          <a:p>
            <a:pPr lvl="1"/>
            <a:r>
              <a:rPr lang="en-US" dirty="0"/>
              <a:t>IEEE Std 802.15.4 has a restricted MTU size which makes bridging to other IEEE 802 media impossible without suitable fragmentation/reassembly support. </a:t>
            </a:r>
          </a:p>
          <a:p>
            <a:pPr lvl="1"/>
            <a:r>
              <a:rPr lang="en-US" dirty="0"/>
              <a:t>The use of other Addressing Modes beyond the extended address (64-bit) is also incompatible with IEEE Std 802.1Q and IEEE Std 802.1AC. Please consider including these aspects as well as any others that may be appropriate in your response on IEEE Std 802.15.4 aspects that do not comply with IEEE Std 802.1Q and IEEE Std 802.1AC.</a:t>
            </a:r>
          </a:p>
          <a:p>
            <a:pPr marL="0" indent="0">
              <a:buNone/>
            </a:pPr>
            <a:r>
              <a:rPr lang="en-US" dirty="0"/>
              <a:t>Please consider including these aspects as well as any others that may be appropriate in your response on IEEE Std 802.15.4 aspects that do not comply with IEEE Std 802.1Q and IEEE Std 802.1AC.</a:t>
            </a:r>
          </a:p>
          <a:p>
            <a:pPr lvl="1"/>
            <a:r>
              <a:rPr lang="en-US" b="1" i="1" dirty="0">
                <a:solidFill>
                  <a:schemeClr val="accent6">
                    <a:lumMod val="50000"/>
                  </a:schemeClr>
                </a:solidFill>
              </a:rPr>
              <a:t>Recommended Resolution: The group considered the comment and determined that the existing text in the CSD is sufficient for the scope of the recommended practice.</a:t>
            </a:r>
          </a:p>
        </p:txBody>
      </p:sp>
      <p:sp>
        <p:nvSpPr>
          <p:cNvPr id="4" name="Date Placeholder 3">
            <a:extLst>
              <a:ext uri="{FF2B5EF4-FFF2-40B4-BE49-F238E27FC236}">
                <a16:creationId xmlns:a16="http://schemas.microsoft.com/office/drawing/2014/main" id="{5D45D82B-8BF7-16E4-8865-2C2846AD1798}"/>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272948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11FB5-5A9D-A59E-3F4F-36CFEC5A31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A05FEF-E1A5-7DE1-C198-30E7E3864931}"/>
              </a:ext>
            </a:extLst>
          </p:cNvPr>
          <p:cNvSpPr>
            <a:spLocks noGrp="1"/>
          </p:cNvSpPr>
          <p:nvPr>
            <p:ph idx="1"/>
          </p:nvPr>
        </p:nvSpPr>
        <p:spPr/>
        <p:txBody>
          <a:bodyPr>
            <a:normAutofit fontScale="92500" lnSpcReduction="10000"/>
          </a:bodyPr>
          <a:lstStyle/>
          <a:p>
            <a:r>
              <a:rPr lang="en-US" dirty="0"/>
              <a:t>1.2.4a Demonstrated system feasibility</a:t>
            </a:r>
          </a:p>
          <a:p>
            <a:pPr lvl="1"/>
            <a:r>
              <a:rPr lang="en-US" dirty="0"/>
              <a:t> Editorial: The third sentence uses “standard”. </a:t>
            </a:r>
          </a:p>
          <a:p>
            <a:pPr lvl="1"/>
            <a:r>
              <a:rPr lang="en-US" dirty="0"/>
              <a:t>Change to “Recommended Practice”. </a:t>
            </a:r>
          </a:p>
          <a:p>
            <a:pPr lvl="1"/>
            <a:r>
              <a:rPr lang="en-US" b="1" i="1" dirty="0">
                <a:solidFill>
                  <a:schemeClr val="accent6">
                    <a:lumMod val="50000"/>
                  </a:schemeClr>
                </a:solidFill>
              </a:rPr>
              <a:t>Recommended Resolution: Accept</a:t>
            </a:r>
            <a:endParaRPr lang="en-US" dirty="0"/>
          </a:p>
          <a:p>
            <a:r>
              <a:rPr lang="en-US" dirty="0"/>
              <a:t>1.2.5.a Known cost factors. </a:t>
            </a:r>
          </a:p>
          <a:p>
            <a:pPr lvl="1"/>
            <a:r>
              <a:rPr lang="en-US" dirty="0"/>
              <a:t>Editorial: The first sentence inconsistently uses “subject”. </a:t>
            </a:r>
          </a:p>
          <a:p>
            <a:pPr lvl="1"/>
            <a:r>
              <a:rPr lang="en-US" dirty="0"/>
              <a:t>Change to “referenced”. </a:t>
            </a:r>
          </a:p>
          <a:p>
            <a:pPr lvl="1"/>
            <a:r>
              <a:rPr lang="en-US" b="1" i="1" dirty="0">
                <a:solidFill>
                  <a:schemeClr val="accent6">
                    <a:lumMod val="50000"/>
                  </a:schemeClr>
                </a:solidFill>
              </a:rPr>
              <a:t>Recommended Resolution: Accept</a:t>
            </a:r>
            <a:endParaRPr lang="en-US" dirty="0"/>
          </a:p>
          <a:p>
            <a:r>
              <a:rPr lang="en-US" dirty="0"/>
              <a:t>1.2.5.d Consideration of operational costs (e.g., energy consumption).</a:t>
            </a:r>
          </a:p>
          <a:p>
            <a:pPr lvl="1"/>
            <a:r>
              <a:rPr lang="en-US" dirty="0"/>
              <a:t>Editorial: The sentence uses “operating”. </a:t>
            </a:r>
          </a:p>
          <a:p>
            <a:pPr lvl="1"/>
            <a:r>
              <a:rPr lang="en-US" dirty="0"/>
              <a:t>Change to “operational”.</a:t>
            </a:r>
          </a:p>
          <a:p>
            <a:pPr lvl="1"/>
            <a:r>
              <a:rPr lang="en-US" b="1" i="1" dirty="0">
                <a:solidFill>
                  <a:schemeClr val="accent6">
                    <a:lumMod val="50000"/>
                  </a:schemeClr>
                </a:solidFill>
              </a:rPr>
              <a:t>Recommended Resolution: Accept</a:t>
            </a:r>
            <a:endParaRPr lang="en-US" dirty="0"/>
          </a:p>
          <a:p>
            <a:pPr lvl="1"/>
            <a:endParaRPr lang="en-US" dirty="0"/>
          </a:p>
        </p:txBody>
      </p:sp>
      <p:sp>
        <p:nvSpPr>
          <p:cNvPr id="4" name="Date Placeholder 3">
            <a:extLst>
              <a:ext uri="{FF2B5EF4-FFF2-40B4-BE49-F238E27FC236}">
                <a16:creationId xmlns:a16="http://schemas.microsoft.com/office/drawing/2014/main" id="{B6699F60-9D3F-7BAF-777E-23A36921AA16}"/>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605876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6687-D7CE-05CF-6A53-8C6D085E92A3}"/>
              </a:ext>
            </a:extLst>
          </p:cNvPr>
          <p:cNvSpPr>
            <a:spLocks noGrp="1"/>
          </p:cNvSpPr>
          <p:nvPr>
            <p:ph type="title"/>
          </p:nvPr>
        </p:nvSpPr>
        <p:spPr>
          <a:xfrm>
            <a:off x="838200" y="826241"/>
            <a:ext cx="10515600" cy="489375"/>
          </a:xfrm>
        </p:spPr>
        <p:txBody>
          <a:bodyPr>
            <a:normAutofit fontScale="90000"/>
          </a:bodyPr>
          <a:lstStyle/>
          <a:p>
            <a:r>
              <a:rPr lang="en-US" dirty="0"/>
              <a:t>WG Motions:</a:t>
            </a:r>
          </a:p>
        </p:txBody>
      </p:sp>
      <p:sp>
        <p:nvSpPr>
          <p:cNvPr id="3" name="Content Placeholder 2">
            <a:extLst>
              <a:ext uri="{FF2B5EF4-FFF2-40B4-BE49-F238E27FC236}">
                <a16:creationId xmlns:a16="http://schemas.microsoft.com/office/drawing/2014/main" id="{506A3B22-F8FA-DEE6-7F01-B07EEC28DADA}"/>
              </a:ext>
            </a:extLst>
          </p:cNvPr>
          <p:cNvSpPr>
            <a:spLocks noGrp="1"/>
          </p:cNvSpPr>
          <p:nvPr>
            <p:ph idx="1"/>
          </p:nvPr>
        </p:nvSpPr>
        <p:spPr>
          <a:xfrm>
            <a:off x="838200" y="1460820"/>
            <a:ext cx="10515600" cy="4716143"/>
          </a:xfrm>
        </p:spPr>
        <p:txBody>
          <a:bodyPr>
            <a:normAutofit fontScale="85000" lnSpcReduction="20000"/>
          </a:bodyPr>
          <a:lstStyle/>
          <a:p>
            <a:r>
              <a:rPr lang="en-US" dirty="0"/>
              <a:t>Motion:  Request that the responses to received PAR and CSD review comments contained in document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802.19-23/0025r1</a:t>
            </a:r>
            <a:r>
              <a:rPr lang="en-US" dirty="0"/>
              <a:t> be approved for submission to the EC. The 802.19 working group chair is authorized to make additional modifications to the responses as needed.</a:t>
            </a:r>
          </a:p>
          <a:p>
            <a:r>
              <a:rPr lang="en-US" dirty="0"/>
              <a:t>Moved/Seconded: Ben Rolfe (BCA) / Yuki Nagai (MELCO)</a:t>
            </a:r>
          </a:p>
          <a:p>
            <a:r>
              <a:rPr lang="en-US" dirty="0"/>
              <a:t>Result: Yes/No/Abstain: 9/0/0</a:t>
            </a:r>
          </a:p>
          <a:p>
            <a:pPr marL="0" indent="0">
              <a:buNone/>
            </a:pPr>
            <a:endParaRPr lang="en-US" dirty="0"/>
          </a:p>
          <a:p>
            <a:r>
              <a:rPr lang="en-US" dirty="0"/>
              <a:t>Motion: Move that the PAR and CSD contained in documents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802.19-23/0017r3</a:t>
            </a:r>
            <a:r>
              <a:rPr lang="en-US" dirty="0"/>
              <a:t> and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802.19-23/0018r3</a:t>
            </a:r>
            <a:r>
              <a:rPr lang="en-US" dirty="0"/>
              <a:t>, respectively, be approved by the IEEE 802.19 WG and that the EC be requested to forward the PAR to </a:t>
            </a:r>
            <a:r>
              <a:rPr lang="en-US" dirty="0" err="1"/>
              <a:t>NesCom</a:t>
            </a:r>
            <a:r>
              <a:rPr lang="en-US" dirty="0"/>
              <a:t>. The 802.19 working group chair is authorized to make additional modifications to the PAR and CSD as needed to reflect EC discussion at its closing meeting.</a:t>
            </a:r>
          </a:p>
          <a:p>
            <a:r>
              <a:rPr lang="en-US" dirty="0"/>
              <a:t>Moved/Seconded: Ben Rolfe (BCA) / Jim </a:t>
            </a:r>
            <a:r>
              <a:rPr lang="en-US" dirty="0" err="1"/>
              <a:t>Petranovich</a:t>
            </a:r>
            <a:endParaRPr lang="en-US" dirty="0"/>
          </a:p>
          <a:p>
            <a:r>
              <a:rPr lang="en-US" dirty="0"/>
              <a:t>Result: Yes/No/Abstain: 9/0/0</a:t>
            </a:r>
          </a:p>
          <a:p>
            <a:pPr marL="0" indent="0">
              <a:buNone/>
            </a:pPr>
            <a:endParaRPr lang="en-US" dirty="0"/>
          </a:p>
        </p:txBody>
      </p:sp>
      <p:sp>
        <p:nvSpPr>
          <p:cNvPr id="4" name="Date Placeholder 3">
            <a:extLst>
              <a:ext uri="{FF2B5EF4-FFF2-40B4-BE49-F238E27FC236}">
                <a16:creationId xmlns:a16="http://schemas.microsoft.com/office/drawing/2014/main" id="{5E4EAC6B-7377-5F0E-8B7E-08812C642A5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18692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FE21-7FBF-62CD-69D7-5B2404950C87}"/>
              </a:ext>
            </a:extLst>
          </p:cNvPr>
          <p:cNvSpPr>
            <a:spLocks noGrp="1"/>
          </p:cNvSpPr>
          <p:nvPr>
            <p:ph type="title"/>
          </p:nvPr>
        </p:nvSpPr>
        <p:spPr/>
        <p:txBody>
          <a:bodyPr/>
          <a:lstStyle/>
          <a:p>
            <a:pPr algn="ctr"/>
            <a:r>
              <a:rPr lang="en-US" dirty="0"/>
              <a:t>802.11 Comments</a:t>
            </a:r>
          </a:p>
        </p:txBody>
      </p:sp>
      <p:sp>
        <p:nvSpPr>
          <p:cNvPr id="4" name="Date Placeholder 3">
            <a:extLst>
              <a:ext uri="{FF2B5EF4-FFF2-40B4-BE49-F238E27FC236}">
                <a16:creationId xmlns:a16="http://schemas.microsoft.com/office/drawing/2014/main" id="{F4E4BBB8-9B86-1E8D-D5BB-BF88AB1B6A8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0698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normAutofit fontScale="85000" lnSpcReduction="20000"/>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b="1" i="1" dirty="0">
                <a:solidFill>
                  <a:schemeClr val="accent6">
                    <a:lumMod val="50000"/>
                  </a:schemeClr>
                </a:solidFill>
              </a:rPr>
              <a:t>Recommended Resolution:  Accept</a:t>
            </a:r>
          </a:p>
          <a:p>
            <a:r>
              <a:rPr lang="en-US" dirty="0"/>
              <a:t>4.3 Missing date for submission to </a:t>
            </a:r>
            <a:r>
              <a:rPr lang="en-US" dirty="0" err="1"/>
              <a:t>RevCom</a:t>
            </a:r>
            <a:r>
              <a:rPr lang="en-US" dirty="0"/>
              <a:t>.</a:t>
            </a:r>
          </a:p>
          <a:p>
            <a:r>
              <a:rPr lang="en-US" b="1" i="1" dirty="0">
                <a:solidFill>
                  <a:schemeClr val="accent6">
                    <a:lumMod val="50000"/>
                  </a:schemeClr>
                </a:solidFill>
              </a:rPr>
              <a:t>Recommended Resolution: Revised, add date expected to submit to REVCOM 12 months after first SA ballot. </a:t>
            </a:r>
            <a:endParaRPr lang="en-US" dirty="0"/>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 1 GHz (S1G) physical layer (PHY), the IEEE Std 802.15.4 smart utility networking (SUN) frequency shift keying (FSK) PHY, and the IEEE Std 802.15.4 SUN Orthogonal Frequency Division Multiplexing (OFDM) PHY.”</a:t>
            </a:r>
          </a:p>
          <a:p>
            <a:r>
              <a:rPr lang="en-US" b="1" i="1" dirty="0">
                <a:solidFill>
                  <a:schemeClr val="accent6">
                    <a:lumMod val="50000"/>
                  </a:schemeClr>
                </a:solidFill>
              </a:rPr>
              <a:t>Recommended Resolution:  Accept</a:t>
            </a:r>
          </a:p>
          <a:p>
            <a:endParaRPr lang="en-US" dirty="0">
              <a:solidFill>
                <a:schemeClr val="tx1"/>
              </a:solidFill>
            </a:endParaRP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a:p>
            <a:r>
              <a:rPr lang="en-US" b="1" i="1" dirty="0">
                <a:solidFill>
                  <a:schemeClr val="accent6">
                    <a:lumMod val="50000"/>
                  </a:schemeClr>
                </a:solidFill>
              </a:rPr>
              <a:t>Recommended Resolution:  Accept</a:t>
            </a:r>
          </a:p>
          <a:p>
            <a:endParaRPr lang="en-US" dirty="0"/>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37820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normAutofit fontScale="90000"/>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IEEE Std 802.15.4g in the industry). Devices based on IEEE Std 802.11 S1G (commonly referred to as IEEE Std 802.11ah in the industry) are expected to begin widespread deployment. The need for new devices using different technologies to coexist is critical to support and sustain growth in the markets. “</a:t>
            </a:r>
          </a:p>
          <a:p>
            <a:r>
              <a:rPr lang="en-US" sz="2000" b="1" i="1" dirty="0">
                <a:solidFill>
                  <a:schemeClr val="accent6">
                    <a:lumMod val="50000"/>
                  </a:schemeClr>
                </a:solidFill>
              </a:rPr>
              <a:t>Recommended Resolution:  Accept</a:t>
            </a:r>
          </a:p>
          <a:p>
            <a:endParaRPr lang="en-US" sz="2000" dirty="0"/>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3952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a:p>
            <a:r>
              <a:rPr lang="en-US" sz="2400" b="1" i="1" dirty="0">
                <a:solidFill>
                  <a:schemeClr val="accent6">
                    <a:lumMod val="50000"/>
                  </a:schemeClr>
                </a:solidFill>
              </a:rPr>
              <a:t>Recommended Resolution:  Revised:  </a:t>
            </a:r>
          </a:p>
          <a:p>
            <a:pPr lvl="1"/>
            <a:r>
              <a:rPr lang="en-US" sz="2000" dirty="0"/>
              <a:t>As proposed but add missing “.4”: IEEE Std 802.15</a:t>
            </a:r>
            <a:r>
              <a:rPr lang="en-US" sz="2000" dirty="0">
                <a:solidFill>
                  <a:srgbClr val="FF0000"/>
                </a:solidFill>
              </a:rPr>
              <a:t>.4</a:t>
            </a:r>
            <a:r>
              <a:rPr lang="en-US" sz="2000" dirty="0"/>
              <a:t>-2020: IEEE Standard for Low-Rate Wireless Networks</a:t>
            </a:r>
            <a:endParaRPr lang="en-US" sz="2000" b="1" i="1" dirty="0">
              <a:solidFill>
                <a:schemeClr val="accent6">
                  <a:lumMod val="50000"/>
                </a:schemeClr>
              </a:solidFill>
            </a:endParaRPr>
          </a:p>
          <a:p>
            <a:endParaRPr lang="en-US" sz="2200" dirty="0"/>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1690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r>
              <a:rPr lang="en-US" b="1" i="1" dirty="0">
                <a:solidFill>
                  <a:schemeClr val="accent6">
                    <a:lumMod val="50000"/>
                  </a:schemeClr>
                </a:solidFill>
              </a:rPr>
              <a:t>Recommended Resolution:  Accept</a:t>
            </a:r>
            <a:endParaRPr lang="en-US" b="0" i="0" dirty="0">
              <a:solidFill>
                <a:srgbClr val="000000"/>
              </a:solidFill>
              <a:effectLst/>
              <a:latin typeface="Times New Roman" panose="02020603050405020304" pitchFamily="18" charset="0"/>
            </a:endParaRP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r>
              <a:rPr lang="en-US" b="1" i="1" dirty="0">
                <a:solidFill>
                  <a:schemeClr val="accent6">
                    <a:lumMod val="50000"/>
                  </a:schemeClr>
                </a:solidFill>
              </a:rPr>
              <a:t>Recommended Resolution:  Accept</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59258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D30D-FF12-9770-FC9E-218C9F594CFC}"/>
              </a:ext>
            </a:extLst>
          </p:cNvPr>
          <p:cNvSpPr>
            <a:spLocks noGrp="1"/>
          </p:cNvSpPr>
          <p:nvPr>
            <p:ph type="title"/>
          </p:nvPr>
        </p:nvSpPr>
        <p:spPr/>
        <p:txBody>
          <a:bodyPr/>
          <a:lstStyle/>
          <a:p>
            <a:pPr algn="ctr"/>
            <a:r>
              <a:rPr lang="en-US" dirty="0"/>
              <a:t>Comments from 802.3</a:t>
            </a:r>
          </a:p>
        </p:txBody>
      </p:sp>
      <p:sp>
        <p:nvSpPr>
          <p:cNvPr id="4" name="Date Placeholder 3">
            <a:extLst>
              <a:ext uri="{FF2B5EF4-FFF2-40B4-BE49-F238E27FC236}">
                <a16:creationId xmlns:a16="http://schemas.microsoft.com/office/drawing/2014/main" id="{11F59DCA-48D1-A5D7-C46D-879021DFEB2C}"/>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185050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TotalTime>
  <Words>3012</Words>
  <Application>Microsoft Office PowerPoint</Application>
  <PresentationFormat>Widescreen</PresentationFormat>
  <Paragraphs>237</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Enhanced Sub 1 GHz Study Group:  PAR and CSD Comment resolution</vt:lpstr>
      <vt:lpstr>PAR and CSD Comment Review and Resolution</vt:lpstr>
      <vt:lpstr>802.11 Comments</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Comments from 802.3</vt:lpstr>
      <vt:lpstr>Comments from 802.3</vt:lpstr>
      <vt:lpstr>Comments from 802.3</vt:lpstr>
      <vt:lpstr>Comments from 802.15</vt:lpstr>
      <vt:lpstr>PAR and CSD Review by 802.15 SCM</vt:lpstr>
      <vt:lpstr>PAR and CSD Review by 802.15 SCM</vt:lpstr>
      <vt:lpstr>PAR and CSD Review by 802.15 SCM</vt:lpstr>
      <vt:lpstr>PAR and CSD Review by 802.15 SCM</vt:lpstr>
      <vt:lpstr>PAR and CSD Review by 802.15 SCM</vt:lpstr>
      <vt:lpstr>Comments from 802.1</vt:lpstr>
      <vt:lpstr>Comments from 802.1: PAR</vt:lpstr>
      <vt:lpstr>Comments from 802.1: PAR</vt:lpstr>
      <vt:lpstr>Comments from 802.1: PAR: 5.5</vt:lpstr>
      <vt:lpstr>Comments from 802.1: PAR: 5.5</vt:lpstr>
      <vt:lpstr>Comments from 802.1: PAR</vt:lpstr>
      <vt:lpstr>Comments from 802.1: CSD</vt:lpstr>
      <vt:lpstr>Comments from 802.1: CSD</vt:lpstr>
      <vt:lpstr>PowerPoint Presentation</vt:lpstr>
      <vt:lpstr>WG Motions: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Sub 1 GHz Study Group:  PAR and CSD Comment resolution</dc:title>
  <dc:creator>ben@blindcreek.com</dc:creator>
  <cp:lastModifiedBy>Ben</cp:lastModifiedBy>
  <cp:revision>17</cp:revision>
  <dcterms:created xsi:type="dcterms:W3CDTF">2023-11-14T21:14:57Z</dcterms:created>
  <dcterms:modified xsi:type="dcterms:W3CDTF">2023-11-15T07:10:16Z</dcterms:modified>
</cp:coreProperties>
</file>