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410" r:id="rId4"/>
    <p:sldId id="2400" r:id="rId5"/>
    <p:sldId id="241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92D1F-1C46-4EA7-AB77-93B6250EBBF4}" type="datetimeFigureOut">
              <a:rPr lang="en-US" smtClean="0"/>
              <a:t>11/15/2023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AEB9E1-8D2C-476A-9EA6-DE4B2C9C6259}" type="slidenum">
              <a:rPr lang="en-US" smtClean="0"/>
              <a:t>‹#›</a:t>
            </a:fld>
            <a:endParaRPr lang="en-US"/>
          </a:p>
        </p:txBody>
      </p:sp>
    </p:spTree>
    <p:extLst>
      <p:ext uri="{BB962C8B-B14F-4D97-AF65-F5344CB8AC3E}">
        <p14:creationId xmlns:p14="http://schemas.microsoft.com/office/powerpoint/2010/main" val="2230133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6FF1-65FE-BD3A-152F-56B42E32DC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7FAC55-ACDC-4A9C-3681-B2015B7492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00787-5359-F923-F206-39B0132F2EF8}"/>
              </a:ext>
            </a:extLst>
          </p:cNvPr>
          <p:cNvSpPr>
            <a:spLocks noGrp="1"/>
          </p:cNvSpPr>
          <p:nvPr>
            <p:ph type="dt" sz="half" idx="10"/>
          </p:nvPr>
        </p:nvSpPr>
        <p:spPr>
          <a:xfrm>
            <a:off x="838200" y="315912"/>
            <a:ext cx="2743200" cy="365125"/>
          </a:xfrm>
          <a:prstGeom prst="rect">
            <a:avLst/>
          </a:prstGeom>
        </p:spPr>
        <p:txBody>
          <a:bodyPr/>
          <a:lstStyle/>
          <a:p>
            <a:r>
              <a:rPr lang="en-US"/>
              <a:t>November 2023 </a:t>
            </a:r>
          </a:p>
        </p:txBody>
      </p:sp>
    </p:spTree>
    <p:extLst>
      <p:ext uri="{BB962C8B-B14F-4D97-AF65-F5344CB8AC3E}">
        <p14:creationId xmlns:p14="http://schemas.microsoft.com/office/powerpoint/2010/main" val="197508126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550F69-7160-A168-AE72-9E90636B2DF6}"/>
              </a:ext>
            </a:extLst>
          </p:cNvPr>
          <p:cNvSpPr>
            <a:spLocks noGrp="1"/>
          </p:cNvSpPr>
          <p:nvPr>
            <p:ph type="title"/>
          </p:nvPr>
        </p:nvSpPr>
        <p:spPr>
          <a:xfrm>
            <a:off x="838200" y="826241"/>
            <a:ext cx="10515600" cy="86444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2B3D95-6C57-D3CF-33C2-BB60F63BB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Line 6">
            <a:extLst>
              <a:ext uri="{FF2B5EF4-FFF2-40B4-BE49-F238E27FC236}">
                <a16:creationId xmlns:a16="http://schemas.microsoft.com/office/drawing/2014/main" id="{502757D0-8DC9-9FBA-9EA6-3567E115EEE1}"/>
              </a:ext>
            </a:extLst>
          </p:cNvPr>
          <p:cNvSpPr>
            <a:spLocks noChangeShapeType="1"/>
          </p:cNvSpPr>
          <p:nvPr userDrawn="1"/>
        </p:nvSpPr>
        <p:spPr bwMode="auto">
          <a:xfrm>
            <a:off x="814644" y="650239"/>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8" name="Date Placeholder 3">
            <a:extLst>
              <a:ext uri="{FF2B5EF4-FFF2-40B4-BE49-F238E27FC236}">
                <a16:creationId xmlns:a16="http://schemas.microsoft.com/office/drawing/2014/main" id="{DDEF6175-ADE6-E65E-4444-99D970DD5E64}"/>
              </a:ext>
            </a:extLst>
          </p:cNvPr>
          <p:cNvSpPr txBox="1">
            <a:spLocks/>
          </p:cNvSpPr>
          <p:nvPr userDrawn="1"/>
        </p:nvSpPr>
        <p:spPr bwMode="auto">
          <a:xfrm>
            <a:off x="7619974" y="356832"/>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802.19-23/0026r2</a:t>
            </a:r>
          </a:p>
        </p:txBody>
      </p:sp>
      <p:sp>
        <p:nvSpPr>
          <p:cNvPr id="19" name="Line 6">
            <a:extLst>
              <a:ext uri="{FF2B5EF4-FFF2-40B4-BE49-F238E27FC236}">
                <a16:creationId xmlns:a16="http://schemas.microsoft.com/office/drawing/2014/main" id="{4BD3D60E-99E9-6E9E-9555-A2E2D2091407}"/>
              </a:ext>
            </a:extLst>
          </p:cNvPr>
          <p:cNvSpPr>
            <a:spLocks noChangeShapeType="1"/>
          </p:cNvSpPr>
          <p:nvPr userDrawn="1"/>
        </p:nvSpPr>
        <p:spPr bwMode="auto">
          <a:xfrm>
            <a:off x="838200" y="6260494"/>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20" name="Rectangle 4">
            <a:extLst>
              <a:ext uri="{FF2B5EF4-FFF2-40B4-BE49-F238E27FC236}">
                <a16:creationId xmlns:a16="http://schemas.microsoft.com/office/drawing/2014/main" id="{EE6C46F5-27C9-C12D-8647-9E2E0D6621B2}"/>
              </a:ext>
            </a:extLst>
          </p:cNvPr>
          <p:cNvSpPr txBox="1">
            <a:spLocks noChangeArrowheads="1"/>
          </p:cNvSpPr>
          <p:nvPr userDrawn="1"/>
        </p:nvSpPr>
        <p:spPr bwMode="auto">
          <a:xfrm>
            <a:off x="7867073" y="6306827"/>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B. Rolfe (BCA)</a:t>
            </a:r>
          </a:p>
        </p:txBody>
      </p:sp>
      <p:sp>
        <p:nvSpPr>
          <p:cNvPr id="21" name="Rectangle 5">
            <a:extLst>
              <a:ext uri="{FF2B5EF4-FFF2-40B4-BE49-F238E27FC236}">
                <a16:creationId xmlns:a16="http://schemas.microsoft.com/office/drawing/2014/main" id="{98BE4FEC-62BF-CABD-A919-3E6EA71BB0C1}"/>
              </a:ext>
            </a:extLst>
          </p:cNvPr>
          <p:cNvSpPr txBox="1">
            <a:spLocks noChangeArrowheads="1"/>
          </p:cNvSpPr>
          <p:nvPr userDrawn="1"/>
        </p:nvSpPr>
        <p:spPr bwMode="auto">
          <a:xfrm>
            <a:off x="5731933" y="634543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ct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dirty="0"/>
          </a:p>
        </p:txBody>
      </p:sp>
      <p:sp>
        <p:nvSpPr>
          <p:cNvPr id="22" name="Rectangle 7">
            <a:extLst>
              <a:ext uri="{FF2B5EF4-FFF2-40B4-BE49-F238E27FC236}">
                <a16:creationId xmlns:a16="http://schemas.microsoft.com/office/drawing/2014/main" id="{FD3F7D5E-888F-5CEE-CD55-A23E30E4CB03}"/>
              </a:ext>
            </a:extLst>
          </p:cNvPr>
          <p:cNvSpPr>
            <a:spLocks noChangeArrowheads="1"/>
          </p:cNvSpPr>
          <p:nvPr userDrawn="1"/>
        </p:nvSpPr>
        <p:spPr bwMode="auto">
          <a:xfrm>
            <a:off x="812952" y="6306762"/>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Tree>
    <p:extLst>
      <p:ext uri="{BB962C8B-B14F-4D97-AF65-F5344CB8AC3E}">
        <p14:creationId xmlns:p14="http://schemas.microsoft.com/office/powerpoint/2010/main" val="3361691566"/>
      </p:ext>
    </p:extLst>
  </p:cSld>
  <p:clrMap bg1="lt1" tx1="dk1" bg2="lt2" tx2="dk2" accent1="accent1" accent2="accent2" accent3="accent3" accent4="accent4" accent5="accent5" accent6="accent6" hlink="hlink" folHlink="folHlink"/>
  <p:sldLayoutIdLst>
    <p:sldLayoutId id="2147483650"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9/dcn/23/19-23-0017-03-0000-19-3a-par-draft.pdf" TargetMode="External"/><Relationship Id="rId2" Type="http://schemas.openxmlformats.org/officeDocument/2006/relationships/hyperlink" Target="https://mentor.ieee.org/802.19/dcn/23/19-23-0025-02-ES1G-par-comments-review.pptx" TargetMode="External"/><Relationship Id="rId1" Type="http://schemas.openxmlformats.org/officeDocument/2006/relationships/slideLayout" Target="../slideLayouts/slideLayout1.xml"/><Relationship Id="rId4" Type="http://schemas.openxmlformats.org/officeDocument/2006/relationships/hyperlink" Target="https://mentor.ieee.org/802.19/dcn/23/19-23-0018-03-0000-802-19-3a-csd-draft.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November 2023 </a:t>
            </a:r>
            <a:endParaRPr lang="en-GB" dirty="0"/>
          </a:p>
        </p:txBody>
      </p:sp>
      <p:sp>
        <p:nvSpPr>
          <p:cNvPr id="3073" name="Rectangle 1"/>
          <p:cNvSpPr>
            <a:spLocks noGrp="1" noChangeArrowheads="1"/>
          </p:cNvSpPr>
          <p:nvPr>
            <p:ph type="title"/>
          </p:nvPr>
        </p:nvSpPr>
        <p:spPr>
          <a:xfrm>
            <a:off x="2209800" y="685800"/>
            <a:ext cx="7772400" cy="838200"/>
          </a:xfrm>
          <a:ln/>
        </p:spPr>
        <p:txBody>
          <a:bodyPr>
            <a:normAutofit fontScale="90000"/>
          </a:bodyPr>
          <a:lstStyle/>
          <a:p>
            <a:pPr algn="ctr"/>
            <a:r>
              <a:rPr lang="en-US" sz="3600" b="0" i="0" dirty="0">
                <a:solidFill>
                  <a:srgbClr val="000000"/>
                </a:solidFill>
                <a:effectLst/>
                <a:latin typeface="Calibri" panose="020F0502020204030204" pitchFamily="34" charset="0"/>
              </a:rPr>
              <a:t>Enhanced Sub 1 GHz Study Group: </a:t>
            </a:r>
            <a:br>
              <a:rPr lang="en-US" sz="3600" b="0" i="0" dirty="0">
                <a:solidFill>
                  <a:srgbClr val="000000"/>
                </a:solidFill>
                <a:effectLst/>
                <a:latin typeface="Calibri" panose="020F0502020204030204" pitchFamily="34" charset="0"/>
              </a:rPr>
            </a:br>
            <a:r>
              <a:rPr lang="en-US" sz="3600" dirty="0">
                <a:solidFill>
                  <a:srgbClr val="000000"/>
                </a:solidFill>
                <a:latin typeface="Calibri" panose="020F0502020204030204" pitchFamily="34" charset="0"/>
              </a:rPr>
              <a:t>Study Group Closing Report</a:t>
            </a:r>
            <a:endParaRPr lang="en-US" sz="2800" b="0" dirty="0"/>
          </a:p>
        </p:txBody>
      </p:sp>
      <p:sp>
        <p:nvSpPr>
          <p:cNvPr id="3074" name="Rectangle 2"/>
          <p:cNvSpPr>
            <a:spLocks noGrp="1" noChangeArrowheads="1"/>
          </p:cNvSpPr>
          <p:nvPr>
            <p:ph type="body" idx="1"/>
          </p:nvPr>
        </p:nvSpPr>
        <p:spPr>
          <a:xfrm>
            <a:off x="2209800" y="1524000"/>
            <a:ext cx="7772400" cy="396876"/>
          </a:xfrm>
          <a:ln/>
        </p:spPr>
        <p:txBody>
          <a:body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63" dirty="0"/>
              <a:t>Date: 2023-11-06</a:t>
            </a:r>
          </a:p>
        </p:txBody>
      </p:sp>
      <p:grpSp>
        <p:nvGrpSpPr>
          <p:cNvPr id="12" name="Group 11"/>
          <p:cNvGrpSpPr/>
          <p:nvPr/>
        </p:nvGrpSpPr>
        <p:grpSpPr>
          <a:xfrm>
            <a:off x="1981200" y="4832873"/>
            <a:ext cx="8001000" cy="646331"/>
            <a:chOff x="571500" y="5449669"/>
            <a:chExt cx="8001000" cy="646331"/>
          </a:xfrm>
        </p:grpSpPr>
        <p:sp>
          <p:nvSpPr>
            <p:cNvPr id="4" name="TextBox 3"/>
            <p:cNvSpPr txBox="1"/>
            <p:nvPr/>
          </p:nvSpPr>
          <p:spPr>
            <a:xfrm>
              <a:off x="571500" y="5449669"/>
              <a:ext cx="8001000" cy="646331"/>
            </a:xfrm>
            <a:prstGeom prst="rect">
              <a:avLst/>
            </a:prstGeom>
            <a:noFill/>
          </p:spPr>
          <p:txBody>
            <a:bodyPr wrap="square" rtlCol="0">
              <a:spAutoFit/>
            </a:bodyPr>
            <a:lstStyle/>
            <a:p>
              <a:r>
                <a:rPr lang="en-US" sz="1200" dirty="0">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74"/>
              <a:endParaRPr lang="en-US" sz="240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1990429" y="2035736"/>
            <a:ext cx="1447800" cy="381000"/>
          </a:xfrm>
          <a:prstGeom prst="rect">
            <a:avLst/>
          </a:prstGeom>
          <a:noFill/>
          <a:ln w="9525">
            <a:noFill/>
            <a:round/>
            <a:headEnd/>
            <a:tailEnd/>
          </a:ln>
          <a:effectLst/>
        </p:spPr>
        <p:txBody>
          <a:bodyPr lIns="92160" tIns="46080" rIns="92160" bIns="46080"/>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52943662"/>
              </p:ext>
            </p:extLst>
          </p:nvPr>
        </p:nvGraphicFramePr>
        <p:xfrm>
          <a:off x="1990429" y="2428875"/>
          <a:ext cx="7677447" cy="642938"/>
        </p:xfrm>
        <a:graphic>
          <a:graphicData uri="http://schemas.openxmlformats.org/drawingml/2006/table">
            <a:tbl>
              <a:tblPr>
                <a:tableStyleId>{5C22544A-7EE6-4342-B048-85BDC9FD1C3A}</a:tableStyleId>
              </a:tblPr>
              <a:tblGrid>
                <a:gridCol w="2462509">
                  <a:extLst>
                    <a:ext uri="{9D8B030D-6E8A-4147-A177-3AD203B41FA5}">
                      <a16:colId xmlns:a16="http://schemas.microsoft.com/office/drawing/2014/main" val="1982600515"/>
                    </a:ext>
                  </a:extLst>
                </a:gridCol>
                <a:gridCol w="1714500">
                  <a:extLst>
                    <a:ext uri="{9D8B030D-6E8A-4147-A177-3AD203B41FA5}">
                      <a16:colId xmlns:a16="http://schemas.microsoft.com/office/drawing/2014/main" val="2703258511"/>
                    </a:ext>
                  </a:extLst>
                </a:gridCol>
                <a:gridCol w="3500438">
                  <a:extLst>
                    <a:ext uri="{9D8B030D-6E8A-4147-A177-3AD203B41FA5}">
                      <a16:colId xmlns:a16="http://schemas.microsoft.com/office/drawing/2014/main" val="2006092477"/>
                    </a:ext>
                  </a:extLst>
                </a:gridCol>
              </a:tblGrid>
              <a:tr h="321469">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1469">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Benjamin Rolfe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700" dirty="0">
                          <a:effectLst/>
                          <a:latin typeface="Calibri" panose="020F0502020204030204" pitchFamily="34" charset="0"/>
                          <a:ea typeface="Times New Roman" panose="02020603050405020304" pitchFamily="18" charset="0"/>
                          <a:cs typeface="Calibri" panose="020F0502020204030204" pitchFamily="34" charset="0"/>
                        </a:rPr>
                        <a:t>BCA</a:t>
                      </a: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err="1">
                          <a:effectLst/>
                          <a:latin typeface="Calibri" panose="020F0502020204030204" pitchFamily="34" charset="0"/>
                          <a:ea typeface="Times New Roman" panose="02020603050405020304" pitchFamily="18" charset="0"/>
                          <a:cs typeface="Calibri" panose="020F0502020204030204" pitchFamily="34" charset="0"/>
                        </a:rPr>
                        <a:t>Ben.Rolfe</a:t>
                      </a:r>
                      <a:r>
                        <a:rPr lang="en-US" sz="1700" dirty="0">
                          <a:effectLst/>
                          <a:latin typeface="Calibri" panose="020F0502020204030204" pitchFamily="34" charset="0"/>
                          <a:ea typeface="Times New Roman" panose="02020603050405020304" pitchFamily="18" charset="0"/>
                          <a:cs typeface="Calibri" panose="020F0502020204030204" pitchFamily="34" charset="0"/>
                        </a:rPr>
                        <a:t> @ ieee.org</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770088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552F-E133-3F57-CB3D-C92BA4B83670}"/>
              </a:ext>
            </a:extLst>
          </p:cNvPr>
          <p:cNvSpPr>
            <a:spLocks noGrp="1"/>
          </p:cNvSpPr>
          <p:nvPr>
            <p:ph type="title"/>
          </p:nvPr>
        </p:nvSpPr>
        <p:spPr/>
        <p:txBody>
          <a:bodyPr>
            <a:normAutofit/>
          </a:bodyPr>
          <a:lstStyle/>
          <a:p>
            <a:r>
              <a:rPr lang="en-US" dirty="0"/>
              <a:t>Session Objectives</a:t>
            </a:r>
          </a:p>
        </p:txBody>
      </p:sp>
      <p:sp>
        <p:nvSpPr>
          <p:cNvPr id="3" name="Content Placeholder 2">
            <a:extLst>
              <a:ext uri="{FF2B5EF4-FFF2-40B4-BE49-F238E27FC236}">
                <a16:creationId xmlns:a16="http://schemas.microsoft.com/office/drawing/2014/main" id="{2EF76DCA-E3AC-1CA7-9F13-F5B4AA8D3E9F}"/>
              </a:ext>
            </a:extLst>
          </p:cNvPr>
          <p:cNvSpPr>
            <a:spLocks noGrp="1"/>
          </p:cNvSpPr>
          <p:nvPr>
            <p:ph idx="1"/>
          </p:nvPr>
        </p:nvSpPr>
        <p:spPr/>
        <p:txBody>
          <a:bodyPr>
            <a:normAutofit/>
          </a:bodyPr>
          <a:lstStyle/>
          <a:p>
            <a:r>
              <a:rPr lang="en-US" b="1" dirty="0">
                <a:solidFill>
                  <a:schemeClr val="accent6">
                    <a:lumMod val="50000"/>
                  </a:schemeClr>
                </a:solidFill>
              </a:rPr>
              <a:t>Objective:  Review and resolve comments received on the PAR and CSD</a:t>
            </a:r>
          </a:p>
          <a:p>
            <a:pPr marL="0" indent="0">
              <a:buNone/>
            </a:pPr>
            <a:endParaRPr lang="en-US" dirty="0"/>
          </a:p>
          <a:p>
            <a:r>
              <a:rPr lang="en-US" dirty="0"/>
              <a:t>Comments received from:</a:t>
            </a:r>
          </a:p>
          <a:p>
            <a:pPr lvl="1"/>
            <a:r>
              <a:rPr lang="en-US" dirty="0"/>
              <a:t>802.11 </a:t>
            </a:r>
          </a:p>
          <a:p>
            <a:pPr lvl="1"/>
            <a:r>
              <a:rPr lang="en-US" dirty="0"/>
              <a:t>802.15</a:t>
            </a:r>
          </a:p>
          <a:p>
            <a:pPr lvl="1"/>
            <a:r>
              <a:rPr lang="en-US" dirty="0"/>
              <a:t>802.3</a:t>
            </a:r>
          </a:p>
          <a:p>
            <a:pPr lvl="1"/>
            <a:r>
              <a:rPr lang="en-US" dirty="0"/>
              <a:t>802.1</a:t>
            </a:r>
          </a:p>
          <a:p>
            <a:pPr marL="0" indent="0">
              <a:buNone/>
            </a:pPr>
            <a:endParaRPr lang="en-US" dirty="0"/>
          </a:p>
          <a:p>
            <a:pPr marL="0" indent="0">
              <a:buNone/>
            </a:pPr>
            <a:endParaRPr lang="en-US" dirty="0"/>
          </a:p>
        </p:txBody>
      </p:sp>
      <p:sp>
        <p:nvSpPr>
          <p:cNvPr id="5" name="Date Placeholder 4">
            <a:extLst>
              <a:ext uri="{FF2B5EF4-FFF2-40B4-BE49-F238E27FC236}">
                <a16:creationId xmlns:a16="http://schemas.microsoft.com/office/drawing/2014/main" id="{FF5F5D0B-00F8-97E3-4DDB-CF25D900CD9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7170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552F-E133-3F57-CB3D-C92BA4B83670}"/>
              </a:ext>
            </a:extLst>
          </p:cNvPr>
          <p:cNvSpPr>
            <a:spLocks noGrp="1"/>
          </p:cNvSpPr>
          <p:nvPr>
            <p:ph type="title"/>
          </p:nvPr>
        </p:nvSpPr>
        <p:spPr/>
        <p:txBody>
          <a:bodyPr>
            <a:normAutofit/>
          </a:bodyPr>
          <a:lstStyle/>
          <a:p>
            <a:r>
              <a:rPr lang="en-US" dirty="0"/>
              <a:t>Session Outcome</a:t>
            </a:r>
          </a:p>
        </p:txBody>
      </p:sp>
      <p:sp>
        <p:nvSpPr>
          <p:cNvPr id="3" name="Content Placeholder 2">
            <a:extLst>
              <a:ext uri="{FF2B5EF4-FFF2-40B4-BE49-F238E27FC236}">
                <a16:creationId xmlns:a16="http://schemas.microsoft.com/office/drawing/2014/main" id="{2EF76DCA-E3AC-1CA7-9F13-F5B4AA8D3E9F}"/>
              </a:ext>
            </a:extLst>
          </p:cNvPr>
          <p:cNvSpPr>
            <a:spLocks noGrp="1"/>
          </p:cNvSpPr>
          <p:nvPr>
            <p:ph idx="1"/>
          </p:nvPr>
        </p:nvSpPr>
        <p:spPr/>
        <p:txBody>
          <a:bodyPr>
            <a:normAutofit/>
          </a:bodyPr>
          <a:lstStyle/>
          <a:p>
            <a:r>
              <a:rPr lang="en-US" b="1" dirty="0">
                <a:solidFill>
                  <a:schemeClr val="accent6">
                    <a:lumMod val="50000"/>
                  </a:schemeClr>
                </a:solidFill>
              </a:rPr>
              <a:t>Responses to all comments received</a:t>
            </a:r>
          </a:p>
          <a:p>
            <a:pPr lvl="1"/>
            <a:r>
              <a:rPr lang="en-US" b="1" dirty="0">
                <a:solidFill>
                  <a:schemeClr val="accent6">
                    <a:lumMod val="50000"/>
                  </a:schemeClr>
                </a:solidFill>
              </a:rPr>
              <a:t>Responses captured in:  </a:t>
            </a:r>
            <a:r>
              <a:rPr lang="en-US" b="1" dirty="0">
                <a:solidFill>
                  <a:schemeClr val="accent6">
                    <a:lumMod val="50000"/>
                  </a:schemeClr>
                </a:solidFill>
                <a:hlinkClick r:id="rId2"/>
              </a:rPr>
              <a:t>https://mentor.ieee.org/802.19/dcn/23/19-23-0025-02-ES1G-par-comments-review.pptx</a:t>
            </a:r>
            <a:endParaRPr lang="en-US" b="1" dirty="0">
              <a:solidFill>
                <a:schemeClr val="accent6">
                  <a:lumMod val="50000"/>
                </a:schemeClr>
              </a:solidFill>
            </a:endParaRPr>
          </a:p>
          <a:p>
            <a:pPr marL="457200" lvl="1" indent="0">
              <a:buNone/>
            </a:pPr>
            <a:endParaRPr lang="en-US" b="1" dirty="0">
              <a:solidFill>
                <a:schemeClr val="accent6">
                  <a:lumMod val="50000"/>
                </a:schemeClr>
              </a:solidFill>
            </a:endParaRPr>
          </a:p>
          <a:p>
            <a:r>
              <a:rPr lang="en-US" b="1" dirty="0">
                <a:solidFill>
                  <a:schemeClr val="accent6">
                    <a:lumMod val="50000"/>
                  </a:schemeClr>
                </a:solidFill>
              </a:rPr>
              <a:t>Updated PAR and CSD</a:t>
            </a:r>
          </a:p>
          <a:p>
            <a:pPr lvl="1"/>
            <a:r>
              <a:rPr lang="en-US" b="1" dirty="0">
                <a:solidFill>
                  <a:schemeClr val="accent6">
                    <a:lumMod val="50000"/>
                  </a:schemeClr>
                </a:solidFill>
              </a:rPr>
              <a:t>PAR updated using </a:t>
            </a:r>
            <a:r>
              <a:rPr lang="en-US" b="1" dirty="0" err="1">
                <a:solidFill>
                  <a:schemeClr val="accent6">
                    <a:lumMod val="50000"/>
                  </a:schemeClr>
                </a:solidFill>
              </a:rPr>
              <a:t>myproject</a:t>
            </a:r>
            <a:r>
              <a:rPr lang="en-US" b="1" dirty="0">
                <a:solidFill>
                  <a:schemeClr val="accent6">
                    <a:lumMod val="50000"/>
                  </a:schemeClr>
                </a:solidFill>
              </a:rPr>
              <a:t>, generated PDF in: </a:t>
            </a:r>
            <a:r>
              <a:rPr lang="en-US" b="1" dirty="0">
                <a:solidFill>
                  <a:schemeClr val="accent6">
                    <a:lumMod val="50000"/>
                  </a:schemeClr>
                </a:solidFill>
                <a:hlinkClick r:id="rId3"/>
              </a:rPr>
              <a:t>https://mentor.ieee.org/802.19/dcn/23/19-23-0017-03-0000-19-3a-par-draft.pdf</a:t>
            </a:r>
            <a:endParaRPr lang="en-US" b="1" dirty="0">
              <a:solidFill>
                <a:schemeClr val="accent6">
                  <a:lumMod val="50000"/>
                </a:schemeClr>
              </a:solidFill>
            </a:endParaRPr>
          </a:p>
          <a:p>
            <a:pPr lvl="1"/>
            <a:r>
              <a:rPr lang="en-US" b="1" dirty="0">
                <a:solidFill>
                  <a:schemeClr val="accent6">
                    <a:lumMod val="50000"/>
                  </a:schemeClr>
                </a:solidFill>
              </a:rPr>
              <a:t>Revised CSD: </a:t>
            </a:r>
            <a:r>
              <a:rPr lang="en-US" b="1" dirty="0">
                <a:solidFill>
                  <a:schemeClr val="accent6">
                    <a:lumMod val="50000"/>
                  </a:schemeClr>
                </a:solidFill>
                <a:hlinkClick r:id="rId4"/>
              </a:rPr>
              <a:t>https://mentor.ieee.org/802.19/dcn/23/19-23-0018-03-0000-802-19-3a-csd-draft.doc</a:t>
            </a:r>
            <a:endParaRPr lang="en-US" b="1" dirty="0">
              <a:solidFill>
                <a:schemeClr val="accent6">
                  <a:lumMod val="50000"/>
                </a:schemeClr>
              </a:solidFill>
            </a:endParaRPr>
          </a:p>
          <a:p>
            <a:pPr lvl="1"/>
            <a:endParaRPr lang="en-US" b="1" dirty="0">
              <a:solidFill>
                <a:schemeClr val="accent6">
                  <a:lumMod val="50000"/>
                </a:schemeClr>
              </a:solidFill>
            </a:endParaRPr>
          </a:p>
          <a:p>
            <a:pPr marL="457200" lvl="1" indent="0">
              <a:buNone/>
            </a:pPr>
            <a:endParaRPr lang="en-US" dirty="0"/>
          </a:p>
          <a:p>
            <a:pPr marL="0" indent="0">
              <a:buNone/>
            </a:pPr>
            <a:endParaRPr lang="en-US" dirty="0"/>
          </a:p>
          <a:p>
            <a:pPr marL="0" indent="0">
              <a:buNone/>
            </a:pPr>
            <a:endParaRPr lang="en-US" dirty="0"/>
          </a:p>
        </p:txBody>
      </p:sp>
      <p:sp>
        <p:nvSpPr>
          <p:cNvPr id="5" name="Date Placeholder 4">
            <a:extLst>
              <a:ext uri="{FF2B5EF4-FFF2-40B4-BE49-F238E27FC236}">
                <a16:creationId xmlns:a16="http://schemas.microsoft.com/office/drawing/2014/main" id="{FF5F5D0B-00F8-97E3-4DDB-CF25D900CD95}"/>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786483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F6687-D7CE-05CF-6A53-8C6D085E92A3}"/>
              </a:ext>
            </a:extLst>
          </p:cNvPr>
          <p:cNvSpPr>
            <a:spLocks noGrp="1"/>
          </p:cNvSpPr>
          <p:nvPr>
            <p:ph type="title"/>
          </p:nvPr>
        </p:nvSpPr>
        <p:spPr>
          <a:xfrm>
            <a:off x="838200" y="826241"/>
            <a:ext cx="10515600" cy="489375"/>
          </a:xfrm>
        </p:spPr>
        <p:txBody>
          <a:bodyPr>
            <a:normAutofit fontScale="90000"/>
          </a:bodyPr>
          <a:lstStyle/>
          <a:p>
            <a:r>
              <a:rPr lang="en-US" dirty="0"/>
              <a:t>WG Motions:</a:t>
            </a:r>
          </a:p>
        </p:txBody>
      </p:sp>
      <p:sp>
        <p:nvSpPr>
          <p:cNvPr id="3" name="Content Placeholder 2">
            <a:extLst>
              <a:ext uri="{FF2B5EF4-FFF2-40B4-BE49-F238E27FC236}">
                <a16:creationId xmlns:a16="http://schemas.microsoft.com/office/drawing/2014/main" id="{506A3B22-F8FA-DEE6-7F01-B07EEC28DADA}"/>
              </a:ext>
            </a:extLst>
          </p:cNvPr>
          <p:cNvSpPr>
            <a:spLocks noGrp="1"/>
          </p:cNvSpPr>
          <p:nvPr>
            <p:ph idx="1"/>
          </p:nvPr>
        </p:nvSpPr>
        <p:spPr>
          <a:xfrm>
            <a:off x="838200" y="1460820"/>
            <a:ext cx="10515600" cy="4716143"/>
          </a:xfrm>
        </p:spPr>
        <p:txBody>
          <a:bodyPr>
            <a:normAutofit fontScale="85000" lnSpcReduction="20000"/>
          </a:bodyPr>
          <a:lstStyle/>
          <a:p>
            <a:r>
              <a:rPr lang="en-US" dirty="0"/>
              <a:t>Motion:  Request that the responses to received PAR and CSD review comments contained in document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802.19-23/0025r1</a:t>
            </a:r>
            <a:r>
              <a:rPr lang="en-US" dirty="0"/>
              <a:t> be approved for submission to the EC. The 802.19 working group chair is authorized to make additional modifications to the responses as needed.</a:t>
            </a:r>
          </a:p>
          <a:p>
            <a:r>
              <a:rPr lang="en-US" dirty="0"/>
              <a:t>Moved/Seconded: Ben Rolfe (BCA) / Yuki Nagai (MELCO)</a:t>
            </a:r>
          </a:p>
          <a:p>
            <a:r>
              <a:rPr lang="en-US" dirty="0"/>
              <a:t>Result: Yes/No/Abstain: 9/0/0</a:t>
            </a:r>
          </a:p>
          <a:p>
            <a:pPr marL="0" indent="0">
              <a:buNone/>
            </a:pPr>
            <a:endParaRPr lang="en-US" dirty="0"/>
          </a:p>
          <a:p>
            <a:r>
              <a:rPr lang="en-US" dirty="0"/>
              <a:t>Motion: Move that the PAR and CSD contained in documents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802.19-23/0017r3</a:t>
            </a:r>
            <a:r>
              <a:rPr lang="en-US" dirty="0"/>
              <a:t> and </a:t>
            </a:r>
            <a:r>
              <a:rPr kumimoji="0" lang="en-GB" sz="2800"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802.19-23/0018r3</a:t>
            </a:r>
            <a:r>
              <a:rPr lang="en-US" dirty="0"/>
              <a:t>, respectively, be approved by the IEEE 802.19 WG and that the EC be requested to forward the PAR to </a:t>
            </a:r>
            <a:r>
              <a:rPr lang="en-US" dirty="0" err="1"/>
              <a:t>NesCom</a:t>
            </a:r>
            <a:r>
              <a:rPr lang="en-US" dirty="0"/>
              <a:t>. The 802.19 working group chair is authorized to make additional modifications to the PAR and CSD as needed to reflect EC discussion at its closing meeting.</a:t>
            </a:r>
          </a:p>
          <a:p>
            <a:r>
              <a:rPr lang="en-US" dirty="0"/>
              <a:t>Moved/Seconded: Ben Rolfe (BCA) / Jim </a:t>
            </a:r>
            <a:r>
              <a:rPr lang="en-US" dirty="0" err="1"/>
              <a:t>Petranovich</a:t>
            </a:r>
            <a:endParaRPr lang="en-US" dirty="0"/>
          </a:p>
          <a:p>
            <a:r>
              <a:rPr lang="en-US" dirty="0"/>
              <a:t>Result: Yes/No/Abstain: 9/0/0</a:t>
            </a:r>
          </a:p>
          <a:p>
            <a:pPr marL="0" indent="0">
              <a:buNone/>
            </a:pPr>
            <a:endParaRPr lang="en-US" dirty="0"/>
          </a:p>
        </p:txBody>
      </p:sp>
      <p:sp>
        <p:nvSpPr>
          <p:cNvPr id="4" name="Date Placeholder 3">
            <a:extLst>
              <a:ext uri="{FF2B5EF4-FFF2-40B4-BE49-F238E27FC236}">
                <a16:creationId xmlns:a16="http://schemas.microsoft.com/office/drawing/2014/main" id="{5E4EAC6B-7377-5F0E-8B7E-08812C642A51}"/>
              </a:ext>
            </a:extLst>
          </p:cNvPr>
          <p:cNvSpPr>
            <a:spLocks noGrp="1"/>
          </p:cNvSpPr>
          <p:nvPr>
            <p:ph type="dt" sz="half" idx="10"/>
          </p:nvPr>
        </p:nvSpPr>
        <p:spPr/>
        <p:txBody>
          <a:bodyPr/>
          <a:lstStyle/>
          <a:p>
            <a:r>
              <a:rPr lang="en-US"/>
              <a:t>November 2023 </a:t>
            </a:r>
          </a:p>
        </p:txBody>
      </p:sp>
    </p:spTree>
    <p:extLst>
      <p:ext uri="{BB962C8B-B14F-4D97-AF65-F5344CB8AC3E}">
        <p14:creationId xmlns:p14="http://schemas.microsoft.com/office/powerpoint/2010/main" val="3186928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43C1B306-BC7C-2E6E-883C-0902927FB236}"/>
              </a:ext>
            </a:extLst>
          </p:cNvPr>
          <p:cNvSpPr>
            <a:spLocks noGrp="1"/>
          </p:cNvSpPr>
          <p:nvPr>
            <p:ph type="title"/>
          </p:nvPr>
        </p:nvSpPr>
        <p:spPr>
          <a:xfrm>
            <a:off x="890338" y="640080"/>
            <a:ext cx="3734014" cy="3566160"/>
          </a:xfrm>
        </p:spPr>
        <p:txBody>
          <a:bodyPr vert="horz" lIns="91440" tIns="45720" rIns="91440" bIns="45720" rtlCol="0" anchor="b">
            <a:normAutofit/>
          </a:bodyPr>
          <a:lstStyle/>
          <a:p>
            <a:r>
              <a:rPr lang="en-US" sz="5400" dirty="0"/>
              <a:t>The End</a:t>
            </a:r>
          </a:p>
        </p:txBody>
      </p:sp>
      <p:sp>
        <p:nvSpPr>
          <p:cNvPr id="20"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FAFDF8E9-3503-CBC8-F069-5F60CF44E09E}"/>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defRPr/>
            </a:pPr>
            <a:r>
              <a:rPr lang="en-US" sz="1200">
                <a:solidFill>
                  <a:prstClr val="black">
                    <a:tint val="75000"/>
                  </a:prstClr>
                </a:solidFill>
                <a:latin typeface="Calibri" panose="020F0502020204030204"/>
              </a:rPr>
              <a:t>November 2023 </a:t>
            </a:r>
          </a:p>
        </p:txBody>
      </p:sp>
      <p:pic>
        <p:nvPicPr>
          <p:cNvPr id="8" name="Picture 7" descr="A dog sitting on the ground&#10;&#10;Description automatically generated">
            <a:extLst>
              <a:ext uri="{FF2B5EF4-FFF2-40B4-BE49-F238E27FC236}">
                <a16:creationId xmlns:a16="http://schemas.microsoft.com/office/drawing/2014/main" id="{B5B728E9-1BDE-C34B-38F9-444531B6E7F3}"/>
              </a:ext>
            </a:extLst>
          </p:cNvPr>
          <p:cNvPicPr>
            <a:picLocks noChangeAspect="1"/>
          </p:cNvPicPr>
          <p:nvPr/>
        </p:nvPicPr>
        <p:blipFill rotWithShape="1">
          <a:blip r:embed="rId2">
            <a:extLst>
              <a:ext uri="{28A0092B-C50C-407E-A947-70E740481C1C}">
                <a14:useLocalDpi xmlns:a14="http://schemas.microsoft.com/office/drawing/2010/main" val="0"/>
              </a:ext>
            </a:extLst>
          </a:blip>
          <a:srcRect l="14185" r="10837" b="-2"/>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2489292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514</TotalTime>
  <Words>379</Words>
  <Application>Microsoft Office PowerPoint</Application>
  <PresentationFormat>Widescreen</PresentationFormat>
  <Paragraphs>45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Enhanced Sub 1 GHz Study Group:  Study Group Closing Report</vt:lpstr>
      <vt:lpstr>Session Objectives</vt:lpstr>
      <vt:lpstr>Session Outcome</vt:lpstr>
      <vt:lpstr>WG Motions:</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Sub 1 GHz Study Group:  PAR and CSD Comment resolution</dc:title>
  <dc:creator>ben@blindcreek.com</dc:creator>
  <cp:lastModifiedBy>Benjamin Rolfe</cp:lastModifiedBy>
  <cp:revision>19</cp:revision>
  <dcterms:created xsi:type="dcterms:W3CDTF">2023-11-14T21:14:57Z</dcterms:created>
  <dcterms:modified xsi:type="dcterms:W3CDTF">2023-11-16T03:54:07Z</dcterms:modified>
</cp:coreProperties>
</file>