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56" r:id="rId2"/>
    <p:sldId id="275" r:id="rId3"/>
    <p:sldId id="288" r:id="rId4"/>
    <p:sldId id="278" r:id="rId5"/>
    <p:sldId id="279" r:id="rId6"/>
    <p:sldId id="286" r:id="rId7"/>
    <p:sldId id="274" r:id="rId8"/>
    <p:sldId id="290" r:id="rId9"/>
    <p:sldId id="291" r:id="rId10"/>
    <p:sldId id="292" r:id="rId11"/>
    <p:sldId id="293" r:id="rId12"/>
    <p:sldId id="295" r:id="rId13"/>
    <p:sldId id="296" r:id="rId14"/>
    <p:sldId id="268"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7282" autoAdjust="0"/>
  </p:normalViewPr>
  <p:slideViewPr>
    <p:cSldViewPr>
      <p:cViewPr varScale="1">
        <p:scale>
          <a:sx n="142" d="100"/>
          <a:sy n="142" d="100"/>
        </p:scale>
        <p:origin x="789" y="75"/>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38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it-IT" dirty="0"/>
              <a:t>Takenori Sumi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2019</a:t>
            </a:r>
            <a:endParaRPr lang="en-GB" dirty="0"/>
          </a:p>
        </p:txBody>
      </p:sp>
    </p:spTree>
  </p:cSld>
  <p:clrMapOvr>
    <a:masterClrMapping/>
  </p:clrMapOvr>
  <p:extLst>
    <p:ext uri="{DCECCB84-F9BA-43D5-87BE-67443E8EF086}">
      <p15:sldGuideLst xmlns:p15="http://schemas.microsoft.com/office/powerpoint/2012/main">
        <p15:guide id="1" orient="horz" pos="2304" userDrawn="1">
          <p15:clr>
            <a:srgbClr val="FBAE40"/>
          </p15:clr>
        </p15:guide>
        <p15:guide id="2" pos="3072"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April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it-IT" dirty="0"/>
              <a:t>Takenori Sumi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802.19-24/0032r0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04" userDrawn="1">
          <p15:clr>
            <a:srgbClr val="F26B43"/>
          </p15:clr>
        </p15:guide>
        <p15:guide id="2" pos="307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3.emf"/><Relationship Id="rId1" Type="http://schemas.openxmlformats.org/officeDocument/2006/relationships/slideLayout" Target="../slideLayouts/slideLayout1.xml"/><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5.emf"/><Relationship Id="rId1" Type="http://schemas.openxmlformats.org/officeDocument/2006/relationships/slideLayout" Target="../slideLayouts/slideLayout1.xml"/><Relationship Id="rId4" Type="http://schemas.openxmlformats.org/officeDocument/2006/relationships/image" Target="../media/image16.emf"/></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7.emf"/><Relationship Id="rId1" Type="http://schemas.openxmlformats.org/officeDocument/2006/relationships/slideLayout" Target="../slideLayouts/slideLayout1.xml"/><Relationship Id="rId4" Type="http://schemas.openxmlformats.org/officeDocument/2006/relationships/image" Target="../media/image18.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200" dirty="0"/>
              <a:t>IEEE 802.11ah and IEEE 802.15.4g</a:t>
            </a:r>
            <a:br>
              <a:rPr lang="en-US" sz="3200" dirty="0"/>
            </a:br>
            <a:r>
              <a:rPr lang="en-US" sz="3200" dirty="0"/>
              <a:t>SUN OFDM PHY Coexistence Simulation</a:t>
            </a:r>
            <a:endParaRPr lang="en-GB" sz="3200" dirty="0"/>
          </a:p>
        </p:txBody>
      </p:sp>
      <p:sp>
        <p:nvSpPr>
          <p:cNvPr id="3074" name="Rectangle 2"/>
          <p:cNvSpPr>
            <a:spLocks noGrp="1" noChangeArrowheads="1"/>
          </p:cNvSpPr>
          <p:nvPr>
            <p:ph idx="1"/>
          </p:nvPr>
        </p:nvSpPr>
        <p:spPr>
          <a:xfrm>
            <a:off x="731520" y="1758102"/>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solidFill>
                  <a:schemeClr val="tx1"/>
                </a:solidFill>
              </a:rPr>
              <a:t>Date:</a:t>
            </a:r>
            <a:r>
              <a:rPr lang="en-GB" sz="2133" b="0" dirty="0">
                <a:solidFill>
                  <a:schemeClr val="tx1"/>
                </a:solidFill>
              </a:rPr>
              <a:t> 2024-09-09</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a:t>September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88066066"/>
              </p:ext>
            </p:extLst>
          </p:nvPr>
        </p:nvGraphicFramePr>
        <p:xfrm>
          <a:off x="568960" y="2696773"/>
          <a:ext cx="8796845" cy="4172886"/>
        </p:xfrm>
        <a:graphic>
          <a:graphicData uri="http://schemas.openxmlformats.org/presentationml/2006/ole">
            <mc:AlternateContent xmlns:mc="http://schemas.openxmlformats.org/markup-compatibility/2006">
              <mc:Choice xmlns:v="urn:schemas-microsoft-com:vml" Requires="v">
                <p:oleObj name="Document" r:id="rId3" imgW="7330223" imgH="3136958" progId="Word.Document.8">
                  <p:embed/>
                </p:oleObj>
              </mc:Choice>
              <mc:Fallback>
                <p:oleObj name="Document" r:id="rId3" imgW="7330223" imgH="3136958" progId="Word.Document.8">
                  <p:embed/>
                  <p:pic>
                    <p:nvPicPr>
                      <p:cNvPr id="3075" name="Object 3"/>
                      <p:cNvPicPr>
                        <a:picLocks noChangeAspect="1" noChangeArrowheads="1"/>
                      </p:cNvPicPr>
                      <p:nvPr/>
                    </p:nvPicPr>
                    <p:blipFill>
                      <a:blip r:embed="rId4"/>
                      <a:srcRect/>
                      <a:stretch>
                        <a:fillRect/>
                      </a:stretch>
                    </p:blipFill>
                    <p:spPr bwMode="auto">
                      <a:xfrm>
                        <a:off x="568960" y="2696773"/>
                        <a:ext cx="8796845" cy="4172886"/>
                      </a:xfrm>
                      <a:prstGeom prst="rect">
                        <a:avLst/>
                      </a:prstGeom>
                      <a:noFill/>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
        <p:nvSpPr>
          <p:cNvPr id="2" name="Footer Placeholder 4">
            <a:extLst>
              <a:ext uri="{FF2B5EF4-FFF2-40B4-BE49-F238E27FC236}">
                <a16:creationId xmlns:a16="http://schemas.microsoft.com/office/drawing/2014/main" id="{CBCE6CE4-B2DF-6731-BB6A-145D56B3A4F4}"/>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9DD1B4B1-F367-CC7A-8A5C-7E3A9C5EFBA9}"/>
              </a:ext>
            </a:extLst>
          </p:cNvPr>
          <p:cNvPicPr>
            <a:picLocks noChangeAspect="1"/>
          </p:cNvPicPr>
          <p:nvPr/>
        </p:nvPicPr>
        <p:blipFill>
          <a:blip r:embed="rId2"/>
          <a:stretch>
            <a:fillRect/>
          </a:stretch>
        </p:blipFill>
        <p:spPr>
          <a:xfrm>
            <a:off x="4266000" y="2196000"/>
            <a:ext cx="4146887" cy="2862464"/>
          </a:xfrm>
          <a:prstGeom prst="rect">
            <a:avLst/>
          </a:prstGeom>
        </p:spPr>
      </p:pic>
      <p:sp>
        <p:nvSpPr>
          <p:cNvPr id="2" name="Title 1"/>
          <p:cNvSpPr>
            <a:spLocks noGrp="1"/>
          </p:cNvSpPr>
          <p:nvPr>
            <p:ph type="title"/>
          </p:nvPr>
        </p:nvSpPr>
        <p:spPr>
          <a:xfrm>
            <a:off x="731520" y="731523"/>
            <a:ext cx="8288868" cy="890966"/>
          </a:xfrm>
        </p:spPr>
        <p:txBody>
          <a:bodyPr/>
          <a:lstStyle/>
          <a:p>
            <a:r>
              <a:rPr lang="en-US" dirty="0"/>
              <a:t>Simulation Result (Case 1)</a:t>
            </a:r>
            <a:br>
              <a:rPr lang="en-US" dirty="0"/>
            </a:br>
            <a:r>
              <a:rPr kumimoji="1" lang="en-US" altLang="ja-JP" sz="2400" dirty="0">
                <a:latin typeface="Calibri" panose="020F0502020204030204" pitchFamily="34" charset="0"/>
                <a:ea typeface="Calibri" panose="020F0502020204030204" pitchFamily="34" charset="0"/>
                <a:cs typeface="Calibri" panose="020F0502020204030204" pitchFamily="34" charset="0"/>
              </a:rPr>
              <a:t>IEEE 802.11ah (1 MHz)</a:t>
            </a:r>
            <a:r>
              <a:rPr kumimoji="1" lang="ja-JP" altLang="en-US" sz="2400" dirty="0">
                <a:ea typeface="Calibri" panose="020F0502020204030204" pitchFamily="34" charset="0"/>
                <a:cs typeface="Calibri" panose="020F0502020204030204" pitchFamily="34" charset="0"/>
              </a:rPr>
              <a:t> </a:t>
            </a:r>
            <a:r>
              <a:rPr kumimoji="1" lang="en-US" altLang="ja-JP" sz="2400" dirty="0">
                <a:ea typeface="Calibri" panose="020F0502020204030204" pitchFamily="34" charset="0"/>
                <a:cs typeface="Calibri" panose="020F0502020204030204" pitchFamily="34" charset="0"/>
              </a:rPr>
              <a:t>-</a:t>
            </a:r>
            <a:r>
              <a:rPr kumimoji="1" lang="ja-JP" altLang="en-US" sz="2400" dirty="0">
                <a:ea typeface="Calibri" panose="020F0502020204030204" pitchFamily="34" charset="0"/>
                <a:cs typeface="Calibri" panose="020F0502020204030204" pitchFamily="34" charset="0"/>
              </a:rPr>
              <a:t>  </a:t>
            </a:r>
            <a:r>
              <a:rPr kumimoji="1" lang="en-US" altLang="ja-JP" sz="2400" dirty="0">
                <a:latin typeface="Calibri" panose="020F0502020204030204" pitchFamily="34" charset="0"/>
                <a:cs typeface="Calibri" panose="020F0502020204030204" pitchFamily="34" charset="0"/>
              </a:rPr>
              <a:t>IEEE 802.15.4g-OFDM PHY</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sp>
        <p:nvSpPr>
          <p:cNvPr id="13" name="Footer Placeholder 4">
            <a:extLst>
              <a:ext uri="{FF2B5EF4-FFF2-40B4-BE49-F238E27FC236}">
                <a16:creationId xmlns:a16="http://schemas.microsoft.com/office/drawing/2014/main" id="{0AF0CE2E-7C1D-72EC-5F45-8189B2B7F934}"/>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
        <p:nvSpPr>
          <p:cNvPr id="15" name="Content Placeholder 2">
            <a:extLst>
              <a:ext uri="{FF2B5EF4-FFF2-40B4-BE49-F238E27FC236}">
                <a16:creationId xmlns:a16="http://schemas.microsoft.com/office/drawing/2014/main" id="{041345D1-0387-C141-0BC1-59C6D8EC5180}"/>
              </a:ext>
            </a:extLst>
          </p:cNvPr>
          <p:cNvSpPr>
            <a:spLocks noGrp="1"/>
          </p:cNvSpPr>
          <p:nvPr>
            <p:ph idx="1"/>
          </p:nvPr>
        </p:nvSpPr>
        <p:spPr>
          <a:xfrm>
            <a:off x="268288" y="5135518"/>
            <a:ext cx="7272808" cy="1701336"/>
          </a:xfrm>
        </p:spPr>
        <p:txBody>
          <a:bodyPr/>
          <a:lstStyle/>
          <a:p>
            <a:r>
              <a:rPr lang="en-US" altLang="ja-JP" sz="2000" dirty="0"/>
              <a:t>The trend is similar to the case of 802.15.4g offered load of 10 kbps.</a:t>
            </a:r>
          </a:p>
          <a:p>
            <a:r>
              <a:rPr lang="en-US" sz="2000" dirty="0"/>
              <a:t>802.15.4g delivery rate is lower than that of 802.15.4g offered load of 10 kbps.</a:t>
            </a:r>
          </a:p>
          <a:p>
            <a:endParaRPr lang="en-US" sz="2000" dirty="0"/>
          </a:p>
        </p:txBody>
      </p:sp>
      <p:sp>
        <p:nvSpPr>
          <p:cNvPr id="11" name="Content Placeholder 2">
            <a:extLst>
              <a:ext uri="{FF2B5EF4-FFF2-40B4-BE49-F238E27FC236}">
                <a16:creationId xmlns:a16="http://schemas.microsoft.com/office/drawing/2014/main" id="{3DE597ED-C52B-57D6-4CAA-86D0BAD28CD0}"/>
              </a:ext>
            </a:extLst>
          </p:cNvPr>
          <p:cNvSpPr txBox="1">
            <a:spLocks/>
          </p:cNvSpPr>
          <p:nvPr/>
        </p:nvSpPr>
        <p:spPr bwMode="auto">
          <a:xfrm>
            <a:off x="412304" y="1689011"/>
            <a:ext cx="4973372" cy="4279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802.15.4g offered load is </a:t>
            </a:r>
            <a:r>
              <a:rPr lang="en-US" kern="0" dirty="0">
                <a:solidFill>
                  <a:srgbClr val="FF0000"/>
                </a:solidFill>
              </a:rPr>
              <a:t>20 kbps</a:t>
            </a:r>
          </a:p>
        </p:txBody>
      </p:sp>
      <p:pic>
        <p:nvPicPr>
          <p:cNvPr id="5" name="図 4">
            <a:extLst>
              <a:ext uri="{FF2B5EF4-FFF2-40B4-BE49-F238E27FC236}">
                <a16:creationId xmlns:a16="http://schemas.microsoft.com/office/drawing/2014/main" id="{C3AEFAFD-F18D-C750-DDB3-1294BD3174A0}"/>
              </a:ext>
            </a:extLst>
          </p:cNvPr>
          <p:cNvPicPr>
            <a:picLocks noChangeAspect="1"/>
          </p:cNvPicPr>
          <p:nvPr/>
        </p:nvPicPr>
        <p:blipFill>
          <a:blip r:embed="rId3"/>
          <a:stretch>
            <a:fillRect/>
          </a:stretch>
        </p:blipFill>
        <p:spPr>
          <a:xfrm>
            <a:off x="90000" y="2210400"/>
            <a:ext cx="4146887" cy="2868314"/>
          </a:xfrm>
          <a:prstGeom prst="rect">
            <a:avLst/>
          </a:prstGeom>
        </p:spPr>
      </p:pic>
      <p:pic>
        <p:nvPicPr>
          <p:cNvPr id="7" name="図 6">
            <a:extLst>
              <a:ext uri="{FF2B5EF4-FFF2-40B4-BE49-F238E27FC236}">
                <a16:creationId xmlns:a16="http://schemas.microsoft.com/office/drawing/2014/main" id="{EDDFFA32-B6D2-F94E-9F28-B92A19D57BEC}"/>
              </a:ext>
            </a:extLst>
          </p:cNvPr>
          <p:cNvPicPr>
            <a:picLocks noChangeAspect="1"/>
          </p:cNvPicPr>
          <p:nvPr/>
        </p:nvPicPr>
        <p:blipFill rotWithShape="1">
          <a:blip r:embed="rId4"/>
          <a:srcRect l="69475" t="28979" r="1063" b="29058"/>
          <a:stretch/>
        </p:blipFill>
        <p:spPr>
          <a:xfrm>
            <a:off x="7577100" y="4809728"/>
            <a:ext cx="2124236" cy="1514989"/>
          </a:xfrm>
          <a:prstGeom prst="rect">
            <a:avLst/>
          </a:prstGeom>
          <a:ln w="12700">
            <a:solidFill>
              <a:schemeClr val="tx1"/>
            </a:solidFill>
          </a:ln>
        </p:spPr>
      </p:pic>
    </p:spTree>
    <p:extLst>
      <p:ext uri="{BB962C8B-B14F-4D97-AF65-F5344CB8AC3E}">
        <p14:creationId xmlns:p14="http://schemas.microsoft.com/office/powerpoint/2010/main" val="2833285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7D67D96E-2514-ADE6-A8B5-9FDE276348AB}"/>
              </a:ext>
            </a:extLst>
          </p:cNvPr>
          <p:cNvPicPr>
            <a:picLocks noChangeAspect="1"/>
          </p:cNvPicPr>
          <p:nvPr/>
        </p:nvPicPr>
        <p:blipFill>
          <a:blip r:embed="rId2"/>
          <a:stretch>
            <a:fillRect/>
          </a:stretch>
        </p:blipFill>
        <p:spPr>
          <a:xfrm>
            <a:off x="4266000" y="2196000"/>
            <a:ext cx="4150846" cy="2856872"/>
          </a:xfrm>
          <a:prstGeom prst="rect">
            <a:avLst/>
          </a:prstGeom>
        </p:spPr>
      </p:pic>
      <p:sp>
        <p:nvSpPr>
          <p:cNvPr id="2" name="Title 1"/>
          <p:cNvSpPr>
            <a:spLocks noGrp="1"/>
          </p:cNvSpPr>
          <p:nvPr>
            <p:ph type="title"/>
          </p:nvPr>
        </p:nvSpPr>
        <p:spPr>
          <a:xfrm>
            <a:off x="731520" y="731523"/>
            <a:ext cx="8288868" cy="890966"/>
          </a:xfrm>
        </p:spPr>
        <p:txBody>
          <a:bodyPr/>
          <a:lstStyle/>
          <a:p>
            <a:r>
              <a:rPr lang="en-US" dirty="0"/>
              <a:t>Simulation Result (Case 1)</a:t>
            </a:r>
            <a:br>
              <a:rPr lang="en-US" dirty="0"/>
            </a:br>
            <a:r>
              <a:rPr kumimoji="1" lang="en-US" altLang="ja-JP" sz="2400" dirty="0">
                <a:latin typeface="Calibri" panose="020F0502020204030204" pitchFamily="34" charset="0"/>
                <a:ea typeface="Calibri" panose="020F0502020204030204" pitchFamily="34" charset="0"/>
                <a:cs typeface="Calibri" panose="020F0502020204030204" pitchFamily="34" charset="0"/>
              </a:rPr>
              <a:t>IEEE 802.11ah (1 MHz)</a:t>
            </a:r>
            <a:r>
              <a:rPr kumimoji="1" lang="ja-JP" altLang="en-US" sz="2400" dirty="0">
                <a:ea typeface="Calibri" panose="020F0502020204030204" pitchFamily="34" charset="0"/>
                <a:cs typeface="Calibri" panose="020F0502020204030204" pitchFamily="34" charset="0"/>
              </a:rPr>
              <a:t> </a:t>
            </a:r>
            <a:r>
              <a:rPr kumimoji="1" lang="en-US" altLang="ja-JP" sz="2400" dirty="0">
                <a:ea typeface="Calibri" panose="020F0502020204030204" pitchFamily="34" charset="0"/>
                <a:cs typeface="Calibri" panose="020F0502020204030204" pitchFamily="34" charset="0"/>
              </a:rPr>
              <a:t>-</a:t>
            </a:r>
            <a:r>
              <a:rPr kumimoji="1" lang="ja-JP" altLang="en-US" sz="2400" dirty="0">
                <a:ea typeface="Calibri" panose="020F0502020204030204" pitchFamily="34" charset="0"/>
                <a:cs typeface="Calibri" panose="020F0502020204030204" pitchFamily="34" charset="0"/>
              </a:rPr>
              <a:t>  </a:t>
            </a:r>
            <a:r>
              <a:rPr kumimoji="1" lang="en-US" altLang="ja-JP" sz="2400" dirty="0">
                <a:latin typeface="Calibri" panose="020F0502020204030204" pitchFamily="34" charset="0"/>
                <a:cs typeface="Calibri" panose="020F0502020204030204" pitchFamily="34" charset="0"/>
              </a:rPr>
              <a:t>IEEE 802.15.4g-OFDM PHY</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sp>
        <p:nvSpPr>
          <p:cNvPr id="13" name="Footer Placeholder 4">
            <a:extLst>
              <a:ext uri="{FF2B5EF4-FFF2-40B4-BE49-F238E27FC236}">
                <a16:creationId xmlns:a16="http://schemas.microsoft.com/office/drawing/2014/main" id="{0AF0CE2E-7C1D-72EC-5F45-8189B2B7F934}"/>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
        <p:nvSpPr>
          <p:cNvPr id="15" name="Content Placeholder 2">
            <a:extLst>
              <a:ext uri="{FF2B5EF4-FFF2-40B4-BE49-F238E27FC236}">
                <a16:creationId xmlns:a16="http://schemas.microsoft.com/office/drawing/2014/main" id="{041345D1-0387-C141-0BC1-59C6D8EC5180}"/>
              </a:ext>
            </a:extLst>
          </p:cNvPr>
          <p:cNvSpPr>
            <a:spLocks noGrp="1"/>
          </p:cNvSpPr>
          <p:nvPr>
            <p:ph idx="1"/>
          </p:nvPr>
        </p:nvSpPr>
        <p:spPr>
          <a:xfrm>
            <a:off x="268288" y="5135518"/>
            <a:ext cx="7272808" cy="1701336"/>
          </a:xfrm>
        </p:spPr>
        <p:txBody>
          <a:bodyPr/>
          <a:lstStyle/>
          <a:p>
            <a:r>
              <a:rPr lang="en-US" altLang="ja-JP" sz="2000" dirty="0"/>
              <a:t>802.11ah delivery rate is decreased when the 802.11ah offer load is higher than 60 kbps.</a:t>
            </a:r>
          </a:p>
          <a:p>
            <a:r>
              <a:rPr lang="en-US" altLang="ja-JP" sz="2000" dirty="0"/>
              <a:t>On the other hand, 802.15.4g delivery rate is significantly lower when the 802.15.4g offer load is higher than 20 kbps.</a:t>
            </a:r>
          </a:p>
        </p:txBody>
      </p:sp>
      <p:sp>
        <p:nvSpPr>
          <p:cNvPr id="11" name="Content Placeholder 2">
            <a:extLst>
              <a:ext uri="{FF2B5EF4-FFF2-40B4-BE49-F238E27FC236}">
                <a16:creationId xmlns:a16="http://schemas.microsoft.com/office/drawing/2014/main" id="{3DE597ED-C52B-57D6-4CAA-86D0BAD28CD0}"/>
              </a:ext>
            </a:extLst>
          </p:cNvPr>
          <p:cNvSpPr txBox="1">
            <a:spLocks/>
          </p:cNvSpPr>
          <p:nvPr/>
        </p:nvSpPr>
        <p:spPr bwMode="auto">
          <a:xfrm>
            <a:off x="412304" y="1689011"/>
            <a:ext cx="4973372" cy="4279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802.15.4g offered load is </a:t>
            </a:r>
            <a:r>
              <a:rPr lang="en-US" kern="0" dirty="0">
                <a:solidFill>
                  <a:srgbClr val="FF0000"/>
                </a:solidFill>
              </a:rPr>
              <a:t>40 kbps</a:t>
            </a:r>
          </a:p>
        </p:txBody>
      </p:sp>
      <p:pic>
        <p:nvPicPr>
          <p:cNvPr id="7" name="図 6">
            <a:extLst>
              <a:ext uri="{FF2B5EF4-FFF2-40B4-BE49-F238E27FC236}">
                <a16:creationId xmlns:a16="http://schemas.microsoft.com/office/drawing/2014/main" id="{EDDFFA32-B6D2-F94E-9F28-B92A19D57BEC}"/>
              </a:ext>
            </a:extLst>
          </p:cNvPr>
          <p:cNvPicPr>
            <a:picLocks noChangeAspect="1"/>
          </p:cNvPicPr>
          <p:nvPr/>
        </p:nvPicPr>
        <p:blipFill rotWithShape="1">
          <a:blip r:embed="rId3"/>
          <a:srcRect l="69475" t="28979" r="1063" b="29058"/>
          <a:stretch/>
        </p:blipFill>
        <p:spPr>
          <a:xfrm>
            <a:off x="7577100" y="4809728"/>
            <a:ext cx="2124236" cy="1514989"/>
          </a:xfrm>
          <a:prstGeom prst="rect">
            <a:avLst/>
          </a:prstGeom>
          <a:ln w="12700">
            <a:solidFill>
              <a:schemeClr val="tx1"/>
            </a:solidFill>
          </a:ln>
        </p:spPr>
      </p:pic>
      <p:pic>
        <p:nvPicPr>
          <p:cNvPr id="3" name="図 2">
            <a:extLst>
              <a:ext uri="{FF2B5EF4-FFF2-40B4-BE49-F238E27FC236}">
                <a16:creationId xmlns:a16="http://schemas.microsoft.com/office/drawing/2014/main" id="{AC746829-A0E9-8DA2-4C02-DA909B1EDD82}"/>
              </a:ext>
            </a:extLst>
          </p:cNvPr>
          <p:cNvPicPr>
            <a:picLocks noChangeAspect="1"/>
          </p:cNvPicPr>
          <p:nvPr/>
        </p:nvPicPr>
        <p:blipFill>
          <a:blip r:embed="rId4"/>
          <a:stretch>
            <a:fillRect/>
          </a:stretch>
        </p:blipFill>
        <p:spPr>
          <a:xfrm>
            <a:off x="90000" y="2210400"/>
            <a:ext cx="4150846" cy="2859364"/>
          </a:xfrm>
          <a:prstGeom prst="rect">
            <a:avLst/>
          </a:prstGeom>
        </p:spPr>
      </p:pic>
    </p:spTree>
    <p:extLst>
      <p:ext uri="{BB962C8B-B14F-4D97-AF65-F5344CB8AC3E}">
        <p14:creationId xmlns:p14="http://schemas.microsoft.com/office/powerpoint/2010/main" val="3042291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53BD2350-E612-32B1-687E-952600186A36}"/>
              </a:ext>
            </a:extLst>
          </p:cNvPr>
          <p:cNvPicPr>
            <a:picLocks noChangeAspect="1"/>
          </p:cNvPicPr>
          <p:nvPr/>
        </p:nvPicPr>
        <p:blipFill>
          <a:blip r:embed="rId2"/>
          <a:stretch>
            <a:fillRect/>
          </a:stretch>
        </p:blipFill>
        <p:spPr>
          <a:xfrm>
            <a:off x="4266000" y="2196000"/>
            <a:ext cx="4147228" cy="2856872"/>
          </a:xfrm>
          <a:prstGeom prst="rect">
            <a:avLst/>
          </a:prstGeom>
        </p:spPr>
      </p:pic>
      <p:sp>
        <p:nvSpPr>
          <p:cNvPr id="2" name="Title 1"/>
          <p:cNvSpPr>
            <a:spLocks noGrp="1"/>
          </p:cNvSpPr>
          <p:nvPr>
            <p:ph type="title"/>
          </p:nvPr>
        </p:nvSpPr>
        <p:spPr>
          <a:xfrm>
            <a:off x="731520" y="731523"/>
            <a:ext cx="8288868" cy="890966"/>
          </a:xfrm>
        </p:spPr>
        <p:txBody>
          <a:bodyPr/>
          <a:lstStyle/>
          <a:p>
            <a:r>
              <a:rPr lang="en-US" dirty="0"/>
              <a:t>Simulation Result (Case 1)</a:t>
            </a:r>
            <a:br>
              <a:rPr lang="en-US" dirty="0"/>
            </a:br>
            <a:r>
              <a:rPr kumimoji="1" lang="en-US" altLang="ja-JP" sz="2400" dirty="0">
                <a:latin typeface="Calibri" panose="020F0502020204030204" pitchFamily="34" charset="0"/>
                <a:ea typeface="Calibri" panose="020F0502020204030204" pitchFamily="34" charset="0"/>
                <a:cs typeface="Calibri" panose="020F0502020204030204" pitchFamily="34" charset="0"/>
              </a:rPr>
              <a:t>IEEE 802.11ah (1 MHz)</a:t>
            </a:r>
            <a:r>
              <a:rPr kumimoji="1" lang="ja-JP" altLang="en-US" sz="2400" dirty="0">
                <a:ea typeface="Calibri" panose="020F0502020204030204" pitchFamily="34" charset="0"/>
                <a:cs typeface="Calibri" panose="020F0502020204030204" pitchFamily="34" charset="0"/>
              </a:rPr>
              <a:t> </a:t>
            </a:r>
            <a:r>
              <a:rPr kumimoji="1" lang="en-US" altLang="ja-JP" sz="2400" dirty="0">
                <a:ea typeface="Calibri" panose="020F0502020204030204" pitchFamily="34" charset="0"/>
                <a:cs typeface="Calibri" panose="020F0502020204030204" pitchFamily="34" charset="0"/>
              </a:rPr>
              <a:t>-</a:t>
            </a:r>
            <a:r>
              <a:rPr kumimoji="1" lang="ja-JP" altLang="en-US" sz="2400" dirty="0">
                <a:ea typeface="Calibri" panose="020F0502020204030204" pitchFamily="34" charset="0"/>
                <a:cs typeface="Calibri" panose="020F0502020204030204" pitchFamily="34" charset="0"/>
              </a:rPr>
              <a:t>  </a:t>
            </a:r>
            <a:r>
              <a:rPr kumimoji="1" lang="en-US" altLang="ja-JP" sz="2400" dirty="0">
                <a:latin typeface="Calibri" panose="020F0502020204030204" pitchFamily="34" charset="0"/>
                <a:cs typeface="Calibri" panose="020F0502020204030204" pitchFamily="34" charset="0"/>
              </a:rPr>
              <a:t>IEEE 802.15.4g-OFDM PHY</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sp>
        <p:nvSpPr>
          <p:cNvPr id="13" name="Footer Placeholder 4">
            <a:extLst>
              <a:ext uri="{FF2B5EF4-FFF2-40B4-BE49-F238E27FC236}">
                <a16:creationId xmlns:a16="http://schemas.microsoft.com/office/drawing/2014/main" id="{0AF0CE2E-7C1D-72EC-5F45-8189B2B7F934}"/>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
        <p:nvSpPr>
          <p:cNvPr id="15" name="Content Placeholder 2">
            <a:extLst>
              <a:ext uri="{FF2B5EF4-FFF2-40B4-BE49-F238E27FC236}">
                <a16:creationId xmlns:a16="http://schemas.microsoft.com/office/drawing/2014/main" id="{041345D1-0387-C141-0BC1-59C6D8EC5180}"/>
              </a:ext>
            </a:extLst>
          </p:cNvPr>
          <p:cNvSpPr>
            <a:spLocks noGrp="1"/>
          </p:cNvSpPr>
          <p:nvPr>
            <p:ph idx="1"/>
          </p:nvPr>
        </p:nvSpPr>
        <p:spPr>
          <a:xfrm>
            <a:off x="268288" y="5135518"/>
            <a:ext cx="7272808" cy="1701336"/>
          </a:xfrm>
        </p:spPr>
        <p:txBody>
          <a:bodyPr/>
          <a:lstStyle/>
          <a:p>
            <a:r>
              <a:rPr lang="en-US" altLang="ja-JP" sz="2000" dirty="0"/>
              <a:t>Even if 802.15.4g OFDM PHY is used, the delivery rate will not reach 100% even when 802.11ah interference is low due to the large overhead of 802.15.4g CSMA/CA.</a:t>
            </a:r>
          </a:p>
          <a:p>
            <a:r>
              <a:rPr lang="en-US" sz="2000" dirty="0"/>
              <a:t>With 802.11ah offered load below 60 kbps, the 802.11ah delivery rate is close to 100%.</a:t>
            </a:r>
          </a:p>
        </p:txBody>
      </p:sp>
      <p:sp>
        <p:nvSpPr>
          <p:cNvPr id="11" name="Content Placeholder 2">
            <a:extLst>
              <a:ext uri="{FF2B5EF4-FFF2-40B4-BE49-F238E27FC236}">
                <a16:creationId xmlns:a16="http://schemas.microsoft.com/office/drawing/2014/main" id="{3DE597ED-C52B-57D6-4CAA-86D0BAD28CD0}"/>
              </a:ext>
            </a:extLst>
          </p:cNvPr>
          <p:cNvSpPr txBox="1">
            <a:spLocks/>
          </p:cNvSpPr>
          <p:nvPr/>
        </p:nvSpPr>
        <p:spPr bwMode="auto">
          <a:xfrm>
            <a:off x="412304" y="1689011"/>
            <a:ext cx="4973372" cy="4279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802.15.4g offered load is </a:t>
            </a:r>
            <a:r>
              <a:rPr lang="en-US" kern="0" dirty="0">
                <a:solidFill>
                  <a:srgbClr val="FF0000"/>
                </a:solidFill>
              </a:rPr>
              <a:t>60 kbps</a:t>
            </a:r>
          </a:p>
        </p:txBody>
      </p:sp>
      <p:pic>
        <p:nvPicPr>
          <p:cNvPr id="7" name="図 6">
            <a:extLst>
              <a:ext uri="{FF2B5EF4-FFF2-40B4-BE49-F238E27FC236}">
                <a16:creationId xmlns:a16="http://schemas.microsoft.com/office/drawing/2014/main" id="{EDDFFA32-B6D2-F94E-9F28-B92A19D57BEC}"/>
              </a:ext>
            </a:extLst>
          </p:cNvPr>
          <p:cNvPicPr>
            <a:picLocks noChangeAspect="1"/>
          </p:cNvPicPr>
          <p:nvPr/>
        </p:nvPicPr>
        <p:blipFill rotWithShape="1">
          <a:blip r:embed="rId3"/>
          <a:srcRect l="69475" t="28979" r="1063" b="29058"/>
          <a:stretch/>
        </p:blipFill>
        <p:spPr>
          <a:xfrm>
            <a:off x="7577100" y="4809728"/>
            <a:ext cx="2124236" cy="1514989"/>
          </a:xfrm>
          <a:prstGeom prst="rect">
            <a:avLst/>
          </a:prstGeom>
          <a:ln w="12700">
            <a:solidFill>
              <a:schemeClr val="tx1"/>
            </a:solidFill>
          </a:ln>
        </p:spPr>
      </p:pic>
      <p:pic>
        <p:nvPicPr>
          <p:cNvPr id="5" name="図 4">
            <a:extLst>
              <a:ext uri="{FF2B5EF4-FFF2-40B4-BE49-F238E27FC236}">
                <a16:creationId xmlns:a16="http://schemas.microsoft.com/office/drawing/2014/main" id="{E601805F-B088-5F45-121B-65E21DA443DA}"/>
              </a:ext>
            </a:extLst>
          </p:cNvPr>
          <p:cNvPicPr>
            <a:picLocks noChangeAspect="1"/>
          </p:cNvPicPr>
          <p:nvPr/>
        </p:nvPicPr>
        <p:blipFill>
          <a:blip r:embed="rId4"/>
          <a:stretch>
            <a:fillRect/>
          </a:stretch>
        </p:blipFill>
        <p:spPr>
          <a:xfrm>
            <a:off x="90000" y="2210400"/>
            <a:ext cx="4143610" cy="2856872"/>
          </a:xfrm>
          <a:prstGeom prst="rect">
            <a:avLst/>
          </a:prstGeom>
        </p:spPr>
      </p:pic>
    </p:spTree>
    <p:extLst>
      <p:ext uri="{BB962C8B-B14F-4D97-AF65-F5344CB8AC3E}">
        <p14:creationId xmlns:p14="http://schemas.microsoft.com/office/powerpoint/2010/main" val="423921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3217A6AA-4017-1466-C8D9-E106CD83EC8A}"/>
              </a:ext>
            </a:extLst>
          </p:cNvPr>
          <p:cNvPicPr>
            <a:picLocks noChangeAspect="1"/>
          </p:cNvPicPr>
          <p:nvPr/>
        </p:nvPicPr>
        <p:blipFill>
          <a:blip r:embed="rId2"/>
          <a:stretch>
            <a:fillRect/>
          </a:stretch>
        </p:blipFill>
        <p:spPr>
          <a:xfrm>
            <a:off x="4266000" y="2196000"/>
            <a:ext cx="4122991" cy="2849290"/>
          </a:xfrm>
          <a:prstGeom prst="rect">
            <a:avLst/>
          </a:prstGeom>
        </p:spPr>
      </p:pic>
      <p:sp>
        <p:nvSpPr>
          <p:cNvPr id="2" name="Title 1"/>
          <p:cNvSpPr>
            <a:spLocks noGrp="1"/>
          </p:cNvSpPr>
          <p:nvPr>
            <p:ph type="title"/>
          </p:nvPr>
        </p:nvSpPr>
        <p:spPr>
          <a:xfrm>
            <a:off x="731520" y="731523"/>
            <a:ext cx="8288868" cy="890966"/>
          </a:xfrm>
        </p:spPr>
        <p:txBody>
          <a:bodyPr/>
          <a:lstStyle/>
          <a:p>
            <a:r>
              <a:rPr lang="en-US" dirty="0"/>
              <a:t>Simulation Result (Case 1)</a:t>
            </a:r>
            <a:br>
              <a:rPr lang="en-US" dirty="0"/>
            </a:br>
            <a:r>
              <a:rPr kumimoji="1" lang="en-US" altLang="ja-JP" sz="2400" dirty="0">
                <a:latin typeface="Calibri" panose="020F0502020204030204" pitchFamily="34" charset="0"/>
                <a:ea typeface="Calibri" panose="020F0502020204030204" pitchFamily="34" charset="0"/>
                <a:cs typeface="Calibri" panose="020F0502020204030204" pitchFamily="34" charset="0"/>
              </a:rPr>
              <a:t>IEEE 802.11ah (1 MHz)</a:t>
            </a:r>
            <a:r>
              <a:rPr kumimoji="1" lang="ja-JP" altLang="en-US" sz="2400" dirty="0">
                <a:ea typeface="Calibri" panose="020F0502020204030204" pitchFamily="34" charset="0"/>
                <a:cs typeface="Calibri" panose="020F0502020204030204" pitchFamily="34" charset="0"/>
              </a:rPr>
              <a:t> </a:t>
            </a:r>
            <a:r>
              <a:rPr kumimoji="1" lang="en-US" altLang="ja-JP" sz="2400" dirty="0">
                <a:ea typeface="Calibri" panose="020F0502020204030204" pitchFamily="34" charset="0"/>
                <a:cs typeface="Calibri" panose="020F0502020204030204" pitchFamily="34" charset="0"/>
              </a:rPr>
              <a:t>-</a:t>
            </a:r>
            <a:r>
              <a:rPr kumimoji="1" lang="ja-JP" altLang="en-US" sz="2400" dirty="0">
                <a:ea typeface="Calibri" panose="020F0502020204030204" pitchFamily="34" charset="0"/>
                <a:cs typeface="Calibri" panose="020F0502020204030204" pitchFamily="34" charset="0"/>
              </a:rPr>
              <a:t>  </a:t>
            </a:r>
            <a:r>
              <a:rPr kumimoji="1" lang="en-US" altLang="ja-JP" sz="2400" dirty="0">
                <a:latin typeface="Calibri" panose="020F0502020204030204" pitchFamily="34" charset="0"/>
                <a:cs typeface="Calibri" panose="020F0502020204030204" pitchFamily="34" charset="0"/>
              </a:rPr>
              <a:t>IEEE 802.15.4g-OFDM PHY</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sp>
        <p:nvSpPr>
          <p:cNvPr id="13" name="Footer Placeholder 4">
            <a:extLst>
              <a:ext uri="{FF2B5EF4-FFF2-40B4-BE49-F238E27FC236}">
                <a16:creationId xmlns:a16="http://schemas.microsoft.com/office/drawing/2014/main" id="{0AF0CE2E-7C1D-72EC-5F45-8189B2B7F934}"/>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
        <p:nvSpPr>
          <p:cNvPr id="15" name="Content Placeholder 2">
            <a:extLst>
              <a:ext uri="{FF2B5EF4-FFF2-40B4-BE49-F238E27FC236}">
                <a16:creationId xmlns:a16="http://schemas.microsoft.com/office/drawing/2014/main" id="{041345D1-0387-C141-0BC1-59C6D8EC5180}"/>
              </a:ext>
            </a:extLst>
          </p:cNvPr>
          <p:cNvSpPr>
            <a:spLocks noGrp="1"/>
          </p:cNvSpPr>
          <p:nvPr>
            <p:ph idx="1"/>
          </p:nvPr>
        </p:nvSpPr>
        <p:spPr>
          <a:xfrm>
            <a:off x="268288" y="5135518"/>
            <a:ext cx="7272808" cy="1701336"/>
          </a:xfrm>
        </p:spPr>
        <p:txBody>
          <a:bodyPr/>
          <a:lstStyle/>
          <a:p>
            <a:r>
              <a:rPr lang="en-US" sz="2000" dirty="0"/>
              <a:t>The 802.15.4g delivery rate is at most 30% even with OFDM PHY due to 802.15.4g CSMA/CA overhead.</a:t>
            </a:r>
          </a:p>
          <a:p>
            <a:r>
              <a:rPr lang="en-US" sz="2000" dirty="0"/>
              <a:t>The delivery rate for 802.11ah is about 70% when the 802.11ah offered load is 100 kbps. </a:t>
            </a:r>
            <a:r>
              <a:rPr lang="en-US" altLang="ja-JP" sz="2000" dirty="0"/>
              <a:t>802.15.4g delivery rate is 10%. </a:t>
            </a:r>
            <a:endParaRPr lang="en-US" sz="2000" dirty="0"/>
          </a:p>
        </p:txBody>
      </p:sp>
      <p:sp>
        <p:nvSpPr>
          <p:cNvPr id="11" name="Content Placeholder 2">
            <a:extLst>
              <a:ext uri="{FF2B5EF4-FFF2-40B4-BE49-F238E27FC236}">
                <a16:creationId xmlns:a16="http://schemas.microsoft.com/office/drawing/2014/main" id="{3DE597ED-C52B-57D6-4CAA-86D0BAD28CD0}"/>
              </a:ext>
            </a:extLst>
          </p:cNvPr>
          <p:cNvSpPr txBox="1">
            <a:spLocks/>
          </p:cNvSpPr>
          <p:nvPr/>
        </p:nvSpPr>
        <p:spPr bwMode="auto">
          <a:xfrm>
            <a:off x="412304" y="1689011"/>
            <a:ext cx="4973372" cy="4279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802.15.4g offered load is </a:t>
            </a:r>
            <a:r>
              <a:rPr lang="en-US" kern="0" dirty="0">
                <a:solidFill>
                  <a:srgbClr val="FF0000"/>
                </a:solidFill>
              </a:rPr>
              <a:t>100 kbps</a:t>
            </a:r>
          </a:p>
        </p:txBody>
      </p:sp>
      <p:pic>
        <p:nvPicPr>
          <p:cNvPr id="7" name="図 6">
            <a:extLst>
              <a:ext uri="{FF2B5EF4-FFF2-40B4-BE49-F238E27FC236}">
                <a16:creationId xmlns:a16="http://schemas.microsoft.com/office/drawing/2014/main" id="{EDDFFA32-B6D2-F94E-9F28-B92A19D57BEC}"/>
              </a:ext>
            </a:extLst>
          </p:cNvPr>
          <p:cNvPicPr>
            <a:picLocks noChangeAspect="1"/>
          </p:cNvPicPr>
          <p:nvPr/>
        </p:nvPicPr>
        <p:blipFill rotWithShape="1">
          <a:blip r:embed="rId3"/>
          <a:srcRect l="69475" t="28979" r="1063" b="29058"/>
          <a:stretch/>
        </p:blipFill>
        <p:spPr>
          <a:xfrm>
            <a:off x="7577100" y="4809728"/>
            <a:ext cx="2124236" cy="1514989"/>
          </a:xfrm>
          <a:prstGeom prst="rect">
            <a:avLst/>
          </a:prstGeom>
          <a:ln w="12700">
            <a:solidFill>
              <a:schemeClr val="tx1"/>
            </a:solidFill>
          </a:ln>
        </p:spPr>
      </p:pic>
      <p:pic>
        <p:nvPicPr>
          <p:cNvPr id="3" name="図 2">
            <a:extLst>
              <a:ext uri="{FF2B5EF4-FFF2-40B4-BE49-F238E27FC236}">
                <a16:creationId xmlns:a16="http://schemas.microsoft.com/office/drawing/2014/main" id="{91DE87A9-9F57-ED9A-6973-A5E424C99CB5}"/>
              </a:ext>
            </a:extLst>
          </p:cNvPr>
          <p:cNvPicPr>
            <a:picLocks noChangeAspect="1"/>
          </p:cNvPicPr>
          <p:nvPr/>
        </p:nvPicPr>
        <p:blipFill>
          <a:blip r:embed="rId4"/>
          <a:stretch>
            <a:fillRect/>
          </a:stretch>
        </p:blipFill>
        <p:spPr>
          <a:xfrm>
            <a:off x="93709" y="2196949"/>
            <a:ext cx="4154289" cy="2855923"/>
          </a:xfrm>
          <a:prstGeom prst="rect">
            <a:avLst/>
          </a:prstGeom>
        </p:spPr>
      </p:pic>
    </p:spTree>
    <p:extLst>
      <p:ext uri="{BB962C8B-B14F-4D97-AF65-F5344CB8AC3E}">
        <p14:creationId xmlns:p14="http://schemas.microsoft.com/office/powerpoint/2010/main" val="689350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Summary</a:t>
            </a:r>
          </a:p>
        </p:txBody>
      </p:sp>
      <p:sp>
        <p:nvSpPr>
          <p:cNvPr id="3" name="Content Placeholder 2"/>
          <p:cNvSpPr>
            <a:spLocks noGrp="1"/>
          </p:cNvSpPr>
          <p:nvPr>
            <p:ph idx="1"/>
          </p:nvPr>
        </p:nvSpPr>
        <p:spPr>
          <a:xfrm>
            <a:off x="556320" y="1497361"/>
            <a:ext cx="8640960" cy="5409747"/>
          </a:xfrm>
        </p:spPr>
        <p:txBody>
          <a:bodyPr/>
          <a:lstStyle/>
          <a:p>
            <a:r>
              <a:rPr lang="en-US" altLang="ja-JP" sz="2000" dirty="0"/>
              <a:t>802.11ah impacts 802.15.4g SUN OFDM PHY packet delivery</a:t>
            </a:r>
          </a:p>
          <a:p>
            <a:r>
              <a:rPr lang="en-US" altLang="ja-JP" sz="2000" dirty="0"/>
              <a:t>802.15.4g SUN OFDM PHY impacts 802.11ah packet latency</a:t>
            </a:r>
          </a:p>
          <a:p>
            <a:r>
              <a:rPr lang="en-US" altLang="ja-JP" sz="2000" dirty="0"/>
              <a:t>802.11ah packet latency is unbounded</a:t>
            </a:r>
          </a:p>
          <a:p>
            <a:pPr lvl="1"/>
            <a:r>
              <a:rPr lang="en-US" altLang="ja-JP" sz="1800" dirty="0"/>
              <a:t>CCA is required in each backoff slot</a:t>
            </a:r>
          </a:p>
          <a:p>
            <a:pPr lvl="1"/>
            <a:r>
              <a:rPr lang="en-US" altLang="ja-JP" sz="1800" dirty="0"/>
              <a:t>Backoff counter decreases only if the channel is idle</a:t>
            </a:r>
          </a:p>
          <a:p>
            <a:r>
              <a:rPr lang="en-US" altLang="ja-JP" sz="2000" dirty="0"/>
              <a:t>802.15.4g packet latency is bounded</a:t>
            </a:r>
          </a:p>
          <a:p>
            <a:pPr lvl="1"/>
            <a:r>
              <a:rPr lang="en-US" altLang="ja-JP" sz="1800" dirty="0"/>
              <a:t>CCA is not required during random backoff period</a:t>
            </a:r>
          </a:p>
          <a:p>
            <a:pPr lvl="1"/>
            <a:r>
              <a:rPr lang="en-US" altLang="ja-JP" sz="1800" dirty="0"/>
              <a:t>CCA is performed after random backoff period</a:t>
            </a:r>
            <a:endParaRPr lang="en-US" altLang="ja-JP" sz="2000" dirty="0"/>
          </a:p>
          <a:p>
            <a:r>
              <a:rPr lang="en-US" altLang="ja-JP" sz="2000" dirty="0"/>
              <a:t>We would like the IEEE 802.19.3a  to continue the discussion of simulation as inputs for  Recommended Practice</a:t>
            </a:r>
          </a:p>
          <a:p>
            <a:pPr lvl="1"/>
            <a:r>
              <a:rPr lang="en-US" altLang="ja-JP" sz="1800" dirty="0"/>
              <a:t>Future</a:t>
            </a:r>
            <a:r>
              <a:rPr lang="en-US" sz="1800" dirty="0"/>
              <a:t> Plan:</a:t>
            </a:r>
          </a:p>
          <a:p>
            <a:pPr lvl="2"/>
            <a:r>
              <a:rPr lang="en-US" dirty="0"/>
              <a:t>Case 2 in November</a:t>
            </a:r>
          </a:p>
          <a:p>
            <a:pPr lvl="2"/>
            <a:r>
              <a:rPr lang="en-US" dirty="0"/>
              <a:t>Case 3 in January</a:t>
            </a:r>
          </a:p>
          <a:p>
            <a:pPr lvl="2"/>
            <a:r>
              <a:rPr lang="en-US" dirty="0" err="1"/>
              <a:t>Suspendable</a:t>
            </a:r>
            <a:r>
              <a:rPr lang="en-US" dirty="0"/>
              <a:t> CSMA/CA of IEEE 802.15.4me feature under coexistence situation.</a:t>
            </a:r>
          </a:p>
          <a:p>
            <a:endParaRPr lang="en-US" sz="2000" dirty="0"/>
          </a:p>
          <a:p>
            <a:pPr marL="0" indent="0">
              <a:buNone/>
            </a:pPr>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September 2024</a:t>
            </a:r>
            <a:endParaRPr lang="en-GB" dirty="0"/>
          </a:p>
        </p:txBody>
      </p:sp>
      <p:sp>
        <p:nvSpPr>
          <p:cNvPr id="5" name="Footer Placeholder 4">
            <a:extLst>
              <a:ext uri="{FF2B5EF4-FFF2-40B4-BE49-F238E27FC236}">
                <a16:creationId xmlns:a16="http://schemas.microsoft.com/office/drawing/2014/main" id="{6F9F21D6-CAE4-8FF7-40B3-C91C63BDEDB1}"/>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Tree>
    <p:extLst>
      <p:ext uri="{BB962C8B-B14F-4D97-AF65-F5344CB8AC3E}">
        <p14:creationId xmlns:p14="http://schemas.microsoft.com/office/powerpoint/2010/main" val="210237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Summary</a:t>
            </a:r>
          </a:p>
        </p:txBody>
      </p:sp>
      <p:sp>
        <p:nvSpPr>
          <p:cNvPr id="4098" name="Rectangle 2"/>
          <p:cNvSpPr>
            <a:spLocks noGrp="1" noChangeArrowheads="1"/>
          </p:cNvSpPr>
          <p:nvPr>
            <p:ph idx="1"/>
          </p:nvPr>
        </p:nvSpPr>
        <p:spPr>
          <a:xfrm>
            <a:off x="731520" y="1497360"/>
            <a:ext cx="8290560" cy="500504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altLang="ja-JP" dirty="0">
                <a:solidFill>
                  <a:schemeClr val="tx1"/>
                </a:solidFill>
              </a:rPr>
              <a:t>Presentation to TG3a of simulation update for coexistence of IEEE 802.15.4g and IEEE 802.11ah using new simulation parameters for smart utility use cases.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solidFill>
                  <a:schemeClr val="tx1"/>
                </a:solidFill>
              </a:rPr>
              <a:t>Case 1: This slide (IEEE 802.15.4g-OFDM PHY and IEEE 802.11ah)</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altLang="ja-JP" dirty="0">
                <a:solidFill>
                  <a:schemeClr val="tx1"/>
                </a:solidFill>
              </a:rPr>
              <a:t>Case 2 – 3: Following meetings </a:t>
            </a:r>
            <a:endParaRPr lang="en-GB" altLang="ja-JP" dirty="0">
              <a:solidFill>
                <a:schemeClr val="tx1"/>
              </a:solidFill>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solidFill>
                  <a:schemeClr val="tx1"/>
                </a:solidFill>
              </a:rPr>
              <a:t>This document gathers relevant material from 19-24/0018r0, 19-19/0019r1, 19-18/0056r3, 19-18/0039r1 and 19-19/0021r2.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a:xfrm>
            <a:off x="743374" y="355601"/>
            <a:ext cx="2761816" cy="291254"/>
          </a:xfrm>
        </p:spPr>
        <p:txBody>
          <a:bodyPr/>
          <a:lstStyle/>
          <a:p>
            <a:r>
              <a:rPr lang="en-US" altLang="ja-JP" dirty="0"/>
              <a:t>September 2024</a:t>
            </a:r>
            <a:endParaRPr lang="en-GB" altLang="ja-JP" dirty="0"/>
          </a:p>
        </p:txBody>
      </p:sp>
      <p:sp>
        <p:nvSpPr>
          <p:cNvPr id="2" name="Footer Placeholder 4">
            <a:extLst>
              <a:ext uri="{FF2B5EF4-FFF2-40B4-BE49-F238E27FC236}">
                <a16:creationId xmlns:a16="http://schemas.microsoft.com/office/drawing/2014/main" id="{1CD8069C-961A-4372-E605-020C9537CA93}"/>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Tree>
    <p:extLst>
      <p:ext uri="{BB962C8B-B14F-4D97-AF65-F5344CB8AC3E}">
        <p14:creationId xmlns:p14="http://schemas.microsoft.com/office/powerpoint/2010/main" val="28156152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altLang="ja-JP" sz="2800" dirty="0"/>
              <a:t>Background: S1G Coexistence Simulations in TG3</a:t>
            </a:r>
            <a:endParaRPr lang="en-US" sz="2800" dirty="0"/>
          </a:p>
        </p:txBody>
      </p:sp>
      <p:sp>
        <p:nvSpPr>
          <p:cNvPr id="3" name="Content Placeholder 2"/>
          <p:cNvSpPr>
            <a:spLocks noGrp="1"/>
          </p:cNvSpPr>
          <p:nvPr>
            <p:ph idx="1"/>
          </p:nvPr>
        </p:nvSpPr>
        <p:spPr>
          <a:xfrm>
            <a:off x="556320" y="1497361"/>
            <a:ext cx="8640960" cy="5292587"/>
          </a:xfrm>
        </p:spPr>
        <p:txBody>
          <a:bodyPr/>
          <a:lstStyle/>
          <a:p>
            <a:pPr>
              <a:spcBef>
                <a:spcPts val="300"/>
              </a:spcBef>
            </a:pPr>
            <a:r>
              <a:rPr lang="en-US" sz="1800" dirty="0"/>
              <a:t>Developed the coexistence simulator based on NS-3.23, which support IEEE 802.15.4g-FSK (400 </a:t>
            </a:r>
            <a:r>
              <a:rPr lang="en-US" sz="1800" dirty="0" err="1"/>
              <a:t>KHz</a:t>
            </a:r>
            <a:r>
              <a:rPr lang="en-US" sz="1800" dirty="0"/>
              <a:t> bandwidth) and IEEE 802.11ah (1 MHz bandwidth) for IEEE 802.19.3. </a:t>
            </a:r>
          </a:p>
          <a:p>
            <a:pPr>
              <a:spcBef>
                <a:spcPts val="300"/>
              </a:spcBef>
            </a:pPr>
            <a:r>
              <a:rPr lang="en-US" altLang="ja-JP" sz="1800" dirty="0"/>
              <a:t>Extended this simulator to support IEEE 802.15.4-OFDM (400 </a:t>
            </a:r>
            <a:r>
              <a:rPr lang="en-US" altLang="ja-JP" sz="1800" dirty="0" err="1"/>
              <a:t>KHz</a:t>
            </a:r>
            <a:r>
              <a:rPr lang="en-US" altLang="ja-JP" sz="1800" dirty="0"/>
              <a:t> bandwidth) to evaluate IEEE 802.19.3a.</a:t>
            </a:r>
            <a:endParaRPr lang="en-US" sz="1800" dirty="0"/>
          </a:p>
          <a:p>
            <a:pPr>
              <a:spcBef>
                <a:spcPts val="300"/>
              </a:spcBef>
            </a:pPr>
            <a:r>
              <a:rPr lang="en-US" sz="1800" dirty="0"/>
              <a:t>Simulation parameters and simulator deployment were discussed in TG3, and simulation results were also shared.</a:t>
            </a:r>
          </a:p>
          <a:p>
            <a:pPr lvl="1">
              <a:spcBef>
                <a:spcPts val="300"/>
              </a:spcBef>
            </a:pPr>
            <a:r>
              <a:rPr lang="en-US" sz="1600" dirty="0"/>
              <a:t>19-24/0018r0, 19-19/0019r1, 19-18/0056r3, 19-18/0039r1 and 19-19/0019r2</a:t>
            </a:r>
          </a:p>
          <a:p>
            <a:pPr marL="0" indent="0">
              <a:spcBef>
                <a:spcPts val="300"/>
              </a:spcBef>
              <a:buNone/>
            </a:pPr>
            <a:endParaRPr lang="en-US" sz="1800" dirty="0"/>
          </a:p>
          <a:p>
            <a:pPr lvl="2">
              <a:spcBef>
                <a:spcPts val="300"/>
              </a:spcBef>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pic>
        <p:nvPicPr>
          <p:cNvPr id="8" name="図 7">
            <a:extLst>
              <a:ext uri="{FF2B5EF4-FFF2-40B4-BE49-F238E27FC236}">
                <a16:creationId xmlns:a16="http://schemas.microsoft.com/office/drawing/2014/main" id="{A8A58E8A-47C5-24CD-AE1F-313D06F47F2A}"/>
              </a:ext>
            </a:extLst>
          </p:cNvPr>
          <p:cNvPicPr>
            <a:picLocks noChangeAspect="1"/>
          </p:cNvPicPr>
          <p:nvPr/>
        </p:nvPicPr>
        <p:blipFill>
          <a:blip r:embed="rId2"/>
          <a:stretch>
            <a:fillRect/>
          </a:stretch>
        </p:blipFill>
        <p:spPr>
          <a:xfrm>
            <a:off x="2500536" y="3873624"/>
            <a:ext cx="5199383" cy="2757835"/>
          </a:xfrm>
          <a:prstGeom prst="rect">
            <a:avLst/>
          </a:prstGeom>
        </p:spPr>
      </p:pic>
      <p:sp>
        <p:nvSpPr>
          <p:cNvPr id="9" name="テキスト ボックス 8">
            <a:extLst>
              <a:ext uri="{FF2B5EF4-FFF2-40B4-BE49-F238E27FC236}">
                <a16:creationId xmlns:a16="http://schemas.microsoft.com/office/drawing/2014/main" id="{8708A556-9384-2F04-0E5A-28E67E13E7A1}"/>
              </a:ext>
            </a:extLst>
          </p:cNvPr>
          <p:cNvSpPr txBox="1"/>
          <p:nvPr/>
        </p:nvSpPr>
        <p:spPr>
          <a:xfrm>
            <a:off x="4296171" y="6583677"/>
            <a:ext cx="1804725" cy="276999"/>
          </a:xfrm>
          <a:prstGeom prst="rect">
            <a:avLst/>
          </a:prstGeom>
          <a:no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Simulation Model by NS-3</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5" name="Footer Placeholder 4">
            <a:extLst>
              <a:ext uri="{FF2B5EF4-FFF2-40B4-BE49-F238E27FC236}">
                <a16:creationId xmlns:a16="http://schemas.microsoft.com/office/drawing/2014/main" id="{16DC1D57-8F38-CA28-0795-CC6240A94729}"/>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
        <p:nvSpPr>
          <p:cNvPr id="7" name="テキスト ボックス 6">
            <a:extLst>
              <a:ext uri="{FF2B5EF4-FFF2-40B4-BE49-F238E27FC236}">
                <a16:creationId xmlns:a16="http://schemas.microsoft.com/office/drawing/2014/main" id="{5FD553B0-31C7-0906-34ED-F7078D05E877}"/>
              </a:ext>
            </a:extLst>
          </p:cNvPr>
          <p:cNvSpPr txBox="1"/>
          <p:nvPr/>
        </p:nvSpPr>
        <p:spPr>
          <a:xfrm>
            <a:off x="727520" y="6200572"/>
            <a:ext cx="1798890" cy="430887"/>
          </a:xfrm>
          <a:prstGeom prst="rect">
            <a:avLst/>
          </a:prstGeom>
          <a:noFill/>
        </p:spPr>
        <p:txBody>
          <a:bodyPr wrap="none" rtlCol="0">
            <a:spAutoFit/>
          </a:bodyPr>
          <a:lstStyle/>
          <a:p>
            <a:r>
              <a:rPr kumimoji="1" lang="en-US" altLang="ja-JP" sz="1100" dirty="0">
                <a:solidFill>
                  <a:schemeClr val="tx1"/>
                </a:solidFill>
                <a:latin typeface="Calibri" panose="020F0502020204030204" pitchFamily="34" charset="0"/>
                <a:cs typeface="Calibri" panose="020F0502020204030204" pitchFamily="34" charset="0"/>
              </a:rPr>
              <a:t>FSK PHY (200 or 400 </a:t>
            </a:r>
            <a:r>
              <a:rPr kumimoji="1" lang="en-US" altLang="ja-JP" sz="1100" dirty="0" err="1">
                <a:solidFill>
                  <a:schemeClr val="tx1"/>
                </a:solidFill>
                <a:latin typeface="Calibri" panose="020F0502020204030204" pitchFamily="34" charset="0"/>
                <a:cs typeface="Calibri" panose="020F0502020204030204" pitchFamily="34" charset="0"/>
              </a:rPr>
              <a:t>KHz</a:t>
            </a:r>
            <a:r>
              <a:rPr kumimoji="1" lang="en-US" altLang="ja-JP" sz="1100" dirty="0">
                <a:solidFill>
                  <a:schemeClr val="tx1"/>
                </a:solidFill>
                <a:latin typeface="Calibri" panose="020F0502020204030204" pitchFamily="34" charset="0"/>
                <a:cs typeface="Calibri" panose="020F0502020204030204" pitchFamily="34" charset="0"/>
              </a:rPr>
              <a:t>)</a:t>
            </a:r>
          </a:p>
          <a:p>
            <a:r>
              <a:rPr kumimoji="1" lang="en-US" altLang="ja-JP" sz="1100" dirty="0">
                <a:solidFill>
                  <a:schemeClr val="tx1"/>
                </a:solidFill>
                <a:latin typeface="Calibri" panose="020F0502020204030204" pitchFamily="34" charset="0"/>
                <a:cs typeface="Calibri" panose="020F0502020204030204" pitchFamily="34" charset="0"/>
              </a:rPr>
              <a:t>OFDM PHY (200 or 400 </a:t>
            </a:r>
            <a:r>
              <a:rPr kumimoji="1" lang="en-US" altLang="ja-JP" sz="1100" dirty="0" err="1">
                <a:solidFill>
                  <a:schemeClr val="tx1"/>
                </a:solidFill>
                <a:latin typeface="Calibri" panose="020F0502020204030204" pitchFamily="34" charset="0"/>
                <a:cs typeface="Calibri" panose="020F0502020204030204" pitchFamily="34" charset="0"/>
              </a:rPr>
              <a:t>KHz</a:t>
            </a:r>
            <a:r>
              <a:rPr kumimoji="1" lang="en-US" altLang="ja-JP" sz="1100" dirty="0">
                <a:solidFill>
                  <a:schemeClr val="tx1"/>
                </a:solidFill>
                <a:latin typeface="Calibri" panose="020F0502020204030204" pitchFamily="34" charset="0"/>
                <a:cs typeface="Calibri" panose="020F0502020204030204" pitchFamily="34" charset="0"/>
              </a:rPr>
              <a:t>)</a:t>
            </a:r>
            <a:endParaRPr kumimoji="1" lang="ja-JP" altLang="en-US" sz="1100" dirty="0">
              <a:solidFill>
                <a:schemeClr val="tx1"/>
              </a:solidFill>
              <a:latin typeface="Calibri" panose="020F0502020204030204" pitchFamily="34" charset="0"/>
              <a:cs typeface="Calibri" panose="020F0502020204030204" pitchFamily="34" charset="0"/>
            </a:endParaRPr>
          </a:p>
        </p:txBody>
      </p:sp>
      <p:sp>
        <p:nvSpPr>
          <p:cNvPr id="10" name="テキスト ボックス 9">
            <a:extLst>
              <a:ext uri="{FF2B5EF4-FFF2-40B4-BE49-F238E27FC236}">
                <a16:creationId xmlns:a16="http://schemas.microsoft.com/office/drawing/2014/main" id="{B628F5DB-97FA-AC0D-1DDE-8597760BB816}"/>
              </a:ext>
            </a:extLst>
          </p:cNvPr>
          <p:cNvSpPr txBox="1"/>
          <p:nvPr/>
        </p:nvSpPr>
        <p:spPr>
          <a:xfrm>
            <a:off x="7699919" y="6291156"/>
            <a:ext cx="1685077" cy="261610"/>
          </a:xfrm>
          <a:prstGeom prst="rect">
            <a:avLst/>
          </a:prstGeom>
          <a:noFill/>
        </p:spPr>
        <p:txBody>
          <a:bodyPr wrap="none" rtlCol="0">
            <a:spAutoFit/>
          </a:bodyPr>
          <a:lstStyle/>
          <a:p>
            <a:r>
              <a:rPr kumimoji="1" lang="en-US" altLang="ja-JP" sz="1100" dirty="0">
                <a:solidFill>
                  <a:schemeClr val="tx1"/>
                </a:solidFill>
                <a:latin typeface="Calibri" panose="020F0502020204030204" pitchFamily="34" charset="0"/>
                <a:cs typeface="Calibri" panose="020F0502020204030204" pitchFamily="34" charset="0"/>
              </a:rPr>
              <a:t>OFDM PHY (1 MHz, so far)</a:t>
            </a:r>
            <a:endParaRPr kumimoji="1" lang="ja-JP" altLang="en-US" sz="11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7969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a:t>Simulation Parameters and Performance Metrics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56320" y="1497361"/>
                <a:ext cx="8640960" cy="5292587"/>
              </a:xfrm>
            </p:spPr>
            <p:txBody>
              <a:bodyPr/>
              <a:lstStyle/>
              <a:p>
                <a:pPr marL="0" indent="0">
                  <a:spcBef>
                    <a:spcPts val="300"/>
                  </a:spcBef>
                  <a:buNone/>
                </a:pPr>
                <a:r>
                  <a:rPr lang="en-US" sz="1600" dirty="0"/>
                  <a:t>Sub-1 GHz Coexistence Simulation Parameters have been specified in doc. 19-18/0039. Some simulation parameters were updated based on the March 2024 meeting.</a:t>
                </a:r>
              </a:p>
              <a:p>
                <a:pPr>
                  <a:spcBef>
                    <a:spcPts val="0"/>
                  </a:spcBef>
                </a:pPr>
                <a:r>
                  <a:rPr lang="en-US" sz="1600" dirty="0"/>
                  <a:t>Number of nodes </a:t>
                </a:r>
              </a:p>
              <a:p>
                <a:pPr lvl="1">
                  <a:spcBef>
                    <a:spcPts val="0"/>
                  </a:spcBef>
                </a:pPr>
                <a:r>
                  <a:rPr lang="en-US" sz="1200" dirty="0">
                    <a:solidFill>
                      <a:schemeClr val="tx1"/>
                    </a:solidFill>
                  </a:rPr>
                  <a:t>[15*, 50, 100]  *500 nodes / km2 – based on use case comments at IEEE 802.19.3, March 2019.</a:t>
                </a:r>
                <a:endParaRPr lang="en-US" sz="1050" dirty="0">
                  <a:solidFill>
                    <a:schemeClr val="tx1"/>
                  </a:solidFill>
                </a:endParaRPr>
              </a:p>
              <a:p>
                <a:pPr>
                  <a:spcBef>
                    <a:spcPts val="0"/>
                  </a:spcBef>
                </a:pPr>
                <a:r>
                  <a:rPr lang="en-US" sz="1600" dirty="0"/>
                  <a:t>Total offered load for 802.15.4g-OFDM PHY network and 802.11ah network</a:t>
                </a:r>
              </a:p>
              <a:p>
                <a:pPr lvl="1">
                  <a:spcBef>
                    <a:spcPts val="0"/>
                  </a:spcBef>
                </a:pPr>
                <a:r>
                  <a:rPr lang="en-US" sz="1200" dirty="0"/>
                  <a:t>[20 – 120] kb/s for IEEE 802.11ah (1 MHz BW)</a:t>
                </a:r>
              </a:p>
              <a:p>
                <a:pPr lvl="1">
                  <a:spcBef>
                    <a:spcPts val="0"/>
                  </a:spcBef>
                </a:pPr>
                <a:r>
                  <a:rPr lang="en-US" sz="1200" dirty="0">
                    <a:solidFill>
                      <a:srgbClr val="FF0000"/>
                    </a:solidFill>
                  </a:rPr>
                  <a:t>[80 – 480] kb/s for IEEE 802.11ah (4 MHz BW)</a:t>
                </a:r>
              </a:p>
              <a:p>
                <a:pPr lvl="1">
                  <a:spcBef>
                    <a:spcPts val="0"/>
                  </a:spcBef>
                </a:pPr>
                <a:r>
                  <a:rPr lang="en-US" sz="1200" dirty="0"/>
                  <a:t>[10, 20, 40] kb/s for IEEE 802.15.4g-FSK PHY</a:t>
                </a:r>
              </a:p>
              <a:p>
                <a:pPr lvl="1">
                  <a:spcBef>
                    <a:spcPts val="0"/>
                  </a:spcBef>
                </a:pPr>
                <a:r>
                  <a:rPr lang="en-US" sz="1200" dirty="0">
                    <a:solidFill>
                      <a:srgbClr val="FF0000"/>
                    </a:solidFill>
                  </a:rPr>
                  <a:t>[20 – 100] kb/s for IEEE 802.15.4g-OFDM PHY</a:t>
                </a:r>
              </a:p>
              <a:p>
                <a:pPr>
                  <a:spcBef>
                    <a:spcPts val="0"/>
                  </a:spcBef>
                </a:pPr>
                <a:r>
                  <a:rPr lang="en-US" sz="1600" dirty="0"/>
                  <a:t>Packet size</a:t>
                </a:r>
              </a:p>
              <a:p>
                <a:pPr lvl="1">
                  <a:spcBef>
                    <a:spcPts val="0"/>
                  </a:spcBef>
                </a:pPr>
                <a:r>
                  <a:rPr lang="en-US" sz="1200" dirty="0"/>
                  <a:t>100 byte</a:t>
                </a:r>
              </a:p>
              <a:p>
                <a:pPr>
                  <a:spcBef>
                    <a:spcPts val="0"/>
                  </a:spcBef>
                </a:pPr>
                <a:r>
                  <a:rPr lang="en-US" sz="1600" dirty="0"/>
                  <a:t>PHY data rate</a:t>
                </a:r>
              </a:p>
              <a:p>
                <a:pPr lvl="1">
                  <a:spcBef>
                    <a:spcPts val="0"/>
                  </a:spcBef>
                </a:pPr>
                <a:r>
                  <a:rPr lang="en-US" sz="1200" dirty="0"/>
                  <a:t>BPSK ½, </a:t>
                </a:r>
                <a:r>
                  <a:rPr lang="en-US" sz="1200" dirty="0" err="1"/>
                  <a:t>Nss</a:t>
                </a:r>
                <a:r>
                  <a:rPr lang="en-US" sz="1200" dirty="0"/>
                  <a:t> = 1, 300 kb/s for 802.11ah (1 MHz BW)</a:t>
                </a:r>
              </a:p>
              <a:p>
                <a:pPr lvl="1">
                  <a:spcBef>
                    <a:spcPts val="0"/>
                  </a:spcBef>
                </a:pPr>
                <a:r>
                  <a:rPr lang="en-US" sz="1200" dirty="0"/>
                  <a:t>2FSK, 100 kb/s for 802.15.4g-FSK PHY</a:t>
                </a:r>
              </a:p>
              <a:p>
                <a:pPr lvl="1">
                  <a:spcBef>
                    <a:spcPts val="0"/>
                  </a:spcBef>
                </a:pPr>
                <a:r>
                  <a:rPr lang="en-US" sz="1200" dirty="0">
                    <a:solidFill>
                      <a:srgbClr val="FF0000"/>
                    </a:solidFill>
                  </a:rPr>
                  <a:t>OFDM Option 3 MCS4, 300 kb/s, and OFDM Option 3 MCS 5, </a:t>
                </a:r>
                <a:r>
                  <a:rPr lang="en-US" altLang="ja-JP" sz="1200" dirty="0">
                    <a:solidFill>
                      <a:srgbClr val="FF0000"/>
                    </a:solidFill>
                  </a:rPr>
                  <a:t> 400kb/s </a:t>
                </a:r>
                <a:r>
                  <a:rPr lang="en-US" sz="1200" dirty="0">
                    <a:solidFill>
                      <a:srgbClr val="FF0000"/>
                    </a:solidFill>
                  </a:rPr>
                  <a:t>for IEEE 802.15.4g-OFDM PHY</a:t>
                </a:r>
              </a:p>
              <a:p>
                <a:pPr>
                  <a:spcBef>
                    <a:spcPts val="0"/>
                  </a:spcBef>
                </a:pPr>
                <a:r>
                  <a:rPr lang="en-US" sz="1600" dirty="0"/>
                  <a:t>Data packet delivery rate</a:t>
                </a:r>
              </a:p>
              <a:p>
                <a:pPr lvl="1">
                  <a:spcBef>
                    <a:spcPts val="0"/>
                  </a:spcBef>
                </a:pPr>
                <a14:m>
                  <m:oMath xmlns:m="http://schemas.openxmlformats.org/officeDocument/2006/math">
                    <m:f>
                      <m:fPr>
                        <m:ctrlPr>
                          <a:rPr lang="en-US" sz="1200" i="1">
                            <a:latin typeface="Cambria Math" panose="02040503050406030204" pitchFamily="18" charset="0"/>
                          </a:rPr>
                        </m:ctrlPr>
                      </m:fPr>
                      <m:num>
                        <m:r>
                          <a:rPr lang="en-US" sz="1200" i="1">
                            <a:latin typeface="Cambria Math" panose="02040503050406030204" pitchFamily="18" charset="0"/>
                          </a:rPr>
                          <m:t># </m:t>
                        </m:r>
                        <m:r>
                          <a:rPr lang="en-US" sz="1200" i="1">
                            <a:latin typeface="Cambria Math" panose="02040503050406030204" pitchFamily="18" charset="0"/>
                          </a:rPr>
                          <m:t>𝑜𝑓</m:t>
                        </m:r>
                        <m:r>
                          <a:rPr lang="en-US" sz="1200" i="1">
                            <a:latin typeface="Cambria Math" panose="02040503050406030204" pitchFamily="18" charset="0"/>
                          </a:rPr>
                          <m:t> </m:t>
                        </m:r>
                        <m:r>
                          <a:rPr lang="en-US" sz="1200" i="1">
                            <a:latin typeface="Cambria Math" panose="02040503050406030204" pitchFamily="18" charset="0"/>
                          </a:rPr>
                          <m:t>𝑝𝑎𝑐𝑘𝑒𝑡𝑠</m:t>
                        </m:r>
                        <m:r>
                          <a:rPr lang="en-US" sz="1200" i="1">
                            <a:latin typeface="Cambria Math" panose="02040503050406030204" pitchFamily="18" charset="0"/>
                          </a:rPr>
                          <m:t> </m:t>
                        </m:r>
                        <m:r>
                          <a:rPr lang="en-US" sz="1200" i="1">
                            <a:latin typeface="Cambria Math" panose="02040503050406030204" pitchFamily="18" charset="0"/>
                          </a:rPr>
                          <m:t>𝑟𝑒𝑐𝑒𝑖𝑣𝑒𝑑</m:t>
                        </m:r>
                      </m:num>
                      <m:den>
                        <m:r>
                          <a:rPr lang="en-US" sz="1200" i="1">
                            <a:latin typeface="Cambria Math" panose="02040503050406030204" pitchFamily="18" charset="0"/>
                          </a:rPr>
                          <m:t># </m:t>
                        </m:r>
                        <m:r>
                          <a:rPr lang="en-US" sz="1200" i="1">
                            <a:latin typeface="Cambria Math" panose="02040503050406030204" pitchFamily="18" charset="0"/>
                          </a:rPr>
                          <m:t>𝑜𝑓</m:t>
                        </m:r>
                        <m:r>
                          <a:rPr lang="en-US" sz="1200" i="1">
                            <a:latin typeface="Cambria Math" panose="02040503050406030204" pitchFamily="18" charset="0"/>
                          </a:rPr>
                          <m:t> </m:t>
                        </m:r>
                        <m:r>
                          <a:rPr lang="en-US" sz="1200" i="1">
                            <a:latin typeface="Cambria Math" panose="02040503050406030204" pitchFamily="18" charset="0"/>
                          </a:rPr>
                          <m:t>𝑝𝑎𝑐𝑘𝑒𝑡𝑠</m:t>
                        </m:r>
                        <m:r>
                          <a:rPr lang="en-US" sz="1200" i="1">
                            <a:latin typeface="Cambria Math" panose="02040503050406030204" pitchFamily="18" charset="0"/>
                          </a:rPr>
                          <m:t> </m:t>
                        </m:r>
                        <m:r>
                          <a:rPr lang="en-US" sz="1200" i="1">
                            <a:latin typeface="Cambria Math" panose="02040503050406030204" pitchFamily="18" charset="0"/>
                          </a:rPr>
                          <m:t>𝑡𝑟𝑎𝑛𝑠𝑚𝑖𝑡𝑡𝑒𝑑</m:t>
                        </m:r>
                      </m:den>
                    </m:f>
                  </m:oMath>
                </a14:m>
                <a:endParaRPr lang="en-US" sz="1200" dirty="0"/>
              </a:p>
              <a:p>
                <a:pPr>
                  <a:spcBef>
                    <a:spcPts val="0"/>
                  </a:spcBef>
                </a:pPr>
                <a:r>
                  <a:rPr lang="en-US" sz="1600" dirty="0"/>
                  <a:t>Data packet latency</a:t>
                </a:r>
              </a:p>
              <a:p>
                <a:pPr lvl="1">
                  <a:spcBef>
                    <a:spcPts val="0"/>
                  </a:spcBef>
                </a:pPr>
                <a:r>
                  <a:rPr lang="en-US" sz="1200" dirty="0">
                    <a:cs typeface="Calibri" panose="020F0502020204030204" pitchFamily="34" charset="0"/>
                  </a:rPr>
                  <a:t>Start timer when CSMA/CA is started, stop timer when ACK is received. </a:t>
                </a:r>
              </a:p>
              <a:p>
                <a:pPr lvl="1">
                  <a:spcBef>
                    <a:spcPts val="0"/>
                  </a:spcBef>
                </a:pPr>
                <a14:m>
                  <m:oMath xmlns:m="http://schemas.openxmlformats.org/officeDocument/2006/math">
                    <m:r>
                      <a:rPr lang="en-US" sz="1200" i="1">
                        <a:latin typeface="Cambria Math" panose="02040503050406030204" pitchFamily="18" charset="0"/>
                      </a:rPr>
                      <m:t> </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𝑏𝑎𝑐𝑘𝑜𝑓𝑓</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𝐷𝑎𝑡𝑎𝑇𝑋</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𝐴𝑐𝑘𝑊𝑎𝑖𝑡</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𝐴𝑐𝑘𝑅𝑋</m:t>
                        </m:r>
                      </m:sub>
                    </m:sSub>
                  </m:oMath>
                </a14:m>
                <a:endParaRPr lang="en-US" sz="1200" dirty="0"/>
              </a:p>
              <a:p>
                <a:pPr>
                  <a:spcBef>
                    <a:spcPts val="0"/>
                  </a:spcBef>
                </a:pPr>
                <a:r>
                  <a:rPr lang="en-US" sz="1600" dirty="0"/>
                  <a:t>Propagation Model</a:t>
                </a:r>
              </a:p>
              <a:p>
                <a:pPr lvl="1">
                  <a:spcBef>
                    <a:spcPts val="0"/>
                  </a:spcBef>
                </a:pPr>
                <a:r>
                  <a:rPr lang="en-US" sz="1200" dirty="0">
                    <a:solidFill>
                      <a:schemeClr val="tx1"/>
                    </a:solidFill>
                  </a:rPr>
                  <a:t>SEAMCAT Extended </a:t>
                </a:r>
                <a:r>
                  <a:rPr lang="en-US" sz="1200" dirty="0" err="1">
                    <a:solidFill>
                      <a:schemeClr val="tx1"/>
                    </a:solidFill>
                  </a:rPr>
                  <a:t>Hata</a:t>
                </a:r>
                <a:r>
                  <a:rPr lang="en-US" sz="1200" dirty="0">
                    <a:solidFill>
                      <a:schemeClr val="tx1"/>
                    </a:solidFill>
                  </a:rPr>
                  <a:t> Model (Suburban) – based on use case comments at IEEE 802.19.3, March 2019.</a:t>
                </a:r>
              </a:p>
              <a:p>
                <a:pPr lvl="2">
                  <a:spcBef>
                    <a:spcPts val="0"/>
                  </a:spcBef>
                </a:pPr>
                <a:r>
                  <a:rPr lang="en-US" sz="1100" dirty="0"/>
                  <a:t>802.15.4: Utility pole height to node location level</a:t>
                </a:r>
              </a:p>
              <a:p>
                <a:pPr lvl="2">
                  <a:spcBef>
                    <a:spcPts val="0"/>
                  </a:spcBef>
                </a:pPr>
                <a:r>
                  <a:rPr lang="en-US" sz="1100" dirty="0"/>
                  <a:t>802.11ah: AP/STA location level</a:t>
                </a:r>
              </a:p>
              <a:p>
                <a:pPr lvl="1">
                  <a:spcBef>
                    <a:spcPts val="300"/>
                  </a:spcBef>
                </a:pPr>
                <a:r>
                  <a:rPr lang="en-US" sz="1300" dirty="0"/>
                  <a:t>ITU-R P.1411 </a:t>
                </a:r>
                <a:r>
                  <a:rPr lang="en-US" sz="1300" dirty="0" err="1"/>
                  <a:t>NLoS</a:t>
                </a:r>
                <a:r>
                  <a:rPr lang="en-US" sz="1300" dirty="0"/>
                  <a:t> (between terminals located from below roof-top height to near street level)</a:t>
                </a:r>
              </a:p>
              <a:p>
                <a:pPr lvl="2">
                  <a:spcBef>
                    <a:spcPts val="300"/>
                  </a:spcBef>
                </a:pPr>
                <a:endParaRPr lang="en-US" sz="11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56320" y="1497361"/>
                <a:ext cx="8640960" cy="5292587"/>
              </a:xfrm>
              <a:blipFill>
                <a:blip r:embed="rId2"/>
                <a:stretch>
                  <a:fillRect l="-353" t="-346" b="-2189"/>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sp>
        <p:nvSpPr>
          <p:cNvPr id="8" name="Footer Placeholder 4">
            <a:extLst>
              <a:ext uri="{FF2B5EF4-FFF2-40B4-BE49-F238E27FC236}">
                <a16:creationId xmlns:a16="http://schemas.microsoft.com/office/drawing/2014/main" id="{FBEE357C-6D17-7FF8-9A3C-CDB377C0F853}"/>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Tree>
    <p:extLst>
      <p:ext uri="{BB962C8B-B14F-4D97-AF65-F5344CB8AC3E}">
        <p14:creationId xmlns:p14="http://schemas.microsoft.com/office/powerpoint/2010/main" val="2038837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3200" dirty="0"/>
              <a:t>Node Deployment : 15 nodes (500 nodes/km2)*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pic>
        <p:nvPicPr>
          <p:cNvPr id="7" name="図 7"/>
          <p:cNvPicPr>
            <a:picLocks noChangeAspect="1"/>
          </p:cNvPicPr>
          <p:nvPr/>
        </p:nvPicPr>
        <p:blipFill>
          <a:blip r:embed="rId2"/>
          <a:stretch>
            <a:fillRect/>
          </a:stretch>
        </p:blipFill>
        <p:spPr>
          <a:xfrm>
            <a:off x="1528428" y="1493244"/>
            <a:ext cx="5538344" cy="5090434"/>
          </a:xfrm>
          <a:prstGeom prst="rect">
            <a:avLst/>
          </a:prstGeom>
        </p:spPr>
      </p:pic>
      <p:sp>
        <p:nvSpPr>
          <p:cNvPr id="8" name="Oval 7"/>
          <p:cNvSpPr/>
          <p:nvPr/>
        </p:nvSpPr>
        <p:spPr bwMode="auto">
          <a:xfrm>
            <a:off x="7402322" y="2529531"/>
            <a:ext cx="108012" cy="108012"/>
          </a:xfrm>
          <a:prstGeom prst="ellipse">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p:cNvSpPr txBox="1"/>
          <p:nvPr/>
        </p:nvSpPr>
        <p:spPr>
          <a:xfrm>
            <a:off x="7356715" y="3060560"/>
            <a:ext cx="1677062"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802.15.4g (NODE)</a:t>
            </a:r>
          </a:p>
        </p:txBody>
      </p:sp>
      <p:sp>
        <p:nvSpPr>
          <p:cNvPr id="10" name="Rectangle 9"/>
          <p:cNvSpPr/>
          <p:nvPr/>
        </p:nvSpPr>
        <p:spPr bwMode="auto">
          <a:xfrm rot="2700000">
            <a:off x="7201876" y="2519535"/>
            <a:ext cx="108000" cy="108000"/>
          </a:xfrm>
          <a:prstGeom prst="rect">
            <a:avLst/>
          </a:prstGeom>
          <a:noFill/>
          <a:ln w="952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7115025" y="3045756"/>
            <a:ext cx="346570" cy="482761"/>
          </a:xfrm>
          <a:prstGeom prst="rect">
            <a:avLst/>
          </a:prstGeom>
          <a:noFill/>
        </p:spPr>
        <p:txBody>
          <a:bodyPr wrap="none" rtlCol="0">
            <a:spAutoFit/>
          </a:bodyPr>
          <a:lstStyle/>
          <a:p>
            <a:r>
              <a:rPr lang="en-US" dirty="0">
                <a:solidFill>
                  <a:schemeClr val="tx1"/>
                </a:solidFill>
                <a:latin typeface="Calibri" panose="020F0502020204030204" pitchFamily="34" charset="0"/>
                <a:cs typeface="Calibri" panose="020F0502020204030204" pitchFamily="34" charset="0"/>
              </a:rPr>
              <a:t>*</a:t>
            </a:r>
          </a:p>
        </p:txBody>
      </p:sp>
      <p:sp>
        <p:nvSpPr>
          <p:cNvPr id="12" name="Rectangle 11"/>
          <p:cNvSpPr/>
          <p:nvPr/>
        </p:nvSpPr>
        <p:spPr bwMode="auto">
          <a:xfrm>
            <a:off x="7234304" y="2935189"/>
            <a:ext cx="90010" cy="10801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7359989" y="2819918"/>
            <a:ext cx="1631472"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802.15.4g (PANC)</a:t>
            </a:r>
          </a:p>
        </p:txBody>
      </p:sp>
      <p:sp>
        <p:nvSpPr>
          <p:cNvPr id="14" name="Oval 13"/>
          <p:cNvSpPr/>
          <p:nvPr/>
        </p:nvSpPr>
        <p:spPr bwMode="auto">
          <a:xfrm>
            <a:off x="7405323" y="1962187"/>
            <a:ext cx="108012" cy="108012"/>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p:cNvSpPr/>
          <p:nvPr/>
        </p:nvSpPr>
        <p:spPr bwMode="auto">
          <a:xfrm rot="2700000">
            <a:off x="7204877" y="1952191"/>
            <a:ext cx="108000" cy="1080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Oval 15"/>
          <p:cNvSpPr/>
          <p:nvPr/>
        </p:nvSpPr>
        <p:spPr bwMode="auto">
          <a:xfrm>
            <a:off x="7405323" y="2241499"/>
            <a:ext cx="108012" cy="108012"/>
          </a:xfrm>
          <a:prstGeom prst="ellipse">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16"/>
          <p:cNvSpPr/>
          <p:nvPr/>
        </p:nvSpPr>
        <p:spPr bwMode="auto">
          <a:xfrm rot="2700000">
            <a:off x="7204877" y="2231503"/>
            <a:ext cx="108000" cy="108000"/>
          </a:xfrm>
          <a:prstGeom prst="rect">
            <a:avLst/>
          </a:prstGeom>
          <a:noFill/>
          <a:ln w="9525"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p:cNvSpPr txBox="1"/>
          <p:nvPr/>
        </p:nvSpPr>
        <p:spPr>
          <a:xfrm>
            <a:off x="7511117" y="2469883"/>
            <a:ext cx="1974195"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802.11ah (AP/STA) #3</a:t>
            </a:r>
          </a:p>
        </p:txBody>
      </p:sp>
      <p:sp>
        <p:nvSpPr>
          <p:cNvPr id="19" name="TextBox 18"/>
          <p:cNvSpPr txBox="1"/>
          <p:nvPr/>
        </p:nvSpPr>
        <p:spPr>
          <a:xfrm>
            <a:off x="7511117" y="2181851"/>
            <a:ext cx="1974195"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802.11ah (AP/STA) #2</a:t>
            </a:r>
          </a:p>
        </p:txBody>
      </p:sp>
      <p:sp>
        <p:nvSpPr>
          <p:cNvPr id="20" name="TextBox 19"/>
          <p:cNvSpPr txBox="1"/>
          <p:nvPr/>
        </p:nvSpPr>
        <p:spPr>
          <a:xfrm>
            <a:off x="7511117" y="1912663"/>
            <a:ext cx="1974195" cy="338554"/>
          </a:xfrm>
          <a:prstGeom prst="rect">
            <a:avLst/>
          </a:prstGeom>
          <a:noFill/>
        </p:spPr>
        <p:txBody>
          <a:bodyPr wrap="none" rtlCol="0">
            <a:spAutoFit/>
          </a:bodyPr>
          <a:lstStyle/>
          <a:p>
            <a:r>
              <a:rPr lang="en-US" sz="1600" dirty="0">
                <a:solidFill>
                  <a:schemeClr val="tx1"/>
                </a:solidFill>
                <a:latin typeface="Calibri" panose="020F0502020204030204" pitchFamily="34" charset="0"/>
                <a:cs typeface="Calibri" panose="020F0502020204030204" pitchFamily="34" charset="0"/>
              </a:rPr>
              <a:t>802.11ah (AP/STA) #1</a:t>
            </a:r>
          </a:p>
        </p:txBody>
      </p:sp>
      <p:sp>
        <p:nvSpPr>
          <p:cNvPr id="21" name="Oval 20"/>
          <p:cNvSpPr/>
          <p:nvPr/>
        </p:nvSpPr>
        <p:spPr bwMode="auto">
          <a:xfrm>
            <a:off x="3629082" y="2297010"/>
            <a:ext cx="3142800" cy="3121200"/>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Oval 21"/>
          <p:cNvSpPr/>
          <p:nvPr/>
        </p:nvSpPr>
        <p:spPr bwMode="auto">
          <a:xfrm>
            <a:off x="2733092" y="2839939"/>
            <a:ext cx="3141244" cy="3119699"/>
          </a:xfrm>
          <a:prstGeom prst="ellipse">
            <a:avLst/>
          </a:prstGeom>
          <a:noFill/>
          <a:ln w="127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Oval 22"/>
          <p:cNvSpPr/>
          <p:nvPr/>
        </p:nvSpPr>
        <p:spPr bwMode="auto">
          <a:xfrm>
            <a:off x="2738555" y="1736996"/>
            <a:ext cx="3142800" cy="3121200"/>
          </a:xfrm>
          <a:prstGeom prst="ellipse">
            <a:avLst/>
          </a:prstGeom>
          <a:noFill/>
          <a:ln w="127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Oval 23"/>
          <p:cNvSpPr>
            <a:spLocks noChangeAspect="1"/>
          </p:cNvSpPr>
          <p:nvPr/>
        </p:nvSpPr>
        <p:spPr bwMode="auto">
          <a:xfrm>
            <a:off x="2363072" y="1656309"/>
            <a:ext cx="4422194" cy="4356483"/>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 name="テキスト ボックス 4">
            <a:extLst>
              <a:ext uri="{FF2B5EF4-FFF2-40B4-BE49-F238E27FC236}">
                <a16:creationId xmlns:a16="http://schemas.microsoft.com/office/drawing/2014/main" id="{81AA131B-945A-0424-019C-BEAC28110B69}"/>
              </a:ext>
            </a:extLst>
          </p:cNvPr>
          <p:cNvSpPr txBox="1"/>
          <p:nvPr/>
        </p:nvSpPr>
        <p:spPr>
          <a:xfrm>
            <a:off x="2000412" y="6910367"/>
            <a:ext cx="2301336" cy="276999"/>
          </a:xfrm>
          <a:prstGeom prst="rect">
            <a:avLst/>
          </a:prstGeom>
          <a:no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*Same condition discussed in TG3</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26" name="Footer Placeholder 4">
            <a:extLst>
              <a:ext uri="{FF2B5EF4-FFF2-40B4-BE49-F238E27FC236}">
                <a16:creationId xmlns:a16="http://schemas.microsoft.com/office/drawing/2014/main" id="{2555A5CA-9B92-43A8-B1D2-6F0D4F17C573}"/>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Tree>
    <p:extLst>
      <p:ext uri="{BB962C8B-B14F-4D97-AF65-F5344CB8AC3E}">
        <p14:creationId xmlns:p14="http://schemas.microsoft.com/office/powerpoint/2010/main" val="297304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a:t>Propagation Model*</a:t>
            </a:r>
          </a:p>
        </p:txBody>
      </p:sp>
      <p:sp>
        <p:nvSpPr>
          <p:cNvPr id="3" name="Content Placeholder 2"/>
          <p:cNvSpPr>
            <a:spLocks noGrp="1"/>
          </p:cNvSpPr>
          <p:nvPr>
            <p:ph idx="1"/>
          </p:nvPr>
        </p:nvSpPr>
        <p:spPr>
          <a:xfrm>
            <a:off x="556320" y="1497361"/>
            <a:ext cx="8640960" cy="1404155"/>
          </a:xfrm>
        </p:spPr>
        <p:txBody>
          <a:bodyPr/>
          <a:lstStyle/>
          <a:p>
            <a:pPr>
              <a:spcBef>
                <a:spcPts val="300"/>
              </a:spcBef>
            </a:pPr>
            <a:r>
              <a:rPr lang="en-US" sz="1800" dirty="0">
                <a:solidFill>
                  <a:schemeClr val="tx1"/>
                </a:solidFill>
              </a:rPr>
              <a:t>In consideration of device location, SEAMCAT Extended </a:t>
            </a:r>
            <a:r>
              <a:rPr lang="en-US" sz="1800" dirty="0" err="1">
                <a:solidFill>
                  <a:schemeClr val="tx1"/>
                </a:solidFill>
              </a:rPr>
              <a:t>Hata</a:t>
            </a:r>
            <a:r>
              <a:rPr lang="en-US" sz="1800" dirty="0">
                <a:solidFill>
                  <a:schemeClr val="tx1"/>
                </a:solidFill>
              </a:rPr>
              <a:t> Model (Suburban) was also added for simulation.</a:t>
            </a:r>
          </a:p>
          <a:p>
            <a:pPr>
              <a:spcBef>
                <a:spcPts val="300"/>
              </a:spcBef>
            </a:pPr>
            <a:r>
              <a:rPr lang="en-US" sz="1800" dirty="0">
                <a:solidFill>
                  <a:schemeClr val="tx1"/>
                </a:solidFill>
              </a:rPr>
              <a:t>Device location</a:t>
            </a:r>
          </a:p>
          <a:p>
            <a:pPr lvl="1">
              <a:spcBef>
                <a:spcPts val="300"/>
              </a:spcBef>
            </a:pPr>
            <a:r>
              <a:rPr lang="en-US" sz="1400" dirty="0">
                <a:solidFill>
                  <a:schemeClr val="tx1"/>
                </a:solidFill>
              </a:rPr>
              <a:t>802.15.4: Utility pole height to node location level </a:t>
            </a:r>
          </a:p>
          <a:p>
            <a:pPr lvl="1">
              <a:spcBef>
                <a:spcPts val="300"/>
              </a:spcBef>
            </a:pPr>
            <a:r>
              <a:rPr lang="en-US" sz="1400" dirty="0">
                <a:solidFill>
                  <a:schemeClr val="tx1"/>
                </a:solidFill>
              </a:rPr>
              <a:t>802.11ah: AP/STA location level </a:t>
            </a: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sp>
        <p:nvSpPr>
          <p:cNvPr id="8" name="TextBox 7"/>
          <p:cNvSpPr txBox="1"/>
          <p:nvPr/>
        </p:nvSpPr>
        <p:spPr>
          <a:xfrm>
            <a:off x="1655674" y="6178750"/>
            <a:ext cx="2175019" cy="276999"/>
          </a:xfrm>
          <a:prstGeom prst="rect">
            <a:avLst/>
          </a:prstGeom>
          <a:noFill/>
        </p:spPr>
        <p:txBody>
          <a:bodyPr wrap="none" rtlCol="0">
            <a:spAutoFit/>
          </a:bodyPr>
          <a:lstStyle/>
          <a:p>
            <a:r>
              <a:rPr lang="en-US" sz="1200" dirty="0">
                <a:solidFill>
                  <a:schemeClr val="tx1"/>
                </a:solidFill>
                <a:latin typeface="Calibri" panose="020F0502020204030204" pitchFamily="34" charset="0"/>
                <a:cs typeface="Calibri" panose="020F0502020204030204" pitchFamily="34" charset="0"/>
              </a:rPr>
              <a:t>SEAMCAT Extended </a:t>
            </a:r>
            <a:r>
              <a:rPr lang="en-US" sz="1200" dirty="0" err="1">
                <a:solidFill>
                  <a:schemeClr val="tx1"/>
                </a:solidFill>
                <a:latin typeface="Calibri" panose="020F0502020204030204" pitchFamily="34" charset="0"/>
                <a:cs typeface="Calibri" panose="020F0502020204030204" pitchFamily="34" charset="0"/>
              </a:rPr>
              <a:t>Hata</a:t>
            </a:r>
            <a:r>
              <a:rPr lang="en-US" sz="1200" dirty="0">
                <a:solidFill>
                  <a:schemeClr val="tx1"/>
                </a:solidFill>
                <a:latin typeface="Calibri" panose="020F0502020204030204" pitchFamily="34" charset="0"/>
                <a:cs typeface="Calibri" panose="020F0502020204030204" pitchFamily="34" charset="0"/>
              </a:rPr>
              <a:t> Model</a:t>
            </a:r>
          </a:p>
        </p:txBody>
      </p:sp>
      <p:pic>
        <p:nvPicPr>
          <p:cNvPr id="9" name="Picture 8"/>
          <p:cNvPicPr>
            <a:picLocks noChangeAspect="1"/>
          </p:cNvPicPr>
          <p:nvPr/>
        </p:nvPicPr>
        <p:blipFill>
          <a:blip r:embed="rId2"/>
          <a:stretch>
            <a:fillRect/>
          </a:stretch>
        </p:blipFill>
        <p:spPr>
          <a:xfrm>
            <a:off x="5272843" y="3981636"/>
            <a:ext cx="3674777" cy="432048"/>
          </a:xfrm>
          <a:prstGeom prst="rect">
            <a:avLst/>
          </a:prstGeom>
        </p:spPr>
      </p:pic>
      <p:pic>
        <p:nvPicPr>
          <p:cNvPr id="10" name="Picture 9"/>
          <p:cNvPicPr>
            <a:picLocks noChangeAspect="1"/>
          </p:cNvPicPr>
          <p:nvPr/>
        </p:nvPicPr>
        <p:blipFill>
          <a:blip r:embed="rId3"/>
          <a:stretch>
            <a:fillRect/>
          </a:stretch>
        </p:blipFill>
        <p:spPr>
          <a:xfrm>
            <a:off x="5083935" y="4557700"/>
            <a:ext cx="4124902" cy="288032"/>
          </a:xfrm>
          <a:prstGeom prst="rect">
            <a:avLst/>
          </a:prstGeom>
        </p:spPr>
      </p:pic>
      <p:sp>
        <p:nvSpPr>
          <p:cNvPr id="11" name="TextBox 10"/>
          <p:cNvSpPr txBox="1"/>
          <p:nvPr/>
        </p:nvSpPr>
        <p:spPr>
          <a:xfrm>
            <a:off x="5272843" y="6178750"/>
            <a:ext cx="3998746" cy="646331"/>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ITU-R P.1411</a:t>
            </a:r>
          </a:p>
          <a:p>
            <a:r>
              <a:rPr lang="en-US" sz="1200" dirty="0">
                <a:solidFill>
                  <a:schemeClr val="tx1"/>
                </a:solidFill>
                <a:latin typeface="Calibri" panose="020F0502020204030204" pitchFamily="34" charset="0"/>
                <a:cs typeface="Calibri" panose="020F0502020204030204" pitchFamily="34" charset="0"/>
              </a:rPr>
              <a:t>Models for propagation between terminals located from below roof-top height to near street level</a:t>
            </a:r>
          </a:p>
        </p:txBody>
      </p:sp>
      <p:pic>
        <p:nvPicPr>
          <p:cNvPr id="12" name="Picture 11"/>
          <p:cNvPicPr>
            <a:picLocks noChangeAspect="1"/>
          </p:cNvPicPr>
          <p:nvPr/>
        </p:nvPicPr>
        <p:blipFill>
          <a:blip r:embed="rId4"/>
          <a:stretch>
            <a:fillRect/>
          </a:stretch>
        </p:blipFill>
        <p:spPr>
          <a:xfrm>
            <a:off x="302283" y="3212560"/>
            <a:ext cx="4565575" cy="2690280"/>
          </a:xfrm>
          <a:prstGeom prst="rect">
            <a:avLst/>
          </a:prstGeom>
        </p:spPr>
      </p:pic>
      <p:sp>
        <p:nvSpPr>
          <p:cNvPr id="13" name="テキスト ボックス 12">
            <a:extLst>
              <a:ext uri="{FF2B5EF4-FFF2-40B4-BE49-F238E27FC236}">
                <a16:creationId xmlns:a16="http://schemas.microsoft.com/office/drawing/2014/main" id="{6B990372-66A7-9A4A-5DC7-A942314A596B}"/>
              </a:ext>
            </a:extLst>
          </p:cNvPr>
          <p:cNvSpPr txBox="1"/>
          <p:nvPr/>
        </p:nvSpPr>
        <p:spPr>
          <a:xfrm>
            <a:off x="2000412" y="6910367"/>
            <a:ext cx="2301336" cy="276999"/>
          </a:xfrm>
          <a:prstGeom prst="rect">
            <a:avLst/>
          </a:prstGeom>
          <a:no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*Same condition discussed in TG3</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5" name="Footer Placeholder 4">
            <a:extLst>
              <a:ext uri="{FF2B5EF4-FFF2-40B4-BE49-F238E27FC236}">
                <a16:creationId xmlns:a16="http://schemas.microsoft.com/office/drawing/2014/main" id="{AA2DF1F6-CB49-A456-94EA-27C51B001453}"/>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Tree>
    <p:extLst>
      <p:ext uri="{BB962C8B-B14F-4D97-AF65-F5344CB8AC3E}">
        <p14:creationId xmlns:p14="http://schemas.microsoft.com/office/powerpoint/2010/main" val="252826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Propagation Model*</a:t>
            </a:r>
          </a:p>
        </p:txBody>
      </p:sp>
      <p:sp>
        <p:nvSpPr>
          <p:cNvPr id="3" name="Content Placeholder 2"/>
          <p:cNvSpPr>
            <a:spLocks noGrp="1"/>
          </p:cNvSpPr>
          <p:nvPr>
            <p:ph idx="1"/>
          </p:nvPr>
        </p:nvSpPr>
        <p:spPr>
          <a:xfrm>
            <a:off x="731520" y="1497362"/>
            <a:ext cx="8288868" cy="468050"/>
          </a:xfrm>
        </p:spPr>
        <p:txBody>
          <a:bodyPr/>
          <a:lstStyle/>
          <a:p>
            <a:r>
              <a:rPr lang="en-US" dirty="0"/>
              <a:t>SEAMCAT Extended </a:t>
            </a:r>
            <a:r>
              <a:rPr lang="en-US" dirty="0" err="1"/>
              <a:t>Hata</a:t>
            </a:r>
            <a:r>
              <a:rPr lang="en-US" dirty="0"/>
              <a:t> Model (Suburban)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pic>
        <p:nvPicPr>
          <p:cNvPr id="7" name="Picture 6"/>
          <p:cNvPicPr>
            <a:picLocks noChangeAspect="1"/>
          </p:cNvPicPr>
          <p:nvPr/>
        </p:nvPicPr>
        <p:blipFill>
          <a:blip r:embed="rId2"/>
          <a:stretch>
            <a:fillRect/>
          </a:stretch>
        </p:blipFill>
        <p:spPr>
          <a:xfrm>
            <a:off x="1743278" y="2052651"/>
            <a:ext cx="6007614" cy="4767219"/>
          </a:xfrm>
          <a:prstGeom prst="rect">
            <a:avLst/>
          </a:prstGeom>
        </p:spPr>
      </p:pic>
      <p:sp>
        <p:nvSpPr>
          <p:cNvPr id="8" name="TextBox 7"/>
          <p:cNvSpPr txBox="1"/>
          <p:nvPr/>
        </p:nvSpPr>
        <p:spPr>
          <a:xfrm>
            <a:off x="1743476" y="2109428"/>
            <a:ext cx="805029" cy="276999"/>
          </a:xfrm>
          <a:prstGeom prst="rect">
            <a:avLst/>
          </a:prstGeom>
          <a:noFill/>
        </p:spPr>
        <p:txBody>
          <a:bodyPr wrap="none" rtlCol="0">
            <a:spAutoFit/>
          </a:bodyPr>
          <a:lstStyle/>
          <a:p>
            <a:r>
              <a:rPr lang="en-US" sz="1200" dirty="0">
                <a:solidFill>
                  <a:schemeClr val="bg1">
                    <a:lumMod val="50000"/>
                  </a:schemeClr>
                </a:solidFill>
                <a:latin typeface="Calibri" panose="020F0502020204030204" pitchFamily="34" charset="0"/>
                <a:cs typeface="Calibri" panose="020F0502020204030204" pitchFamily="34" charset="0"/>
              </a:rPr>
              <a:t>802.15.4g</a:t>
            </a:r>
          </a:p>
        </p:txBody>
      </p:sp>
      <p:sp>
        <p:nvSpPr>
          <p:cNvPr id="9" name="Rounded Rectangle 8"/>
          <p:cNvSpPr/>
          <p:nvPr/>
        </p:nvSpPr>
        <p:spPr bwMode="auto">
          <a:xfrm>
            <a:off x="5956920" y="2109428"/>
            <a:ext cx="1404156" cy="276999"/>
          </a:xfrm>
          <a:prstGeom prst="round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テキスト ボックス 10">
            <a:extLst>
              <a:ext uri="{FF2B5EF4-FFF2-40B4-BE49-F238E27FC236}">
                <a16:creationId xmlns:a16="http://schemas.microsoft.com/office/drawing/2014/main" id="{11DAF2AA-B96B-E538-136B-9AE1F3973D14}"/>
              </a:ext>
            </a:extLst>
          </p:cNvPr>
          <p:cNvSpPr txBox="1"/>
          <p:nvPr/>
        </p:nvSpPr>
        <p:spPr>
          <a:xfrm>
            <a:off x="2000412" y="6910367"/>
            <a:ext cx="2301336" cy="276999"/>
          </a:xfrm>
          <a:prstGeom prst="rect">
            <a:avLst/>
          </a:prstGeom>
          <a:noFill/>
        </p:spPr>
        <p:txBody>
          <a:bodyPr wrap="none" rtlCol="0">
            <a:spAutoFit/>
          </a:bodyPr>
          <a:lstStyle/>
          <a:p>
            <a:r>
              <a:rPr kumimoji="1" lang="en-US" altLang="ja-JP" sz="1200" dirty="0">
                <a:solidFill>
                  <a:schemeClr val="tx1"/>
                </a:solidFill>
                <a:latin typeface="Calibri" panose="020F0502020204030204" pitchFamily="34" charset="0"/>
                <a:cs typeface="Calibri" panose="020F0502020204030204" pitchFamily="34" charset="0"/>
              </a:rPr>
              <a:t>*Same condition discussed in TG3</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5" name="Footer Placeholder 4">
            <a:extLst>
              <a:ext uri="{FF2B5EF4-FFF2-40B4-BE49-F238E27FC236}">
                <a16:creationId xmlns:a16="http://schemas.microsoft.com/office/drawing/2014/main" id="{2426596D-6EEB-8C8E-9404-C3945DC2A07E}"/>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Tree>
    <p:extLst>
      <p:ext uri="{BB962C8B-B14F-4D97-AF65-F5344CB8AC3E}">
        <p14:creationId xmlns:p14="http://schemas.microsoft.com/office/powerpoint/2010/main" val="410192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Simulation Matrix for TG3 and TG3a</a:t>
            </a:r>
          </a:p>
        </p:txBody>
      </p:sp>
      <p:graphicFrame>
        <p:nvGraphicFramePr>
          <p:cNvPr id="5" name="表 10">
            <a:extLst>
              <a:ext uri="{FF2B5EF4-FFF2-40B4-BE49-F238E27FC236}">
                <a16:creationId xmlns:a16="http://schemas.microsoft.com/office/drawing/2014/main" id="{DC9E0B02-D63C-18ED-5B0C-5FA751641DD6}"/>
              </a:ext>
            </a:extLst>
          </p:cNvPr>
          <p:cNvGraphicFramePr>
            <a:graphicFrameLocks noGrp="1"/>
          </p:cNvGraphicFramePr>
          <p:nvPr>
            <p:ph idx="1"/>
            <p:extLst>
              <p:ext uri="{D42A27DB-BD31-4B8C-83A1-F6EECF244321}">
                <p14:modId xmlns:p14="http://schemas.microsoft.com/office/powerpoint/2010/main" val="1539037547"/>
              </p:ext>
            </p:extLst>
          </p:nvPr>
        </p:nvGraphicFramePr>
        <p:xfrm>
          <a:off x="731837" y="4161640"/>
          <a:ext cx="8379990" cy="1152144"/>
        </p:xfrm>
        <a:graphic>
          <a:graphicData uri="http://schemas.openxmlformats.org/drawingml/2006/table">
            <a:tbl>
              <a:tblPr firstRow="1" firstCol="1" bandRow="1">
                <a:tableStyleId>{5C22544A-7EE6-4342-B048-85BDC9FD1C3A}</a:tableStyleId>
              </a:tblPr>
              <a:tblGrid>
                <a:gridCol w="2884823">
                  <a:extLst>
                    <a:ext uri="{9D8B030D-6E8A-4147-A177-3AD203B41FA5}">
                      <a16:colId xmlns:a16="http://schemas.microsoft.com/office/drawing/2014/main" val="2774337121"/>
                    </a:ext>
                  </a:extLst>
                </a:gridCol>
                <a:gridCol w="2701837">
                  <a:extLst>
                    <a:ext uri="{9D8B030D-6E8A-4147-A177-3AD203B41FA5}">
                      <a16:colId xmlns:a16="http://schemas.microsoft.com/office/drawing/2014/main" val="3071391826"/>
                    </a:ext>
                  </a:extLst>
                </a:gridCol>
                <a:gridCol w="2793330">
                  <a:extLst>
                    <a:ext uri="{9D8B030D-6E8A-4147-A177-3AD203B41FA5}">
                      <a16:colId xmlns:a16="http://schemas.microsoft.com/office/drawing/2014/main" val="3244486871"/>
                    </a:ext>
                  </a:extLst>
                </a:gridCol>
              </a:tblGrid>
              <a:tr h="370840">
                <a:tc>
                  <a:txBody>
                    <a:bodyPr/>
                    <a:lstStyle/>
                    <a:p>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ea typeface="Calibri" panose="020F0502020204030204" pitchFamily="34" charset="0"/>
                          <a:cs typeface="Calibri" panose="020F0502020204030204" pitchFamily="34" charset="0"/>
                        </a:rPr>
                        <a:t>IEEE 802.11ah (1 MHz)</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cs typeface="Calibri" panose="020F0502020204030204" pitchFamily="34" charset="0"/>
                        </a:rPr>
                        <a:t>IEEE 802.11ah (4 MHz)</a:t>
                      </a:r>
                      <a:endParaRPr kumimoji="1" lang="ja-JP"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39249503"/>
                  </a:ext>
                </a:extLst>
              </a:tr>
              <a:tr h="370840">
                <a:tc>
                  <a:txBody>
                    <a:bodyPr/>
                    <a:lstStyle/>
                    <a:p>
                      <a:r>
                        <a:rPr kumimoji="1" lang="en-US" altLang="ja-JP" dirty="0">
                          <a:latin typeface="Calibri" panose="020F0502020204030204" pitchFamily="34" charset="0"/>
                          <a:ea typeface="Calibri" panose="020F0502020204030204" pitchFamily="34" charset="0"/>
                          <a:cs typeface="Calibri" panose="020F0502020204030204" pitchFamily="34" charset="0"/>
                        </a:rPr>
                        <a:t>IEEE 802.15.4g-FSK PHY</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ja-JP" altLang="en-US" dirty="0">
                          <a:latin typeface="Calibri" panose="020F0502020204030204" pitchFamily="34" charset="0"/>
                          <a:cs typeface="Calibri" panose="020F0502020204030204" pitchFamily="34" charset="0"/>
                        </a:rPr>
                        <a:t>✓ </a:t>
                      </a:r>
                      <a:r>
                        <a:rPr kumimoji="1" lang="en-US" altLang="ja-JP" dirty="0">
                          <a:latin typeface="Calibri" panose="020F0502020204030204" pitchFamily="34" charset="0"/>
                          <a:cs typeface="Calibri" panose="020F0502020204030204" pitchFamily="34" charset="0"/>
                        </a:rPr>
                        <a:t>(TG3)</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cs typeface="Calibri" panose="020F0502020204030204" pitchFamily="34" charset="0"/>
                        </a:rPr>
                        <a:t>(2)</a:t>
                      </a:r>
                      <a:endParaRPr kumimoji="1" lang="ja-JP"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44253254"/>
                  </a:ext>
                </a:extLst>
              </a:tr>
              <a:tr h="370840">
                <a:tc>
                  <a:txBody>
                    <a:bodyPr/>
                    <a:lstStyle/>
                    <a:p>
                      <a:r>
                        <a:rPr kumimoji="1" lang="en-US" altLang="ja-JP" dirty="0">
                          <a:latin typeface="Calibri" panose="020F0502020204030204" pitchFamily="34" charset="0"/>
                          <a:cs typeface="Calibri" panose="020F0502020204030204" pitchFamily="34" charset="0"/>
                        </a:rPr>
                        <a:t>IEEE 802.15.4g-OFDM PHY</a:t>
                      </a:r>
                      <a:endParaRPr kumimoji="1" lang="ja-JP" altLang="en-US" dirty="0">
                        <a:latin typeface="Calibri" panose="020F0502020204030204" pitchFamily="34" charset="0"/>
                        <a:cs typeface="Calibri" panose="020F0502020204030204" pitchFamily="34" charset="0"/>
                      </a:endParaRPr>
                    </a:p>
                  </a:txBody>
                  <a:tcPr/>
                </a:tc>
                <a:tc>
                  <a:txBody>
                    <a:bodyPr/>
                    <a:lstStyle/>
                    <a:p>
                      <a:pPr algn="ctr"/>
                      <a:r>
                        <a:rPr kumimoji="1" lang="en-US" altLang="ja-JP" b="1" dirty="0">
                          <a:solidFill>
                            <a:srgbClr val="FF0000"/>
                          </a:solidFill>
                          <a:latin typeface="Calibri" panose="020F0502020204030204" pitchFamily="34" charset="0"/>
                          <a:cs typeface="Calibri" panose="020F0502020204030204" pitchFamily="34" charset="0"/>
                        </a:rPr>
                        <a:t>(1)</a:t>
                      </a:r>
                      <a:endParaRPr kumimoji="1" lang="ja-JP" altLang="en-US" b="1" dirty="0">
                        <a:solidFill>
                          <a:srgbClr val="FF0000"/>
                        </a:solidFill>
                        <a:latin typeface="Calibri" panose="020F0502020204030204" pitchFamily="34" charset="0"/>
                        <a:cs typeface="Calibri" panose="020F0502020204030204" pitchFamily="34" charset="0"/>
                      </a:endParaRPr>
                    </a:p>
                  </a:txBody>
                  <a:tcPr/>
                </a:tc>
                <a:tc>
                  <a:txBody>
                    <a:bodyPr/>
                    <a:lstStyle/>
                    <a:p>
                      <a:pPr algn="ctr"/>
                      <a:r>
                        <a:rPr kumimoji="1" lang="en-US" altLang="ja-JP" dirty="0">
                          <a:latin typeface="Calibri" panose="020F0502020204030204" pitchFamily="34" charset="0"/>
                          <a:cs typeface="Calibri" panose="020F0502020204030204" pitchFamily="34" charset="0"/>
                        </a:rPr>
                        <a:t>(3)</a:t>
                      </a:r>
                      <a:endParaRPr kumimoji="1" lang="ja-JP" altLang="en-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9064744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sp>
        <p:nvSpPr>
          <p:cNvPr id="11" name="Content Placeholder 2">
            <a:extLst>
              <a:ext uri="{FF2B5EF4-FFF2-40B4-BE49-F238E27FC236}">
                <a16:creationId xmlns:a16="http://schemas.microsoft.com/office/drawing/2014/main" id="{1E87FFDE-1B76-9335-46B4-D1F735BE91A6}"/>
              </a:ext>
            </a:extLst>
          </p:cNvPr>
          <p:cNvSpPr txBox="1">
            <a:spLocks/>
          </p:cNvSpPr>
          <p:nvPr/>
        </p:nvSpPr>
        <p:spPr bwMode="auto">
          <a:xfrm>
            <a:off x="731520" y="1713384"/>
            <a:ext cx="8288868" cy="21242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4 types of PHY combination are possible.</a:t>
            </a:r>
          </a:p>
          <a:p>
            <a:r>
              <a:rPr lang="en-US" kern="0" dirty="0"/>
              <a:t>Starting implementation in the following order.</a:t>
            </a:r>
          </a:p>
          <a:p>
            <a:endParaRPr lang="en-US" kern="0" dirty="0"/>
          </a:p>
          <a:p>
            <a:r>
              <a:rPr lang="en-US" kern="0" dirty="0"/>
              <a:t>Simulation for Case 1 has done for this meeting comparing to TG3 condition.</a:t>
            </a:r>
          </a:p>
        </p:txBody>
      </p:sp>
      <p:sp>
        <p:nvSpPr>
          <p:cNvPr id="3" name="Footer Placeholder 4">
            <a:extLst>
              <a:ext uri="{FF2B5EF4-FFF2-40B4-BE49-F238E27FC236}">
                <a16:creationId xmlns:a16="http://schemas.microsoft.com/office/drawing/2014/main" id="{E728F7D3-B295-69AD-5C5C-F52F51760689}"/>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Tree>
    <p:extLst>
      <p:ext uri="{BB962C8B-B14F-4D97-AF65-F5344CB8AC3E}">
        <p14:creationId xmlns:p14="http://schemas.microsoft.com/office/powerpoint/2010/main" val="1877660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890966"/>
          </a:xfrm>
        </p:spPr>
        <p:txBody>
          <a:bodyPr/>
          <a:lstStyle/>
          <a:p>
            <a:r>
              <a:rPr lang="en-US" dirty="0"/>
              <a:t>Simulation Result (Case 1)</a:t>
            </a:r>
            <a:br>
              <a:rPr lang="en-US" dirty="0"/>
            </a:br>
            <a:r>
              <a:rPr kumimoji="1" lang="en-US" altLang="ja-JP" sz="2400" dirty="0">
                <a:latin typeface="Calibri" panose="020F0502020204030204" pitchFamily="34" charset="0"/>
                <a:ea typeface="Calibri" panose="020F0502020204030204" pitchFamily="34" charset="0"/>
                <a:cs typeface="Calibri" panose="020F0502020204030204" pitchFamily="34" charset="0"/>
              </a:rPr>
              <a:t>IEEE 802.11ah (1 MHz)</a:t>
            </a:r>
            <a:r>
              <a:rPr kumimoji="1" lang="ja-JP" altLang="en-US" sz="2400" dirty="0">
                <a:ea typeface="Calibri" panose="020F0502020204030204" pitchFamily="34" charset="0"/>
                <a:cs typeface="Calibri" panose="020F0502020204030204" pitchFamily="34" charset="0"/>
              </a:rPr>
              <a:t> </a:t>
            </a:r>
            <a:r>
              <a:rPr kumimoji="1" lang="en-US" altLang="ja-JP" sz="2400" dirty="0">
                <a:ea typeface="Calibri" panose="020F0502020204030204" pitchFamily="34" charset="0"/>
                <a:cs typeface="Calibri" panose="020F0502020204030204" pitchFamily="34" charset="0"/>
              </a:rPr>
              <a:t>-</a:t>
            </a:r>
            <a:r>
              <a:rPr kumimoji="1" lang="ja-JP" altLang="en-US" sz="2400" dirty="0">
                <a:ea typeface="Calibri" panose="020F0502020204030204" pitchFamily="34" charset="0"/>
                <a:cs typeface="Calibri" panose="020F0502020204030204" pitchFamily="34" charset="0"/>
              </a:rPr>
              <a:t>  </a:t>
            </a:r>
            <a:r>
              <a:rPr kumimoji="1" lang="en-US" altLang="ja-JP" sz="2400" dirty="0">
                <a:latin typeface="Calibri" panose="020F0502020204030204" pitchFamily="34" charset="0"/>
                <a:cs typeface="Calibri" panose="020F0502020204030204" pitchFamily="34" charset="0"/>
              </a:rPr>
              <a:t>IEEE 802.15.4g-OFDM PHY</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altLang="ja-JP" dirty="0"/>
              <a:t>September 2024</a:t>
            </a:r>
            <a:endParaRPr lang="en-GB" altLang="ja-JP" dirty="0"/>
          </a:p>
        </p:txBody>
      </p:sp>
      <p:sp>
        <p:nvSpPr>
          <p:cNvPr id="13" name="Footer Placeholder 4">
            <a:extLst>
              <a:ext uri="{FF2B5EF4-FFF2-40B4-BE49-F238E27FC236}">
                <a16:creationId xmlns:a16="http://schemas.microsoft.com/office/drawing/2014/main" id="{0AF0CE2E-7C1D-72EC-5F45-8189B2B7F934}"/>
              </a:ext>
            </a:extLst>
          </p:cNvPr>
          <p:cNvSpPr>
            <a:spLocks noGrp="1"/>
          </p:cNvSpPr>
          <p:nvPr>
            <p:ph type="ftr" idx="14"/>
          </p:nvPr>
        </p:nvSpPr>
        <p:spPr>
          <a:xfrm>
            <a:off x="5560876" y="6907108"/>
            <a:ext cx="3550951" cy="206876"/>
          </a:xfrm>
        </p:spPr>
        <p:txBody>
          <a:bodyPr/>
          <a:lstStyle/>
          <a:p>
            <a:r>
              <a:rPr lang="it-IT" dirty="0"/>
              <a:t>Takenori Sumi et al, Mitsubishi Electric</a:t>
            </a:r>
            <a:endParaRPr lang="en-GB" dirty="0"/>
          </a:p>
        </p:txBody>
      </p:sp>
      <p:sp>
        <p:nvSpPr>
          <p:cNvPr id="15" name="Content Placeholder 2">
            <a:extLst>
              <a:ext uri="{FF2B5EF4-FFF2-40B4-BE49-F238E27FC236}">
                <a16:creationId xmlns:a16="http://schemas.microsoft.com/office/drawing/2014/main" id="{041345D1-0387-C141-0BC1-59C6D8EC5180}"/>
              </a:ext>
            </a:extLst>
          </p:cNvPr>
          <p:cNvSpPr>
            <a:spLocks noGrp="1"/>
          </p:cNvSpPr>
          <p:nvPr>
            <p:ph idx="1"/>
          </p:nvPr>
        </p:nvSpPr>
        <p:spPr>
          <a:xfrm>
            <a:off x="268288" y="5135518"/>
            <a:ext cx="7272808" cy="1701336"/>
          </a:xfrm>
        </p:spPr>
        <p:txBody>
          <a:bodyPr/>
          <a:lstStyle/>
          <a:p>
            <a:r>
              <a:rPr lang="en-US" altLang="ja-JP" sz="2000" dirty="0"/>
              <a:t>When 802.11ah offered load is higher, only 802.15.4g delivery rate decreases, not only when FSK is used but also when OFDM is used.</a:t>
            </a:r>
          </a:p>
          <a:p>
            <a:r>
              <a:rPr lang="en-US" altLang="ja-JP" sz="2000" dirty="0"/>
              <a:t>When 802.11ah offered load is higher than 60 kbps, 802.11ah delivery rate does not decrease, but delay increases rapidly.</a:t>
            </a:r>
            <a:endParaRPr lang="en-US" sz="2000" dirty="0"/>
          </a:p>
          <a:p>
            <a:endParaRPr lang="en-US" sz="2000" dirty="0"/>
          </a:p>
        </p:txBody>
      </p:sp>
      <p:pic>
        <p:nvPicPr>
          <p:cNvPr id="3" name="図 2">
            <a:extLst>
              <a:ext uri="{FF2B5EF4-FFF2-40B4-BE49-F238E27FC236}">
                <a16:creationId xmlns:a16="http://schemas.microsoft.com/office/drawing/2014/main" id="{9B301FCB-044A-A377-F28D-B9BC4BDD3975}"/>
              </a:ext>
            </a:extLst>
          </p:cNvPr>
          <p:cNvPicPr>
            <a:picLocks noChangeAspect="1"/>
          </p:cNvPicPr>
          <p:nvPr/>
        </p:nvPicPr>
        <p:blipFill>
          <a:blip r:embed="rId2"/>
          <a:stretch>
            <a:fillRect/>
          </a:stretch>
        </p:blipFill>
        <p:spPr>
          <a:xfrm>
            <a:off x="88268" y="2209233"/>
            <a:ext cx="4160308" cy="2875079"/>
          </a:xfrm>
          <a:prstGeom prst="rect">
            <a:avLst/>
          </a:prstGeom>
        </p:spPr>
      </p:pic>
      <p:sp>
        <p:nvSpPr>
          <p:cNvPr id="11" name="Content Placeholder 2">
            <a:extLst>
              <a:ext uri="{FF2B5EF4-FFF2-40B4-BE49-F238E27FC236}">
                <a16:creationId xmlns:a16="http://schemas.microsoft.com/office/drawing/2014/main" id="{3DE597ED-C52B-57D6-4CAA-86D0BAD28CD0}"/>
              </a:ext>
            </a:extLst>
          </p:cNvPr>
          <p:cNvSpPr txBox="1">
            <a:spLocks/>
          </p:cNvSpPr>
          <p:nvPr/>
        </p:nvSpPr>
        <p:spPr bwMode="auto">
          <a:xfrm>
            <a:off x="412304" y="1689011"/>
            <a:ext cx="4973372" cy="4279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802.15.4g offered load is </a:t>
            </a:r>
            <a:r>
              <a:rPr lang="en-US" kern="0" dirty="0">
                <a:solidFill>
                  <a:srgbClr val="FF0000"/>
                </a:solidFill>
              </a:rPr>
              <a:t>10 kbps</a:t>
            </a:r>
          </a:p>
        </p:txBody>
      </p:sp>
      <p:pic>
        <p:nvPicPr>
          <p:cNvPr id="16" name="図 15">
            <a:extLst>
              <a:ext uri="{FF2B5EF4-FFF2-40B4-BE49-F238E27FC236}">
                <a16:creationId xmlns:a16="http://schemas.microsoft.com/office/drawing/2014/main" id="{914644A9-3DB0-4A52-56A9-1A358F5CD1F1}"/>
              </a:ext>
            </a:extLst>
          </p:cNvPr>
          <p:cNvPicPr>
            <a:picLocks noChangeAspect="1"/>
          </p:cNvPicPr>
          <p:nvPr/>
        </p:nvPicPr>
        <p:blipFill>
          <a:blip r:embed="rId3"/>
          <a:stretch>
            <a:fillRect/>
          </a:stretch>
        </p:blipFill>
        <p:spPr>
          <a:xfrm>
            <a:off x="4266000" y="2196000"/>
            <a:ext cx="4160307" cy="2868384"/>
          </a:xfrm>
          <a:prstGeom prst="rect">
            <a:avLst/>
          </a:prstGeom>
        </p:spPr>
      </p:pic>
      <p:pic>
        <p:nvPicPr>
          <p:cNvPr id="7" name="図 6">
            <a:extLst>
              <a:ext uri="{FF2B5EF4-FFF2-40B4-BE49-F238E27FC236}">
                <a16:creationId xmlns:a16="http://schemas.microsoft.com/office/drawing/2014/main" id="{EDDFFA32-B6D2-F94E-9F28-B92A19D57BEC}"/>
              </a:ext>
            </a:extLst>
          </p:cNvPr>
          <p:cNvPicPr>
            <a:picLocks noChangeAspect="1"/>
          </p:cNvPicPr>
          <p:nvPr/>
        </p:nvPicPr>
        <p:blipFill rotWithShape="1">
          <a:blip r:embed="rId4"/>
          <a:srcRect l="69475" t="28979" r="1063" b="29058"/>
          <a:stretch/>
        </p:blipFill>
        <p:spPr>
          <a:xfrm>
            <a:off x="7577100" y="4809728"/>
            <a:ext cx="2124236" cy="1514989"/>
          </a:xfrm>
          <a:prstGeom prst="rect">
            <a:avLst/>
          </a:prstGeom>
          <a:ln w="12700">
            <a:solidFill>
              <a:schemeClr val="tx1"/>
            </a:solidFill>
          </a:ln>
        </p:spPr>
      </p:pic>
    </p:spTree>
    <p:extLst>
      <p:ext uri="{BB962C8B-B14F-4D97-AF65-F5344CB8AC3E}">
        <p14:creationId xmlns:p14="http://schemas.microsoft.com/office/powerpoint/2010/main" val="3595825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1339</Words>
  <Application>Microsoft Office PowerPoint</Application>
  <PresentationFormat>ユーザー設定</PresentationFormat>
  <Paragraphs>163</Paragraphs>
  <Slides>14</Slides>
  <Notes>2</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1" baseType="lpstr">
      <vt:lpstr>Arial</vt:lpstr>
      <vt:lpstr>Calibri</vt:lpstr>
      <vt:lpstr>Cambria Math</vt:lpstr>
      <vt:lpstr>Courier New</vt:lpstr>
      <vt:lpstr>Times New Roman</vt:lpstr>
      <vt:lpstr>Office Theme</vt:lpstr>
      <vt:lpstr>Document</vt:lpstr>
      <vt:lpstr>IEEE 802.11ah and IEEE 802.15.4g SUN OFDM PHY Coexistence Simulation</vt:lpstr>
      <vt:lpstr>Summary</vt:lpstr>
      <vt:lpstr>Background: S1G Coexistence Simulations in TG3</vt:lpstr>
      <vt:lpstr>Simulation Parameters and Performance Metrics</vt:lpstr>
      <vt:lpstr>Node Deployment : 15 nodes (500 nodes/km2)*</vt:lpstr>
      <vt:lpstr>Propagation Model*</vt:lpstr>
      <vt:lpstr>Propagation Model*</vt:lpstr>
      <vt:lpstr>Simulation Matrix for TG3 and TG3a</vt:lpstr>
      <vt:lpstr>Simulation Result (Case 1) IEEE 802.11ah (1 MHz) -  IEEE 802.15.4g-OFDM PHY</vt:lpstr>
      <vt:lpstr>Simulation Result (Case 1) IEEE 802.11ah (1 MHz) -  IEEE 802.15.4g-OFDM PHY</vt:lpstr>
      <vt:lpstr>Simulation Result (Case 1) IEEE 802.11ah (1 MHz) -  IEEE 802.15.4g-OFDM PHY</vt:lpstr>
      <vt:lpstr>Simulation Result (Case 1) IEEE 802.11ah (1 MHz) -  IEEE 802.15.4g-OFDM PHY</vt:lpstr>
      <vt:lpstr>Simulation Result (Case 1) IEEE 802.11ah (1 MHz) -  IEEE 802.15.4g-OFDM PHY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2024-09-10T03:22:33Z</dcterms:created>
  <dcterms:modified xsi:type="dcterms:W3CDTF">2024-09-10T03:22:44Z</dcterms:modified>
</cp:coreProperties>
</file>