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1" r:id="rId3"/>
    <p:sldId id="258" r:id="rId4"/>
    <p:sldId id="257" r:id="rId5"/>
    <p:sldId id="259" r:id="rId6"/>
    <p:sldId id="263" r:id="rId7"/>
    <p:sldId id="260" r:id="rId8"/>
    <p:sldId id="262" r:id="rId9"/>
    <p:sldId id="265" r:id="rId10"/>
    <p:sldId id="266" r:id="rId11"/>
    <p:sldId id="267" r:id="rId12"/>
    <p:sldId id="268"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9/12/2024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802.19-24/0025r1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3/15-23-0167-00-0000-the-csma-gap-analysis-between-ieee-802-15-4-and-japanese-standard-jj-300-10.pptx" TargetMode="External"/><Relationship Id="rId2" Type="http://schemas.openxmlformats.org/officeDocument/2006/relationships/hyperlink" Target="https://mentor.ieee.org/802.15/dcn/23/15-23-0234-02-04me-proposed-csma-change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802.15.4 Coexistence Feature Update</a:t>
            </a:r>
            <a:br>
              <a:rPr lang="en-US" sz="3600" dirty="0"/>
            </a:br>
            <a:r>
              <a:rPr lang="en-US" sz="3100" dirty="0"/>
              <a:t>TG 19.3a Contribution</a:t>
            </a:r>
            <a:endParaRPr lang="en-GB" sz="31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2024-09-09</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8616E-0E15-9EDD-7A9C-93CF06530C93}"/>
              </a:ext>
            </a:extLst>
          </p:cNvPr>
          <p:cNvSpPr>
            <a:spLocks noGrp="1"/>
          </p:cNvSpPr>
          <p:nvPr>
            <p:ph type="title"/>
          </p:nvPr>
        </p:nvSpPr>
        <p:spPr>
          <a:xfrm>
            <a:off x="731520" y="731523"/>
            <a:ext cx="8288868" cy="1666234"/>
          </a:xfrm>
        </p:spPr>
        <p:txBody>
          <a:bodyPr/>
          <a:lstStyle/>
          <a:p>
            <a:r>
              <a:rPr lang="en-US" dirty="0"/>
              <a:t>802.15.4s Spectrum resource measurement (SRM)</a:t>
            </a:r>
            <a:br>
              <a:rPr lang="en-US" dirty="0"/>
            </a:br>
            <a:r>
              <a:rPr lang="en-US" dirty="0"/>
              <a:t>(rolled into 802.15.4-2024)</a:t>
            </a:r>
          </a:p>
        </p:txBody>
      </p:sp>
      <p:sp>
        <p:nvSpPr>
          <p:cNvPr id="3" name="Content Placeholder 2">
            <a:extLst>
              <a:ext uri="{FF2B5EF4-FFF2-40B4-BE49-F238E27FC236}">
                <a16:creationId xmlns:a16="http://schemas.microsoft.com/office/drawing/2014/main" id="{32240311-EBA2-7519-EAFD-CF07F826B7DF}"/>
              </a:ext>
            </a:extLst>
          </p:cNvPr>
          <p:cNvSpPr>
            <a:spLocks noGrp="1"/>
          </p:cNvSpPr>
          <p:nvPr>
            <p:ph idx="1"/>
          </p:nvPr>
        </p:nvSpPr>
        <p:spPr>
          <a:xfrm>
            <a:off x="731520" y="2590800"/>
            <a:ext cx="8288868" cy="4368799"/>
          </a:xfrm>
        </p:spPr>
        <p:txBody>
          <a:bodyPr/>
          <a:lstStyle/>
          <a:p>
            <a:r>
              <a:rPr lang="en-US" dirty="0"/>
              <a:t>Provides functionality and data structures to exchange MAC performance and spectrum characterization information</a:t>
            </a:r>
          </a:p>
          <a:p>
            <a:pPr lvl="1"/>
            <a:r>
              <a:rPr lang="en-US" dirty="0"/>
              <a:t>Channel access and retransmission performance </a:t>
            </a:r>
          </a:p>
          <a:p>
            <a:pPr lvl="1"/>
            <a:r>
              <a:rPr lang="en-US" dirty="0"/>
              <a:t>Receiver performance</a:t>
            </a:r>
          </a:p>
          <a:p>
            <a:pPr lvl="1"/>
            <a:r>
              <a:rPr lang="en-US" dirty="0"/>
              <a:t>Channel characterizations</a:t>
            </a:r>
          </a:p>
          <a:p>
            <a:r>
              <a:rPr lang="en-US" dirty="0"/>
              <a:t>Could be useful for new coexistence recommendations</a:t>
            </a:r>
          </a:p>
          <a:p>
            <a:endParaRPr lang="en-US" dirty="0"/>
          </a:p>
          <a:p>
            <a:pPr lvl="1"/>
            <a:endParaRPr lang="en-US" dirty="0"/>
          </a:p>
        </p:txBody>
      </p:sp>
      <p:sp>
        <p:nvSpPr>
          <p:cNvPr id="4" name="Slide Number Placeholder 3">
            <a:extLst>
              <a:ext uri="{FF2B5EF4-FFF2-40B4-BE49-F238E27FC236}">
                <a16:creationId xmlns:a16="http://schemas.microsoft.com/office/drawing/2014/main" id="{02832172-C888-DB77-926E-D94F9B5CD2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B09C79-AB7B-73FF-C0D4-C4F8A95A37F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89B7EE9-B895-4C75-9613-73D0FDF7B27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01155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E692F-D9C7-EDB9-0421-71431FC26DBE}"/>
              </a:ext>
            </a:extLst>
          </p:cNvPr>
          <p:cNvSpPr>
            <a:spLocks noGrp="1"/>
          </p:cNvSpPr>
          <p:nvPr>
            <p:ph type="title"/>
          </p:nvPr>
        </p:nvSpPr>
        <p:spPr/>
        <p:txBody>
          <a:bodyPr/>
          <a:lstStyle/>
          <a:p>
            <a:r>
              <a:rPr lang="en-US" dirty="0"/>
              <a:t>Other possibly interesting things: 802.15.9</a:t>
            </a:r>
          </a:p>
        </p:txBody>
      </p:sp>
      <p:sp>
        <p:nvSpPr>
          <p:cNvPr id="3" name="Content Placeholder 2">
            <a:extLst>
              <a:ext uri="{FF2B5EF4-FFF2-40B4-BE49-F238E27FC236}">
                <a16:creationId xmlns:a16="http://schemas.microsoft.com/office/drawing/2014/main" id="{7379EA4A-029E-E523-80C1-A3AFE046B16C}"/>
              </a:ext>
            </a:extLst>
          </p:cNvPr>
          <p:cNvSpPr>
            <a:spLocks noGrp="1"/>
          </p:cNvSpPr>
          <p:nvPr>
            <p:ph idx="1"/>
          </p:nvPr>
        </p:nvSpPr>
        <p:spPr/>
        <p:txBody>
          <a:bodyPr/>
          <a:lstStyle/>
          <a:p>
            <a:r>
              <a:rPr lang="en-US" dirty="0"/>
              <a:t>Created to support Key Management Protocol transport over 802.15.4</a:t>
            </a:r>
          </a:p>
          <a:p>
            <a:r>
              <a:rPr lang="en-US" dirty="0"/>
              <a:t>Includes fragmentation which might be useful for link adaptation</a:t>
            </a:r>
          </a:p>
          <a:p>
            <a:endParaRPr lang="en-US" dirty="0"/>
          </a:p>
        </p:txBody>
      </p:sp>
      <p:sp>
        <p:nvSpPr>
          <p:cNvPr id="4" name="Slide Number Placeholder 3">
            <a:extLst>
              <a:ext uri="{FF2B5EF4-FFF2-40B4-BE49-F238E27FC236}">
                <a16:creationId xmlns:a16="http://schemas.microsoft.com/office/drawing/2014/main" id="{F5BCC38F-9E62-1AB8-0B96-9697F291824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652FB8B-74A2-4818-D9AF-A141615E946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7049FB4-EF93-D0F5-64C0-D242EFEB800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93723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0CF7B-1C47-CA16-50ED-BF62C30BC74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6ECD8E5-DB50-05EC-CA71-4CC0E3B16D95}"/>
              </a:ext>
            </a:extLst>
          </p:cNvPr>
          <p:cNvSpPr>
            <a:spLocks noGrp="1"/>
          </p:cNvSpPr>
          <p:nvPr>
            <p:ph idx="1"/>
          </p:nvPr>
        </p:nvSpPr>
        <p:spPr/>
        <p:txBody>
          <a:bodyPr/>
          <a:lstStyle/>
          <a:p>
            <a:r>
              <a:rPr lang="en-US" dirty="0"/>
              <a:t>These are just a few of the changes and new features since 2019</a:t>
            </a:r>
          </a:p>
          <a:p>
            <a:r>
              <a:rPr lang="en-US" dirty="0"/>
              <a:t>Lots of tools we can use</a:t>
            </a:r>
          </a:p>
          <a:p>
            <a:r>
              <a:rPr lang="en-US" dirty="0"/>
              <a:t>This is only half of the story (802.15.4)</a:t>
            </a:r>
          </a:p>
          <a:p>
            <a:r>
              <a:rPr lang="en-US" dirty="0"/>
              <a:t>Next step: look into 802.11-2024</a:t>
            </a:r>
          </a:p>
        </p:txBody>
      </p:sp>
      <p:sp>
        <p:nvSpPr>
          <p:cNvPr id="4" name="Slide Number Placeholder 3">
            <a:extLst>
              <a:ext uri="{FF2B5EF4-FFF2-40B4-BE49-F238E27FC236}">
                <a16:creationId xmlns:a16="http://schemas.microsoft.com/office/drawing/2014/main" id="{767AD918-118A-FB49-6136-005229E23E5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59523EF-F6EA-9D43-A6FD-BB12FED90B6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479EBCF3-BC50-B952-E8A8-C0858F81813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04489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EBB2-DE01-81FC-44E4-F0E0F02496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88DADA4-7E5A-C5D7-F0D7-0520FC098349}"/>
              </a:ext>
            </a:extLst>
          </p:cNvPr>
          <p:cNvSpPr>
            <a:spLocks noGrp="1"/>
          </p:cNvSpPr>
          <p:nvPr>
            <p:ph idx="1"/>
          </p:nvPr>
        </p:nvSpPr>
        <p:spPr/>
        <p:txBody>
          <a:bodyPr/>
          <a:lstStyle/>
          <a:p>
            <a:r>
              <a:rPr lang="en-US" dirty="0"/>
              <a:t>802.15.4 has had several amendments and  a revision since 2019</a:t>
            </a:r>
          </a:p>
          <a:p>
            <a:r>
              <a:rPr lang="en-US" dirty="0"/>
              <a:t>Some useful features have been added to the MAC that we could use to enhance coexistence</a:t>
            </a:r>
          </a:p>
          <a:p>
            <a:r>
              <a:rPr lang="en-US" dirty="0"/>
              <a:t>Some changes have been made to add flexibility that could be used for coexistence recommendations</a:t>
            </a:r>
          </a:p>
          <a:p>
            <a:r>
              <a:rPr lang="en-US" dirty="0"/>
              <a:t>This identifies some new or revised features that might be useful to this group</a:t>
            </a:r>
          </a:p>
        </p:txBody>
      </p:sp>
      <p:sp>
        <p:nvSpPr>
          <p:cNvPr id="4" name="Slide Number Placeholder 3">
            <a:extLst>
              <a:ext uri="{FF2B5EF4-FFF2-40B4-BE49-F238E27FC236}">
                <a16:creationId xmlns:a16="http://schemas.microsoft.com/office/drawing/2014/main" id="{066F282E-3B9B-34C2-48D4-417451C3BEC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1FB678C-D605-A86B-56F3-1D2BC040465C}"/>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8FC7C819-075D-4CFC-934F-F593D6C34F9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81908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802.15.4 Channel Access: 802.15.4-2024 (Revision E)</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fontScale="77500" lnSpcReduction="20000"/>
          </a:bodyPr>
          <a:lstStyle/>
          <a:p>
            <a:r>
              <a:rPr lang="en-US" sz="3200" dirty="0"/>
              <a:t>Multiple CSMA variations</a:t>
            </a:r>
          </a:p>
          <a:p>
            <a:pPr lvl="1"/>
            <a:r>
              <a:rPr lang="en-US" sz="2800" dirty="0"/>
              <a:t>Multiple Clear Channel Assessment Methods</a:t>
            </a:r>
          </a:p>
          <a:p>
            <a:pPr lvl="1"/>
            <a:r>
              <a:rPr lang="en-US" sz="2800" dirty="0"/>
              <a:t>Multipole Prioritized CSMA schemes</a:t>
            </a:r>
          </a:p>
          <a:p>
            <a:pPr lvl="1"/>
            <a:r>
              <a:rPr lang="en-US" sz="2800" dirty="0" err="1"/>
              <a:t>Suspendable</a:t>
            </a:r>
            <a:r>
              <a:rPr lang="en-US" sz="2800" dirty="0"/>
              <a:t> CSMA-CA algorithm  *new*</a:t>
            </a:r>
          </a:p>
          <a:p>
            <a:r>
              <a:rPr lang="en-US" sz="3200" dirty="0"/>
              <a:t>Multiple scheduled access methods</a:t>
            </a:r>
          </a:p>
          <a:p>
            <a:pPr lvl="1"/>
            <a:r>
              <a:rPr lang="en-US" sz="2800" dirty="0"/>
              <a:t>Some with, some without CSMA</a:t>
            </a:r>
          </a:p>
          <a:p>
            <a:pPr lvl="1"/>
            <a:r>
              <a:rPr lang="en-US" sz="2800" dirty="0"/>
              <a:t>Some cleanup in Revision E</a:t>
            </a:r>
          </a:p>
          <a:p>
            <a:pPr lvl="1"/>
            <a:r>
              <a:rPr lang="en-US" sz="2800" dirty="0"/>
              <a:t>Some changes to make TSCH more general in draft 15.4ab</a:t>
            </a:r>
          </a:p>
          <a:p>
            <a:pPr lvl="1"/>
            <a:r>
              <a:rPr lang="en-US" sz="2800" dirty="0"/>
              <a:t>Peer-wise coordination (distributed) added in 802.15.4z</a:t>
            </a:r>
          </a:p>
          <a:p>
            <a:pPr lvl="1"/>
            <a:r>
              <a:rPr lang="en-US" sz="2800" dirty="0"/>
              <a:t>Some use channel access with sensing (listen) in conjunction with scheduled access</a:t>
            </a:r>
          </a:p>
          <a:p>
            <a:r>
              <a:rPr lang="en-US" sz="3227" dirty="0"/>
              <a:t>New variation of CSMA that uses linear backoff and finer control of timing to support low latency</a:t>
            </a:r>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16105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Multiple CCA methods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a:bodyPr>
          <a:lstStyle/>
          <a:p>
            <a:r>
              <a:rPr lang="en-US" sz="3200" dirty="0"/>
              <a:t>Mode 1: Energy above threshold (ED).</a:t>
            </a:r>
          </a:p>
          <a:p>
            <a:r>
              <a:rPr lang="en-US" sz="3200" dirty="0"/>
              <a:t>Mode 2: Carrier sense only (CS)</a:t>
            </a:r>
          </a:p>
          <a:p>
            <a:r>
              <a:rPr lang="en-US" sz="3200" dirty="0"/>
              <a:t>CCA Mode 3:  Combination of ED and CS</a:t>
            </a:r>
          </a:p>
          <a:p>
            <a:r>
              <a:rPr lang="en-US" sz="3227" dirty="0"/>
              <a:t>ED Threshold and Duration variable</a:t>
            </a:r>
          </a:p>
          <a:p>
            <a:r>
              <a:rPr lang="en-US" sz="3227" dirty="0"/>
              <a:t>Flexibility to meet different operating environments, performance profiles, and regulator requirements </a:t>
            </a:r>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44683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sz="4000" dirty="0"/>
              <a:t>Random Access: multiple CSMA Variations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a:bodyPr>
          <a:lstStyle/>
          <a:p>
            <a:r>
              <a:rPr lang="en-US" sz="3227" dirty="0"/>
              <a:t>Simple unslotted CCA</a:t>
            </a:r>
          </a:p>
          <a:p>
            <a:r>
              <a:rPr lang="en-US" sz="3227" dirty="0"/>
              <a:t>Slotted CSMA with scheduled access</a:t>
            </a:r>
          </a:p>
          <a:p>
            <a:pPr lvl="1"/>
            <a:r>
              <a:rPr lang="en-US" sz="2800" dirty="0"/>
              <a:t>Multiple </a:t>
            </a:r>
            <a:r>
              <a:rPr lang="en-US" sz="2800" dirty="0" err="1"/>
              <a:t>superframe</a:t>
            </a:r>
            <a:r>
              <a:rPr lang="en-US" sz="2800" dirty="0"/>
              <a:t> types defined</a:t>
            </a:r>
          </a:p>
          <a:p>
            <a:pPr lvl="1"/>
            <a:r>
              <a:rPr lang="en-US" sz="2800" dirty="0"/>
              <a:t>TSCH, DSME and RCC support slotted CSMA</a:t>
            </a:r>
          </a:p>
          <a:p>
            <a:r>
              <a:rPr lang="en-US" sz="3227" dirty="0"/>
              <a:t>CSMA with Priority (PCA)</a:t>
            </a:r>
          </a:p>
          <a:p>
            <a:r>
              <a:rPr lang="en-US" sz="3227" dirty="0"/>
              <a:t>Added flexibility since 802.15.4-2020 to CCA and CSMA-CA</a:t>
            </a:r>
          </a:p>
          <a:p>
            <a:pPr lvl="1"/>
            <a:endParaRPr lang="en-US" sz="2800" dirty="0"/>
          </a:p>
          <a:p>
            <a:endParaRPr lang="en-US" sz="3227" dirty="0"/>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07548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B3D4-70DC-3DEA-E3E3-D912957AFFD0}"/>
              </a:ext>
            </a:extLst>
          </p:cNvPr>
          <p:cNvSpPr>
            <a:spLocks noGrp="1"/>
          </p:cNvSpPr>
          <p:nvPr>
            <p:ph type="title"/>
          </p:nvPr>
        </p:nvSpPr>
        <p:spPr>
          <a:xfrm>
            <a:off x="3124200" y="731523"/>
            <a:ext cx="5896188" cy="487678"/>
          </a:xfrm>
        </p:spPr>
        <p:txBody>
          <a:bodyPr/>
          <a:lstStyle/>
          <a:p>
            <a:r>
              <a:rPr lang="en-US" dirty="0"/>
              <a:t>Brief look at CSMA</a:t>
            </a:r>
          </a:p>
        </p:txBody>
      </p:sp>
      <p:sp>
        <p:nvSpPr>
          <p:cNvPr id="4" name="Slide Number Placeholder 3">
            <a:extLst>
              <a:ext uri="{FF2B5EF4-FFF2-40B4-BE49-F238E27FC236}">
                <a16:creationId xmlns:a16="http://schemas.microsoft.com/office/drawing/2014/main" id="{E57006E2-2F8A-E330-859F-BADBB3A9A59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0EAB113-067C-9F94-74D2-3426EA108267}"/>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A174270-1730-5209-75A6-880F1ADEE4F9}"/>
              </a:ext>
            </a:extLst>
          </p:cNvPr>
          <p:cNvSpPr>
            <a:spLocks noGrp="1"/>
          </p:cNvSpPr>
          <p:nvPr>
            <p:ph type="dt" idx="15"/>
          </p:nvPr>
        </p:nvSpPr>
        <p:spPr/>
        <p:txBody>
          <a:bodyPr/>
          <a:lstStyle/>
          <a:p>
            <a:r>
              <a:rPr lang="en-US"/>
              <a:t>Sept 2024</a:t>
            </a:r>
            <a:endParaRPr lang="en-GB" dirty="0"/>
          </a:p>
        </p:txBody>
      </p:sp>
      <p:sp>
        <p:nvSpPr>
          <p:cNvPr id="10" name="Content Placeholder 9">
            <a:extLst>
              <a:ext uri="{FF2B5EF4-FFF2-40B4-BE49-F238E27FC236}">
                <a16:creationId xmlns:a16="http://schemas.microsoft.com/office/drawing/2014/main" id="{926A0D00-FC75-8CDF-808D-C3B652DD6F5C}"/>
              </a:ext>
            </a:extLst>
          </p:cNvPr>
          <p:cNvSpPr>
            <a:spLocks noGrp="1"/>
          </p:cNvSpPr>
          <p:nvPr>
            <p:ph idx="1"/>
          </p:nvPr>
        </p:nvSpPr>
        <p:spPr>
          <a:xfrm>
            <a:off x="3657600" y="1303870"/>
            <a:ext cx="5362788" cy="5196839"/>
          </a:xfrm>
        </p:spPr>
        <p:txBody>
          <a:bodyPr/>
          <a:lstStyle/>
          <a:p>
            <a:r>
              <a:rPr lang="en-US" dirty="0"/>
              <a:t>Simple and flexible</a:t>
            </a:r>
          </a:p>
          <a:p>
            <a:pPr lvl="1"/>
            <a:r>
              <a:rPr lang="en-US" dirty="0"/>
              <a:t>Can reduce to simple LBT without iterative backoff</a:t>
            </a:r>
          </a:p>
          <a:p>
            <a:pPr lvl="1"/>
            <a:r>
              <a:rPr lang="en-US" dirty="0"/>
              <a:t>Can bound backoff growth</a:t>
            </a:r>
          </a:p>
          <a:p>
            <a:pPr lvl="1"/>
            <a:endParaRPr lang="en-US" dirty="0"/>
          </a:p>
        </p:txBody>
      </p:sp>
      <p:pic>
        <p:nvPicPr>
          <p:cNvPr id="11" name="Content Placeholder 7">
            <a:extLst>
              <a:ext uri="{FF2B5EF4-FFF2-40B4-BE49-F238E27FC236}">
                <a16:creationId xmlns:a16="http://schemas.microsoft.com/office/drawing/2014/main" id="{6B9DE156-94E9-2A2D-C69B-D3967293AE30}"/>
              </a:ext>
            </a:extLst>
          </p:cNvPr>
          <p:cNvPicPr>
            <a:picLocks noChangeAspect="1"/>
          </p:cNvPicPr>
          <p:nvPr/>
        </p:nvPicPr>
        <p:blipFill>
          <a:blip r:embed="rId2"/>
          <a:stretch>
            <a:fillRect/>
          </a:stretch>
        </p:blipFill>
        <p:spPr bwMode="auto">
          <a:xfrm>
            <a:off x="542160" y="1066800"/>
            <a:ext cx="2886840" cy="5755058"/>
          </a:xfrm>
          <a:prstGeom prst="rect">
            <a:avLst/>
          </a:prstGeom>
          <a:noFill/>
          <a:ln w="9525">
            <a:noFill/>
            <a:round/>
            <a:headEnd/>
            <a:tailEnd/>
          </a:ln>
          <a:effectLst/>
        </p:spPr>
      </p:pic>
    </p:spTree>
    <p:extLst>
      <p:ext uri="{BB962C8B-B14F-4D97-AF65-F5344CB8AC3E}">
        <p14:creationId xmlns:p14="http://schemas.microsoft.com/office/powerpoint/2010/main" val="37755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1FBF3-EF49-B783-DB1C-76897D38B522}"/>
              </a:ext>
            </a:extLst>
          </p:cNvPr>
          <p:cNvSpPr>
            <a:spLocks noGrp="1"/>
          </p:cNvSpPr>
          <p:nvPr>
            <p:ph type="title"/>
          </p:nvPr>
        </p:nvSpPr>
        <p:spPr/>
        <p:txBody>
          <a:bodyPr/>
          <a:lstStyle/>
          <a:p>
            <a:r>
              <a:rPr lang="en-US" sz="4000" dirty="0"/>
              <a:t>Optional backoff suspension in</a:t>
            </a:r>
            <a:br>
              <a:rPr lang="en-US" sz="4000" dirty="0"/>
            </a:br>
            <a:r>
              <a:rPr lang="en-US" sz="4000" dirty="0"/>
              <a:t> CSMA-CA algorithm</a:t>
            </a:r>
            <a:endParaRPr lang="en-US" dirty="0"/>
          </a:p>
        </p:txBody>
      </p:sp>
      <p:sp>
        <p:nvSpPr>
          <p:cNvPr id="3" name="Content Placeholder 2">
            <a:extLst>
              <a:ext uri="{FF2B5EF4-FFF2-40B4-BE49-F238E27FC236}">
                <a16:creationId xmlns:a16="http://schemas.microsoft.com/office/drawing/2014/main" id="{D56628E1-5663-347F-72EB-540279FE37AF}"/>
              </a:ext>
            </a:extLst>
          </p:cNvPr>
          <p:cNvSpPr>
            <a:spLocks noGrp="1"/>
          </p:cNvSpPr>
          <p:nvPr>
            <p:ph idx="1"/>
          </p:nvPr>
        </p:nvSpPr>
        <p:spPr>
          <a:xfrm>
            <a:off x="731520" y="2113282"/>
            <a:ext cx="8288868" cy="4793827"/>
          </a:xfrm>
        </p:spPr>
        <p:txBody>
          <a:bodyPr>
            <a:normAutofit fontScale="92500" lnSpcReduction="20000"/>
          </a:bodyPr>
          <a:lstStyle/>
          <a:p>
            <a:r>
              <a:rPr lang="en-US" dirty="0"/>
              <a:t>Incorporated into 802.15.4-2024 (Rev E)</a:t>
            </a:r>
          </a:p>
          <a:p>
            <a:r>
              <a:rPr lang="en-US" dirty="0"/>
              <a:t>Adds capability to sensed channel using the selected CCA mode during the backoff delay period. </a:t>
            </a:r>
          </a:p>
          <a:p>
            <a:r>
              <a:rPr lang="en-US" dirty="0"/>
              <a:t>Provides improved performance in congested spectrum</a:t>
            </a:r>
          </a:p>
          <a:p>
            <a:r>
              <a:rPr lang="en-US" dirty="0"/>
              <a:t>Grew out of changing requirements in key applications such as smart energy/grid modernization in Japan and other regions</a:t>
            </a:r>
          </a:p>
          <a:p>
            <a:r>
              <a:rPr lang="en-US" dirty="0"/>
              <a:t>Expands trade-off space for optimizing and adaptation</a:t>
            </a:r>
          </a:p>
          <a:p>
            <a:r>
              <a:rPr lang="en-US" dirty="0"/>
              <a:t>More information:  </a:t>
            </a:r>
            <a:r>
              <a:rPr lang="en-US" dirty="0">
                <a:hlinkClick r:id="rId2"/>
              </a:rPr>
              <a:t>https://mentor.ieee.org/802.15/dcn/23/15-23-0234-02-04me-proposed-csma-changes.docx</a:t>
            </a:r>
            <a:endParaRPr lang="en-US" dirty="0"/>
          </a:p>
          <a:p>
            <a:r>
              <a:rPr lang="en-US" dirty="0">
                <a:hlinkClick r:id="rId3"/>
              </a:rPr>
              <a:t>https://mentor.ieee.org/802.15/dcn/23/15-23-0167-00-0000-the-csma-gap-analysis-between-ieee-802-15-4-and-japanese-standard-jj-300-10.pptx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D228091-3C34-6F9D-2C07-BC72424A1A7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F88F007-BB90-4EC5-5D0B-E12827E010C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3C2E533-97C7-023E-8EF7-2B2F842E3B25}"/>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43700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AE27-D994-42CA-3832-18B5A4671A65}"/>
              </a:ext>
            </a:extLst>
          </p:cNvPr>
          <p:cNvSpPr>
            <a:spLocks noGrp="1"/>
          </p:cNvSpPr>
          <p:nvPr>
            <p:ph type="title"/>
          </p:nvPr>
        </p:nvSpPr>
        <p:spPr/>
        <p:txBody>
          <a:bodyPr>
            <a:normAutofit fontScale="90000"/>
          </a:bodyPr>
          <a:lstStyle/>
          <a:p>
            <a:r>
              <a:rPr lang="en-US" dirty="0"/>
              <a:t>Added contention-based channel access introduced in draft P802.15.4ab: SSBD</a:t>
            </a:r>
          </a:p>
        </p:txBody>
      </p:sp>
      <p:sp>
        <p:nvSpPr>
          <p:cNvPr id="3" name="Content Placeholder 2">
            <a:extLst>
              <a:ext uri="{FF2B5EF4-FFF2-40B4-BE49-F238E27FC236}">
                <a16:creationId xmlns:a16="http://schemas.microsoft.com/office/drawing/2014/main" id="{82E56035-3D11-B54F-6C5F-79095E142F8B}"/>
              </a:ext>
            </a:extLst>
          </p:cNvPr>
          <p:cNvSpPr>
            <a:spLocks noGrp="1"/>
          </p:cNvSpPr>
          <p:nvPr>
            <p:ph idx="1"/>
          </p:nvPr>
        </p:nvSpPr>
        <p:spPr>
          <a:xfrm>
            <a:off x="731520" y="2057401"/>
            <a:ext cx="8288868" cy="4724400"/>
          </a:xfrm>
        </p:spPr>
        <p:txBody>
          <a:bodyPr/>
          <a:lstStyle/>
          <a:p>
            <a:r>
              <a:rPr lang="en-US" dirty="0"/>
              <a:t>Spectrum Sensing Based deferral</a:t>
            </a:r>
          </a:p>
          <a:p>
            <a:r>
              <a:rPr lang="en-US" dirty="0"/>
              <a:t>CSMA with linear </a:t>
            </a:r>
            <a:r>
              <a:rPr lang="en-US" dirty="0" err="1"/>
              <a:t>ba</a:t>
            </a:r>
            <a:r>
              <a:rPr lang="en-US" dirty="0"/>
              <a:t>	</a:t>
            </a:r>
            <a:r>
              <a:rPr lang="en-US" dirty="0" err="1"/>
              <a:t>ckoff</a:t>
            </a:r>
            <a:r>
              <a:rPr lang="en-US" dirty="0"/>
              <a:t> and a few other changes</a:t>
            </a:r>
          </a:p>
          <a:p>
            <a:r>
              <a:rPr lang="en-US" dirty="0"/>
              <a:t>Iterative sense/backoff/sense as in CSMA</a:t>
            </a:r>
          </a:p>
          <a:p>
            <a:pPr lvl="1"/>
            <a:r>
              <a:rPr lang="en-US" dirty="0"/>
              <a:t>Uses linearly growth in random backoff</a:t>
            </a:r>
          </a:p>
          <a:p>
            <a:pPr lvl="1"/>
            <a:r>
              <a:rPr lang="en-US" dirty="0"/>
              <a:t>Provides for fine resolution  bounding of channel access latency</a:t>
            </a:r>
          </a:p>
          <a:p>
            <a:pPr lvl="1"/>
            <a:r>
              <a:rPr lang="en-US" dirty="0"/>
              <a:t>Intended for low-latency use cases</a:t>
            </a:r>
          </a:p>
          <a:p>
            <a:r>
              <a:rPr lang="en-US" dirty="0"/>
              <a:t>Include optional persistence </a:t>
            </a:r>
          </a:p>
          <a:p>
            <a:pPr lvl="1"/>
            <a:r>
              <a:rPr lang="en-US" dirty="0"/>
              <a:t>Simplified version of 802.11 persistent channel access</a:t>
            </a:r>
          </a:p>
          <a:p>
            <a:pPr lvl="1"/>
            <a:r>
              <a:rPr lang="en-US" dirty="0"/>
              <a:t>Alters channel backoff bounds for retransmission attempts</a:t>
            </a:r>
          </a:p>
          <a:p>
            <a:endParaRPr lang="en-US" dirty="0"/>
          </a:p>
          <a:p>
            <a:pPr lvl="1"/>
            <a:endParaRPr lang="en-US" dirty="0"/>
          </a:p>
        </p:txBody>
      </p:sp>
      <p:sp>
        <p:nvSpPr>
          <p:cNvPr id="4" name="Slide Number Placeholder 3">
            <a:extLst>
              <a:ext uri="{FF2B5EF4-FFF2-40B4-BE49-F238E27FC236}">
                <a16:creationId xmlns:a16="http://schemas.microsoft.com/office/drawing/2014/main" id="{F05F2B2C-B96A-3E80-0040-BEFB2D5E9D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C664706-CC3C-C648-00B8-98667A31000B}"/>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2E4E63-A413-F6E9-43A3-295C12A4855F}"/>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169192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3363-2859-5EDD-194C-6772875CB159}"/>
              </a:ext>
            </a:extLst>
          </p:cNvPr>
          <p:cNvSpPr>
            <a:spLocks noGrp="1"/>
          </p:cNvSpPr>
          <p:nvPr>
            <p:ph type="title"/>
          </p:nvPr>
        </p:nvSpPr>
        <p:spPr>
          <a:xfrm>
            <a:off x="5198534" y="731522"/>
            <a:ext cx="3821854" cy="1136227"/>
          </a:xfrm>
        </p:spPr>
        <p:txBody>
          <a:bodyPr/>
          <a:lstStyle/>
          <a:p>
            <a:r>
              <a:rPr lang="en-US" dirty="0"/>
              <a:t>SSBD</a:t>
            </a:r>
          </a:p>
        </p:txBody>
      </p:sp>
      <p:sp>
        <p:nvSpPr>
          <p:cNvPr id="3" name="Content Placeholder 2">
            <a:extLst>
              <a:ext uri="{FF2B5EF4-FFF2-40B4-BE49-F238E27FC236}">
                <a16:creationId xmlns:a16="http://schemas.microsoft.com/office/drawing/2014/main" id="{E7257791-9F05-1D8D-1029-6B9F90BA741F}"/>
              </a:ext>
            </a:extLst>
          </p:cNvPr>
          <p:cNvSpPr>
            <a:spLocks noGrp="1"/>
          </p:cNvSpPr>
          <p:nvPr>
            <p:ph idx="1"/>
          </p:nvPr>
        </p:nvSpPr>
        <p:spPr>
          <a:xfrm>
            <a:off x="5198534" y="1867750"/>
            <a:ext cx="3821854" cy="4632960"/>
          </a:xfrm>
        </p:spPr>
        <p:txBody>
          <a:bodyPr/>
          <a:lstStyle/>
          <a:p>
            <a:r>
              <a:rPr lang="en-US" dirty="0"/>
              <a:t>Similar to CSMA with</a:t>
            </a:r>
          </a:p>
          <a:p>
            <a:pPr lvl="1"/>
            <a:r>
              <a:rPr lang="en-US" dirty="0"/>
              <a:t>Linear backoff growth</a:t>
            </a:r>
          </a:p>
          <a:p>
            <a:pPr lvl="1"/>
            <a:r>
              <a:rPr lang="en-US" dirty="0"/>
              <a:t>Can reduce to simple LBT</a:t>
            </a:r>
          </a:p>
          <a:p>
            <a:pPr lvl="1"/>
            <a:r>
              <a:rPr lang="en-US" dirty="0"/>
              <a:t>Includes fallback to Aloha option </a:t>
            </a:r>
          </a:p>
          <a:p>
            <a:pPr lvl="1"/>
            <a:r>
              <a:rPr lang="en-US" dirty="0"/>
              <a:t>Optimized for low-latency uses</a:t>
            </a:r>
          </a:p>
          <a:p>
            <a:pPr lvl="1"/>
            <a:r>
              <a:rPr lang="en-US" dirty="0"/>
              <a:t>Includes optional persistence</a:t>
            </a:r>
          </a:p>
        </p:txBody>
      </p:sp>
      <p:sp>
        <p:nvSpPr>
          <p:cNvPr id="4" name="Slide Number Placeholder 3">
            <a:extLst>
              <a:ext uri="{FF2B5EF4-FFF2-40B4-BE49-F238E27FC236}">
                <a16:creationId xmlns:a16="http://schemas.microsoft.com/office/drawing/2014/main" id="{390C8FA5-356D-7A2D-284F-D7B2A5FCC9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7FCDC65-3C0A-53ED-FC32-ADE157178933}"/>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224C7BF-7E82-7DD0-A551-058AD2A80AE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686A6B1C-837F-6B7F-EFA2-6C02A86FF284}"/>
              </a:ext>
            </a:extLst>
          </p:cNvPr>
          <p:cNvPicPr>
            <a:picLocks noChangeAspect="1"/>
          </p:cNvPicPr>
          <p:nvPr/>
        </p:nvPicPr>
        <p:blipFill>
          <a:blip r:embed="rId2"/>
          <a:stretch>
            <a:fillRect/>
          </a:stretch>
        </p:blipFill>
        <p:spPr>
          <a:xfrm>
            <a:off x="224930" y="646854"/>
            <a:ext cx="5109070" cy="6256003"/>
          </a:xfrm>
          <a:prstGeom prst="rect">
            <a:avLst/>
          </a:prstGeom>
        </p:spPr>
      </p:pic>
    </p:spTree>
    <p:extLst>
      <p:ext uri="{BB962C8B-B14F-4D97-AF65-F5344CB8AC3E}">
        <p14:creationId xmlns:p14="http://schemas.microsoft.com/office/powerpoint/2010/main" val="881142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4778</TotalTime>
  <Words>787</Words>
  <Application>Microsoft Office PowerPoint</Application>
  <PresentationFormat>Custom</PresentationFormat>
  <Paragraphs>129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Courier New</vt:lpstr>
      <vt:lpstr>Times New Roman</vt:lpstr>
      <vt:lpstr>Office Theme</vt:lpstr>
      <vt:lpstr>802.15.4 Coexistence Feature Update TG 19.3a Contribution</vt:lpstr>
      <vt:lpstr>Summary</vt:lpstr>
      <vt:lpstr>802.15.4 Channel Access: 802.15.4-2024 (Revision E)</vt:lpstr>
      <vt:lpstr>Multiple CCA methods</vt:lpstr>
      <vt:lpstr>Random Access: multiple CSMA Variations</vt:lpstr>
      <vt:lpstr>Brief look at CSMA</vt:lpstr>
      <vt:lpstr>Optional backoff suspension in  CSMA-CA algorithm</vt:lpstr>
      <vt:lpstr>Added contention-based channel access introduced in draft P802.15.4ab: SSBD</vt:lpstr>
      <vt:lpstr>SSBD</vt:lpstr>
      <vt:lpstr>802.15.4s Spectrum resource measurement (SRM) (rolled into 802.15.4-2024)</vt:lpstr>
      <vt:lpstr>Other possibly interesting things: 802.15.9</vt:lpstr>
      <vt:lpstr>Conclusion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186</cp:revision>
  <cp:lastPrinted>2015-01-08T23:35:49Z</cp:lastPrinted>
  <dcterms:created xsi:type="dcterms:W3CDTF">2014-10-30T17:06:39Z</dcterms:created>
  <dcterms:modified xsi:type="dcterms:W3CDTF">2024-09-13T03:30:04Z</dcterms:modified>
</cp:coreProperties>
</file>