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6" r:id="rId2"/>
    <p:sldId id="264" r:id="rId3"/>
    <p:sldId id="312" r:id="rId4"/>
    <p:sldId id="313" r:id="rId5"/>
    <p:sldId id="316" r:id="rId6"/>
    <p:sldId id="304" r:id="rId7"/>
    <p:sldId id="346" r:id="rId8"/>
    <p:sldId id="347" r:id="rId9"/>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94127" autoAdjust="0"/>
  </p:normalViewPr>
  <p:slideViewPr>
    <p:cSldViewPr>
      <p:cViewPr varScale="1">
        <p:scale>
          <a:sx n="73" d="100"/>
          <a:sy n="73" d="100"/>
        </p:scale>
        <p:origin x="2093"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11/11/2024</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Tuncer Baykas, </a:t>
            </a:r>
            <a:r>
              <a:rPr lang="en-GB" dirty="0" err="1"/>
              <a:t>Ofinno</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Tuncer Baykas, </a:t>
            </a:r>
            <a:r>
              <a:rPr lang="en-GB" dirty="0" err="1"/>
              <a:t>Ofinno</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802.19-24/0041r0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inkedin.com/company/ieee802"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a:t>November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a:t>Tuncer Baykas, </a:t>
            </a:r>
            <a:r>
              <a:rPr lang="en-GB" dirty="0" err="1"/>
              <a:t>Ofinno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a:t>November 2024 WG Closing Report</a:t>
            </a:r>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2024-07-11</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065101915"/>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1828800">
                  <a:extLst>
                    <a:ext uri="{9D8B030D-6E8A-4147-A177-3AD203B41FA5}">
                      <a16:colId xmlns:a16="http://schemas.microsoft.com/office/drawing/2014/main" val="2703258511"/>
                    </a:ext>
                  </a:extLst>
                </a:gridCol>
                <a:gridCol w="37338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Tuncer Baykas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err="1">
                          <a:effectLst/>
                          <a:latin typeface="Calibri" panose="020F0502020204030204" pitchFamily="34" charset="0"/>
                          <a:cs typeface="Calibri" panose="020F0502020204030204" pitchFamily="34" charset="0"/>
                        </a:rPr>
                        <a:t>Ofinno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tbaykas@ieee.org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Voter Summary</a:t>
            </a:r>
          </a:p>
        </p:txBody>
      </p:sp>
      <p:sp>
        <p:nvSpPr>
          <p:cNvPr id="3" name="Content Placeholder 2"/>
          <p:cNvSpPr>
            <a:spLocks noGrp="1"/>
          </p:cNvSpPr>
          <p:nvPr>
            <p:ph idx="1"/>
          </p:nvPr>
        </p:nvSpPr>
        <p:spPr/>
        <p:txBody>
          <a:bodyPr/>
          <a:lstStyle/>
          <a:p>
            <a:r>
              <a:rPr lang="en-US" sz="2800" dirty="0"/>
              <a:t>IEEE 802.19 has 53 voting members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373189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Working Group Leadership</a:t>
            </a:r>
          </a:p>
        </p:txBody>
      </p:sp>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a:xfrm>
            <a:off x="6096000" y="6941268"/>
            <a:ext cx="3396821" cy="245533"/>
          </a:xfrm>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November 2024</a:t>
            </a:r>
            <a:endParaRPr lang="en-GB" dirty="0"/>
          </a:p>
        </p:txBody>
      </p:sp>
      <p:graphicFrame>
        <p:nvGraphicFramePr>
          <p:cNvPr id="9" name="Table 7">
            <a:extLst>
              <a:ext uri="{FF2B5EF4-FFF2-40B4-BE49-F238E27FC236}">
                <a16:creationId xmlns:a16="http://schemas.microsoft.com/office/drawing/2014/main" id="{2BEAB534-A83B-732D-AA9F-7CBAB468672C}"/>
              </a:ext>
            </a:extLst>
          </p:cNvPr>
          <p:cNvGraphicFramePr>
            <a:graphicFrameLocks/>
          </p:cNvGraphicFramePr>
          <p:nvPr>
            <p:extLst>
              <p:ext uri="{D42A27DB-BD31-4B8C-83A1-F6EECF244321}">
                <p14:modId xmlns:p14="http://schemas.microsoft.com/office/powerpoint/2010/main" val="3118968746"/>
              </p:ext>
            </p:extLst>
          </p:nvPr>
        </p:nvGraphicFramePr>
        <p:xfrm>
          <a:off x="914400" y="228600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Tree>
    <p:extLst>
      <p:ext uri="{BB962C8B-B14F-4D97-AF65-F5344CB8AC3E}">
        <p14:creationId xmlns:p14="http://schemas.microsoft.com/office/powerpoint/2010/main" val="8073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7416-7B90-4E0E-8796-4BBB6DB4243A}"/>
              </a:ext>
            </a:extLst>
          </p:cNvPr>
          <p:cNvSpPr>
            <a:spLocks noGrp="1"/>
          </p:cNvSpPr>
          <p:nvPr>
            <p:ph type="title"/>
          </p:nvPr>
        </p:nvSpPr>
        <p:spPr>
          <a:xfrm>
            <a:off x="743373" y="731522"/>
            <a:ext cx="8277016"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00ECBD66-7829-4FC5-A0DC-BB47AEB85123}"/>
              </a:ext>
            </a:extLst>
          </p:cNvPr>
          <p:cNvSpPr>
            <a:spLocks noGrp="1"/>
          </p:cNvSpPr>
          <p:nvPr>
            <p:ph idx="1"/>
          </p:nvPr>
        </p:nvSpPr>
        <p:spPr/>
        <p:txBody>
          <a:bodyPr/>
          <a:lstStyle/>
          <a:p>
            <a:pPr algn="l">
              <a:spcAft>
                <a:spcPts val="0"/>
              </a:spcAft>
            </a:pPr>
            <a:r>
              <a:rPr lang="en-US" sz="1600" b="0" i="0" dirty="0">
                <a:solidFill>
                  <a:srgbClr val="222222"/>
                </a:solidFill>
                <a:effectLst/>
                <a:highlight>
                  <a:srgbClr val="FFFFFF"/>
                </a:highlight>
                <a:latin typeface="Arial" panose="020B0604020202020204" pitchFamily="34" charset="0"/>
              </a:rPr>
              <a:t>       No voting between July and November meetings.</a:t>
            </a:r>
          </a:p>
          <a:p>
            <a:endParaRPr lang="en-US" sz="2400" dirty="0"/>
          </a:p>
        </p:txBody>
      </p:sp>
      <p:sp>
        <p:nvSpPr>
          <p:cNvPr id="4" name="Slide Number Placeholder 3">
            <a:extLst>
              <a:ext uri="{FF2B5EF4-FFF2-40B4-BE49-F238E27FC236}">
                <a16:creationId xmlns:a16="http://schemas.microsoft.com/office/drawing/2014/main" id="{BA69075E-F14D-4E48-99BD-CD0110F986C7}"/>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84029E5-777C-445A-BCEF-5958FC4E959C}"/>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65E7056-66EE-434F-AEA3-6CA0731A57A3}"/>
              </a:ext>
            </a:extLst>
          </p:cNvPr>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368560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p:txBody>
          <a:bodyPr/>
          <a:lstStyle/>
          <a:p>
            <a:r>
              <a:rPr lang="en-US" sz="240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400" dirty="0"/>
              <a:t>This amendment includes recommendations with respect to new devices, as well as compatibility with deployed legacy devices</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CDF45B08-C00E-CACB-D1D1-1F346EE1D705}"/>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53344716-9975-A61A-BA49-3D8A3325E956}"/>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4B924F09-BA14-B325-89A1-B80DA83402F5}"/>
              </a:ext>
            </a:extLst>
          </p:cNvPr>
          <p:cNvSpPr>
            <a:spLocks noGrp="1"/>
          </p:cNvSpPr>
          <p:nvPr>
            <p:ph type="dt" idx="15"/>
          </p:nvPr>
        </p:nvSpPr>
        <p:spPr/>
        <p:txBody>
          <a:bodyPr/>
          <a:lstStyle/>
          <a:p>
            <a:r>
              <a:rPr lang="en-US" dirty="0"/>
              <a:t>November 2024</a:t>
            </a:r>
            <a:endParaRPr lang="en-GB" dirty="0"/>
          </a:p>
        </p:txBody>
      </p:sp>
    </p:spTree>
    <p:extLst>
      <p:ext uri="{BB962C8B-B14F-4D97-AF65-F5344CB8AC3E}">
        <p14:creationId xmlns:p14="http://schemas.microsoft.com/office/powerpoint/2010/main" val="18803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731520" y="731522"/>
            <a:ext cx="8288868" cy="927947"/>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FA21614-BB0D-A7B9-B023-69B9747D60FA}"/>
              </a:ext>
            </a:extLst>
          </p:cNvPr>
          <p:cNvPicPr>
            <a:picLocks noChangeAspect="1"/>
          </p:cNvPicPr>
          <p:nvPr/>
        </p:nvPicPr>
        <p:blipFill>
          <a:blip r:embed="rId2"/>
          <a:stretch>
            <a:fillRect/>
          </a:stretch>
        </p:blipFill>
        <p:spPr>
          <a:xfrm>
            <a:off x="1294362" y="2286000"/>
            <a:ext cx="6111240" cy="1226820"/>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F356BF-EA60-1F41-42AD-B898606FE459}"/>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ABD2CDB1-1A6A-3963-0E7C-6713EE09BC21}"/>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6DB79422-BAF5-FA48-848E-16EE6F3665DF}"/>
              </a:ext>
            </a:extLst>
          </p:cNvPr>
          <p:cNvSpPr>
            <a:spLocks noGrp="1"/>
          </p:cNvSpPr>
          <p:nvPr>
            <p:ph type="dt" idx="15"/>
          </p:nvPr>
        </p:nvSpPr>
        <p:spPr/>
        <p:txBody>
          <a:bodyPr/>
          <a:lstStyle/>
          <a:p>
            <a:r>
              <a:rPr lang="en-US" dirty="0"/>
              <a:t>November 2024</a:t>
            </a:r>
            <a:endParaRPr lang="en-GB" dirty="0"/>
          </a:p>
        </p:txBody>
      </p:sp>
      <p:sp>
        <p:nvSpPr>
          <p:cNvPr id="7" name="Title 1">
            <a:extLst>
              <a:ext uri="{FF2B5EF4-FFF2-40B4-BE49-F238E27FC236}">
                <a16:creationId xmlns:a16="http://schemas.microsoft.com/office/drawing/2014/main" id="{46836A59-DF9B-9BFC-BEAF-615D92C2D741}"/>
              </a:ext>
            </a:extLst>
          </p:cNvPr>
          <p:cNvSpPr>
            <a:spLocks noGrp="1"/>
          </p:cNvSpPr>
          <p:nvPr>
            <p:ph type="title"/>
          </p:nvPr>
        </p:nvSpPr>
        <p:spPr>
          <a:xfrm>
            <a:off x="577426" y="806019"/>
            <a:ext cx="8534400" cy="792162"/>
          </a:xfrm>
        </p:spPr>
        <p:txBody>
          <a:bodyPr/>
          <a:lstStyle/>
          <a:p>
            <a:r>
              <a:rPr lang="en-US" sz="2400" b="0" i="0" dirty="0">
                <a:solidFill>
                  <a:srgbClr val="000000"/>
                </a:solidFill>
                <a:effectLst/>
                <a:latin typeface="Verdana" panose="020B0604030504040204" pitchFamily="34" charset="0"/>
              </a:rPr>
              <a:t>Public Visibility SC Activities</a:t>
            </a:r>
            <a:endParaRPr lang="en-US" sz="4400" dirty="0"/>
          </a:p>
        </p:txBody>
      </p:sp>
      <p:sp>
        <p:nvSpPr>
          <p:cNvPr id="8" name="Content Placeholder 2">
            <a:extLst>
              <a:ext uri="{FF2B5EF4-FFF2-40B4-BE49-F238E27FC236}">
                <a16:creationId xmlns:a16="http://schemas.microsoft.com/office/drawing/2014/main" id="{74EFFE2A-936C-13B9-FD10-F882B891555C}"/>
              </a:ext>
            </a:extLst>
          </p:cNvPr>
          <p:cNvSpPr>
            <a:spLocks noGrp="1"/>
          </p:cNvSpPr>
          <p:nvPr>
            <p:ph idx="1"/>
          </p:nvPr>
        </p:nvSpPr>
        <p:spPr>
          <a:xfrm>
            <a:off x="599651" y="1742644"/>
            <a:ext cx="8512176" cy="5135562"/>
          </a:xfrm>
        </p:spPr>
        <p:txBody>
          <a:bodyPr>
            <a:normAutofit/>
          </a:bodyPr>
          <a:lstStyle/>
          <a:p>
            <a:pPr marL="914400" lvl="2" indent="0">
              <a:buNone/>
            </a:pPr>
            <a:endParaRPr lang="en-US" altLang="en-US" sz="1600" b="1" dirty="0">
              <a:solidFill>
                <a:schemeClr val="tx1"/>
              </a:solidFill>
              <a:cs typeface="Calibri" panose="020F0502020204030204" pitchFamily="34" charset="0"/>
            </a:endParaRPr>
          </a:p>
          <a:p>
            <a:pPr marL="914400" lvl="2" indent="0">
              <a:buNone/>
            </a:pPr>
            <a:r>
              <a:rPr lang="en-US" altLang="en-US" sz="1600" b="1" dirty="0">
                <a:solidFill>
                  <a:schemeClr val="tx1"/>
                </a:solidFill>
                <a:cs typeface="Calibri" panose="020F0502020204030204" pitchFamily="34" charset="0"/>
              </a:rPr>
              <a:t>IEEE 802 has a LinkedIn page</a:t>
            </a:r>
          </a:p>
          <a:p>
            <a:pPr marL="914400" lvl="2" indent="0">
              <a:buNone/>
            </a:pPr>
            <a:r>
              <a:rPr lang="en-US" altLang="en-US" sz="1600" b="1" dirty="0">
                <a:solidFill>
                  <a:schemeClr val="tx1"/>
                </a:solidFill>
                <a:cs typeface="Calibri" panose="020F0502020204030204" pitchFamily="34" charset="0"/>
              </a:rPr>
              <a:t>LinkedIn – </a:t>
            </a:r>
            <a:r>
              <a:rPr lang="en-US" altLang="en-US" sz="1600" b="1"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https://www.linkedin.com/company/ieee802</a:t>
            </a:r>
            <a:r>
              <a:rPr lang="en-US" altLang="en-US" sz="1600" b="1" dirty="0">
                <a:solidFill>
                  <a:schemeClr val="tx1"/>
                </a:solidFill>
                <a:cs typeface="Calibri" panose="020F0502020204030204" pitchFamily="34" charset="0"/>
              </a:rPr>
              <a:t> </a:t>
            </a:r>
          </a:p>
          <a:p>
            <a:pPr marL="914400" lvl="2" indent="0">
              <a:buNone/>
            </a:pPr>
            <a:endParaRPr lang="en-US" altLang="en-US" sz="1600" dirty="0">
              <a:cs typeface="Calibri" panose="020F0502020204030204" pitchFamily="34" charset="0"/>
            </a:endParaRPr>
          </a:p>
          <a:p>
            <a:pPr marL="0" indent="0">
              <a:buNone/>
            </a:pPr>
            <a:endParaRPr lang="en-US" sz="1600" u="sng" dirty="0"/>
          </a:p>
          <a:p>
            <a:pPr marL="0" indent="0">
              <a:buNone/>
            </a:pPr>
            <a:endParaRPr lang="en-US" sz="1600" dirty="0"/>
          </a:p>
        </p:txBody>
      </p:sp>
      <p:pic>
        <p:nvPicPr>
          <p:cNvPr id="2" name="Picture 1">
            <a:extLst>
              <a:ext uri="{FF2B5EF4-FFF2-40B4-BE49-F238E27FC236}">
                <a16:creationId xmlns:a16="http://schemas.microsoft.com/office/drawing/2014/main" id="{3099F02D-7A59-49F5-6F13-229FDFC28A81}"/>
              </a:ext>
            </a:extLst>
          </p:cNvPr>
          <p:cNvPicPr>
            <a:picLocks noChangeAspect="1"/>
          </p:cNvPicPr>
          <p:nvPr/>
        </p:nvPicPr>
        <p:blipFill>
          <a:blip r:embed="rId3"/>
          <a:stretch>
            <a:fillRect/>
          </a:stretch>
        </p:blipFill>
        <p:spPr>
          <a:xfrm>
            <a:off x="548523" y="2895600"/>
            <a:ext cx="3505200" cy="3505200"/>
          </a:xfrm>
          <a:prstGeom prst="rect">
            <a:avLst/>
          </a:prstGeom>
        </p:spPr>
      </p:pic>
      <p:pic>
        <p:nvPicPr>
          <p:cNvPr id="3" name="Picture 2">
            <a:extLst>
              <a:ext uri="{FF2B5EF4-FFF2-40B4-BE49-F238E27FC236}">
                <a16:creationId xmlns:a16="http://schemas.microsoft.com/office/drawing/2014/main" id="{BF6F5490-1837-93B4-0C13-552995A28AD6}"/>
              </a:ext>
            </a:extLst>
          </p:cNvPr>
          <p:cNvPicPr>
            <a:picLocks noChangeAspect="1"/>
          </p:cNvPicPr>
          <p:nvPr/>
        </p:nvPicPr>
        <p:blipFill>
          <a:blip r:embed="rId4"/>
          <a:stretch>
            <a:fillRect/>
          </a:stretch>
        </p:blipFill>
        <p:spPr>
          <a:xfrm>
            <a:off x="4746211" y="3200400"/>
            <a:ext cx="4081831" cy="2718646"/>
          </a:xfrm>
          <a:prstGeom prst="rect">
            <a:avLst/>
          </a:prstGeom>
        </p:spPr>
      </p:pic>
    </p:spTree>
    <p:extLst>
      <p:ext uri="{BB962C8B-B14F-4D97-AF65-F5344CB8AC3E}">
        <p14:creationId xmlns:p14="http://schemas.microsoft.com/office/powerpoint/2010/main" val="287028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C8A2-F0E4-532D-6EB7-50B1A2249A9D}"/>
              </a:ext>
            </a:extLst>
          </p:cNvPr>
          <p:cNvSpPr>
            <a:spLocks noGrp="1"/>
          </p:cNvSpPr>
          <p:nvPr>
            <p:ph type="title"/>
          </p:nvPr>
        </p:nvSpPr>
        <p:spPr/>
        <p:txBody>
          <a:bodyPr/>
          <a:lstStyle/>
          <a:p>
            <a:r>
              <a:rPr lang="en-US" dirty="0"/>
              <a:t>SPs</a:t>
            </a:r>
          </a:p>
        </p:txBody>
      </p:sp>
      <p:sp>
        <p:nvSpPr>
          <p:cNvPr id="3" name="Content Placeholder 2">
            <a:extLst>
              <a:ext uri="{FF2B5EF4-FFF2-40B4-BE49-F238E27FC236}">
                <a16:creationId xmlns:a16="http://schemas.microsoft.com/office/drawing/2014/main" id="{F37A28A3-2897-17A8-104E-096ED3A59350}"/>
              </a:ext>
            </a:extLst>
          </p:cNvPr>
          <p:cNvSpPr>
            <a:spLocks noGrp="1"/>
          </p:cNvSpPr>
          <p:nvPr>
            <p:ph idx="1"/>
          </p:nvPr>
        </p:nvSpPr>
        <p:spPr/>
        <p:txBody>
          <a:bodyPr>
            <a:normAutofit fontScale="85000" lnSpcReduction="20000"/>
          </a:bodyPr>
          <a:lstStyle/>
          <a:p>
            <a:pPr algn="l"/>
            <a:r>
              <a:rPr lang="en-US" b="0" i="0" dirty="0">
                <a:solidFill>
                  <a:srgbClr val="222222"/>
                </a:solidFill>
                <a:effectLst/>
                <a:latin typeface="tahoma" panose="020B0604030504040204" pitchFamily="34" charset="0"/>
              </a:rPr>
              <a:t>1. How many people would like to come back to this venue?</a:t>
            </a:r>
            <a:br>
              <a:rPr lang="en-US" b="0" i="0" dirty="0">
                <a:solidFill>
                  <a:srgbClr val="222222"/>
                </a:solidFill>
                <a:effectLst/>
                <a:latin typeface="tahoma" panose="020B0604030504040204" pitchFamily="34" charset="0"/>
              </a:rPr>
            </a:br>
            <a:endParaRPr lang="en-US" b="0" i="0" dirty="0">
              <a:solidFill>
                <a:srgbClr val="222222"/>
              </a:solidFill>
              <a:effectLst/>
              <a:latin typeface="tahoma" panose="020B0604030504040204" pitchFamily="34" charset="0"/>
            </a:endParaRPr>
          </a:p>
          <a:p>
            <a:pPr algn="l"/>
            <a:r>
              <a:rPr lang="en-US" b="0" i="0" dirty="0">
                <a:solidFill>
                  <a:srgbClr val="222222"/>
                </a:solidFill>
                <a:effectLst/>
                <a:latin typeface="tahoma" panose="020B0604030504040204" pitchFamily="34" charset="0"/>
              </a:rPr>
              <a:t>Yes –10</a:t>
            </a:r>
            <a:br>
              <a:rPr lang="en-US" b="0" i="0" dirty="0">
                <a:solidFill>
                  <a:srgbClr val="222222"/>
                </a:solidFill>
                <a:effectLst/>
                <a:latin typeface="tahoma" panose="020B0604030504040204" pitchFamily="34" charset="0"/>
              </a:rPr>
            </a:br>
            <a:r>
              <a:rPr lang="en-US" b="0" i="0" dirty="0">
                <a:solidFill>
                  <a:srgbClr val="222222"/>
                </a:solidFill>
                <a:effectLst/>
                <a:latin typeface="tahoma" panose="020B0604030504040204" pitchFamily="34" charset="0"/>
              </a:rPr>
              <a:t>No – 0</a:t>
            </a:r>
            <a:br>
              <a:rPr lang="en-US" b="0" i="0" dirty="0">
                <a:solidFill>
                  <a:srgbClr val="222222"/>
                </a:solidFill>
                <a:effectLst/>
                <a:latin typeface="tahoma" panose="020B0604030504040204" pitchFamily="34" charset="0"/>
              </a:rPr>
            </a:br>
            <a:endParaRPr lang="en-US" b="0" i="0" dirty="0">
              <a:solidFill>
                <a:srgbClr val="222222"/>
              </a:solidFill>
              <a:effectLst/>
              <a:latin typeface="tahoma" panose="020B0604030504040204" pitchFamily="34" charset="0"/>
            </a:endParaRPr>
          </a:p>
          <a:p>
            <a:pPr algn="l"/>
            <a:r>
              <a:rPr lang="en-US" b="0" i="0" dirty="0">
                <a:solidFill>
                  <a:srgbClr val="222222"/>
                </a:solidFill>
                <a:effectLst/>
                <a:latin typeface="tahoma" panose="020B0604030504040204" pitchFamily="34" charset="0"/>
              </a:rPr>
              <a:t>2. Did you go to the social?</a:t>
            </a:r>
            <a:br>
              <a:rPr lang="en-US" b="0" i="0" dirty="0">
                <a:solidFill>
                  <a:srgbClr val="222222"/>
                </a:solidFill>
                <a:effectLst/>
                <a:latin typeface="tahoma" panose="020B0604030504040204" pitchFamily="34" charset="0"/>
              </a:rPr>
            </a:br>
            <a:endParaRPr lang="en-US" b="0" i="0" dirty="0">
              <a:solidFill>
                <a:srgbClr val="222222"/>
              </a:solidFill>
              <a:effectLst/>
              <a:latin typeface="tahoma" panose="020B0604030504040204" pitchFamily="34" charset="0"/>
            </a:endParaRPr>
          </a:p>
          <a:p>
            <a:pPr algn="l"/>
            <a:r>
              <a:rPr lang="en-US" b="0" i="0" dirty="0">
                <a:solidFill>
                  <a:srgbClr val="222222"/>
                </a:solidFill>
                <a:effectLst/>
                <a:latin typeface="tahoma" panose="020B0604030504040204" pitchFamily="34" charset="0"/>
              </a:rPr>
              <a:t>Yes –11</a:t>
            </a:r>
            <a:br>
              <a:rPr lang="en-US" b="0" i="0" dirty="0">
                <a:solidFill>
                  <a:srgbClr val="222222"/>
                </a:solidFill>
                <a:effectLst/>
                <a:latin typeface="tahoma" panose="020B0604030504040204" pitchFamily="34" charset="0"/>
              </a:rPr>
            </a:br>
            <a:r>
              <a:rPr lang="en-US" b="0" i="0" dirty="0">
                <a:solidFill>
                  <a:srgbClr val="222222"/>
                </a:solidFill>
                <a:effectLst/>
                <a:latin typeface="tahoma" panose="020B0604030504040204" pitchFamily="34" charset="0"/>
              </a:rPr>
              <a:t>No – 1</a:t>
            </a:r>
            <a:br>
              <a:rPr lang="en-US" b="0" i="0" dirty="0">
                <a:solidFill>
                  <a:srgbClr val="222222"/>
                </a:solidFill>
                <a:effectLst/>
                <a:latin typeface="tahoma" panose="020B0604030504040204" pitchFamily="34" charset="0"/>
              </a:rPr>
            </a:br>
            <a:endParaRPr lang="en-US" b="0" i="0" dirty="0">
              <a:solidFill>
                <a:srgbClr val="222222"/>
              </a:solidFill>
              <a:effectLst/>
              <a:latin typeface="tahoma" panose="020B0604030504040204" pitchFamily="34" charset="0"/>
            </a:endParaRPr>
          </a:p>
          <a:p>
            <a:pPr algn="l"/>
            <a:r>
              <a:rPr lang="en-US" b="0" i="0" dirty="0">
                <a:solidFill>
                  <a:srgbClr val="222222"/>
                </a:solidFill>
                <a:effectLst/>
                <a:latin typeface="tahoma" panose="020B0604030504040204" pitchFamily="34" charset="0"/>
              </a:rPr>
              <a:t>3. If you attended the Social, did you like the social?</a:t>
            </a:r>
            <a:br>
              <a:rPr lang="en-US" b="0" i="0" dirty="0">
                <a:solidFill>
                  <a:srgbClr val="222222"/>
                </a:solidFill>
                <a:effectLst/>
                <a:latin typeface="tahoma" panose="020B0604030504040204" pitchFamily="34" charset="0"/>
              </a:rPr>
            </a:br>
            <a:endParaRPr lang="en-US" b="0" i="0" dirty="0">
              <a:solidFill>
                <a:srgbClr val="222222"/>
              </a:solidFill>
              <a:effectLst/>
              <a:latin typeface="tahoma" panose="020B0604030504040204" pitchFamily="34" charset="0"/>
            </a:endParaRPr>
          </a:p>
          <a:p>
            <a:pPr algn="l"/>
            <a:r>
              <a:rPr lang="en-US" b="0" i="0" dirty="0">
                <a:solidFill>
                  <a:srgbClr val="222222"/>
                </a:solidFill>
                <a:effectLst/>
                <a:latin typeface="tahoma" panose="020B0604030504040204" pitchFamily="34" charset="0"/>
              </a:rPr>
              <a:t>Yes –3</a:t>
            </a:r>
            <a:br>
              <a:rPr lang="en-US" b="0" i="0" dirty="0">
                <a:solidFill>
                  <a:srgbClr val="222222"/>
                </a:solidFill>
                <a:effectLst/>
                <a:latin typeface="tahoma" panose="020B0604030504040204" pitchFamily="34" charset="0"/>
              </a:rPr>
            </a:br>
            <a:r>
              <a:rPr lang="en-US" b="0" i="0" dirty="0">
                <a:solidFill>
                  <a:srgbClr val="222222"/>
                </a:solidFill>
                <a:effectLst/>
                <a:latin typeface="tahoma" panose="020B0604030504040204" pitchFamily="34" charset="0"/>
              </a:rPr>
              <a:t>No –8</a:t>
            </a:r>
          </a:p>
          <a:p>
            <a:endParaRPr lang="en-US" dirty="0"/>
          </a:p>
        </p:txBody>
      </p:sp>
      <p:sp>
        <p:nvSpPr>
          <p:cNvPr id="4" name="Slide Number Placeholder 3">
            <a:extLst>
              <a:ext uri="{FF2B5EF4-FFF2-40B4-BE49-F238E27FC236}">
                <a16:creationId xmlns:a16="http://schemas.microsoft.com/office/drawing/2014/main" id="{AFDD58CD-9010-C660-4C14-3BEEF9170AA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A79BA4C-53A4-ACE1-CC58-78389CA89B2A}"/>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E4F2DA44-8DAE-6E1E-56FA-3D19C62951E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3444096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10687</TotalTime>
  <Words>402</Words>
  <Application>Microsoft Office PowerPoint</Application>
  <PresentationFormat>Custom</PresentationFormat>
  <Paragraphs>72</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Unicode MS</vt:lpstr>
      <vt:lpstr>Calibri</vt:lpstr>
      <vt:lpstr>Courier New</vt:lpstr>
      <vt:lpstr>Tahoma</vt:lpstr>
      <vt:lpstr>Times New Roman</vt:lpstr>
      <vt:lpstr>Verdana</vt:lpstr>
      <vt:lpstr>Office Theme</vt:lpstr>
      <vt:lpstr>November 2024 WG Closing Report</vt:lpstr>
      <vt:lpstr>Voter Summary</vt:lpstr>
      <vt:lpstr>Working Group Leadership</vt:lpstr>
      <vt:lpstr>Coexistence Assessment Documents</vt:lpstr>
      <vt:lpstr>802.19.3a Task Group</vt:lpstr>
      <vt:lpstr>Schedule</vt:lpstr>
      <vt:lpstr>Public Visibility SC Activities</vt:lpstr>
      <vt:lpstr>SPs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Tuncer Baykas</cp:lastModifiedBy>
  <cp:revision>180</cp:revision>
  <cp:lastPrinted>2015-01-08T23:35:49Z</cp:lastPrinted>
  <dcterms:created xsi:type="dcterms:W3CDTF">2014-10-30T17:06:39Z</dcterms:created>
  <dcterms:modified xsi:type="dcterms:W3CDTF">2024-11-15T08:38:16Z</dcterms:modified>
</cp:coreProperties>
</file>