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318" r:id="rId3"/>
    <p:sldId id="315" r:id="rId4"/>
    <p:sldId id="314" r:id="rId5"/>
    <p:sldId id="312" r:id="rId6"/>
    <p:sldId id="317" r:id="rId7"/>
    <p:sldId id="319" r:id="rId8"/>
    <p:sldId id="320"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73" d="100"/>
          <a:sy n="73" d="100"/>
        </p:scale>
        <p:origin x="1416"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7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1/13/2025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Jan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Jan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72160" y="653301"/>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802.19-25/0003r1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Jan 2025</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2025-01-11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115696754"/>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et 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ED6CC-B0C1-697B-19CE-B66292FA60EF}"/>
              </a:ext>
            </a:extLst>
          </p:cNvPr>
          <p:cNvSpPr>
            <a:spLocks noGrp="1"/>
          </p:cNvSpPr>
          <p:nvPr>
            <p:ph type="title"/>
          </p:nvPr>
        </p:nvSpPr>
        <p:spPr>
          <a:xfrm>
            <a:off x="731520" y="533400"/>
            <a:ext cx="8288868" cy="1136227"/>
          </a:xfrm>
        </p:spPr>
        <p:txBody>
          <a:bodyPr/>
          <a:lstStyle/>
          <a:p>
            <a:r>
              <a:rPr lang="en-US" dirty="0"/>
              <a:t>Tg19.3a</a:t>
            </a:r>
          </a:p>
        </p:txBody>
      </p:sp>
      <p:sp>
        <p:nvSpPr>
          <p:cNvPr id="3" name="Content Placeholder 2">
            <a:extLst>
              <a:ext uri="{FF2B5EF4-FFF2-40B4-BE49-F238E27FC236}">
                <a16:creationId xmlns:a16="http://schemas.microsoft.com/office/drawing/2014/main" id="{614D9BAB-3026-C1F6-6349-E15993FE9AB1}"/>
              </a:ext>
            </a:extLst>
          </p:cNvPr>
          <p:cNvSpPr>
            <a:spLocks noGrp="1"/>
          </p:cNvSpPr>
          <p:nvPr>
            <p:ph idx="1"/>
          </p:nvPr>
        </p:nvSpPr>
        <p:spPr>
          <a:xfrm>
            <a:off x="757796" y="1669627"/>
            <a:ext cx="8288868" cy="1332651"/>
          </a:xfrm>
        </p:spPr>
        <p:txBody>
          <a:bodyPr/>
          <a:lstStyle/>
          <a:p>
            <a:pPr marL="0" indent="0" algn="ctr">
              <a:buNone/>
            </a:pPr>
            <a:r>
              <a:rPr lang="en-US" dirty="0"/>
              <a:t>802 Wireless Interim Session, January 2025</a:t>
            </a:r>
          </a:p>
          <a:p>
            <a:pPr marL="0" indent="0" algn="ctr">
              <a:buNone/>
            </a:pPr>
            <a:r>
              <a:rPr lang="en-US" dirty="0"/>
              <a:t>Kobe, Japan</a:t>
            </a:r>
          </a:p>
          <a:p>
            <a:pPr marL="0" indent="0" algn="ctr">
              <a:buNone/>
            </a:pPr>
            <a:r>
              <a:rPr lang="en-US" dirty="0"/>
              <a:t>And remotely world-wide</a:t>
            </a:r>
          </a:p>
          <a:p>
            <a:pPr marL="0" indent="0" algn="ctr">
              <a:buNone/>
            </a:pPr>
            <a:endParaRPr lang="en-US" dirty="0"/>
          </a:p>
          <a:p>
            <a:pPr marL="0" indent="0" algn="ctr">
              <a:buNone/>
            </a:pPr>
            <a:endParaRPr lang="en-US" dirty="0"/>
          </a:p>
          <a:p>
            <a:pPr marL="0" indent="0" algn="ctr">
              <a:buNone/>
            </a:pPr>
            <a:endParaRPr lang="en-US" dirty="0"/>
          </a:p>
        </p:txBody>
      </p:sp>
      <p:sp>
        <p:nvSpPr>
          <p:cNvPr id="4" name="Slide Number Placeholder 3">
            <a:extLst>
              <a:ext uri="{FF2B5EF4-FFF2-40B4-BE49-F238E27FC236}">
                <a16:creationId xmlns:a16="http://schemas.microsoft.com/office/drawing/2014/main" id="{29D32A22-3967-2626-2AD9-C8274746AA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FBE8A32-B75A-3AE6-DBE5-14528E14264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F11E009-9C64-474A-2CBB-DD237DB39FF7}"/>
              </a:ext>
            </a:extLst>
          </p:cNvPr>
          <p:cNvSpPr>
            <a:spLocks noGrp="1"/>
          </p:cNvSpPr>
          <p:nvPr>
            <p:ph type="dt" idx="15"/>
          </p:nvPr>
        </p:nvSpPr>
        <p:spPr/>
        <p:txBody>
          <a:bodyPr/>
          <a:lstStyle/>
          <a:p>
            <a:r>
              <a:rPr lang="en-US"/>
              <a:t>Sept 2024</a:t>
            </a:r>
            <a:endParaRPr lang="en-GB" dirty="0"/>
          </a:p>
        </p:txBody>
      </p:sp>
      <p:pic>
        <p:nvPicPr>
          <p:cNvPr id="9" name="Picture 8">
            <a:extLst>
              <a:ext uri="{FF2B5EF4-FFF2-40B4-BE49-F238E27FC236}">
                <a16:creationId xmlns:a16="http://schemas.microsoft.com/office/drawing/2014/main" id="{A0AA20AD-F5C3-B2FD-AA06-538C58A7884A}"/>
              </a:ext>
            </a:extLst>
          </p:cNvPr>
          <p:cNvPicPr>
            <a:picLocks noChangeAspect="1"/>
          </p:cNvPicPr>
          <p:nvPr/>
        </p:nvPicPr>
        <p:blipFill>
          <a:blip r:embed="rId2"/>
          <a:stretch>
            <a:fillRect/>
          </a:stretch>
        </p:blipFill>
        <p:spPr>
          <a:xfrm>
            <a:off x="2510585" y="3200400"/>
            <a:ext cx="4732430" cy="3680779"/>
          </a:xfrm>
          <a:prstGeom prst="rect">
            <a:avLst/>
          </a:prstGeom>
        </p:spPr>
      </p:pic>
    </p:spTree>
    <p:extLst>
      <p:ext uri="{BB962C8B-B14F-4D97-AF65-F5344CB8AC3E}">
        <p14:creationId xmlns:p14="http://schemas.microsoft.com/office/powerpoint/2010/main" val="266853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Sept 2024</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a:xfrm>
            <a:off x="731520" y="731523"/>
            <a:ext cx="8288868" cy="640078"/>
          </a:xfrm>
        </p:spPr>
        <p:txBody>
          <a:bodyPr/>
          <a:lstStyle/>
          <a:p>
            <a:r>
              <a:rPr lang="en-US"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Sept 2024</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2420394642"/>
              </p:ext>
            </p:extLst>
          </p:nvPr>
        </p:nvGraphicFramePr>
        <p:xfrm>
          <a:off x="632566" y="1457960"/>
          <a:ext cx="8486775" cy="576580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126119602"/>
                    </a:ext>
                  </a:extLst>
                </a:gridCol>
                <a:gridCol w="53340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gridCol w="790575">
                  <a:extLst>
                    <a:ext uri="{9D8B030D-6E8A-4147-A177-3AD203B41FA5}">
                      <a16:colId xmlns:a16="http://schemas.microsoft.com/office/drawing/2014/main" val="290908767"/>
                    </a:ext>
                  </a:extLst>
                </a:gridCol>
              </a:tblGrid>
              <a:tr h="370840">
                <a:tc>
                  <a:txBody>
                    <a:bodyPr/>
                    <a:lstStyle/>
                    <a:p>
                      <a:endParaRPr lang="en-US" sz="1800" dirty="0"/>
                    </a:p>
                  </a:txBody>
                  <a:tcPr/>
                </a:tc>
                <a:tc>
                  <a:txBody>
                    <a:bodyPr/>
                    <a:lstStyle/>
                    <a:p>
                      <a:r>
                        <a:rPr lang="en-US" sz="1800" dirty="0"/>
                        <a:t>Topic</a:t>
                      </a:r>
                    </a:p>
                  </a:txBody>
                  <a:tcPr/>
                </a:tc>
                <a:tc>
                  <a:txBody>
                    <a:bodyPr/>
                    <a:lstStyle/>
                    <a:p>
                      <a:r>
                        <a:rPr lang="en-US" sz="1800" dirty="0"/>
                        <a:t>Presenter</a:t>
                      </a:r>
                    </a:p>
                  </a:txBody>
                  <a:tcPr/>
                </a:tc>
                <a:tc>
                  <a:txBody>
                    <a:bodyPr/>
                    <a:lstStyle/>
                    <a:p>
                      <a:r>
                        <a:rPr lang="en-US" sz="1800" dirty="0"/>
                        <a:t>Time</a:t>
                      </a:r>
                    </a:p>
                  </a:txBody>
                  <a:tcPr/>
                </a:tc>
                <a:extLst>
                  <a:ext uri="{0D108BD9-81ED-4DB2-BD59-A6C34878D82A}">
                    <a16:rowId xmlns:a16="http://schemas.microsoft.com/office/drawing/2014/main" val="2980163536"/>
                  </a:ext>
                </a:extLst>
              </a:tr>
              <a:tr h="223837">
                <a:tc>
                  <a:txBody>
                    <a:bodyPr/>
                    <a:lstStyle/>
                    <a:p>
                      <a:endParaRPr lang="en-US" sz="1800" dirty="0"/>
                    </a:p>
                  </a:txBody>
                  <a:tcPr/>
                </a:tc>
                <a:tc>
                  <a:txBody>
                    <a:bodyPr/>
                    <a:lstStyle/>
                    <a:p>
                      <a:r>
                        <a:rPr lang="en-US" sz="1800" b="1" dirty="0">
                          <a:solidFill>
                            <a:schemeClr val="accent2">
                              <a:lumMod val="50000"/>
                            </a:schemeClr>
                          </a:solidFill>
                        </a:rPr>
                        <a:t>Monday 11-November</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4222438553"/>
                  </a:ext>
                </a:extLst>
              </a:tr>
              <a:tr h="223837">
                <a:tc>
                  <a:txBody>
                    <a:bodyPr/>
                    <a:lstStyle/>
                    <a:p>
                      <a:r>
                        <a:rPr lang="en-US" sz="1800" dirty="0"/>
                        <a:t>1</a:t>
                      </a:r>
                    </a:p>
                  </a:txBody>
                  <a:tcPr/>
                </a:tc>
                <a:tc>
                  <a:txBody>
                    <a:bodyPr/>
                    <a:lstStyle/>
                    <a:p>
                      <a:r>
                        <a:rPr lang="en-US" sz="1800" dirty="0"/>
                        <a:t>Intro and overhead</a:t>
                      </a:r>
                    </a:p>
                  </a:txBody>
                  <a:tcPr/>
                </a:tc>
                <a:tc>
                  <a:txBody>
                    <a:bodyPr/>
                    <a:lstStyle/>
                    <a:p>
                      <a:r>
                        <a:rPr lang="en-US" sz="1800" dirty="0"/>
                        <a:t>Chair</a:t>
                      </a:r>
                    </a:p>
                  </a:txBody>
                  <a:tcPr/>
                </a:tc>
                <a:tc>
                  <a:txBody>
                    <a:bodyPr/>
                    <a:lstStyle/>
                    <a:p>
                      <a:r>
                        <a:rPr lang="en-US" sz="1800" dirty="0"/>
                        <a:t>00:10</a:t>
                      </a:r>
                    </a:p>
                  </a:txBody>
                  <a:tcPr/>
                </a:tc>
                <a:extLst>
                  <a:ext uri="{0D108BD9-81ED-4DB2-BD59-A6C34878D82A}">
                    <a16:rowId xmlns:a16="http://schemas.microsoft.com/office/drawing/2014/main" val="2163143134"/>
                  </a:ext>
                </a:extLst>
              </a:tr>
              <a:tr h="355917">
                <a:tc>
                  <a:txBody>
                    <a:bodyPr/>
                    <a:lstStyle/>
                    <a:p>
                      <a:r>
                        <a:rPr lang="en-US" sz="1800" dirty="0"/>
                        <a:t>1.1</a:t>
                      </a:r>
                    </a:p>
                  </a:txBody>
                  <a:tcPr/>
                </a:tc>
                <a:tc>
                  <a:txBody>
                    <a:bodyPr/>
                    <a:lstStyle/>
                    <a:p>
                      <a:r>
                        <a:rPr lang="en-US" sz="1800" dirty="0"/>
                        <a:t>Agenda Review</a:t>
                      </a:r>
                    </a:p>
                  </a:txBody>
                  <a:tcPr/>
                </a:tc>
                <a:tc>
                  <a:txBody>
                    <a:bodyPr/>
                    <a:lstStyle/>
                    <a:p>
                      <a:r>
                        <a:rPr lang="en-US" sz="1800" dirty="0"/>
                        <a:t>Chair</a:t>
                      </a:r>
                    </a:p>
                  </a:txBody>
                  <a:tcPr/>
                </a:tc>
                <a:tc>
                  <a:txBody>
                    <a:bodyPr/>
                    <a:lstStyle/>
                    <a:p>
                      <a:endParaRPr lang="en-US" sz="1800" dirty="0"/>
                    </a:p>
                  </a:txBody>
                  <a:tcPr/>
                </a:tc>
                <a:extLst>
                  <a:ext uri="{0D108BD9-81ED-4DB2-BD59-A6C34878D82A}">
                    <a16:rowId xmlns:a16="http://schemas.microsoft.com/office/drawing/2014/main" val="946731166"/>
                  </a:ext>
                </a:extLst>
              </a:tr>
              <a:tr h="355917">
                <a:tc>
                  <a:txBody>
                    <a:bodyPr/>
                    <a:lstStyle/>
                    <a:p>
                      <a:r>
                        <a:rPr lang="en-US" sz="1800" dirty="0"/>
                        <a:t>1.2</a:t>
                      </a:r>
                    </a:p>
                  </a:txBody>
                  <a:tcPr/>
                </a:tc>
                <a:tc>
                  <a:txBody>
                    <a:bodyPr/>
                    <a:lstStyle/>
                    <a:p>
                      <a:r>
                        <a:rPr lang="en-US" sz="1800" dirty="0"/>
                        <a:t>Approval of minutes</a:t>
                      </a:r>
                    </a:p>
                  </a:txBody>
                  <a:tcPr/>
                </a:tc>
                <a:tc>
                  <a:txBody>
                    <a:bodyPr/>
                    <a:lstStyle/>
                    <a:p>
                      <a:r>
                        <a:rPr lang="en-US" sz="1800" dirty="0"/>
                        <a:t>Chair</a:t>
                      </a:r>
                    </a:p>
                  </a:txBody>
                  <a:tcPr/>
                </a:tc>
                <a:tc>
                  <a:txBody>
                    <a:bodyPr/>
                    <a:lstStyle/>
                    <a:p>
                      <a:endParaRPr lang="en-US" sz="1800" dirty="0"/>
                    </a:p>
                  </a:txBody>
                  <a:tcPr/>
                </a:tc>
                <a:extLst>
                  <a:ext uri="{0D108BD9-81ED-4DB2-BD59-A6C34878D82A}">
                    <a16:rowId xmlns:a16="http://schemas.microsoft.com/office/drawing/2014/main" val="507187736"/>
                  </a:ext>
                </a:extLst>
              </a:tr>
              <a:tr h="223837">
                <a:tc>
                  <a:txBody>
                    <a:bodyPr/>
                    <a:lstStyle/>
                    <a:p>
                      <a:r>
                        <a:rPr lang="en-US" sz="1800" dirty="0"/>
                        <a:t>2</a:t>
                      </a:r>
                    </a:p>
                  </a:txBody>
                  <a:tcPr/>
                </a:tc>
                <a:tc>
                  <a:txBody>
                    <a:bodyPr/>
                    <a:lstStyle/>
                    <a:p>
                      <a:pPr algn="l"/>
                      <a:r>
                        <a:rPr lang="en-US" sz="1800" kern="1200" dirty="0">
                          <a:solidFill>
                            <a:schemeClr val="dk1"/>
                          </a:solidFill>
                          <a:latin typeface="+mn-lt"/>
                          <a:ea typeface="+mn-ea"/>
                          <a:cs typeface="+mn-cs"/>
                        </a:rPr>
                        <a:t>Technical Contributions and Discussion</a:t>
                      </a:r>
                    </a:p>
                  </a:txBody>
                  <a:tcPr anchor="ctr"/>
                </a:tc>
                <a:tc>
                  <a:txBody>
                    <a:bodyPr/>
                    <a:lstStyle/>
                    <a:p>
                      <a:r>
                        <a:rPr lang="en-US" sz="1800" kern="1200" dirty="0">
                          <a:solidFill>
                            <a:schemeClr val="dk1"/>
                          </a:solidFill>
                          <a:effectLst/>
                          <a:latin typeface="+mn-lt"/>
                          <a:ea typeface="+mn-ea"/>
                          <a:cs typeface="+mn-cs"/>
                        </a:rPr>
                        <a:t> </a:t>
                      </a:r>
                      <a:endParaRPr lang="en-US" sz="1800" dirty="0"/>
                    </a:p>
                  </a:txBody>
                  <a:tcPr/>
                </a:tc>
                <a:tc>
                  <a:txBody>
                    <a:bodyPr/>
                    <a:lstStyle/>
                    <a:p>
                      <a:r>
                        <a:rPr lang="en-US" sz="1800" dirty="0"/>
                        <a:t>00:30</a:t>
                      </a:r>
                    </a:p>
                  </a:txBody>
                  <a:tcPr/>
                </a:tc>
                <a:extLst>
                  <a:ext uri="{0D108BD9-81ED-4DB2-BD59-A6C34878D82A}">
                    <a16:rowId xmlns:a16="http://schemas.microsoft.com/office/drawing/2014/main" val="36521392"/>
                  </a:ext>
                </a:extLst>
              </a:tr>
              <a:tr h="223837">
                <a:tc>
                  <a:txBody>
                    <a:bodyPr/>
                    <a:lstStyle/>
                    <a:p>
                      <a:r>
                        <a:rPr lang="en-US" sz="1800" dirty="0"/>
                        <a:t>2.1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Draft outline and discussion</a:t>
                      </a:r>
                    </a:p>
                  </a:txBody>
                  <a:tcPr/>
                </a:tc>
                <a:tc>
                  <a:txBody>
                    <a:bodyPr/>
                    <a:lstStyle/>
                    <a:p>
                      <a:endParaRPr lang="en-US" sz="1800" dirty="0"/>
                    </a:p>
                  </a:txBody>
                  <a:tcPr/>
                </a:tc>
                <a:tc>
                  <a:txBody>
                    <a:bodyPr/>
                    <a:lstStyle/>
                    <a:p>
                      <a:r>
                        <a:rPr lang="en-US" sz="1800" dirty="0"/>
                        <a:t>00:10</a:t>
                      </a:r>
                    </a:p>
                  </a:txBody>
                  <a:tcPr/>
                </a:tc>
                <a:extLst>
                  <a:ext uri="{0D108BD9-81ED-4DB2-BD59-A6C34878D82A}">
                    <a16:rowId xmlns:a16="http://schemas.microsoft.com/office/drawing/2014/main" val="1399996930"/>
                  </a:ext>
                </a:extLst>
              </a:tr>
              <a:tr h="223837">
                <a:tc>
                  <a:txBody>
                    <a:bodyPr/>
                    <a:lstStyle/>
                    <a:p>
                      <a:pPr marL="0" algn="l" defTabSz="975386" rtl="0" eaLnBrk="1" latinLnBrk="0" hangingPunct="1"/>
                      <a:r>
                        <a:rPr lang="en-US" sz="1800" kern="1200" dirty="0">
                          <a:solidFill>
                            <a:schemeClr val="dk1"/>
                          </a:solidFill>
                          <a:latin typeface="+mn-lt"/>
                          <a:ea typeface="+mn-ea"/>
                          <a:cs typeface="+mn-cs"/>
                        </a:rPr>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Schedule discussion</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21502864"/>
                  </a:ext>
                </a:extLst>
              </a:tr>
              <a:tr h="223837">
                <a:tc>
                  <a:txBody>
                    <a:bodyPr/>
                    <a:lstStyle/>
                    <a:p>
                      <a:pPr marL="0" algn="l" defTabSz="975386" rtl="0" eaLnBrk="1" latinLnBrk="0" hangingPunct="1"/>
                      <a:r>
                        <a:rPr lang="en-US" sz="1800" kern="1200" dirty="0">
                          <a:solidFill>
                            <a:schemeClr val="dk1"/>
                          </a:solidFill>
                          <a:latin typeface="+mn-lt"/>
                          <a:ea typeface="+mn-ea"/>
                          <a:cs typeface="+mn-cs"/>
                        </a:rPr>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Recess</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772838150"/>
                  </a:ext>
                </a:extLst>
              </a:tr>
              <a:tr h="223837">
                <a:tc>
                  <a:txBody>
                    <a:bodyPr/>
                    <a:lstStyle/>
                    <a:p>
                      <a:r>
                        <a:rPr lang="en-US" sz="18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b="1" dirty="0">
                          <a:solidFill>
                            <a:schemeClr val="accent2">
                              <a:lumMod val="50000"/>
                            </a:schemeClr>
                          </a:solidFill>
                        </a:rPr>
                        <a:t>Thursday 14-November</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480054099"/>
                  </a:ext>
                </a:extLst>
              </a:tr>
              <a:tr h="223837">
                <a:tc>
                  <a:txBody>
                    <a:bodyPr/>
                    <a:lstStyle/>
                    <a:p>
                      <a:r>
                        <a:rPr lang="en-US" sz="1800" dirty="0"/>
                        <a:t>6</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IEEE 802.11ah and IEEE 802.15.4g SUN OFDM PHY Coexistence Simulation</a:t>
                      </a:r>
                    </a:p>
                  </a:txBody>
                  <a:tcPr/>
                </a:tc>
                <a:tc>
                  <a:txBody>
                    <a:bodyPr/>
                    <a:lstStyle/>
                    <a:p>
                      <a:r>
                        <a:rPr lang="en-US" sz="1920" b="0" i="0" kern="1200">
                          <a:solidFill>
                            <a:schemeClr val="dk1"/>
                          </a:solidFill>
                          <a:effectLst/>
                          <a:latin typeface="+mn-lt"/>
                          <a:ea typeface="+mn-ea"/>
                          <a:cs typeface="+mn-cs"/>
                        </a:rPr>
                        <a:t>Takenori Sumi</a:t>
                      </a:r>
                      <a:endParaRPr lang="en-US" sz="1800" dirty="0"/>
                    </a:p>
                  </a:txBody>
                  <a:tcPr/>
                </a:tc>
                <a:tc>
                  <a:txBody>
                    <a:bodyPr/>
                    <a:lstStyle/>
                    <a:p>
                      <a:r>
                        <a:rPr lang="en-US" sz="1800" dirty="0"/>
                        <a:t>00:30</a:t>
                      </a:r>
                    </a:p>
                  </a:txBody>
                  <a:tcPr/>
                </a:tc>
                <a:extLst>
                  <a:ext uri="{0D108BD9-81ED-4DB2-BD59-A6C34878D82A}">
                    <a16:rowId xmlns:a16="http://schemas.microsoft.com/office/drawing/2014/main" val="3104991797"/>
                  </a:ext>
                </a:extLst>
              </a:tr>
              <a:tr h="193357">
                <a:tc>
                  <a:txBody>
                    <a:bodyPr/>
                    <a:lstStyle/>
                    <a:p>
                      <a:r>
                        <a:rPr lang="en-US" sz="1800" dirty="0"/>
                        <a:t>6</a:t>
                      </a:r>
                    </a:p>
                  </a:txBody>
                  <a:tcPr/>
                </a:tc>
                <a:tc>
                  <a:txBody>
                    <a:bodyPr/>
                    <a:lstStyle/>
                    <a:p>
                      <a:r>
                        <a:rPr lang="en-US" sz="1800" dirty="0"/>
                        <a:t>Contribution on draft structure and content</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Robert</a:t>
                      </a:r>
                    </a:p>
                  </a:txBody>
                  <a:tcPr/>
                </a:tc>
                <a:tc>
                  <a:txBody>
                    <a:bodyPr/>
                    <a:lstStyle/>
                    <a:p>
                      <a:endParaRPr lang="en-US" sz="1800" dirty="0"/>
                    </a:p>
                  </a:txBody>
                  <a:tcPr/>
                </a:tc>
                <a:extLst>
                  <a:ext uri="{0D108BD9-81ED-4DB2-BD59-A6C34878D82A}">
                    <a16:rowId xmlns:a16="http://schemas.microsoft.com/office/drawing/2014/main" val="3533736417"/>
                  </a:ext>
                </a:extLst>
              </a:tr>
              <a:tr h="223837">
                <a:tc>
                  <a:txBody>
                    <a:bodyPr/>
                    <a:lstStyle/>
                    <a:p>
                      <a:r>
                        <a:rPr lang="en-US" sz="1800" dirty="0"/>
                        <a:t>7</a:t>
                      </a:r>
                    </a:p>
                  </a:txBody>
                  <a:tcPr/>
                </a:tc>
                <a:tc>
                  <a:txBody>
                    <a:bodyPr/>
                    <a:lstStyle/>
                    <a:p>
                      <a:r>
                        <a:rPr lang="en-US" sz="1800" dirty="0"/>
                        <a:t>Next Steps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Chair</a:t>
                      </a:r>
                    </a:p>
                  </a:txBody>
                  <a:tcPr/>
                </a:tc>
                <a:tc>
                  <a:txBody>
                    <a:bodyPr/>
                    <a:lstStyle/>
                    <a:p>
                      <a:r>
                        <a:rPr lang="en-US" sz="1800" dirty="0"/>
                        <a:t>00:10</a:t>
                      </a:r>
                    </a:p>
                  </a:txBody>
                  <a:tcPr/>
                </a:tc>
                <a:extLst>
                  <a:ext uri="{0D108BD9-81ED-4DB2-BD59-A6C34878D82A}">
                    <a16:rowId xmlns:a16="http://schemas.microsoft.com/office/drawing/2014/main" val="438814077"/>
                  </a:ext>
                </a:extLst>
              </a:tr>
              <a:tr h="223837">
                <a:tc>
                  <a:txBody>
                    <a:bodyPr/>
                    <a:lstStyle/>
                    <a:p>
                      <a:r>
                        <a:rPr lang="en-US" sz="1800" dirty="0"/>
                        <a:t>8</a:t>
                      </a:r>
                    </a:p>
                  </a:txBody>
                  <a:tcPr/>
                </a:tc>
                <a:tc>
                  <a:txBody>
                    <a:bodyPr/>
                    <a:lstStyle/>
                    <a:p>
                      <a:r>
                        <a:rPr lang="en-US" sz="1800" dirty="0" err="1"/>
                        <a:t>Aob</a:t>
                      </a:r>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Chair</a:t>
                      </a:r>
                    </a:p>
                  </a:txBody>
                  <a:tcPr/>
                </a:tc>
                <a:tc>
                  <a:txBody>
                    <a:bodyPr/>
                    <a:lstStyle/>
                    <a:p>
                      <a:endParaRPr lang="en-US" sz="1800" dirty="0"/>
                    </a:p>
                  </a:txBody>
                  <a:tcPr/>
                </a:tc>
                <a:extLst>
                  <a:ext uri="{0D108BD9-81ED-4DB2-BD59-A6C34878D82A}">
                    <a16:rowId xmlns:a16="http://schemas.microsoft.com/office/drawing/2014/main" val="971427514"/>
                  </a:ext>
                </a:extLst>
              </a:tr>
              <a:tr h="223837">
                <a:tc>
                  <a:txBody>
                    <a:bodyPr/>
                    <a:lstStyle/>
                    <a:p>
                      <a:r>
                        <a:rPr lang="en-US" sz="1800" dirty="0"/>
                        <a:t>9</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Adjourn</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3409947487"/>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249330"/>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pPr lvl="2"/>
            <a:r>
              <a:rPr lang="en-US" dirty="0"/>
              <a:t>Simulation planned</a:t>
            </a:r>
          </a:p>
          <a:p>
            <a:pPr lvl="2"/>
            <a:r>
              <a:rPr lang="en-US" dirty="0"/>
              <a:t>Empirical studies planned</a:t>
            </a:r>
          </a:p>
          <a:p>
            <a:r>
              <a:rPr lang="en-US" dirty="0"/>
              <a:t>Discuss and agree on initial project timeline</a:t>
            </a:r>
          </a:p>
          <a:p>
            <a:pPr lvl="1"/>
            <a:r>
              <a:rPr lang="en-US" dirty="0"/>
              <a:t>Develop technical content and Produce draft</a:t>
            </a:r>
          </a:p>
          <a:p>
            <a:pPr lvl="1"/>
            <a:r>
              <a:rPr lang="en-US" dirty="0"/>
              <a:t>Working group ballot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AC1F8-0847-3E53-2D2B-8DB5D4AEBD9D}"/>
              </a:ext>
            </a:extLst>
          </p:cNvPr>
          <p:cNvSpPr>
            <a:spLocks noGrp="1"/>
          </p:cNvSpPr>
          <p:nvPr>
            <p:ph type="title"/>
          </p:nvPr>
        </p:nvSpPr>
        <p:spPr/>
        <p:txBody>
          <a:bodyPr/>
          <a:lstStyle/>
          <a:p>
            <a:r>
              <a:rPr lang="en-US" dirty="0"/>
              <a:t>Recess</a:t>
            </a:r>
          </a:p>
        </p:txBody>
      </p:sp>
      <p:sp>
        <p:nvSpPr>
          <p:cNvPr id="4" name="Slide Number Placeholder 3">
            <a:extLst>
              <a:ext uri="{FF2B5EF4-FFF2-40B4-BE49-F238E27FC236}">
                <a16:creationId xmlns:a16="http://schemas.microsoft.com/office/drawing/2014/main" id="{7572436A-69D8-B09E-8C29-FFBFE882A32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619383D-CADD-E644-4131-545565D0A735}"/>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5EBF4798-057B-1641-5B33-A4305F7BF5FF}"/>
              </a:ext>
            </a:extLst>
          </p:cNvPr>
          <p:cNvSpPr>
            <a:spLocks noGrp="1"/>
          </p:cNvSpPr>
          <p:nvPr>
            <p:ph type="dt" idx="15"/>
          </p:nvPr>
        </p:nvSpPr>
        <p:spPr/>
        <p:txBody>
          <a:bodyPr/>
          <a:lstStyle/>
          <a:p>
            <a:r>
              <a:rPr lang="en-US"/>
              <a:t>Jan 2025</a:t>
            </a:r>
            <a:endParaRPr lang="en-GB" dirty="0"/>
          </a:p>
        </p:txBody>
      </p:sp>
      <p:pic>
        <p:nvPicPr>
          <p:cNvPr id="8" name="Graphic 7" descr="Beer outline">
            <a:extLst>
              <a:ext uri="{FF2B5EF4-FFF2-40B4-BE49-F238E27FC236}">
                <a16:creationId xmlns:a16="http://schemas.microsoft.com/office/drawing/2014/main" id="{C3DA21F9-9211-1537-4E8A-14B5A12292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19600" y="3200400"/>
            <a:ext cx="914400" cy="914400"/>
          </a:xfrm>
          <a:prstGeom prst="rect">
            <a:avLst/>
          </a:prstGeom>
        </p:spPr>
      </p:pic>
    </p:spTree>
    <p:extLst>
      <p:ext uri="{BB962C8B-B14F-4D97-AF65-F5344CB8AC3E}">
        <p14:creationId xmlns:p14="http://schemas.microsoft.com/office/powerpoint/2010/main" val="1240173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21B21-AFE8-DCFB-962A-C4884D2152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C380F-1511-8C3F-5D64-261455FC3C3F}"/>
              </a:ext>
            </a:extLst>
          </p:cNvPr>
          <p:cNvSpPr>
            <a:spLocks noGrp="1"/>
          </p:cNvSpPr>
          <p:nvPr>
            <p:ph type="title"/>
          </p:nvPr>
        </p:nvSpPr>
        <p:spPr/>
        <p:txBody>
          <a:bodyPr/>
          <a:lstStyle/>
          <a:p>
            <a:r>
              <a:rPr lang="en-US" dirty="0"/>
              <a:t>Adjourn</a:t>
            </a:r>
          </a:p>
        </p:txBody>
      </p:sp>
      <p:sp>
        <p:nvSpPr>
          <p:cNvPr id="4" name="Slide Number Placeholder 3">
            <a:extLst>
              <a:ext uri="{FF2B5EF4-FFF2-40B4-BE49-F238E27FC236}">
                <a16:creationId xmlns:a16="http://schemas.microsoft.com/office/drawing/2014/main" id="{E4442531-8A11-9D0F-FF26-2F54916C485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C1AA3D8-2AFD-7DF7-2FC9-B913F19709DA}"/>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9742488-FC26-9EAC-0CC2-6C5131D91F8D}"/>
              </a:ext>
            </a:extLst>
          </p:cNvPr>
          <p:cNvSpPr>
            <a:spLocks noGrp="1"/>
          </p:cNvSpPr>
          <p:nvPr>
            <p:ph type="dt" idx="15"/>
          </p:nvPr>
        </p:nvSpPr>
        <p:spPr/>
        <p:txBody>
          <a:bodyPr/>
          <a:lstStyle/>
          <a:p>
            <a:r>
              <a:rPr lang="en-US"/>
              <a:t>Jan 2025</a:t>
            </a:r>
            <a:endParaRPr lang="en-GB" dirty="0"/>
          </a:p>
        </p:txBody>
      </p:sp>
      <p:pic>
        <p:nvPicPr>
          <p:cNvPr id="7" name="Graphic 6" descr="Hammock with solid fill">
            <a:extLst>
              <a:ext uri="{FF2B5EF4-FFF2-40B4-BE49-F238E27FC236}">
                <a16:creationId xmlns:a16="http://schemas.microsoft.com/office/drawing/2014/main" id="{1C055EAA-FC13-3356-9EEF-D7AEAA9DF7C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19600" y="3200400"/>
            <a:ext cx="914400" cy="914400"/>
          </a:xfrm>
          <a:prstGeom prst="rect">
            <a:avLst/>
          </a:prstGeom>
        </p:spPr>
      </p:pic>
    </p:spTree>
    <p:extLst>
      <p:ext uri="{BB962C8B-B14F-4D97-AF65-F5344CB8AC3E}">
        <p14:creationId xmlns:p14="http://schemas.microsoft.com/office/powerpoint/2010/main" val="20879732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3860</TotalTime>
  <Words>465</Words>
  <Application>Microsoft Office PowerPoint</Application>
  <PresentationFormat>Custom</PresentationFormat>
  <Paragraphs>121</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 Unicode MS</vt:lpstr>
      <vt:lpstr>Arial</vt:lpstr>
      <vt:lpstr>Calibri</vt:lpstr>
      <vt:lpstr>Courier New</vt:lpstr>
      <vt:lpstr>Times New Roman</vt:lpstr>
      <vt:lpstr>Wingdings</vt:lpstr>
      <vt:lpstr>Office Theme</vt:lpstr>
      <vt:lpstr>TG 19.3a Agenda and Meeting Slides  Jan 2025</vt:lpstr>
      <vt:lpstr>Tg19.3a</vt:lpstr>
      <vt:lpstr>Project Overview</vt:lpstr>
      <vt:lpstr>TG Overview</vt:lpstr>
      <vt:lpstr>Agenda</vt:lpstr>
      <vt:lpstr>Near Term Milestones</vt:lpstr>
      <vt:lpstr>Recess</vt:lpstr>
      <vt:lpstr>Adjourn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203</cp:revision>
  <cp:lastPrinted>2015-01-08T23:35:49Z</cp:lastPrinted>
  <dcterms:created xsi:type="dcterms:W3CDTF">2014-10-30T17:06:39Z</dcterms:created>
  <dcterms:modified xsi:type="dcterms:W3CDTF">2025-01-13T12:29:30Z</dcterms:modified>
</cp:coreProperties>
</file>