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6" r:id="rId3"/>
    <p:sldId id="263" r:id="rId4"/>
    <p:sldId id="265" r:id="rId5"/>
    <p:sldId id="264"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3" d="100"/>
          <a:sy n="103" d="100"/>
        </p:scale>
        <p:origin x="1326"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Joerg Robert, FAU / Fraunhofer IIS</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de-DE"/>
              <a:t>Jan.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de-DE"/>
              <a:t>Jan.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Joerg Robert, FAU / Fraunhofer IIS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802.19-15/0007r0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de-DE"/>
              <a:t>Jan.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a:t>Joerg Robert, FAU / Fraunhofer IIS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Some Thoughts on 19.3a</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2025-01-16</a:t>
            </a:r>
          </a:p>
        </p:txBody>
      </p:sp>
      <p:graphicFrame>
        <p:nvGraphicFramePr>
          <p:cNvPr id="3075" name="Object 3"/>
          <p:cNvGraphicFramePr>
            <a:graphicFrameLocks noChangeAspect="1"/>
          </p:cNvGraphicFramePr>
          <p:nvPr>
            <p:extLst>
              <p:ext uri="{D42A27DB-BD31-4B8C-83A1-F6EECF244321}">
                <p14:modId xmlns:p14="http://schemas.microsoft.com/office/powerpoint/2010/main" val="2570712690"/>
              </p:ext>
            </p:extLst>
          </p:nvPr>
        </p:nvGraphicFramePr>
        <p:xfrm>
          <a:off x="550863" y="2428875"/>
          <a:ext cx="8593137" cy="2663825"/>
        </p:xfrm>
        <a:graphic>
          <a:graphicData uri="http://schemas.openxmlformats.org/presentationml/2006/ole">
            <mc:AlternateContent xmlns:mc="http://schemas.openxmlformats.org/markup-compatibility/2006">
              <mc:Choice xmlns:v="urn:schemas-microsoft-com:vml" Requires="v">
                <p:oleObj spid="_x0000_s3104" name="Document" r:id="rId4" imgW="8249468" imgH="2565062" progId="Word.Document.8">
                  <p:embed/>
                </p:oleObj>
              </mc:Choice>
              <mc:Fallback>
                <p:oleObj name="Document" r:id="rId4" imgW="8249468" imgH="2565062" progId="Word.Document.8">
                  <p:embed/>
                  <p:pic>
                    <p:nvPicPr>
                      <p:cNvPr id="0" name="Picture 3"/>
                      <p:cNvPicPr>
                        <a:picLocks noChangeAspect="1" noChangeArrowheads="1"/>
                      </p:cNvPicPr>
                      <p:nvPr/>
                    </p:nvPicPr>
                    <p:blipFill>
                      <a:blip r:embed="rId5"/>
                      <a:srcRect/>
                      <a:stretch>
                        <a:fillRect/>
                      </a:stretch>
                    </p:blipFill>
                    <p:spPr bwMode="auto">
                      <a:xfrm>
                        <a:off x="550863" y="2428875"/>
                        <a:ext cx="8593137" cy="26638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9C0317-0EA0-452F-AB4A-62DABB754792}"/>
              </a:ext>
            </a:extLst>
          </p:cNvPr>
          <p:cNvSpPr>
            <a:spLocks noGrp="1"/>
          </p:cNvSpPr>
          <p:nvPr>
            <p:ph type="title"/>
          </p:nvPr>
        </p:nvSpPr>
        <p:spPr/>
        <p:txBody>
          <a:bodyPr/>
          <a:lstStyle/>
          <a:p>
            <a:r>
              <a:rPr lang="en-US" dirty="0"/>
              <a:t>Motivation </a:t>
            </a:r>
          </a:p>
        </p:txBody>
      </p:sp>
      <p:sp>
        <p:nvSpPr>
          <p:cNvPr id="3" name="Inhaltsplatzhalter 2">
            <a:extLst>
              <a:ext uri="{FF2B5EF4-FFF2-40B4-BE49-F238E27FC236}">
                <a16:creationId xmlns:a16="http://schemas.microsoft.com/office/drawing/2014/main" id="{03012EBE-DB6D-473B-8816-39B1196F2AE3}"/>
              </a:ext>
            </a:extLst>
          </p:cNvPr>
          <p:cNvSpPr>
            <a:spLocks noGrp="1"/>
          </p:cNvSpPr>
          <p:nvPr>
            <p:ph idx="1"/>
          </p:nvPr>
        </p:nvSpPr>
        <p:spPr/>
        <p:txBody>
          <a:bodyPr/>
          <a:lstStyle/>
          <a:p>
            <a:r>
              <a:rPr lang="en-US" dirty="0"/>
              <a:t>The sub-GHz bands are getting more and more crowded</a:t>
            </a:r>
          </a:p>
          <a:p>
            <a:r>
              <a:rPr lang="en-US" dirty="0"/>
              <a:t>Some systems do not use LBT, resulting in unavoidable interference</a:t>
            </a:r>
          </a:p>
          <a:p>
            <a:r>
              <a:rPr lang="en-US" dirty="0"/>
              <a:t>Vendors should have the possibility to estimate the performance of their devices in </a:t>
            </a:r>
            <a:r>
              <a:rPr lang="en-US" dirty="0" err="1"/>
              <a:t>tpyical</a:t>
            </a:r>
            <a:r>
              <a:rPr lang="en-US" dirty="0"/>
              <a:t> interfered channels</a:t>
            </a:r>
          </a:p>
          <a:p>
            <a:r>
              <a:rPr lang="en-US" dirty="0"/>
              <a:t>An interference model was already presented in [1] in 2018, but things have changed since</a:t>
            </a:r>
          </a:p>
          <a:p>
            <a:pPr lvl="1"/>
            <a:r>
              <a:rPr lang="en-US" dirty="0"/>
              <a:t>New systems have appeared</a:t>
            </a:r>
          </a:p>
          <a:p>
            <a:pPr lvl="1"/>
            <a:r>
              <a:rPr lang="en-US" dirty="0"/>
              <a:t>The interference model has some assumptions on the wave-forms that may not be reflected</a:t>
            </a:r>
          </a:p>
          <a:p>
            <a:endParaRPr lang="en-US" dirty="0"/>
          </a:p>
        </p:txBody>
      </p:sp>
      <p:sp>
        <p:nvSpPr>
          <p:cNvPr id="4" name="Foliennummernplatzhalter 3">
            <a:extLst>
              <a:ext uri="{FF2B5EF4-FFF2-40B4-BE49-F238E27FC236}">
                <a16:creationId xmlns:a16="http://schemas.microsoft.com/office/drawing/2014/main" id="{02D339D4-D161-4408-8FBE-54B0EF0DCFD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ußzeilenplatzhalter 4">
            <a:extLst>
              <a:ext uri="{FF2B5EF4-FFF2-40B4-BE49-F238E27FC236}">
                <a16:creationId xmlns:a16="http://schemas.microsoft.com/office/drawing/2014/main" id="{3B8762E6-16FF-43E8-AA00-F78BCC77010C}"/>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4E566D1F-B9A1-4225-B18A-620BBE4018C4}"/>
              </a:ext>
            </a:extLst>
          </p:cNvPr>
          <p:cNvSpPr>
            <a:spLocks noGrp="1"/>
          </p:cNvSpPr>
          <p:nvPr>
            <p:ph type="dt" idx="15"/>
          </p:nvPr>
        </p:nvSpPr>
        <p:spPr/>
        <p:txBody>
          <a:bodyPr/>
          <a:lstStyle/>
          <a:p>
            <a:r>
              <a:rPr lang="de-DE"/>
              <a:t>Jan. 2025</a:t>
            </a:r>
            <a:endParaRPr lang="en-GB" dirty="0"/>
          </a:p>
        </p:txBody>
      </p:sp>
    </p:spTree>
    <p:extLst>
      <p:ext uri="{BB962C8B-B14F-4D97-AF65-F5344CB8AC3E}">
        <p14:creationId xmlns:p14="http://schemas.microsoft.com/office/powerpoint/2010/main" val="1605287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de-DE"/>
              <a:t>Jan. 2025</a:t>
            </a:r>
            <a:endParaRPr lang="en-GB"/>
          </a:p>
        </p:txBody>
      </p:sp>
      <p:sp>
        <p:nvSpPr>
          <p:cNvPr id="5" name="Footer Placeholder 4"/>
          <p:cNvSpPr>
            <a:spLocks noGrp="1"/>
          </p:cNvSpPr>
          <p:nvPr>
            <p:ph type="ftr" idx="14"/>
          </p:nvPr>
        </p:nvSpPr>
        <p:spPr>
          <a:xfrm>
            <a:off x="6553213" y="6907108"/>
            <a:ext cx="2558615" cy="193040"/>
          </a:xfrm>
        </p:spPr>
        <p:txBody>
          <a:bodyPr/>
          <a:lstStyle/>
          <a:p>
            <a:r>
              <a:rPr lang="en-GB"/>
              <a:t>Joerg Robert, FAU / Fraunhofer IIS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Proposal</a:t>
            </a:r>
          </a:p>
        </p:txBody>
      </p:sp>
      <p:sp>
        <p:nvSpPr>
          <p:cNvPr id="10242" name="Rectangle 2"/>
          <p:cNvSpPr>
            <a:spLocks noGrp="1" noChangeArrowheads="1"/>
          </p:cNvSpPr>
          <p:nvPr>
            <p:ph type="body" idx="1"/>
          </p:nvPr>
        </p:nvSpPr>
        <p:spPr>
          <a:xfrm>
            <a:off x="731520" y="2113281"/>
            <a:ext cx="8290560" cy="4489027"/>
          </a:xfrm>
          <a:ln/>
        </p:spPr>
        <p:txBody>
          <a:bodyPr/>
          <a:lstStyle/>
          <a:p>
            <a:r>
              <a:rPr lang="en-US" dirty="0"/>
              <a:t>Form a group of volunteers to perform interference measurements in different countries and at different locations</a:t>
            </a:r>
          </a:p>
          <a:p>
            <a:pPr>
              <a:buFont typeface="Wingdings" panose="05000000000000000000" pitchFamily="2" charset="2"/>
              <a:buChar char="è"/>
            </a:pPr>
            <a:r>
              <a:rPr lang="en-US" dirty="0"/>
              <a:t>Definition of common measurement setup</a:t>
            </a:r>
          </a:p>
          <a:p>
            <a:pPr>
              <a:buFont typeface="Wingdings" panose="05000000000000000000" pitchFamily="2" charset="2"/>
              <a:buChar char="è"/>
            </a:pPr>
            <a:r>
              <a:rPr lang="en-US" dirty="0"/>
              <a:t>Definition of data exchange format	</a:t>
            </a:r>
          </a:p>
          <a:p>
            <a:pPr>
              <a:buFont typeface="Wingdings" panose="05000000000000000000" pitchFamily="2" charset="2"/>
              <a:buChar char="è"/>
            </a:pPr>
            <a:r>
              <a:rPr lang="en-US" dirty="0"/>
              <a:t>Joint development of algorithms for the data analyses</a:t>
            </a:r>
          </a:p>
          <a:p>
            <a:pPr>
              <a:buFont typeface="Wingdings" panose="05000000000000000000" pitchFamily="2" charset="2"/>
              <a:buChar char="è"/>
            </a:pPr>
            <a:r>
              <a:rPr lang="en-US" dirty="0"/>
              <a:t>Joint proposal of new interference model for sub-GHz bands</a:t>
            </a:r>
          </a:p>
          <a:p>
            <a:pPr>
              <a:buFont typeface="Wingdings" panose="05000000000000000000" pitchFamily="2" charset="2"/>
              <a:buChar char="è"/>
            </a:pPr>
            <a:r>
              <a:rPr lang="en-US" dirty="0"/>
              <a:t>Integration of proposal into new recommended practice</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15EDC6-707D-4EFF-B918-DDE2E21EC41C}"/>
              </a:ext>
            </a:extLst>
          </p:cNvPr>
          <p:cNvSpPr>
            <a:spLocks noGrp="1"/>
          </p:cNvSpPr>
          <p:nvPr>
            <p:ph type="title"/>
          </p:nvPr>
        </p:nvSpPr>
        <p:spPr/>
        <p:txBody>
          <a:bodyPr/>
          <a:lstStyle/>
          <a:p>
            <a:r>
              <a:rPr lang="en-US" dirty="0"/>
              <a:t>Additional Thoughts</a:t>
            </a:r>
          </a:p>
        </p:txBody>
      </p:sp>
      <p:sp>
        <p:nvSpPr>
          <p:cNvPr id="3" name="Inhaltsplatzhalter 2">
            <a:extLst>
              <a:ext uri="{FF2B5EF4-FFF2-40B4-BE49-F238E27FC236}">
                <a16:creationId xmlns:a16="http://schemas.microsoft.com/office/drawing/2014/main" id="{7F49923C-00B1-4254-A74A-CB97FFDC20CA}"/>
              </a:ext>
            </a:extLst>
          </p:cNvPr>
          <p:cNvSpPr>
            <a:spLocks noGrp="1"/>
          </p:cNvSpPr>
          <p:nvPr>
            <p:ph idx="1"/>
          </p:nvPr>
        </p:nvSpPr>
        <p:spPr/>
        <p:txBody>
          <a:bodyPr/>
          <a:lstStyle/>
          <a:p>
            <a:r>
              <a:rPr lang="en-US" dirty="0"/>
              <a:t>There exist methods to improve the receiver performance in interfered channels, e.g.</a:t>
            </a:r>
          </a:p>
          <a:p>
            <a:pPr lvl="1"/>
            <a:r>
              <a:rPr lang="en-US" dirty="0"/>
              <a:t>Optimized calculation of LLR (“soft-bits”) as input for the Forward Error Correction</a:t>
            </a:r>
          </a:p>
          <a:p>
            <a:pPr lvl="1"/>
            <a:r>
              <a:rPr lang="en-US" dirty="0"/>
              <a:t>Windowing of the OFDM demodulation for improved robustness against “narrow-band” interferers</a:t>
            </a:r>
          </a:p>
          <a:p>
            <a:pPr lvl="1"/>
            <a:r>
              <a:rPr lang="en-US" dirty="0"/>
              <a:t>...</a:t>
            </a:r>
          </a:p>
          <a:p>
            <a:pPr lvl="1"/>
            <a:endParaRPr lang="en-US" dirty="0"/>
          </a:p>
          <a:p>
            <a:r>
              <a:rPr lang="en-US" dirty="0"/>
              <a:t>Should we also add such things?</a:t>
            </a:r>
          </a:p>
          <a:p>
            <a:r>
              <a:rPr lang="en-US" dirty="0"/>
              <a:t>Are there any volunteers?</a:t>
            </a:r>
          </a:p>
        </p:txBody>
      </p:sp>
      <p:sp>
        <p:nvSpPr>
          <p:cNvPr id="4" name="Foliennummernplatzhalter 3">
            <a:extLst>
              <a:ext uri="{FF2B5EF4-FFF2-40B4-BE49-F238E27FC236}">
                <a16:creationId xmlns:a16="http://schemas.microsoft.com/office/drawing/2014/main" id="{0EBE14F1-FDB6-45C0-9E93-079FDEFD4E0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a:extLst>
              <a:ext uri="{FF2B5EF4-FFF2-40B4-BE49-F238E27FC236}">
                <a16:creationId xmlns:a16="http://schemas.microsoft.com/office/drawing/2014/main" id="{B0809669-A2E6-439B-AE8D-9735D22C6C13}"/>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00B8A06C-EC4D-43CB-BDDB-4A641DEE06BB}"/>
              </a:ext>
            </a:extLst>
          </p:cNvPr>
          <p:cNvSpPr>
            <a:spLocks noGrp="1"/>
          </p:cNvSpPr>
          <p:nvPr>
            <p:ph type="dt" idx="15"/>
          </p:nvPr>
        </p:nvSpPr>
        <p:spPr/>
        <p:txBody>
          <a:bodyPr/>
          <a:lstStyle/>
          <a:p>
            <a:r>
              <a:rPr lang="de-DE"/>
              <a:t>Jan. 2025</a:t>
            </a:r>
            <a:endParaRPr lang="en-GB" dirty="0"/>
          </a:p>
        </p:txBody>
      </p:sp>
    </p:spTree>
    <p:extLst>
      <p:ext uri="{BB962C8B-B14F-4D97-AF65-F5344CB8AC3E}">
        <p14:creationId xmlns:p14="http://schemas.microsoft.com/office/powerpoint/2010/main" val="1861488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de-DE"/>
              <a:t>Jan. 2025</a:t>
            </a:r>
            <a:endParaRPr lang="en-GB"/>
          </a:p>
        </p:txBody>
      </p:sp>
      <p:sp>
        <p:nvSpPr>
          <p:cNvPr id="5" name="Footer Placeholder 4"/>
          <p:cNvSpPr>
            <a:spLocks noGrp="1"/>
          </p:cNvSpPr>
          <p:nvPr>
            <p:ph type="ftr" idx="14"/>
          </p:nvPr>
        </p:nvSpPr>
        <p:spPr>
          <a:xfrm>
            <a:off x="5867401" y="6907108"/>
            <a:ext cx="3244428" cy="255692"/>
          </a:xfrm>
        </p:spPr>
        <p:txBody>
          <a:bodyPr/>
          <a:lstStyle/>
          <a:p>
            <a:r>
              <a:rPr lang="en-GB"/>
              <a:t>Joerg Robert, FAU / Fraunhofer IIS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2113281"/>
            <a:ext cx="8290560" cy="4489027"/>
          </a:xfrm>
          <a:ln/>
        </p:spPr>
        <p:txBody>
          <a:bodyPr/>
          <a:lstStyle/>
          <a:p>
            <a:pPr marL="354013" indent="-354013">
              <a:buNone/>
            </a:pPr>
            <a:r>
              <a:rPr lang="en-US" sz="2000" dirty="0"/>
              <a:t>[1] J. Robert, S. Rauh, H. Lieske and A. Heuberger, "IEEE 802.15 Low Power Wide Area Network (LPWAN) PHY Interference Model," 2018 IEEE International Conference on Communications (ICC), Kansas City, MO, USA, 2018</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423</Words>
  <Application>Microsoft Office PowerPoint</Application>
  <PresentationFormat>Benutzerdefiniert</PresentationFormat>
  <Paragraphs>55</Paragraphs>
  <Slides>5</Slides>
  <Notes>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5</vt:i4>
      </vt:variant>
    </vt:vector>
  </HeadingPairs>
  <TitlesOfParts>
    <vt:vector size="12" baseType="lpstr">
      <vt:lpstr>Arial</vt:lpstr>
      <vt:lpstr>Calibri</vt:lpstr>
      <vt:lpstr>Courier New</vt:lpstr>
      <vt:lpstr>Times New Roman</vt:lpstr>
      <vt:lpstr>Wingdings</vt:lpstr>
      <vt:lpstr>Office Theme</vt:lpstr>
      <vt:lpstr>Microsoft Word 97-2003-Dokument</vt:lpstr>
      <vt:lpstr>Some Thoughts on 19.3a</vt:lpstr>
      <vt:lpstr>Motivation </vt:lpstr>
      <vt:lpstr>Proposal</vt:lpstr>
      <vt:lpstr>Additional Thoughts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Robert, Jörg</cp:lastModifiedBy>
  <cp:revision>22</cp:revision>
  <cp:lastPrinted>2014-11-08T20:15:38Z</cp:lastPrinted>
  <dcterms:created xsi:type="dcterms:W3CDTF">2014-10-30T17:06:39Z</dcterms:created>
  <dcterms:modified xsi:type="dcterms:W3CDTF">2025-01-16T08:45:46Z</dcterms:modified>
</cp:coreProperties>
</file>