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318" r:id="rId3"/>
    <p:sldId id="315" r:id="rId4"/>
    <p:sldId id="424" r:id="rId5"/>
    <p:sldId id="314" r:id="rId6"/>
    <p:sldId id="312" r:id="rId7"/>
    <p:sldId id="425" r:id="rId8"/>
    <p:sldId id="319" r:id="rId9"/>
    <p:sldId id="423" r:id="rId10"/>
    <p:sldId id="317" r:id="rId11"/>
    <p:sldId id="321" r:id="rId12"/>
    <p:sldId id="320" r:id="rId13"/>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629" autoAdjust="0"/>
    <p:restoredTop sz="94127" autoAdjust="0"/>
  </p:normalViewPr>
  <p:slideViewPr>
    <p:cSldViewPr>
      <p:cViewPr>
        <p:scale>
          <a:sx n="70" d="100"/>
          <a:sy n="70" d="100"/>
        </p:scale>
        <p:origin x="1493" y="365"/>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3178" y="370"/>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3/9/2025</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Benjamin Rolfe, BCA et al</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Jan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0"/>
            <a:ext cx="8290560" cy="1137920"/>
          </a:xfrm>
        </p:spPr>
        <p:txBody>
          <a:bodyPr/>
          <a:lstStyle>
            <a:lvl1pPr>
              <a:defRPr sz="3200">
                <a:latin typeface="+mn-lt"/>
              </a:defRPr>
            </a:lvl1pPr>
          </a:lstStyle>
          <a:p>
            <a:r>
              <a:rPr lang="en-US" dirty="0"/>
              <a:t>Click to edit Master title style</a:t>
            </a:r>
          </a:p>
        </p:txBody>
      </p:sp>
      <p:sp>
        <p:nvSpPr>
          <p:cNvPr id="3" name="Text Placeholder 2"/>
          <p:cNvSpPr>
            <a:spLocks noGrp="1"/>
          </p:cNvSpPr>
          <p:nvPr>
            <p:ph type="body" sz="half" idx="1"/>
          </p:nvPr>
        </p:nvSpPr>
        <p:spPr>
          <a:xfrm>
            <a:off x="731520" y="2113280"/>
            <a:ext cx="8290560" cy="4389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342631308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Mar 2025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Benjamin Rolfe, BCA et al</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72160" y="653301"/>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802.19-25/0010r1</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development.standards.ieee.org/myproject-web/app#viewpar/14995/11032"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Sept 2024</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da-DK"/>
              <a:t>Benjamin Rolfe, BCA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3600" dirty="0"/>
              <a:t>TG 19.3a Agenda and Meeting Slides </a:t>
            </a:r>
            <a:br>
              <a:rPr lang="en-US" sz="3600" dirty="0"/>
            </a:br>
            <a:r>
              <a:rPr lang="en-US" sz="3600" dirty="0"/>
              <a:t>March 2025</a:t>
            </a:r>
            <a:endParaRPr lang="en-GB" sz="3600" dirty="0"/>
          </a:p>
        </p:txBody>
      </p:sp>
      <p:sp>
        <p:nvSpPr>
          <p:cNvPr id="3074" name="Rectangle 2"/>
          <p:cNvSpPr>
            <a:spLocks noGrp="1" noChangeArrowheads="1"/>
          </p:cNvSpPr>
          <p:nvPr>
            <p:ph type="body" idx="1"/>
          </p:nvPr>
        </p:nvSpPr>
        <p:spPr>
          <a:xfrm>
            <a:off x="731520" y="17102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2025-01-11</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4115696754"/>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2438400">
                  <a:extLst>
                    <a:ext uri="{9D8B030D-6E8A-4147-A177-3AD203B41FA5}">
                      <a16:colId xmlns:a16="http://schemas.microsoft.com/office/drawing/2014/main" val="2703258511"/>
                    </a:ext>
                  </a:extLst>
                </a:gridCol>
                <a:gridCol w="31242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Benjamin Rolfe</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BCA,  et al</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err="1">
                          <a:effectLst/>
                          <a:latin typeface="Calibri" panose="020F0502020204030204" pitchFamily="34" charset="0"/>
                          <a:cs typeface="Calibri" panose="020F0502020204030204" pitchFamily="34" charset="0"/>
                        </a:rPr>
                        <a:t>Ben.rolfe</a:t>
                      </a:r>
                      <a:r>
                        <a:rPr lang="en-US" sz="1800" dirty="0">
                          <a:effectLst/>
                          <a:latin typeface="Calibri" panose="020F0502020204030204" pitchFamily="34" charset="0"/>
                          <a:cs typeface="Calibri" panose="020F0502020204030204" pitchFamily="34" charset="0"/>
                        </a:rPr>
                        <a:t> @ 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D7BCA-FC59-5391-3243-821440BE30BB}"/>
              </a:ext>
            </a:extLst>
          </p:cNvPr>
          <p:cNvSpPr>
            <a:spLocks noGrp="1"/>
          </p:cNvSpPr>
          <p:nvPr>
            <p:ph type="title"/>
          </p:nvPr>
        </p:nvSpPr>
        <p:spPr>
          <a:xfrm>
            <a:off x="731520" y="731523"/>
            <a:ext cx="8288868" cy="640078"/>
          </a:xfrm>
        </p:spPr>
        <p:txBody>
          <a:bodyPr/>
          <a:lstStyle/>
          <a:p>
            <a:r>
              <a:rPr lang="en-US" dirty="0"/>
              <a:t>Near Term Milestones</a:t>
            </a:r>
          </a:p>
        </p:txBody>
      </p:sp>
      <p:sp>
        <p:nvSpPr>
          <p:cNvPr id="3" name="Content Placeholder 2">
            <a:extLst>
              <a:ext uri="{FF2B5EF4-FFF2-40B4-BE49-F238E27FC236}">
                <a16:creationId xmlns:a16="http://schemas.microsoft.com/office/drawing/2014/main" id="{5783AA9D-34B5-B7DA-651D-FDE22F7F3005}"/>
              </a:ext>
            </a:extLst>
          </p:cNvPr>
          <p:cNvSpPr>
            <a:spLocks noGrp="1"/>
          </p:cNvSpPr>
          <p:nvPr>
            <p:ph idx="1"/>
          </p:nvPr>
        </p:nvSpPr>
        <p:spPr>
          <a:xfrm>
            <a:off x="731520" y="1456270"/>
            <a:ext cx="8288868" cy="5249330"/>
          </a:xfrm>
        </p:spPr>
        <p:txBody>
          <a:bodyPr/>
          <a:lstStyle/>
          <a:p>
            <a:pPr>
              <a:buFont typeface="Wingdings" panose="05000000000000000000" pitchFamily="2" charset="2"/>
              <a:buChar char="ü"/>
            </a:pPr>
            <a:r>
              <a:rPr lang="en-US" dirty="0"/>
              <a:t>PAR Approval</a:t>
            </a:r>
          </a:p>
          <a:p>
            <a:pPr>
              <a:buFont typeface="Wingdings" panose="05000000000000000000" pitchFamily="2" charset="2"/>
              <a:buChar char="ü"/>
            </a:pPr>
            <a:r>
              <a:rPr lang="en-US" dirty="0"/>
              <a:t>Officer appointment </a:t>
            </a:r>
          </a:p>
          <a:p>
            <a:pPr>
              <a:buFont typeface="Wingdings" panose="05000000000000000000" pitchFamily="2" charset="2"/>
              <a:buChar char="ü"/>
            </a:pPr>
            <a:r>
              <a:rPr lang="en-US" dirty="0"/>
              <a:t>Call for contributions for May 2024 Wireless interim</a:t>
            </a:r>
          </a:p>
          <a:p>
            <a:pPr>
              <a:buFont typeface="Wingdings" panose="05000000000000000000" pitchFamily="2" charset="2"/>
              <a:buChar char="Ø"/>
            </a:pPr>
            <a:r>
              <a:rPr lang="en-US" dirty="0"/>
              <a:t>Collect background information </a:t>
            </a:r>
          </a:p>
          <a:p>
            <a:pPr lvl="1"/>
            <a:r>
              <a:rPr lang="en-US" dirty="0"/>
              <a:t>Use cases</a:t>
            </a:r>
          </a:p>
          <a:p>
            <a:pPr lvl="1"/>
            <a:r>
              <a:rPr lang="en-US" dirty="0"/>
              <a:t>Technical constraints and characteristics </a:t>
            </a:r>
          </a:p>
          <a:p>
            <a:pPr lvl="1"/>
            <a:r>
              <a:rPr lang="en-US" b="1" u="sng" dirty="0"/>
              <a:t>Supporting data (simulation, measurements)</a:t>
            </a:r>
          </a:p>
          <a:p>
            <a:pPr lvl="2"/>
            <a:r>
              <a:rPr lang="en-US" dirty="0"/>
              <a:t>Simulation planned</a:t>
            </a:r>
          </a:p>
          <a:p>
            <a:pPr lvl="2"/>
            <a:r>
              <a:rPr lang="en-US" dirty="0"/>
              <a:t>Empirical studies planned</a:t>
            </a:r>
          </a:p>
          <a:p>
            <a:pPr>
              <a:buFont typeface="Wingdings" panose="05000000000000000000" pitchFamily="2" charset="2"/>
              <a:buChar char="Ø"/>
            </a:pPr>
            <a:r>
              <a:rPr lang="en-US" dirty="0"/>
              <a:t>Develop technical content</a:t>
            </a:r>
          </a:p>
        </p:txBody>
      </p:sp>
      <p:sp>
        <p:nvSpPr>
          <p:cNvPr id="4" name="Slide Number Placeholder 3">
            <a:extLst>
              <a:ext uri="{FF2B5EF4-FFF2-40B4-BE49-F238E27FC236}">
                <a16:creationId xmlns:a16="http://schemas.microsoft.com/office/drawing/2014/main" id="{D332B66D-D35A-E50A-775A-2393290B919B}"/>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1BA7BEF4-1B86-2C09-3DB2-15235E100B56}"/>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B84E0999-8B9C-6DA5-31CB-D243E2DA5B39}"/>
              </a:ext>
            </a:extLst>
          </p:cNvPr>
          <p:cNvSpPr>
            <a:spLocks noGrp="1"/>
          </p:cNvSpPr>
          <p:nvPr>
            <p:ph type="dt" idx="15"/>
          </p:nvPr>
        </p:nvSpPr>
        <p:spPr/>
        <p:txBody>
          <a:bodyPr/>
          <a:lstStyle/>
          <a:p>
            <a:r>
              <a:rPr lang="en-US"/>
              <a:t>Sept 2024</a:t>
            </a:r>
            <a:endParaRPr lang="en-GB" dirty="0"/>
          </a:p>
        </p:txBody>
      </p:sp>
    </p:spTree>
    <p:extLst>
      <p:ext uri="{BB962C8B-B14F-4D97-AF65-F5344CB8AC3E}">
        <p14:creationId xmlns:p14="http://schemas.microsoft.com/office/powerpoint/2010/main" val="6959684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9CF7DE-944E-26F2-D327-11A5C6CB5E2C}"/>
              </a:ext>
            </a:extLst>
          </p:cNvPr>
          <p:cNvSpPr>
            <a:spLocks noGrp="1"/>
          </p:cNvSpPr>
          <p:nvPr>
            <p:ph type="title"/>
          </p:nvPr>
        </p:nvSpPr>
        <p:spPr/>
        <p:txBody>
          <a:bodyPr/>
          <a:lstStyle/>
          <a:p>
            <a:r>
              <a:rPr lang="en-US" dirty="0"/>
              <a:t>Any </a:t>
            </a:r>
            <a:r>
              <a:rPr lang="en-US"/>
              <a:t>Other Business?</a:t>
            </a:r>
            <a:endParaRPr lang="en-US" dirty="0"/>
          </a:p>
        </p:txBody>
      </p:sp>
      <p:sp>
        <p:nvSpPr>
          <p:cNvPr id="4" name="Slide Number Placeholder 3">
            <a:extLst>
              <a:ext uri="{FF2B5EF4-FFF2-40B4-BE49-F238E27FC236}">
                <a16:creationId xmlns:a16="http://schemas.microsoft.com/office/drawing/2014/main" id="{C0B33D03-AE11-806F-2FFA-58CABA324D83}"/>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E758620-FCF3-DF8C-08DE-B6108F8429BD}"/>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A33BA59C-8AF2-3EB0-6A54-C4168E82C62A}"/>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3923355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821B21-AFE8-DCFB-962A-C4884D21524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DC380F-1511-8C3F-5D64-261455FC3C3F}"/>
              </a:ext>
            </a:extLst>
          </p:cNvPr>
          <p:cNvSpPr>
            <a:spLocks noGrp="1"/>
          </p:cNvSpPr>
          <p:nvPr>
            <p:ph type="title"/>
          </p:nvPr>
        </p:nvSpPr>
        <p:spPr/>
        <p:txBody>
          <a:bodyPr/>
          <a:lstStyle/>
          <a:p>
            <a:r>
              <a:rPr lang="en-US" dirty="0"/>
              <a:t>Adjourn</a:t>
            </a:r>
          </a:p>
        </p:txBody>
      </p:sp>
      <p:sp>
        <p:nvSpPr>
          <p:cNvPr id="4" name="Slide Number Placeholder 3">
            <a:extLst>
              <a:ext uri="{FF2B5EF4-FFF2-40B4-BE49-F238E27FC236}">
                <a16:creationId xmlns:a16="http://schemas.microsoft.com/office/drawing/2014/main" id="{E4442531-8A11-9D0F-FF26-2F54916C485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DC1AA3D8-2AFD-7DF7-2FC9-B913F19709DA}"/>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19742488-FC26-9EAC-0CC2-6C5131D91F8D}"/>
              </a:ext>
            </a:extLst>
          </p:cNvPr>
          <p:cNvSpPr>
            <a:spLocks noGrp="1"/>
          </p:cNvSpPr>
          <p:nvPr>
            <p:ph type="dt" idx="15"/>
          </p:nvPr>
        </p:nvSpPr>
        <p:spPr/>
        <p:txBody>
          <a:bodyPr/>
          <a:lstStyle/>
          <a:p>
            <a:r>
              <a:rPr lang="en-US"/>
              <a:t>Jan 2025</a:t>
            </a:r>
            <a:endParaRPr lang="en-GB" dirty="0"/>
          </a:p>
        </p:txBody>
      </p:sp>
      <p:pic>
        <p:nvPicPr>
          <p:cNvPr id="7" name="Picture 6">
            <a:extLst>
              <a:ext uri="{FF2B5EF4-FFF2-40B4-BE49-F238E27FC236}">
                <a16:creationId xmlns:a16="http://schemas.microsoft.com/office/drawing/2014/main" id="{89771AB0-287A-E71A-6E04-9007974C6C34}"/>
              </a:ext>
            </a:extLst>
          </p:cNvPr>
          <p:cNvPicPr>
            <a:picLocks noChangeAspect="1"/>
          </p:cNvPicPr>
          <p:nvPr/>
        </p:nvPicPr>
        <p:blipFill>
          <a:blip r:embed="rId2"/>
          <a:stretch>
            <a:fillRect/>
          </a:stretch>
        </p:blipFill>
        <p:spPr>
          <a:xfrm>
            <a:off x="3880452" y="2286000"/>
            <a:ext cx="1991003" cy="3962953"/>
          </a:xfrm>
          <a:prstGeom prst="rect">
            <a:avLst/>
          </a:prstGeom>
        </p:spPr>
      </p:pic>
    </p:spTree>
    <p:extLst>
      <p:ext uri="{BB962C8B-B14F-4D97-AF65-F5344CB8AC3E}">
        <p14:creationId xmlns:p14="http://schemas.microsoft.com/office/powerpoint/2010/main" val="20879732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ED6CC-B0C1-697B-19CE-B66292FA60EF}"/>
              </a:ext>
            </a:extLst>
          </p:cNvPr>
          <p:cNvSpPr>
            <a:spLocks noGrp="1"/>
          </p:cNvSpPr>
          <p:nvPr>
            <p:ph type="title"/>
          </p:nvPr>
        </p:nvSpPr>
        <p:spPr>
          <a:xfrm>
            <a:off x="731520" y="533400"/>
            <a:ext cx="8288868" cy="1136227"/>
          </a:xfrm>
        </p:spPr>
        <p:txBody>
          <a:bodyPr/>
          <a:lstStyle/>
          <a:p>
            <a:r>
              <a:rPr lang="en-US" dirty="0"/>
              <a:t>Tg19.3a</a:t>
            </a:r>
          </a:p>
        </p:txBody>
      </p:sp>
      <p:sp>
        <p:nvSpPr>
          <p:cNvPr id="3" name="Content Placeholder 2">
            <a:extLst>
              <a:ext uri="{FF2B5EF4-FFF2-40B4-BE49-F238E27FC236}">
                <a16:creationId xmlns:a16="http://schemas.microsoft.com/office/drawing/2014/main" id="{614D9BAB-3026-C1F6-6349-E15993FE9AB1}"/>
              </a:ext>
            </a:extLst>
          </p:cNvPr>
          <p:cNvSpPr>
            <a:spLocks noGrp="1"/>
          </p:cNvSpPr>
          <p:nvPr>
            <p:ph idx="1"/>
          </p:nvPr>
        </p:nvSpPr>
        <p:spPr>
          <a:xfrm>
            <a:off x="757796" y="1669627"/>
            <a:ext cx="8288868" cy="1332651"/>
          </a:xfrm>
        </p:spPr>
        <p:txBody>
          <a:bodyPr/>
          <a:lstStyle/>
          <a:p>
            <a:pPr marL="0" indent="0" algn="ctr">
              <a:buNone/>
            </a:pPr>
            <a:r>
              <a:rPr lang="en-US" dirty="0"/>
              <a:t>802 Plenary Session, March 2025</a:t>
            </a:r>
          </a:p>
          <a:p>
            <a:pPr marL="0" indent="0" algn="ctr">
              <a:buNone/>
            </a:pPr>
            <a:r>
              <a:rPr lang="en-US" dirty="0"/>
              <a:t>Atlanta, GA, USA</a:t>
            </a:r>
          </a:p>
          <a:p>
            <a:pPr marL="0" indent="0" algn="ctr">
              <a:buNone/>
            </a:pPr>
            <a:r>
              <a:rPr lang="en-US" dirty="0"/>
              <a:t>And remotely world-wide</a:t>
            </a:r>
          </a:p>
          <a:p>
            <a:pPr marL="0" indent="0" algn="ctr">
              <a:buNone/>
            </a:pPr>
            <a:endParaRPr lang="en-US" dirty="0"/>
          </a:p>
          <a:p>
            <a:pPr marL="0" indent="0" algn="ctr">
              <a:buNone/>
            </a:pPr>
            <a:endParaRPr lang="en-US" dirty="0"/>
          </a:p>
          <a:p>
            <a:pPr marL="0" indent="0" algn="ctr">
              <a:buNone/>
            </a:pPr>
            <a:endParaRPr lang="en-US" dirty="0"/>
          </a:p>
        </p:txBody>
      </p:sp>
      <p:sp>
        <p:nvSpPr>
          <p:cNvPr id="4" name="Slide Number Placeholder 3">
            <a:extLst>
              <a:ext uri="{FF2B5EF4-FFF2-40B4-BE49-F238E27FC236}">
                <a16:creationId xmlns:a16="http://schemas.microsoft.com/office/drawing/2014/main" id="{29D32A22-3967-2626-2AD9-C8274746AAA9}"/>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4FBE8A32-B75A-3AE6-DBE5-14528E14264E}"/>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2F11E009-9C64-474A-2CBB-DD237DB39FF7}"/>
              </a:ext>
            </a:extLst>
          </p:cNvPr>
          <p:cNvSpPr>
            <a:spLocks noGrp="1"/>
          </p:cNvSpPr>
          <p:nvPr>
            <p:ph type="dt" idx="15"/>
          </p:nvPr>
        </p:nvSpPr>
        <p:spPr/>
        <p:txBody>
          <a:bodyPr/>
          <a:lstStyle/>
          <a:p>
            <a:r>
              <a:rPr lang="en-US"/>
              <a:t>Sept 2024</a:t>
            </a:r>
            <a:endParaRPr lang="en-GB" dirty="0"/>
          </a:p>
        </p:txBody>
      </p:sp>
      <p:pic>
        <p:nvPicPr>
          <p:cNvPr id="8" name="Picture 7">
            <a:extLst>
              <a:ext uri="{FF2B5EF4-FFF2-40B4-BE49-F238E27FC236}">
                <a16:creationId xmlns:a16="http://schemas.microsoft.com/office/drawing/2014/main" id="{19728F6A-6A02-D846-BDB0-532DC9C28FC1}"/>
              </a:ext>
            </a:extLst>
          </p:cNvPr>
          <p:cNvPicPr>
            <a:picLocks noChangeAspect="1"/>
          </p:cNvPicPr>
          <p:nvPr/>
        </p:nvPicPr>
        <p:blipFill>
          <a:blip r:embed="rId2"/>
          <a:stretch>
            <a:fillRect/>
          </a:stretch>
        </p:blipFill>
        <p:spPr>
          <a:xfrm>
            <a:off x="3453506" y="3276600"/>
            <a:ext cx="2846588" cy="2895951"/>
          </a:xfrm>
          <a:prstGeom prst="rect">
            <a:avLst/>
          </a:prstGeom>
        </p:spPr>
      </p:pic>
    </p:spTree>
    <p:extLst>
      <p:ext uri="{BB962C8B-B14F-4D97-AF65-F5344CB8AC3E}">
        <p14:creationId xmlns:p14="http://schemas.microsoft.com/office/powerpoint/2010/main" val="2668538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61CD2-4CED-8477-B086-28EAC0341CD4}"/>
              </a:ext>
            </a:extLst>
          </p:cNvPr>
          <p:cNvSpPr>
            <a:spLocks noGrp="1"/>
          </p:cNvSpPr>
          <p:nvPr>
            <p:ph type="title"/>
          </p:nvPr>
        </p:nvSpPr>
        <p:spPr/>
        <p:txBody>
          <a:bodyPr/>
          <a:lstStyle/>
          <a:p>
            <a:r>
              <a:rPr lang="en-US" dirty="0"/>
              <a:t>Project Overview</a:t>
            </a:r>
          </a:p>
        </p:txBody>
      </p:sp>
      <p:sp>
        <p:nvSpPr>
          <p:cNvPr id="3" name="Content Placeholder 2">
            <a:extLst>
              <a:ext uri="{FF2B5EF4-FFF2-40B4-BE49-F238E27FC236}">
                <a16:creationId xmlns:a16="http://schemas.microsoft.com/office/drawing/2014/main" id="{C38EF4A4-41C3-F23D-FB95-B7A546465440}"/>
              </a:ext>
            </a:extLst>
          </p:cNvPr>
          <p:cNvSpPr>
            <a:spLocks noGrp="1"/>
          </p:cNvSpPr>
          <p:nvPr>
            <p:ph idx="1"/>
          </p:nvPr>
        </p:nvSpPr>
        <p:spPr/>
        <p:txBody>
          <a:bodyPr>
            <a:normAutofit lnSpcReduction="10000"/>
          </a:bodyPr>
          <a:lstStyle/>
          <a:p>
            <a:r>
              <a:rPr lang="en-US" dirty="0"/>
              <a:t>PAR approved: </a:t>
            </a:r>
            <a:r>
              <a:rPr lang="en-US" dirty="0">
                <a:hlinkClick r:id="rId2"/>
              </a:rPr>
              <a:t>https://development.standards.ieee.org/myproject-web/app#viewpar/14995/11032</a:t>
            </a:r>
            <a:endParaRPr lang="en-US" dirty="0"/>
          </a:p>
          <a:p>
            <a:r>
              <a:rPr lang="en-US" dirty="0"/>
              <a:t>Scope of the project: This amendment updates and expands coexistence recommendations to address new market requirements, increasing data traffic, greater device density of devices, and increased potential for congestion based on both IEEE Std 802.11-2020 and IEEE Std 802.15.4 sub-1 GHz standards. This amendment includes recommendations with respect to new devices, as well as compatibility with deployed legacy devices.</a:t>
            </a:r>
          </a:p>
        </p:txBody>
      </p:sp>
      <p:sp>
        <p:nvSpPr>
          <p:cNvPr id="4" name="Slide Number Placeholder 3">
            <a:extLst>
              <a:ext uri="{FF2B5EF4-FFF2-40B4-BE49-F238E27FC236}">
                <a16:creationId xmlns:a16="http://schemas.microsoft.com/office/drawing/2014/main" id="{8800ED61-657E-F3C7-3D77-EC6944DBA061}"/>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7FE5ABC2-0AA7-0557-2693-C7607253B1D6}"/>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65273CC0-1519-A8AA-BA42-AE123CC84637}"/>
              </a:ext>
            </a:extLst>
          </p:cNvPr>
          <p:cNvSpPr>
            <a:spLocks noGrp="1"/>
          </p:cNvSpPr>
          <p:nvPr>
            <p:ph type="dt" idx="15"/>
          </p:nvPr>
        </p:nvSpPr>
        <p:spPr/>
        <p:txBody>
          <a:bodyPr/>
          <a:lstStyle/>
          <a:p>
            <a:r>
              <a:rPr lang="en-US"/>
              <a:t>Sept 2024</a:t>
            </a:r>
            <a:endParaRPr lang="en-GB" dirty="0"/>
          </a:p>
        </p:txBody>
      </p:sp>
    </p:spTree>
    <p:extLst>
      <p:ext uri="{BB962C8B-B14F-4D97-AF65-F5344CB8AC3E}">
        <p14:creationId xmlns:p14="http://schemas.microsoft.com/office/powerpoint/2010/main" val="2896061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6A41D-1CEA-5A5B-3A02-00C1216FDFBC}"/>
              </a:ext>
            </a:extLst>
          </p:cNvPr>
          <p:cNvSpPr>
            <a:spLocks noGrp="1"/>
          </p:cNvSpPr>
          <p:nvPr>
            <p:ph type="title"/>
          </p:nvPr>
        </p:nvSpPr>
        <p:spPr>
          <a:xfrm>
            <a:off x="731520" y="731520"/>
            <a:ext cx="8290560" cy="640080"/>
          </a:xfrm>
        </p:spPr>
        <p:txBody>
          <a:bodyPr/>
          <a:lstStyle/>
          <a:p>
            <a:r>
              <a:rPr lang="en-US" dirty="0"/>
              <a:t>Proposed Focus for March</a:t>
            </a:r>
          </a:p>
        </p:txBody>
      </p:sp>
      <p:sp>
        <p:nvSpPr>
          <p:cNvPr id="3" name="Text Placeholder 2">
            <a:extLst>
              <a:ext uri="{FF2B5EF4-FFF2-40B4-BE49-F238E27FC236}">
                <a16:creationId xmlns:a16="http://schemas.microsoft.com/office/drawing/2014/main" id="{5F326193-6986-86C9-F6E9-11B86B8289A4}"/>
              </a:ext>
            </a:extLst>
          </p:cNvPr>
          <p:cNvSpPr>
            <a:spLocks noGrp="1"/>
          </p:cNvSpPr>
          <p:nvPr>
            <p:ph type="body" sz="half" idx="1"/>
          </p:nvPr>
        </p:nvSpPr>
        <p:spPr>
          <a:xfrm>
            <a:off x="731520" y="1524000"/>
            <a:ext cx="8290560" cy="4978400"/>
          </a:xfrm>
        </p:spPr>
        <p:txBody>
          <a:bodyPr/>
          <a:lstStyle/>
          <a:p>
            <a:pPr marL="457200" indent="-457200">
              <a:buFont typeface="Arial" panose="020B0604020202020204" pitchFamily="34" charset="0"/>
              <a:buChar char="•"/>
            </a:pPr>
            <a:r>
              <a:rPr lang="en-US" dirty="0"/>
              <a:t>Continue information gathering and sharing</a:t>
            </a:r>
          </a:p>
          <a:p>
            <a:pPr marL="457200" indent="-457200">
              <a:buFont typeface="Arial" panose="020B0604020202020204" pitchFamily="34" charset="0"/>
              <a:buChar char="•"/>
            </a:pPr>
            <a:r>
              <a:rPr lang="en-US" dirty="0"/>
              <a:t>Review technical requirements and conditions driving new and updated recommendations</a:t>
            </a:r>
          </a:p>
          <a:p>
            <a:pPr marL="883932" lvl="1" indent="-457200">
              <a:buFont typeface="Arial" panose="020B0604020202020204" pitchFamily="34" charset="0"/>
              <a:buChar char="•"/>
            </a:pPr>
            <a:r>
              <a:rPr lang="en-US" dirty="0"/>
              <a:t>Significant changes in regulations and expected conditions</a:t>
            </a:r>
          </a:p>
          <a:p>
            <a:pPr marL="883932" lvl="1" indent="-457200">
              <a:buFont typeface="Arial" panose="020B0604020202020204" pitchFamily="34" charset="0"/>
              <a:buChar char="•"/>
            </a:pPr>
            <a:r>
              <a:rPr lang="en-US" dirty="0"/>
              <a:t>New features available in each standard</a:t>
            </a:r>
          </a:p>
          <a:p>
            <a:pPr marL="883932" lvl="1" indent="-457200">
              <a:buFont typeface="Arial" panose="020B0604020202020204" pitchFamily="34" charset="0"/>
              <a:buChar char="•"/>
            </a:pPr>
            <a:r>
              <a:rPr lang="en-US" dirty="0"/>
              <a:t>New coexistence methods</a:t>
            </a:r>
          </a:p>
          <a:p>
            <a:pPr marL="457200" indent="-457200">
              <a:buFont typeface="Arial" panose="020B0604020202020204" pitchFamily="34" charset="0"/>
              <a:buChar char="•"/>
            </a:pPr>
            <a:r>
              <a:rPr lang="en-US" dirty="0"/>
              <a:t>Consider technical proposals for recommendations</a:t>
            </a:r>
          </a:p>
          <a:p>
            <a:pPr marL="883932" lvl="1" indent="-457200">
              <a:buFont typeface="Arial" panose="020B0604020202020204" pitchFamily="34" charset="0"/>
              <a:buChar char="•"/>
            </a:pPr>
            <a:r>
              <a:rPr lang="en-US" dirty="0"/>
              <a:t>Recommendations to change</a:t>
            </a:r>
          </a:p>
          <a:p>
            <a:pPr marL="883932" lvl="1" indent="-457200">
              <a:buFont typeface="Arial" panose="020B0604020202020204" pitchFamily="34" charset="0"/>
              <a:buChar char="•"/>
            </a:pPr>
            <a:r>
              <a:rPr lang="en-US" dirty="0"/>
              <a:t>New recommendations</a:t>
            </a:r>
          </a:p>
          <a:p>
            <a:pPr marL="883932" lvl="1" indent="-457200">
              <a:buFont typeface="Arial" panose="020B0604020202020204" pitchFamily="34" charset="0"/>
              <a:buChar char="•"/>
            </a:pPr>
            <a:r>
              <a:rPr lang="en-US" dirty="0"/>
              <a:t>New coexistence strategies and methods</a:t>
            </a:r>
          </a:p>
          <a:p>
            <a:pPr marL="883932" lvl="1"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DB907A4-8E8B-577E-C6B7-7F35011C34C7}"/>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4</a:t>
            </a:fld>
            <a:endParaRPr lang="en-US"/>
          </a:p>
        </p:txBody>
      </p:sp>
    </p:spTree>
    <p:extLst>
      <p:ext uri="{BB962C8B-B14F-4D97-AF65-F5344CB8AC3E}">
        <p14:creationId xmlns:p14="http://schemas.microsoft.com/office/powerpoint/2010/main" val="3468961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DE3B90-7268-31E7-B0F4-9270305AD7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2D9DE4-8B35-88EA-21A2-4AEB2FA5E871}"/>
              </a:ext>
            </a:extLst>
          </p:cNvPr>
          <p:cNvSpPr>
            <a:spLocks noGrp="1"/>
          </p:cNvSpPr>
          <p:nvPr>
            <p:ph type="title"/>
          </p:nvPr>
        </p:nvSpPr>
        <p:spPr/>
        <p:txBody>
          <a:bodyPr/>
          <a:lstStyle/>
          <a:p>
            <a:r>
              <a:rPr lang="en-US" dirty="0"/>
              <a:t>TG Overview</a:t>
            </a:r>
          </a:p>
        </p:txBody>
      </p:sp>
      <p:sp>
        <p:nvSpPr>
          <p:cNvPr id="4" name="Slide Number Placeholder 3">
            <a:extLst>
              <a:ext uri="{FF2B5EF4-FFF2-40B4-BE49-F238E27FC236}">
                <a16:creationId xmlns:a16="http://schemas.microsoft.com/office/drawing/2014/main" id="{E1F1BE84-4982-9799-1572-1063E937201A}"/>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35E74AE-5F01-5099-7757-2768655A2CB2}"/>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D610C5E2-9CE5-B924-70DD-181FDFB7478C}"/>
              </a:ext>
            </a:extLst>
          </p:cNvPr>
          <p:cNvSpPr>
            <a:spLocks noGrp="1"/>
          </p:cNvSpPr>
          <p:nvPr>
            <p:ph type="dt" idx="15"/>
          </p:nvPr>
        </p:nvSpPr>
        <p:spPr/>
        <p:txBody>
          <a:bodyPr/>
          <a:lstStyle/>
          <a:p>
            <a:r>
              <a:rPr lang="en-US"/>
              <a:t>Sept 2024</a:t>
            </a:r>
            <a:endParaRPr lang="en-GB" dirty="0"/>
          </a:p>
        </p:txBody>
      </p:sp>
      <p:graphicFrame>
        <p:nvGraphicFramePr>
          <p:cNvPr id="9" name="Content Placeholder 8">
            <a:extLst>
              <a:ext uri="{FF2B5EF4-FFF2-40B4-BE49-F238E27FC236}">
                <a16:creationId xmlns:a16="http://schemas.microsoft.com/office/drawing/2014/main" id="{B9AD9136-DEB8-8D5D-8567-B97C556EB54E}"/>
              </a:ext>
            </a:extLst>
          </p:cNvPr>
          <p:cNvGraphicFramePr>
            <a:graphicFrameLocks noGrp="1"/>
          </p:cNvGraphicFramePr>
          <p:nvPr>
            <p:ph idx="1"/>
            <p:extLst>
              <p:ext uri="{D42A27DB-BD31-4B8C-83A1-F6EECF244321}">
                <p14:modId xmlns:p14="http://schemas.microsoft.com/office/powerpoint/2010/main" val="1297985215"/>
              </p:ext>
            </p:extLst>
          </p:nvPr>
        </p:nvGraphicFramePr>
        <p:xfrm>
          <a:off x="533400" y="2112963"/>
          <a:ext cx="7696200" cy="2595880"/>
        </p:xfrm>
        <a:graphic>
          <a:graphicData uri="http://schemas.openxmlformats.org/drawingml/2006/table">
            <a:tbl>
              <a:tblPr firstRow="1" bandRow="1">
                <a:tableStyleId>{5C22544A-7EE6-4342-B048-85BDC9FD1C3A}</a:tableStyleId>
              </a:tblPr>
              <a:tblGrid>
                <a:gridCol w="381000">
                  <a:extLst>
                    <a:ext uri="{9D8B030D-6E8A-4147-A177-3AD203B41FA5}">
                      <a16:colId xmlns:a16="http://schemas.microsoft.com/office/drawing/2014/main" val="126119602"/>
                    </a:ext>
                  </a:extLst>
                </a:gridCol>
                <a:gridCol w="5486400">
                  <a:extLst>
                    <a:ext uri="{9D8B030D-6E8A-4147-A177-3AD203B41FA5}">
                      <a16:colId xmlns:a16="http://schemas.microsoft.com/office/drawing/2014/main" val="3194517717"/>
                    </a:ext>
                  </a:extLst>
                </a:gridCol>
                <a:gridCol w="1828800">
                  <a:extLst>
                    <a:ext uri="{9D8B030D-6E8A-4147-A177-3AD203B41FA5}">
                      <a16:colId xmlns:a16="http://schemas.microsoft.com/office/drawing/2014/main" val="3870017320"/>
                    </a:ext>
                  </a:extLst>
                </a:gridCol>
              </a:tblGrid>
              <a:tr h="370840">
                <a:tc>
                  <a:txBody>
                    <a:bodyPr/>
                    <a:lstStyle/>
                    <a:p>
                      <a:endParaRPr lang="en-US" sz="1800" dirty="0"/>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2980163536"/>
                  </a:ext>
                </a:extLst>
              </a:tr>
              <a:tr h="370840">
                <a:tc>
                  <a:txBody>
                    <a:bodyPr/>
                    <a:lstStyle/>
                    <a:p>
                      <a:r>
                        <a:rPr lang="en-US" sz="1800" dirty="0"/>
                        <a:t>1</a:t>
                      </a:r>
                    </a:p>
                  </a:txBody>
                  <a:tcPr/>
                </a:tc>
                <a:tc>
                  <a:txBody>
                    <a:bodyPr/>
                    <a:lstStyle/>
                    <a:p>
                      <a:r>
                        <a:rPr lang="en-US" sz="1800" dirty="0"/>
                        <a:t>Task Group Chair</a:t>
                      </a:r>
                    </a:p>
                  </a:txBody>
                  <a:tcPr/>
                </a:tc>
                <a:tc>
                  <a:txBody>
                    <a:bodyPr/>
                    <a:lstStyle/>
                    <a:p>
                      <a:r>
                        <a:rPr lang="en-US" sz="1800" dirty="0"/>
                        <a:t>Benjamin Rolfe</a:t>
                      </a:r>
                    </a:p>
                  </a:txBody>
                  <a:tcPr/>
                </a:tc>
                <a:extLst>
                  <a:ext uri="{0D108BD9-81ED-4DB2-BD59-A6C34878D82A}">
                    <a16:rowId xmlns:a16="http://schemas.microsoft.com/office/drawing/2014/main" val="1540932597"/>
                  </a:ext>
                </a:extLst>
              </a:tr>
              <a:tr h="370840">
                <a:tc>
                  <a:txBody>
                    <a:bodyPr/>
                    <a:lstStyle/>
                    <a:p>
                      <a:r>
                        <a:rPr lang="en-US" sz="1800" dirty="0"/>
                        <a:t>2</a:t>
                      </a:r>
                    </a:p>
                  </a:txBody>
                  <a:tcPr/>
                </a:tc>
                <a:tc>
                  <a:txBody>
                    <a:bodyPr/>
                    <a:lstStyle/>
                    <a:p>
                      <a:r>
                        <a:rPr lang="en-US" sz="1800" b="0" i="0" kern="1200" dirty="0">
                          <a:solidFill>
                            <a:schemeClr val="dk1"/>
                          </a:solidFill>
                          <a:effectLst/>
                          <a:latin typeface="+mn-lt"/>
                          <a:ea typeface="+mn-ea"/>
                          <a:cs typeface="+mn-cs"/>
                        </a:rPr>
                        <a:t>Task Group Technical Editor</a:t>
                      </a:r>
                      <a:endParaRPr lang="en-US" sz="1800" dirty="0"/>
                    </a:p>
                  </a:txBody>
                  <a:tcPr/>
                </a:tc>
                <a:tc>
                  <a:txBody>
                    <a:bodyPr/>
                    <a:lstStyle/>
                    <a:p>
                      <a:r>
                        <a:rPr lang="en-US" sz="1800" dirty="0"/>
                        <a:t>Shoichi Kitazawa</a:t>
                      </a:r>
                    </a:p>
                  </a:txBody>
                  <a:tcPr/>
                </a:tc>
                <a:extLst>
                  <a:ext uri="{0D108BD9-81ED-4DB2-BD59-A6C34878D82A}">
                    <a16:rowId xmlns:a16="http://schemas.microsoft.com/office/drawing/2014/main" val="983983276"/>
                  </a:ext>
                </a:extLst>
              </a:tr>
              <a:tr h="370840">
                <a:tc>
                  <a:txBody>
                    <a:bodyPr/>
                    <a:lstStyle/>
                    <a:p>
                      <a:r>
                        <a:rPr lang="en-US" sz="1800" dirty="0"/>
                        <a:t>3</a:t>
                      </a:r>
                    </a:p>
                  </a:txBody>
                  <a:tcPr/>
                </a:tc>
                <a:tc>
                  <a:txBody>
                    <a:bodyPr/>
                    <a:lstStyle/>
                    <a:p>
                      <a:r>
                        <a:rPr lang="en-US" sz="1800" dirty="0"/>
                        <a:t>Task Group Vice Chair</a:t>
                      </a:r>
                    </a:p>
                  </a:txBody>
                  <a:tcPr/>
                </a:tc>
                <a:tc>
                  <a:txBody>
                    <a:bodyPr/>
                    <a:lstStyle/>
                    <a:p>
                      <a:r>
                        <a:rPr lang="en-US" sz="1800" dirty="0"/>
                        <a:t>Kazuto Yano</a:t>
                      </a:r>
                    </a:p>
                  </a:txBody>
                  <a:tcPr/>
                </a:tc>
                <a:extLst>
                  <a:ext uri="{0D108BD9-81ED-4DB2-BD59-A6C34878D82A}">
                    <a16:rowId xmlns:a16="http://schemas.microsoft.com/office/drawing/2014/main" val="3948710630"/>
                  </a:ext>
                </a:extLst>
              </a:tr>
              <a:tr h="370840">
                <a:tc>
                  <a:txBody>
                    <a:bodyPr/>
                    <a:lstStyle/>
                    <a:p>
                      <a:r>
                        <a:rPr lang="en-US" sz="1800" dirty="0"/>
                        <a:t>4</a:t>
                      </a:r>
                    </a:p>
                  </a:txBody>
                  <a:tcPr/>
                </a:tc>
                <a:tc>
                  <a:txBody>
                    <a:bodyPr/>
                    <a:lstStyle/>
                    <a:p>
                      <a:r>
                        <a:rPr lang="en-US" sz="1800" dirty="0"/>
                        <a:t>Task Group Vice Chair</a:t>
                      </a:r>
                    </a:p>
                  </a:txBody>
                  <a:tcPr/>
                </a:tc>
                <a:tc>
                  <a:txBody>
                    <a:bodyPr/>
                    <a:lstStyle/>
                    <a:p>
                      <a:r>
                        <a:rPr lang="en-US" sz="1800" dirty="0"/>
                        <a:t>Joerg Robert</a:t>
                      </a:r>
                    </a:p>
                  </a:txBody>
                  <a:tcPr/>
                </a:tc>
                <a:extLst>
                  <a:ext uri="{0D108BD9-81ED-4DB2-BD59-A6C34878D82A}">
                    <a16:rowId xmlns:a16="http://schemas.microsoft.com/office/drawing/2014/main" val="1625841269"/>
                  </a:ext>
                </a:extLst>
              </a:tr>
              <a:tr h="370840">
                <a:tc>
                  <a:txBody>
                    <a:bodyPr/>
                    <a:lstStyle/>
                    <a:p>
                      <a:r>
                        <a:rPr lang="en-US" sz="1800" dirty="0"/>
                        <a:t>5</a:t>
                      </a:r>
                    </a:p>
                  </a:txBody>
                  <a:tcPr/>
                </a:tc>
                <a:tc>
                  <a:txBody>
                    <a:bodyPr/>
                    <a:lstStyle/>
                    <a:p>
                      <a:r>
                        <a:rPr lang="en-US" sz="1800" dirty="0"/>
                        <a:t>Task Group Recording Secretary</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err="1"/>
                        <a:t>Yukimasa</a:t>
                      </a:r>
                      <a:r>
                        <a:rPr lang="en-US" sz="1800" dirty="0"/>
                        <a:t> Nagai</a:t>
                      </a:r>
                    </a:p>
                  </a:txBody>
                  <a:tcPr/>
                </a:tc>
                <a:extLst>
                  <a:ext uri="{0D108BD9-81ED-4DB2-BD59-A6C34878D82A}">
                    <a16:rowId xmlns:a16="http://schemas.microsoft.com/office/drawing/2014/main" val="3844639547"/>
                  </a:ext>
                </a:extLst>
              </a:tr>
              <a:tr h="370840">
                <a:tc>
                  <a:txBody>
                    <a:bodyPr/>
                    <a:lstStyle/>
                    <a:p>
                      <a:endParaRPr lang="en-US" sz="1800" dirty="0"/>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687358324"/>
                  </a:ext>
                </a:extLst>
              </a:tr>
            </a:tbl>
          </a:graphicData>
        </a:graphic>
      </p:graphicFrame>
    </p:spTree>
    <p:extLst>
      <p:ext uri="{BB962C8B-B14F-4D97-AF65-F5344CB8AC3E}">
        <p14:creationId xmlns:p14="http://schemas.microsoft.com/office/powerpoint/2010/main" val="1015437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a:xfrm>
            <a:off x="1524000" y="231502"/>
            <a:ext cx="5057988" cy="431799"/>
          </a:xfrm>
        </p:spPr>
        <p:txBody>
          <a:bodyPr/>
          <a:lstStyle/>
          <a:p>
            <a:r>
              <a:rPr lang="en-US" sz="2000" dirty="0"/>
              <a:t>Agenda</a:t>
            </a:r>
          </a:p>
        </p:txBody>
      </p:sp>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en-US" dirty="0"/>
              <a:t>Sept 2024</a:t>
            </a:r>
            <a:endParaRPr lang="en-GB" dirty="0"/>
          </a:p>
        </p:txBody>
      </p:sp>
      <p:graphicFrame>
        <p:nvGraphicFramePr>
          <p:cNvPr id="9" name="Content Placeholder 8">
            <a:extLst>
              <a:ext uri="{FF2B5EF4-FFF2-40B4-BE49-F238E27FC236}">
                <a16:creationId xmlns:a16="http://schemas.microsoft.com/office/drawing/2014/main" id="{D7C933D6-B5A2-AE4D-8DA9-3676F61FC9F1}"/>
              </a:ext>
            </a:extLst>
          </p:cNvPr>
          <p:cNvGraphicFramePr>
            <a:graphicFrameLocks noGrp="1"/>
          </p:cNvGraphicFramePr>
          <p:nvPr>
            <p:ph idx="1"/>
            <p:extLst>
              <p:ext uri="{D42A27DB-BD31-4B8C-83A1-F6EECF244321}">
                <p14:modId xmlns:p14="http://schemas.microsoft.com/office/powerpoint/2010/main" val="845490102"/>
              </p:ext>
            </p:extLst>
          </p:nvPr>
        </p:nvGraphicFramePr>
        <p:xfrm>
          <a:off x="591079" y="685800"/>
          <a:ext cx="8705321" cy="3582034"/>
        </p:xfrm>
        <a:graphic>
          <a:graphicData uri="http://schemas.openxmlformats.org/drawingml/2006/table">
            <a:tbl>
              <a:tblPr firstRow="1" bandRow="1">
                <a:tableStyleId>{5C22544A-7EE6-4342-B048-85BDC9FD1C3A}</a:tableStyleId>
              </a:tblPr>
              <a:tblGrid>
                <a:gridCol w="547136">
                  <a:extLst>
                    <a:ext uri="{9D8B030D-6E8A-4147-A177-3AD203B41FA5}">
                      <a16:colId xmlns:a16="http://schemas.microsoft.com/office/drawing/2014/main" val="126119602"/>
                    </a:ext>
                  </a:extLst>
                </a:gridCol>
                <a:gridCol w="5795985">
                  <a:extLst>
                    <a:ext uri="{9D8B030D-6E8A-4147-A177-3AD203B41FA5}">
                      <a16:colId xmlns:a16="http://schemas.microsoft.com/office/drawing/2014/main" val="3194517717"/>
                    </a:ext>
                  </a:extLst>
                </a:gridCol>
                <a:gridCol w="1551267">
                  <a:extLst>
                    <a:ext uri="{9D8B030D-6E8A-4147-A177-3AD203B41FA5}">
                      <a16:colId xmlns:a16="http://schemas.microsoft.com/office/drawing/2014/main" val="3870017320"/>
                    </a:ext>
                  </a:extLst>
                </a:gridCol>
                <a:gridCol w="810933">
                  <a:extLst>
                    <a:ext uri="{9D8B030D-6E8A-4147-A177-3AD203B41FA5}">
                      <a16:colId xmlns:a16="http://schemas.microsoft.com/office/drawing/2014/main" val="290908767"/>
                    </a:ext>
                  </a:extLst>
                </a:gridCol>
              </a:tblGrid>
              <a:tr h="370840">
                <a:tc>
                  <a:txBody>
                    <a:bodyPr/>
                    <a:lstStyle/>
                    <a:p>
                      <a:endParaRPr lang="en-US" sz="1600" dirty="0"/>
                    </a:p>
                  </a:txBody>
                  <a:tcPr/>
                </a:tc>
                <a:tc>
                  <a:txBody>
                    <a:bodyPr/>
                    <a:lstStyle/>
                    <a:p>
                      <a:r>
                        <a:rPr lang="en-US" sz="1600" dirty="0"/>
                        <a:t>Topic</a:t>
                      </a:r>
                    </a:p>
                  </a:txBody>
                  <a:tcPr/>
                </a:tc>
                <a:tc>
                  <a:txBody>
                    <a:bodyPr/>
                    <a:lstStyle/>
                    <a:p>
                      <a:r>
                        <a:rPr lang="en-US" sz="1600" dirty="0"/>
                        <a:t>Presenter</a:t>
                      </a:r>
                    </a:p>
                  </a:txBody>
                  <a:tcPr/>
                </a:tc>
                <a:tc>
                  <a:txBody>
                    <a:bodyPr/>
                    <a:lstStyle/>
                    <a:p>
                      <a:r>
                        <a:rPr lang="en-US" sz="1600" dirty="0"/>
                        <a:t>Time</a:t>
                      </a:r>
                    </a:p>
                  </a:txBody>
                  <a:tcPr/>
                </a:tc>
                <a:extLst>
                  <a:ext uri="{0D108BD9-81ED-4DB2-BD59-A6C34878D82A}">
                    <a16:rowId xmlns:a16="http://schemas.microsoft.com/office/drawing/2014/main" val="2980163536"/>
                  </a:ext>
                </a:extLst>
              </a:tr>
              <a:tr h="223837">
                <a:tc>
                  <a:txBody>
                    <a:bodyPr/>
                    <a:lstStyle/>
                    <a:p>
                      <a:endParaRPr lang="en-US" sz="1600" dirty="0"/>
                    </a:p>
                  </a:txBody>
                  <a:tcPr/>
                </a:tc>
                <a:tc>
                  <a:txBody>
                    <a:bodyPr/>
                    <a:lstStyle/>
                    <a:p>
                      <a:r>
                        <a:rPr lang="en-US" sz="1600" b="1" dirty="0">
                          <a:solidFill>
                            <a:schemeClr val="accent2">
                              <a:lumMod val="50000"/>
                            </a:schemeClr>
                          </a:solidFill>
                        </a:rPr>
                        <a:t>Monday 11-November</a:t>
                      </a: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4222438553"/>
                  </a:ext>
                </a:extLst>
              </a:tr>
              <a:tr h="223837">
                <a:tc>
                  <a:txBody>
                    <a:bodyPr/>
                    <a:lstStyle/>
                    <a:p>
                      <a:r>
                        <a:rPr lang="en-US" sz="1600" dirty="0"/>
                        <a:t>1</a:t>
                      </a:r>
                    </a:p>
                  </a:txBody>
                  <a:tcPr/>
                </a:tc>
                <a:tc>
                  <a:txBody>
                    <a:bodyPr/>
                    <a:lstStyle/>
                    <a:p>
                      <a:r>
                        <a:rPr lang="en-US" sz="1600" dirty="0"/>
                        <a:t>Intro and overhead</a:t>
                      </a:r>
                    </a:p>
                  </a:txBody>
                  <a:tcPr/>
                </a:tc>
                <a:tc>
                  <a:txBody>
                    <a:bodyPr/>
                    <a:lstStyle/>
                    <a:p>
                      <a:r>
                        <a:rPr lang="en-US" sz="1600" dirty="0"/>
                        <a:t>Chair</a:t>
                      </a:r>
                    </a:p>
                  </a:txBody>
                  <a:tcPr/>
                </a:tc>
                <a:tc>
                  <a:txBody>
                    <a:bodyPr/>
                    <a:lstStyle/>
                    <a:p>
                      <a:r>
                        <a:rPr lang="en-US" sz="1600" dirty="0"/>
                        <a:t>00:05</a:t>
                      </a:r>
                    </a:p>
                  </a:txBody>
                  <a:tcPr/>
                </a:tc>
                <a:extLst>
                  <a:ext uri="{0D108BD9-81ED-4DB2-BD59-A6C34878D82A}">
                    <a16:rowId xmlns:a16="http://schemas.microsoft.com/office/drawing/2014/main" val="2163143134"/>
                  </a:ext>
                </a:extLst>
              </a:tr>
              <a:tr h="355917">
                <a:tc>
                  <a:txBody>
                    <a:bodyPr/>
                    <a:lstStyle/>
                    <a:p>
                      <a:r>
                        <a:rPr lang="en-US" sz="1600" dirty="0"/>
                        <a:t>1.1</a:t>
                      </a:r>
                    </a:p>
                  </a:txBody>
                  <a:tcPr/>
                </a:tc>
                <a:tc>
                  <a:txBody>
                    <a:bodyPr/>
                    <a:lstStyle/>
                    <a:p>
                      <a:r>
                        <a:rPr lang="en-US" sz="1600" dirty="0"/>
                        <a:t>Agenda Review</a:t>
                      </a:r>
                    </a:p>
                  </a:txBody>
                  <a:tcPr/>
                </a:tc>
                <a:tc>
                  <a:txBody>
                    <a:bodyPr/>
                    <a:lstStyle/>
                    <a:p>
                      <a:r>
                        <a:rPr lang="en-US" sz="1600" dirty="0"/>
                        <a:t>Chair</a:t>
                      </a:r>
                    </a:p>
                  </a:txBody>
                  <a:tcPr/>
                </a:tc>
                <a:tc>
                  <a:txBody>
                    <a:bodyPr/>
                    <a:lstStyle/>
                    <a:p>
                      <a:r>
                        <a:rPr lang="en-US" sz="1600" dirty="0"/>
                        <a:t>00:05</a:t>
                      </a:r>
                    </a:p>
                  </a:txBody>
                  <a:tcPr/>
                </a:tc>
                <a:extLst>
                  <a:ext uri="{0D108BD9-81ED-4DB2-BD59-A6C34878D82A}">
                    <a16:rowId xmlns:a16="http://schemas.microsoft.com/office/drawing/2014/main" val="946731166"/>
                  </a:ext>
                </a:extLst>
              </a:tr>
              <a:tr h="355917">
                <a:tc>
                  <a:txBody>
                    <a:bodyPr/>
                    <a:lstStyle/>
                    <a:p>
                      <a:r>
                        <a:rPr lang="en-US" sz="1600" dirty="0"/>
                        <a:t>1.2</a:t>
                      </a:r>
                    </a:p>
                  </a:txBody>
                  <a:tcPr/>
                </a:tc>
                <a:tc>
                  <a:txBody>
                    <a:bodyPr/>
                    <a:lstStyle/>
                    <a:p>
                      <a:r>
                        <a:rPr lang="en-US" sz="1600" dirty="0"/>
                        <a:t>Approval of minutes</a:t>
                      </a:r>
                    </a:p>
                  </a:txBody>
                  <a:tcPr/>
                </a:tc>
                <a:tc>
                  <a:txBody>
                    <a:bodyPr/>
                    <a:lstStyle/>
                    <a:p>
                      <a:r>
                        <a:rPr lang="en-US" sz="1600" dirty="0"/>
                        <a:t>Chair</a:t>
                      </a:r>
                    </a:p>
                  </a:txBody>
                  <a:tcPr/>
                </a:tc>
                <a:tc>
                  <a:txBody>
                    <a:bodyPr/>
                    <a:lstStyle/>
                    <a:p>
                      <a:r>
                        <a:rPr lang="en-US" sz="1600" dirty="0"/>
                        <a:t>00:05</a:t>
                      </a:r>
                    </a:p>
                  </a:txBody>
                  <a:tcPr/>
                </a:tc>
                <a:extLst>
                  <a:ext uri="{0D108BD9-81ED-4DB2-BD59-A6C34878D82A}">
                    <a16:rowId xmlns:a16="http://schemas.microsoft.com/office/drawing/2014/main" val="507187736"/>
                  </a:ext>
                </a:extLst>
              </a:tr>
              <a:tr h="223837">
                <a:tc>
                  <a:txBody>
                    <a:bodyPr/>
                    <a:lstStyle/>
                    <a:p>
                      <a:r>
                        <a:rPr lang="en-US" sz="1600" dirty="0"/>
                        <a:t>2</a:t>
                      </a:r>
                    </a:p>
                  </a:txBody>
                  <a:tcPr/>
                </a:tc>
                <a:tc>
                  <a:txBody>
                    <a:bodyPr/>
                    <a:lstStyle/>
                    <a:p>
                      <a:pPr algn="l"/>
                      <a:r>
                        <a:rPr lang="en-US" sz="1600" kern="1200" dirty="0">
                          <a:solidFill>
                            <a:schemeClr val="dk1"/>
                          </a:solidFill>
                          <a:latin typeface="+mn-lt"/>
                          <a:ea typeface="+mn-ea"/>
                          <a:cs typeface="+mn-cs"/>
                        </a:rPr>
                        <a:t>Technical Contributions and Discussion</a:t>
                      </a:r>
                    </a:p>
                  </a:txBody>
                  <a:tcPr anchor="ctr"/>
                </a:tc>
                <a:tc>
                  <a:txBody>
                    <a:bodyPr/>
                    <a:lstStyle/>
                    <a:p>
                      <a:r>
                        <a:rPr lang="en-US" sz="1600" kern="1200" dirty="0">
                          <a:solidFill>
                            <a:schemeClr val="dk1"/>
                          </a:solidFill>
                          <a:effectLst/>
                          <a:latin typeface="+mn-lt"/>
                          <a:ea typeface="+mn-ea"/>
                          <a:cs typeface="+mn-cs"/>
                        </a:rPr>
                        <a:t> </a:t>
                      </a:r>
                      <a:endParaRPr lang="en-US" sz="1600" dirty="0"/>
                    </a:p>
                  </a:txBody>
                  <a:tcPr/>
                </a:tc>
                <a:tc>
                  <a:txBody>
                    <a:bodyPr/>
                    <a:lstStyle/>
                    <a:p>
                      <a:endParaRPr lang="en-US" sz="1600" dirty="0"/>
                    </a:p>
                  </a:txBody>
                  <a:tcPr/>
                </a:tc>
                <a:extLst>
                  <a:ext uri="{0D108BD9-81ED-4DB2-BD59-A6C34878D82A}">
                    <a16:rowId xmlns:a16="http://schemas.microsoft.com/office/drawing/2014/main" val="36521392"/>
                  </a:ext>
                </a:extLst>
              </a:tr>
              <a:tr h="223837">
                <a:tc>
                  <a:txBody>
                    <a:bodyPr/>
                    <a:lstStyle/>
                    <a:p>
                      <a:r>
                        <a:rPr lang="en-US" sz="1600" dirty="0"/>
                        <a:t>2.1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Ideas and Discussions on IEEE 802.19.3a Recommended Practice</a:t>
                      </a:r>
                    </a:p>
                  </a:txBody>
                  <a:tcPr/>
                </a:tc>
                <a:tc>
                  <a:txBody>
                    <a:bodyPr/>
                    <a:lstStyle/>
                    <a:p>
                      <a:r>
                        <a:rPr lang="en-US" sz="1600" dirty="0"/>
                        <a:t>Jianlin Guo</a:t>
                      </a:r>
                    </a:p>
                  </a:txBody>
                  <a:tcPr/>
                </a:tc>
                <a:tc>
                  <a:txBody>
                    <a:bodyPr/>
                    <a:lstStyle/>
                    <a:p>
                      <a:r>
                        <a:rPr lang="en-US" sz="1600" dirty="0"/>
                        <a:t>00:30</a:t>
                      </a:r>
                    </a:p>
                  </a:txBody>
                  <a:tcPr/>
                </a:tc>
                <a:extLst>
                  <a:ext uri="{0D108BD9-81ED-4DB2-BD59-A6C34878D82A}">
                    <a16:rowId xmlns:a16="http://schemas.microsoft.com/office/drawing/2014/main" val="1399996930"/>
                  </a:ext>
                </a:extLst>
              </a:tr>
              <a:tr h="223837">
                <a:tc>
                  <a:txBody>
                    <a:bodyPr/>
                    <a:lstStyle/>
                    <a:p>
                      <a:pPr marL="0" algn="l" defTabSz="975386" rtl="0" eaLnBrk="1" latinLnBrk="0" hangingPunct="1"/>
                      <a:r>
                        <a:rPr lang="en-US" sz="1600" kern="1200" dirty="0">
                          <a:solidFill>
                            <a:schemeClr val="dk1"/>
                          </a:solidFill>
                          <a:latin typeface="+mn-lt"/>
                          <a:ea typeface="+mn-ea"/>
                          <a:cs typeface="+mn-cs"/>
                        </a:rPr>
                        <a:t>2.2</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Follow up on measurement of radio noise over Sub-1 GHz band emitted from mini PC and laptop PC, and its impact on communication performance of IEEE 802.11ah</a:t>
                      </a:r>
                    </a:p>
                  </a:txBody>
                  <a:tcPr/>
                </a:tc>
                <a:tc>
                  <a:txBody>
                    <a:bodyPr/>
                    <a:lstStyle/>
                    <a:p>
                      <a:r>
                        <a:rPr lang="en-US" sz="1600" dirty="0"/>
                        <a:t>Kazuto Yano</a:t>
                      </a:r>
                    </a:p>
                  </a:txBody>
                  <a:tcPr/>
                </a:tc>
                <a:tc>
                  <a:txBody>
                    <a:bodyPr/>
                    <a:lstStyle/>
                    <a:p>
                      <a:r>
                        <a:rPr lang="en-US" sz="1600" dirty="0"/>
                        <a:t>00:30</a:t>
                      </a:r>
                    </a:p>
                  </a:txBody>
                  <a:tcPr/>
                </a:tc>
                <a:extLst>
                  <a:ext uri="{0D108BD9-81ED-4DB2-BD59-A6C34878D82A}">
                    <a16:rowId xmlns:a16="http://schemas.microsoft.com/office/drawing/2014/main" val="2151271925"/>
                  </a:ext>
                </a:extLst>
              </a:tr>
              <a:tr h="223837">
                <a:tc>
                  <a:txBody>
                    <a:bodyPr/>
                    <a:lstStyle/>
                    <a:p>
                      <a:pPr marL="0" algn="l" defTabSz="975386" rtl="0" eaLnBrk="1" latinLnBrk="0" hangingPunct="1"/>
                      <a:r>
                        <a:rPr lang="en-US" sz="1600" kern="1200" dirty="0">
                          <a:solidFill>
                            <a:schemeClr val="dk1"/>
                          </a:solidFill>
                          <a:latin typeface="+mn-lt"/>
                          <a:ea typeface="+mn-ea"/>
                          <a:cs typeface="+mn-cs"/>
                        </a:rPr>
                        <a:t>3</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Recess</a:t>
                      </a: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772838150"/>
                  </a:ext>
                </a:extLst>
              </a:tr>
            </a:tbl>
          </a:graphicData>
        </a:graphic>
      </p:graphicFrame>
    </p:spTree>
    <p:extLst>
      <p:ext uri="{BB962C8B-B14F-4D97-AF65-F5344CB8AC3E}">
        <p14:creationId xmlns:p14="http://schemas.microsoft.com/office/powerpoint/2010/main" val="80739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136B40-5BAD-587D-0F1C-34C6A1F4F1C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72987CC-9475-332C-FED4-79361D522F8D}"/>
              </a:ext>
            </a:extLst>
          </p:cNvPr>
          <p:cNvSpPr>
            <a:spLocks noGrp="1"/>
          </p:cNvSpPr>
          <p:nvPr>
            <p:ph type="title"/>
          </p:nvPr>
        </p:nvSpPr>
        <p:spPr>
          <a:xfrm>
            <a:off x="1524000" y="231502"/>
            <a:ext cx="5057988" cy="431799"/>
          </a:xfrm>
        </p:spPr>
        <p:txBody>
          <a:bodyPr/>
          <a:lstStyle/>
          <a:p>
            <a:r>
              <a:rPr lang="en-US" sz="2000" dirty="0"/>
              <a:t>Agenda</a:t>
            </a:r>
          </a:p>
        </p:txBody>
      </p:sp>
      <p:sp>
        <p:nvSpPr>
          <p:cNvPr id="4" name="Slide Number Placeholder 3">
            <a:extLst>
              <a:ext uri="{FF2B5EF4-FFF2-40B4-BE49-F238E27FC236}">
                <a16:creationId xmlns:a16="http://schemas.microsoft.com/office/drawing/2014/main" id="{17034529-540F-DE49-4142-94F4BD3B0532}"/>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41E9C962-E0E7-E977-9651-F38145CD3BC1}"/>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1BDEFE28-F1B8-538E-F69B-3372D80D7ED6}"/>
              </a:ext>
            </a:extLst>
          </p:cNvPr>
          <p:cNvSpPr>
            <a:spLocks noGrp="1"/>
          </p:cNvSpPr>
          <p:nvPr>
            <p:ph type="dt" idx="15"/>
          </p:nvPr>
        </p:nvSpPr>
        <p:spPr/>
        <p:txBody>
          <a:bodyPr/>
          <a:lstStyle/>
          <a:p>
            <a:r>
              <a:rPr lang="en-US" dirty="0"/>
              <a:t>Sept 2024</a:t>
            </a:r>
            <a:endParaRPr lang="en-GB" dirty="0"/>
          </a:p>
        </p:txBody>
      </p:sp>
      <p:graphicFrame>
        <p:nvGraphicFramePr>
          <p:cNvPr id="9" name="Content Placeholder 8">
            <a:extLst>
              <a:ext uri="{FF2B5EF4-FFF2-40B4-BE49-F238E27FC236}">
                <a16:creationId xmlns:a16="http://schemas.microsoft.com/office/drawing/2014/main" id="{84B8A27B-EDC4-9A43-DC5B-67B35D5166A8}"/>
              </a:ext>
            </a:extLst>
          </p:cNvPr>
          <p:cNvGraphicFramePr>
            <a:graphicFrameLocks noGrp="1"/>
          </p:cNvGraphicFramePr>
          <p:nvPr>
            <p:ph idx="1"/>
            <p:extLst>
              <p:ext uri="{D42A27DB-BD31-4B8C-83A1-F6EECF244321}">
                <p14:modId xmlns:p14="http://schemas.microsoft.com/office/powerpoint/2010/main" val="4028148981"/>
              </p:ext>
            </p:extLst>
          </p:nvPr>
        </p:nvGraphicFramePr>
        <p:xfrm>
          <a:off x="591079" y="685800"/>
          <a:ext cx="8629121" cy="4058920"/>
        </p:xfrm>
        <a:graphic>
          <a:graphicData uri="http://schemas.openxmlformats.org/drawingml/2006/table">
            <a:tbl>
              <a:tblPr firstRow="1" bandRow="1">
                <a:tableStyleId>{5C22544A-7EE6-4342-B048-85BDC9FD1C3A}</a:tableStyleId>
              </a:tblPr>
              <a:tblGrid>
                <a:gridCol w="547136">
                  <a:extLst>
                    <a:ext uri="{9D8B030D-6E8A-4147-A177-3AD203B41FA5}">
                      <a16:colId xmlns:a16="http://schemas.microsoft.com/office/drawing/2014/main" val="126119602"/>
                    </a:ext>
                  </a:extLst>
                </a:gridCol>
                <a:gridCol w="5795985">
                  <a:extLst>
                    <a:ext uri="{9D8B030D-6E8A-4147-A177-3AD203B41FA5}">
                      <a16:colId xmlns:a16="http://schemas.microsoft.com/office/drawing/2014/main" val="3194517717"/>
                    </a:ext>
                  </a:extLst>
                </a:gridCol>
                <a:gridCol w="1551267">
                  <a:extLst>
                    <a:ext uri="{9D8B030D-6E8A-4147-A177-3AD203B41FA5}">
                      <a16:colId xmlns:a16="http://schemas.microsoft.com/office/drawing/2014/main" val="3870017320"/>
                    </a:ext>
                  </a:extLst>
                </a:gridCol>
                <a:gridCol w="734733">
                  <a:extLst>
                    <a:ext uri="{9D8B030D-6E8A-4147-A177-3AD203B41FA5}">
                      <a16:colId xmlns:a16="http://schemas.microsoft.com/office/drawing/2014/main" val="290908767"/>
                    </a:ext>
                  </a:extLst>
                </a:gridCol>
              </a:tblGrid>
              <a:tr h="370840">
                <a:tc>
                  <a:txBody>
                    <a:bodyPr/>
                    <a:lstStyle/>
                    <a:p>
                      <a:endParaRPr lang="en-US" sz="1600" dirty="0"/>
                    </a:p>
                  </a:txBody>
                  <a:tcPr/>
                </a:tc>
                <a:tc>
                  <a:txBody>
                    <a:bodyPr/>
                    <a:lstStyle/>
                    <a:p>
                      <a:r>
                        <a:rPr lang="en-US" sz="1600" dirty="0"/>
                        <a:t>Topic</a:t>
                      </a:r>
                    </a:p>
                  </a:txBody>
                  <a:tcPr/>
                </a:tc>
                <a:tc>
                  <a:txBody>
                    <a:bodyPr/>
                    <a:lstStyle/>
                    <a:p>
                      <a:r>
                        <a:rPr lang="en-US" sz="1600" dirty="0"/>
                        <a:t>Presenter</a:t>
                      </a:r>
                    </a:p>
                  </a:txBody>
                  <a:tcPr/>
                </a:tc>
                <a:tc>
                  <a:txBody>
                    <a:bodyPr/>
                    <a:lstStyle/>
                    <a:p>
                      <a:r>
                        <a:rPr lang="en-US" sz="1600" dirty="0"/>
                        <a:t>Time</a:t>
                      </a:r>
                    </a:p>
                  </a:txBody>
                  <a:tcPr/>
                </a:tc>
                <a:extLst>
                  <a:ext uri="{0D108BD9-81ED-4DB2-BD59-A6C34878D82A}">
                    <a16:rowId xmlns:a16="http://schemas.microsoft.com/office/drawing/2014/main" val="2980163536"/>
                  </a:ext>
                </a:extLst>
              </a:tr>
              <a:tr h="223837">
                <a:tc>
                  <a:txBody>
                    <a:bodyPr/>
                    <a:lstStyle/>
                    <a:p>
                      <a:pPr marL="0" algn="l" defTabSz="975386" rtl="0" eaLnBrk="1" latinLnBrk="0" hangingPunct="1"/>
                      <a:r>
                        <a:rPr lang="en-US" sz="1600" kern="1200" dirty="0">
                          <a:solidFill>
                            <a:schemeClr val="dk1"/>
                          </a:solidFill>
                          <a:latin typeface="+mn-lt"/>
                          <a:ea typeface="+mn-ea"/>
                          <a:cs typeface="+mn-cs"/>
                        </a:rPr>
                        <a:t>3</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Recess</a:t>
                      </a: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772838150"/>
                  </a:ext>
                </a:extLst>
              </a:tr>
              <a:tr h="223837">
                <a:tc>
                  <a:txBody>
                    <a:bodyPr/>
                    <a:lstStyle/>
                    <a:p>
                      <a:r>
                        <a:rPr lang="en-US" sz="1600" dirty="0"/>
                        <a:t>4</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b="1" dirty="0">
                          <a:solidFill>
                            <a:schemeClr val="accent2">
                              <a:lumMod val="50000"/>
                            </a:schemeClr>
                          </a:solidFill>
                        </a:rPr>
                        <a:t>Thursday 14-November</a:t>
                      </a: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480054099"/>
                  </a:ext>
                </a:extLst>
              </a:tr>
              <a:tr h="223837">
                <a:tc>
                  <a:txBody>
                    <a:bodyPr/>
                    <a:lstStyle/>
                    <a:p>
                      <a:r>
                        <a:rPr lang="en-US" sz="1600" dirty="0"/>
                        <a:t>5</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Opening reminders and Agenda review</a:t>
                      </a:r>
                    </a:p>
                  </a:txBody>
                  <a:tcPr/>
                </a:tc>
                <a:tc>
                  <a:txBody>
                    <a:bodyPr/>
                    <a:lstStyle/>
                    <a:p>
                      <a:r>
                        <a:rPr lang="en-US" sz="1600" dirty="0"/>
                        <a:t>Chair</a:t>
                      </a:r>
                    </a:p>
                  </a:txBody>
                  <a:tcPr/>
                </a:tc>
                <a:tc>
                  <a:txBody>
                    <a:bodyPr/>
                    <a:lstStyle/>
                    <a:p>
                      <a:r>
                        <a:rPr lang="en-US" sz="1600" dirty="0"/>
                        <a:t>00:05</a:t>
                      </a:r>
                    </a:p>
                  </a:txBody>
                  <a:tcPr/>
                </a:tc>
                <a:extLst>
                  <a:ext uri="{0D108BD9-81ED-4DB2-BD59-A6C34878D82A}">
                    <a16:rowId xmlns:a16="http://schemas.microsoft.com/office/drawing/2014/main" val="3104991797"/>
                  </a:ext>
                </a:extLst>
              </a:tr>
              <a:tr h="310197">
                <a:tc>
                  <a:txBody>
                    <a:bodyPr/>
                    <a:lstStyle/>
                    <a:p>
                      <a:r>
                        <a:rPr lang="en-US" sz="1600" dirty="0"/>
                        <a:t>6</a:t>
                      </a:r>
                    </a:p>
                  </a:txBody>
                  <a:tcPr/>
                </a:tc>
                <a:tc>
                  <a:txBody>
                    <a:bodyPr/>
                    <a:lstStyle/>
                    <a:p>
                      <a:pPr algn="l"/>
                      <a:r>
                        <a:rPr lang="en-US" sz="1600" kern="1200" dirty="0">
                          <a:solidFill>
                            <a:schemeClr val="dk1"/>
                          </a:solidFill>
                          <a:latin typeface="+mn-lt"/>
                          <a:ea typeface="+mn-ea"/>
                          <a:cs typeface="+mn-cs"/>
                        </a:rPr>
                        <a:t>Technical Contributions and Discussion</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endParaRPr lang="en-US" sz="1600" dirty="0"/>
                    </a:p>
                  </a:txBody>
                  <a:tcPr/>
                </a:tc>
                <a:tc>
                  <a:txBody>
                    <a:bodyPr/>
                    <a:lstStyle/>
                    <a:p>
                      <a:endParaRPr lang="en-US" sz="1600" dirty="0"/>
                    </a:p>
                  </a:txBody>
                  <a:tcPr/>
                </a:tc>
                <a:extLst>
                  <a:ext uri="{0D108BD9-81ED-4DB2-BD59-A6C34878D82A}">
                    <a16:rowId xmlns:a16="http://schemas.microsoft.com/office/drawing/2014/main" val="3533736417"/>
                  </a:ext>
                </a:extLst>
              </a:tr>
              <a:tr h="223837">
                <a:tc>
                  <a:txBody>
                    <a:bodyPr/>
                    <a:lstStyle/>
                    <a:p>
                      <a:r>
                        <a:rPr lang="en-US" sz="1600" dirty="0"/>
                        <a:t>6.1</a:t>
                      </a:r>
                    </a:p>
                  </a:txBody>
                  <a:tcPr/>
                </a:tc>
                <a:tc>
                  <a:txBody>
                    <a:bodyPr/>
                    <a:lstStyle/>
                    <a:p>
                      <a:r>
                        <a:rPr lang="en-US" sz="1600" dirty="0"/>
                        <a:t>Additional simulations for coexistence</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err="1"/>
                        <a:t>Takenori</a:t>
                      </a:r>
                      <a:r>
                        <a:rPr lang="en-US" sz="1600" dirty="0"/>
                        <a:t> Sumi</a:t>
                      </a:r>
                    </a:p>
                  </a:txBody>
                  <a:tcPr/>
                </a:tc>
                <a:tc>
                  <a:txBody>
                    <a:bodyPr/>
                    <a:lstStyle/>
                    <a:p>
                      <a:r>
                        <a:rPr lang="en-US" sz="1600" dirty="0"/>
                        <a:t>00:30</a:t>
                      </a:r>
                    </a:p>
                  </a:txBody>
                  <a:tcPr/>
                </a:tc>
                <a:extLst>
                  <a:ext uri="{0D108BD9-81ED-4DB2-BD59-A6C34878D82A}">
                    <a16:rowId xmlns:a16="http://schemas.microsoft.com/office/drawing/2014/main" val="3687561836"/>
                  </a:ext>
                </a:extLst>
              </a:tr>
              <a:tr h="223837">
                <a:tc>
                  <a:txBody>
                    <a:bodyPr/>
                    <a:lstStyle/>
                    <a:p>
                      <a:r>
                        <a:rPr lang="en-US" sz="1600" dirty="0"/>
                        <a:t>6.2</a:t>
                      </a:r>
                    </a:p>
                  </a:txBody>
                  <a:tcPr/>
                </a:tc>
                <a:tc>
                  <a:txBody>
                    <a:bodyPr/>
                    <a:lstStyle/>
                    <a:p>
                      <a:r>
                        <a:rPr lang="en-US" sz="1600" dirty="0"/>
                        <a:t>Experimental results using IEEE 802.11ah and IEEE 802.15.4g</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err="1"/>
                        <a:t>Takenori</a:t>
                      </a:r>
                      <a:r>
                        <a:rPr lang="en-US" sz="1600" dirty="0"/>
                        <a:t> Sumi</a:t>
                      </a:r>
                    </a:p>
                  </a:txBody>
                  <a:tcPr/>
                </a:tc>
                <a:tc>
                  <a:txBody>
                    <a:bodyPr/>
                    <a:lstStyle/>
                    <a:p>
                      <a:r>
                        <a:rPr lang="en-US" sz="1600" dirty="0"/>
                        <a:t>00:30</a:t>
                      </a:r>
                    </a:p>
                  </a:txBody>
                  <a:tcPr/>
                </a:tc>
                <a:extLst>
                  <a:ext uri="{0D108BD9-81ED-4DB2-BD59-A6C34878D82A}">
                    <a16:rowId xmlns:a16="http://schemas.microsoft.com/office/drawing/2014/main" val="438814077"/>
                  </a:ext>
                </a:extLst>
              </a:tr>
              <a:tr h="223837">
                <a:tc>
                  <a:txBody>
                    <a:bodyPr/>
                    <a:lstStyle/>
                    <a:p>
                      <a:r>
                        <a:rPr lang="en-US" sz="1600" dirty="0"/>
                        <a:t>6.3</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Updated features in 802.15.4</a:t>
                      </a:r>
                    </a:p>
                  </a:txBody>
                  <a:tcPr/>
                </a:tc>
                <a:tc>
                  <a:txBody>
                    <a:bodyPr/>
                    <a:lstStyle/>
                    <a:p>
                      <a:r>
                        <a:rPr lang="en-US" sz="1600" dirty="0"/>
                        <a:t>Ben Rolfe</a:t>
                      </a:r>
                    </a:p>
                  </a:txBody>
                  <a:tcPr/>
                </a:tc>
                <a:tc>
                  <a:txBody>
                    <a:bodyPr/>
                    <a:lstStyle/>
                    <a:p>
                      <a:r>
                        <a:rPr lang="en-US" sz="1600" dirty="0"/>
                        <a:t>00:20</a:t>
                      </a:r>
                    </a:p>
                  </a:txBody>
                  <a:tcPr/>
                </a:tc>
                <a:extLst>
                  <a:ext uri="{0D108BD9-81ED-4DB2-BD59-A6C34878D82A}">
                    <a16:rowId xmlns:a16="http://schemas.microsoft.com/office/drawing/2014/main" val="3262596200"/>
                  </a:ext>
                </a:extLst>
              </a:tr>
              <a:tr h="223837">
                <a:tc>
                  <a:txBody>
                    <a:bodyPr/>
                    <a:lstStyle/>
                    <a:p>
                      <a:r>
                        <a:rPr lang="en-US" sz="1600" dirty="0"/>
                        <a:t>6.4</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TBD</a:t>
                      </a:r>
                    </a:p>
                  </a:txBody>
                  <a:tcPr/>
                </a:tc>
                <a:tc>
                  <a:txBody>
                    <a:bodyPr/>
                    <a:lstStyle/>
                    <a:p>
                      <a:r>
                        <a:rPr lang="en-US" sz="1600" dirty="0"/>
                        <a:t>TBD</a:t>
                      </a:r>
                    </a:p>
                  </a:txBody>
                  <a:tcPr/>
                </a:tc>
                <a:tc>
                  <a:txBody>
                    <a:bodyPr/>
                    <a:lstStyle/>
                    <a:p>
                      <a:r>
                        <a:rPr lang="en-US" sz="1600" dirty="0"/>
                        <a:t>00:20</a:t>
                      </a:r>
                    </a:p>
                  </a:txBody>
                  <a:tcPr/>
                </a:tc>
                <a:extLst>
                  <a:ext uri="{0D108BD9-81ED-4DB2-BD59-A6C34878D82A}">
                    <a16:rowId xmlns:a16="http://schemas.microsoft.com/office/drawing/2014/main" val="988801613"/>
                  </a:ext>
                </a:extLst>
              </a:tr>
              <a:tr h="223837">
                <a:tc>
                  <a:txBody>
                    <a:bodyPr/>
                    <a:lstStyle/>
                    <a:p>
                      <a:r>
                        <a:rPr lang="en-US" sz="1600" dirty="0"/>
                        <a:t>7</a:t>
                      </a:r>
                    </a:p>
                  </a:txBody>
                  <a:tcPr/>
                </a:tc>
                <a:tc>
                  <a:txBody>
                    <a:bodyPr/>
                    <a:lstStyle/>
                    <a:p>
                      <a:r>
                        <a:rPr lang="en-US" sz="1600" dirty="0"/>
                        <a:t>Next Steps</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a:t>Chair</a:t>
                      </a:r>
                    </a:p>
                  </a:txBody>
                  <a:tcPr/>
                </a:tc>
                <a:tc>
                  <a:txBody>
                    <a:bodyPr/>
                    <a:lstStyle/>
                    <a:p>
                      <a:r>
                        <a:rPr lang="en-US" sz="1600" dirty="0"/>
                        <a:t>00:05</a:t>
                      </a:r>
                    </a:p>
                  </a:txBody>
                  <a:tcPr/>
                </a:tc>
                <a:extLst>
                  <a:ext uri="{0D108BD9-81ED-4DB2-BD59-A6C34878D82A}">
                    <a16:rowId xmlns:a16="http://schemas.microsoft.com/office/drawing/2014/main" val="971427514"/>
                  </a:ext>
                </a:extLst>
              </a:tr>
              <a:tr h="223837">
                <a:tc>
                  <a:txBody>
                    <a:bodyPr/>
                    <a:lstStyle/>
                    <a:p>
                      <a:r>
                        <a:rPr lang="en-US" sz="1600" dirty="0"/>
                        <a:t>8</a:t>
                      </a:r>
                    </a:p>
                  </a:txBody>
                  <a:tcPr/>
                </a:tc>
                <a:tc>
                  <a:txBody>
                    <a:bodyPr/>
                    <a:lstStyle/>
                    <a:p>
                      <a:r>
                        <a:rPr lang="en-US" sz="1600" dirty="0" err="1"/>
                        <a:t>Aob</a:t>
                      </a:r>
                      <a:endParaRPr lang="en-US" sz="1600" dirty="0"/>
                    </a:p>
                  </a:txBody>
                  <a:tcPr/>
                </a:tc>
                <a:tc>
                  <a:txBody>
                    <a:bodyPr/>
                    <a:lstStyle/>
                    <a:p>
                      <a:endParaRPr lang="en-US" sz="1600" dirty="0"/>
                    </a:p>
                  </a:txBody>
                  <a:tcPr/>
                </a:tc>
                <a:tc>
                  <a:txBody>
                    <a:bodyPr/>
                    <a:lstStyle/>
                    <a:p>
                      <a:r>
                        <a:rPr lang="en-US" sz="1600" dirty="0"/>
                        <a:t>00:10</a:t>
                      </a:r>
                    </a:p>
                  </a:txBody>
                  <a:tcPr/>
                </a:tc>
                <a:extLst>
                  <a:ext uri="{0D108BD9-81ED-4DB2-BD59-A6C34878D82A}">
                    <a16:rowId xmlns:a16="http://schemas.microsoft.com/office/drawing/2014/main" val="3409947487"/>
                  </a:ext>
                </a:extLst>
              </a:tr>
              <a:tr h="223837">
                <a:tc>
                  <a:txBody>
                    <a:bodyPr/>
                    <a:lstStyle/>
                    <a:p>
                      <a:r>
                        <a:rPr lang="en-US" sz="1600" dirty="0"/>
                        <a:t>9</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a:t>Adjourn</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endParaRPr lang="en-US" sz="1600" dirty="0"/>
                    </a:p>
                  </a:txBody>
                  <a:tcPr/>
                </a:tc>
                <a:tc>
                  <a:txBody>
                    <a:bodyPr/>
                    <a:lstStyle/>
                    <a:p>
                      <a:endParaRPr lang="en-US" sz="1600" dirty="0"/>
                    </a:p>
                  </a:txBody>
                  <a:tcPr/>
                </a:tc>
                <a:extLst>
                  <a:ext uri="{0D108BD9-81ED-4DB2-BD59-A6C34878D82A}">
                    <a16:rowId xmlns:a16="http://schemas.microsoft.com/office/drawing/2014/main" val="2847397613"/>
                  </a:ext>
                </a:extLst>
              </a:tr>
            </a:tbl>
          </a:graphicData>
        </a:graphic>
      </p:graphicFrame>
    </p:spTree>
    <p:extLst>
      <p:ext uri="{BB962C8B-B14F-4D97-AF65-F5344CB8AC3E}">
        <p14:creationId xmlns:p14="http://schemas.microsoft.com/office/powerpoint/2010/main" val="899395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AC1F8-0847-3E53-2D2B-8DB5D4AEBD9D}"/>
              </a:ext>
            </a:extLst>
          </p:cNvPr>
          <p:cNvSpPr>
            <a:spLocks noGrp="1"/>
          </p:cNvSpPr>
          <p:nvPr>
            <p:ph type="title"/>
          </p:nvPr>
        </p:nvSpPr>
        <p:spPr/>
        <p:txBody>
          <a:bodyPr/>
          <a:lstStyle/>
          <a:p>
            <a:r>
              <a:rPr lang="en-US" dirty="0"/>
              <a:t>Recess</a:t>
            </a:r>
          </a:p>
        </p:txBody>
      </p:sp>
      <p:sp>
        <p:nvSpPr>
          <p:cNvPr id="4" name="Slide Number Placeholder 3">
            <a:extLst>
              <a:ext uri="{FF2B5EF4-FFF2-40B4-BE49-F238E27FC236}">
                <a16:creationId xmlns:a16="http://schemas.microsoft.com/office/drawing/2014/main" id="{7572436A-69D8-B09E-8C29-FFBFE882A32B}"/>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4619383D-CADD-E644-4131-545565D0A735}"/>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5EBF4798-057B-1641-5B33-A4305F7BF5FF}"/>
              </a:ext>
            </a:extLst>
          </p:cNvPr>
          <p:cNvSpPr>
            <a:spLocks noGrp="1"/>
          </p:cNvSpPr>
          <p:nvPr>
            <p:ph type="dt" idx="15"/>
          </p:nvPr>
        </p:nvSpPr>
        <p:spPr/>
        <p:txBody>
          <a:bodyPr/>
          <a:lstStyle/>
          <a:p>
            <a:r>
              <a:rPr lang="en-US"/>
              <a:t>Jan 2025</a:t>
            </a:r>
            <a:endParaRPr lang="en-GB" dirty="0"/>
          </a:p>
        </p:txBody>
      </p:sp>
      <p:pic>
        <p:nvPicPr>
          <p:cNvPr id="8" name="Graphic 7" descr="Beer outline">
            <a:extLst>
              <a:ext uri="{FF2B5EF4-FFF2-40B4-BE49-F238E27FC236}">
                <a16:creationId xmlns:a16="http://schemas.microsoft.com/office/drawing/2014/main" id="{C3DA21F9-9211-1537-4E8A-14B5A12292F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419600" y="3200400"/>
            <a:ext cx="914400" cy="914400"/>
          </a:xfrm>
          <a:prstGeom prst="rect">
            <a:avLst/>
          </a:prstGeom>
        </p:spPr>
      </p:pic>
    </p:spTree>
    <p:extLst>
      <p:ext uri="{BB962C8B-B14F-4D97-AF65-F5344CB8AC3E}">
        <p14:creationId xmlns:p14="http://schemas.microsoft.com/office/powerpoint/2010/main" val="1240173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47B81-8258-FE27-F09D-D69C8488A834}"/>
              </a:ext>
            </a:extLst>
          </p:cNvPr>
          <p:cNvSpPr>
            <a:spLocks noGrp="1"/>
          </p:cNvSpPr>
          <p:nvPr>
            <p:ph type="title"/>
          </p:nvPr>
        </p:nvSpPr>
        <p:spPr/>
        <p:txBody>
          <a:bodyPr/>
          <a:lstStyle/>
          <a:p>
            <a:r>
              <a:rPr lang="en-US" dirty="0"/>
              <a:t>Next Steps</a:t>
            </a:r>
          </a:p>
        </p:txBody>
      </p:sp>
      <p:sp>
        <p:nvSpPr>
          <p:cNvPr id="4" name="Slide Number Placeholder 3">
            <a:extLst>
              <a:ext uri="{FF2B5EF4-FFF2-40B4-BE49-F238E27FC236}">
                <a16:creationId xmlns:a16="http://schemas.microsoft.com/office/drawing/2014/main" id="{6B1AAE3A-B326-3366-95E8-19E54CFDDEC6}"/>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9</a:t>
            </a:fld>
            <a:endParaRPr lang="en-US"/>
          </a:p>
        </p:txBody>
      </p:sp>
      <p:pic>
        <p:nvPicPr>
          <p:cNvPr id="6" name="Picture 5" descr="A stairs in the woods&#10;&#10;Description automatically generated">
            <a:extLst>
              <a:ext uri="{FF2B5EF4-FFF2-40B4-BE49-F238E27FC236}">
                <a16:creationId xmlns:a16="http://schemas.microsoft.com/office/drawing/2014/main" id="{2281A8BB-D1DE-4400-25E5-444761B57D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74620" y="2560320"/>
            <a:ext cx="4396740" cy="3299460"/>
          </a:xfrm>
          <a:prstGeom prst="rect">
            <a:avLst/>
          </a:prstGeom>
        </p:spPr>
      </p:pic>
    </p:spTree>
    <p:extLst>
      <p:ext uri="{BB962C8B-B14F-4D97-AF65-F5344CB8AC3E}">
        <p14:creationId xmlns:p14="http://schemas.microsoft.com/office/powerpoint/2010/main" val="28147414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4187</TotalTime>
  <Words>598</Words>
  <Application>Microsoft Office PowerPoint</Application>
  <PresentationFormat>Custom</PresentationFormat>
  <Paragraphs>164</Paragraphs>
  <Slides>12</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 Unicode MS</vt:lpstr>
      <vt:lpstr>Arial</vt:lpstr>
      <vt:lpstr>Calibri</vt:lpstr>
      <vt:lpstr>Courier New</vt:lpstr>
      <vt:lpstr>Times New Roman</vt:lpstr>
      <vt:lpstr>Wingdings</vt:lpstr>
      <vt:lpstr>Office Theme</vt:lpstr>
      <vt:lpstr>TG 19.3a Agenda and Meeting Slides  March 2025</vt:lpstr>
      <vt:lpstr>Tg19.3a</vt:lpstr>
      <vt:lpstr>Project Overview</vt:lpstr>
      <vt:lpstr>Proposed Focus for March</vt:lpstr>
      <vt:lpstr>TG Overview</vt:lpstr>
      <vt:lpstr>Agenda</vt:lpstr>
      <vt:lpstr>Agenda</vt:lpstr>
      <vt:lpstr>Recess</vt:lpstr>
      <vt:lpstr>Next Steps</vt:lpstr>
      <vt:lpstr>Near Term Milestones</vt:lpstr>
      <vt:lpstr>Any Other Business?</vt:lpstr>
      <vt:lpstr>Adjourn</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212</cp:revision>
  <cp:lastPrinted>2015-01-08T23:35:49Z</cp:lastPrinted>
  <dcterms:created xsi:type="dcterms:W3CDTF">2014-10-30T17:06:39Z</dcterms:created>
  <dcterms:modified xsi:type="dcterms:W3CDTF">2025-03-09T20:13:16Z</dcterms:modified>
</cp:coreProperties>
</file>