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1" r:id="rId2"/>
    <p:sldMasterId id="2147483663" r:id="rId3"/>
  </p:sldMasterIdLst>
  <p:notesMasterIdLst>
    <p:notesMasterId r:id="rId17"/>
  </p:notesMasterIdLst>
  <p:handoutMasterIdLst>
    <p:handoutMasterId r:id="rId18"/>
  </p:handoutMasterIdLst>
  <p:sldIdLst>
    <p:sldId id="256" r:id="rId4"/>
    <p:sldId id="275" r:id="rId5"/>
    <p:sldId id="332" r:id="rId6"/>
    <p:sldId id="330" r:id="rId7"/>
    <p:sldId id="331" r:id="rId8"/>
    <p:sldId id="298" r:id="rId9"/>
    <p:sldId id="333" r:id="rId10"/>
    <p:sldId id="334" r:id="rId11"/>
    <p:sldId id="336" r:id="rId12"/>
    <p:sldId id="335" r:id="rId13"/>
    <p:sldId id="337" r:id="rId14"/>
    <p:sldId id="338" r:id="rId15"/>
    <p:sldId id="339" r:id="rId1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A1D700-E63F-4252-9735-504491B8236D}" v="831" dt="2025-01-16T04:15:46.530"/>
    <p1510:client id="{FCEAAF10-3C0C-42DE-87C1-30E7A15DE7A5}" v="61" dt="2025-01-16T07:57:29.7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26" autoAdjust="0"/>
    <p:restoredTop sz="91948" autoAdjust="0"/>
  </p:normalViewPr>
  <p:slideViewPr>
    <p:cSldViewPr>
      <p:cViewPr varScale="1">
        <p:scale>
          <a:sx n="65" d="100"/>
          <a:sy n="65" d="100"/>
        </p:scale>
        <p:origin x="1324" y="4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7" d="100"/>
          <a:sy n="47" d="100"/>
        </p:scale>
        <p:origin x="2286"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262256"/>
            <a:ext cx="2831268" cy="4571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8438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116639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78904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921223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60A6D7-E90F-7600-8E02-4C4E71C05AF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B375B4-9CEE-03E7-0353-427315DC1D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47C47CC-65D7-0C50-05F1-114C44E560E4}"/>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35B94724-5F3B-8425-BEAB-14EC60BE6BBC}"/>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0DE075C0-2FB3-4B51-908F-F99711E74674}"/>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4A8FF9AE-A670-4C2D-6D92-572EF571CCEF}"/>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EF07D343-B42E-638D-8565-9073E624AFE5}"/>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385369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897865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708A3AF-15A9-0CBF-FE7A-DAFD052C357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C48932E-FB6E-4931-707E-7EA17C2E421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3E148B4-E85F-46EA-0723-B307CCCA4E90}"/>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CA59E76-0996-BBAC-20D6-B6CCC1125463}"/>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0A622159-4093-B365-80CD-2C5966FE0D16}"/>
              </a:ext>
            </a:extLst>
          </p:cNvPr>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a:extLst>
              <a:ext uri="{FF2B5EF4-FFF2-40B4-BE49-F238E27FC236}">
                <a16:creationId xmlns:a16="http://schemas.microsoft.com/office/drawing/2014/main" id="{E6B11CF2-5315-DFF9-1111-80BCCB4429F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444A3D8-980D-6DF1-475F-23A65F20E509}"/>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51884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4" name="Date Placeholder 3">
            <a:extLst>
              <a:ext uri="{FF2B5EF4-FFF2-40B4-BE49-F238E27FC236}">
                <a16:creationId xmlns:a16="http://schemas.microsoft.com/office/drawing/2014/main" id="{2DDADBA1-FB4F-A233-54EE-F61F0B05D086}"/>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974B79C5-3737-DE34-2118-E2EC18AC2E6F}"/>
              </a:ext>
            </a:extLst>
          </p:cNvPr>
          <p:cNvSpPr>
            <a:spLocks noGrp="1"/>
          </p:cNvSpPr>
          <p:nvPr>
            <p:ph type="ftr" idx="11"/>
          </p:nvPr>
        </p:nvSpPr>
        <p:spPr/>
        <p:txBody>
          <a:bodyPr/>
          <a:lstStyle/>
          <a:p>
            <a:r>
              <a:rPr lang="it-IT" dirty="0"/>
              <a:t>Jianlin Guo et al, Mitsubishi Electric</a:t>
            </a:r>
            <a:endParaRPr lang="en-GB" dirty="0"/>
          </a:p>
        </p:txBody>
      </p:sp>
      <p:sp>
        <p:nvSpPr>
          <p:cNvPr id="7" name="Slide Number Placeholder 6">
            <a:extLst>
              <a:ext uri="{FF2B5EF4-FFF2-40B4-BE49-F238E27FC236}">
                <a16:creationId xmlns:a16="http://schemas.microsoft.com/office/drawing/2014/main" id="{242A67BB-7229-A86F-461F-CC474D90C253}"/>
              </a:ext>
            </a:extLst>
          </p:cNvPr>
          <p:cNvSpPr>
            <a:spLocks noGrp="1"/>
          </p:cNvSpPr>
          <p:nvPr>
            <p:ph type="sldNum" idx="12"/>
          </p:nvPr>
        </p:nvSpPr>
        <p:spPr/>
        <p:txBody>
          <a:bodyPr/>
          <a:lstStyle/>
          <a:p>
            <a:r>
              <a:rPr lang="en-GB"/>
              <a:t>Slide </a:t>
            </a:r>
            <a:fld id="{D09C756B-EB39-4236-ADBB-73052B179AE4}" type="slidenum">
              <a:rPr lang="en-GB" smtClean="0"/>
              <a:pPr/>
              <a:t>‹#›</a:t>
            </a:fld>
            <a:endParaRPr lang="en-GB" dirty="0"/>
          </a:p>
        </p:txBody>
      </p:sp>
    </p:spTree>
  </p:cSld>
  <p:clrMapOvr>
    <a:masterClrMapping/>
  </p:clrMapOvr>
  <p:extLst>
    <p:ext uri="{DCECCB84-F9BA-43D5-87BE-67443E8EF086}">
      <p15:sldGuideLst xmlns:p15="http://schemas.microsoft.com/office/powerpoint/2012/main">
        <p15:guide id="1" orient="horz" pos="2304" userDrawn="1">
          <p15:clr>
            <a:srgbClr val="FBAE40"/>
          </p15:clr>
        </p15:guide>
        <p15:guide id="2" pos="307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5D677-0AE3-865E-5425-88413FB00930}"/>
              </a:ext>
            </a:extLst>
          </p:cNvPr>
          <p:cNvSpPr>
            <a:spLocks noGrp="1"/>
          </p:cNvSpPr>
          <p:nvPr>
            <p:ph type="title"/>
          </p:nvPr>
        </p:nvSpPr>
        <p:spPr>
          <a:xfrm>
            <a:off x="671513" y="487363"/>
            <a:ext cx="3146425" cy="1706562"/>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AA1632-C801-76CB-95AA-27317E205ABD}"/>
              </a:ext>
            </a:extLst>
          </p:cNvPr>
          <p:cNvSpPr>
            <a:spLocks noGrp="1"/>
          </p:cNvSpPr>
          <p:nvPr>
            <p:ph type="pic" idx="1"/>
          </p:nvPr>
        </p:nvSpPr>
        <p:spPr>
          <a:xfrm>
            <a:off x="4146550" y="1052513"/>
            <a:ext cx="4937125" cy="51990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0A4D320-BCE7-B7E0-B994-30920174539C}"/>
              </a:ext>
            </a:extLst>
          </p:cNvPr>
          <p:cNvSpPr>
            <a:spLocks noGrp="1"/>
          </p:cNvSpPr>
          <p:nvPr>
            <p:ph type="body" sz="half" idx="2"/>
          </p:nvPr>
        </p:nvSpPr>
        <p:spPr>
          <a:xfrm>
            <a:off x="671513" y="2193925"/>
            <a:ext cx="3146425" cy="4065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FBBD4D-C7C1-F6F5-5D00-06A05F5EB771}"/>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6" name="Footer Placeholder 5">
            <a:extLst>
              <a:ext uri="{FF2B5EF4-FFF2-40B4-BE49-F238E27FC236}">
                <a16:creationId xmlns:a16="http://schemas.microsoft.com/office/drawing/2014/main" id="{DCCD93B8-0431-ECF9-7DFD-4465170571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D42A80-9BDF-CFB4-51C0-33312A9AE65A}"/>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68411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2AD35-22FD-8E7A-4BAD-47C4C26AD4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D62801-3C36-315C-9B89-8202A0322B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985870-9394-60DE-A50A-6C05BD446FCE}"/>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5" name="Footer Placeholder 4">
            <a:extLst>
              <a:ext uri="{FF2B5EF4-FFF2-40B4-BE49-F238E27FC236}">
                <a16:creationId xmlns:a16="http://schemas.microsoft.com/office/drawing/2014/main" id="{235E7DA2-B330-A331-2787-FF56F98BE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B99F8A-3998-F432-4006-32B4C6544919}"/>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26689726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8A1C4A-BF8B-9C9B-8616-A56FBE8C57B0}"/>
              </a:ext>
            </a:extLst>
          </p:cNvPr>
          <p:cNvSpPr>
            <a:spLocks noGrp="1"/>
          </p:cNvSpPr>
          <p:nvPr>
            <p:ph type="title" orient="vert"/>
          </p:nvPr>
        </p:nvSpPr>
        <p:spPr>
          <a:xfrm>
            <a:off x="6980238" y="388938"/>
            <a:ext cx="2103437" cy="61991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A25ED7-1660-98A4-DEC4-6F44D1861D9B}"/>
              </a:ext>
            </a:extLst>
          </p:cNvPr>
          <p:cNvSpPr>
            <a:spLocks noGrp="1"/>
          </p:cNvSpPr>
          <p:nvPr>
            <p:ph type="body" orient="vert" idx="1"/>
          </p:nvPr>
        </p:nvSpPr>
        <p:spPr>
          <a:xfrm>
            <a:off x="669925" y="388938"/>
            <a:ext cx="6157913" cy="61991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468543-E68D-2E6B-B748-037B51B9C82F}"/>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5" name="Footer Placeholder 4">
            <a:extLst>
              <a:ext uri="{FF2B5EF4-FFF2-40B4-BE49-F238E27FC236}">
                <a16:creationId xmlns:a16="http://schemas.microsoft.com/office/drawing/2014/main" id="{DDACAD49-8684-0A8B-C8B9-6D5254C28E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9EAA13-1FE6-71E3-4165-DEBACE1DAFBA}"/>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36154213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53A46-CC60-9197-2300-19D5AB84C863}"/>
              </a:ext>
            </a:extLst>
          </p:cNvPr>
          <p:cNvSpPr>
            <a:spLocks noGrp="1"/>
          </p:cNvSpPr>
          <p:nvPr>
            <p:ph type="ctrTitle"/>
          </p:nvPr>
        </p:nvSpPr>
        <p:spPr>
          <a:xfrm>
            <a:off x="1219200" y="1196975"/>
            <a:ext cx="7315200" cy="254635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314685-2709-09D6-74A2-D50BA31C630C}"/>
              </a:ext>
            </a:extLst>
          </p:cNvPr>
          <p:cNvSpPr>
            <a:spLocks noGrp="1"/>
          </p:cNvSpPr>
          <p:nvPr>
            <p:ph type="subTitle" idx="1"/>
          </p:nvPr>
        </p:nvSpPr>
        <p:spPr>
          <a:xfrm>
            <a:off x="1219200" y="3841750"/>
            <a:ext cx="7315200" cy="176688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5B94A57-FF91-B622-5F57-AFDF0A61952C}"/>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5" name="Footer Placeholder 4">
            <a:extLst>
              <a:ext uri="{FF2B5EF4-FFF2-40B4-BE49-F238E27FC236}">
                <a16:creationId xmlns:a16="http://schemas.microsoft.com/office/drawing/2014/main" id="{3B969867-451E-CC41-44A0-419B476B5C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6B7428-7CAD-26C7-FDAD-4DBD1A9C904E}"/>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1115465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A0C0D-E3CA-D78F-D8F0-FA43066D95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262787-4C34-2875-98D0-8A648D8C95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DE044C-5E65-1994-E339-0B2BD6FA7084}"/>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5" name="Footer Placeholder 4">
            <a:extLst>
              <a:ext uri="{FF2B5EF4-FFF2-40B4-BE49-F238E27FC236}">
                <a16:creationId xmlns:a16="http://schemas.microsoft.com/office/drawing/2014/main" id="{9F58018C-D7B0-F731-6F1D-34C35DAF88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F8E2EF-2E97-54CA-6D92-8BDA91F21C54}"/>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1222751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1DD8E-C3AF-40CF-3B63-97D17D49045C}"/>
              </a:ext>
            </a:extLst>
          </p:cNvPr>
          <p:cNvSpPr>
            <a:spLocks noGrp="1"/>
          </p:cNvSpPr>
          <p:nvPr>
            <p:ph type="title"/>
          </p:nvPr>
        </p:nvSpPr>
        <p:spPr>
          <a:xfrm>
            <a:off x="665163" y="1824038"/>
            <a:ext cx="8412162" cy="30432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929450-900A-0B19-FC39-C7E0BE84CDCA}"/>
              </a:ext>
            </a:extLst>
          </p:cNvPr>
          <p:cNvSpPr>
            <a:spLocks noGrp="1"/>
          </p:cNvSpPr>
          <p:nvPr>
            <p:ph type="body" idx="1"/>
          </p:nvPr>
        </p:nvSpPr>
        <p:spPr>
          <a:xfrm>
            <a:off x="665163" y="4895850"/>
            <a:ext cx="8412162" cy="1600200"/>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588F7B-0801-EC7B-94AB-AC061392ACD5}"/>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5" name="Footer Placeholder 4">
            <a:extLst>
              <a:ext uri="{FF2B5EF4-FFF2-40B4-BE49-F238E27FC236}">
                <a16:creationId xmlns:a16="http://schemas.microsoft.com/office/drawing/2014/main" id="{291FD99F-1A13-AC9C-984C-52ACCE7322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31AD1C-9A63-28ED-B749-30DEBB75E033}"/>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13858866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AADC9-70BC-011A-B7BB-C5B1F2E79D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D3C29D-3E9E-F59E-2734-7AFF97107104}"/>
              </a:ext>
            </a:extLst>
          </p:cNvPr>
          <p:cNvSpPr>
            <a:spLocks noGrp="1"/>
          </p:cNvSpPr>
          <p:nvPr>
            <p:ph sz="half" idx="1"/>
          </p:nvPr>
        </p:nvSpPr>
        <p:spPr>
          <a:xfrm>
            <a:off x="669925" y="1947863"/>
            <a:ext cx="4130675" cy="4640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3C0A786-9209-0443-674E-A65B87C9EE13}"/>
              </a:ext>
            </a:extLst>
          </p:cNvPr>
          <p:cNvSpPr>
            <a:spLocks noGrp="1"/>
          </p:cNvSpPr>
          <p:nvPr>
            <p:ph sz="half" idx="2"/>
          </p:nvPr>
        </p:nvSpPr>
        <p:spPr>
          <a:xfrm>
            <a:off x="4953000" y="1947863"/>
            <a:ext cx="4130675" cy="4640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657E7-C7FB-F05B-666B-D955489256CD}"/>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6" name="Footer Placeholder 5">
            <a:extLst>
              <a:ext uri="{FF2B5EF4-FFF2-40B4-BE49-F238E27FC236}">
                <a16:creationId xmlns:a16="http://schemas.microsoft.com/office/drawing/2014/main" id="{BFDE9B1E-AAF7-289F-B23B-6EA41ED416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C44BC8-3964-B63B-469B-6B78DF333318}"/>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21572914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8065E-CB4E-A29C-406D-9602E94E6E75}"/>
              </a:ext>
            </a:extLst>
          </p:cNvPr>
          <p:cNvSpPr>
            <a:spLocks noGrp="1"/>
          </p:cNvSpPr>
          <p:nvPr>
            <p:ph type="title"/>
          </p:nvPr>
        </p:nvSpPr>
        <p:spPr>
          <a:xfrm>
            <a:off x="671513" y="388938"/>
            <a:ext cx="8412162" cy="1414462"/>
          </a:xfrm>
        </p:spPr>
        <p:txBody>
          <a:bodyPr/>
          <a:lstStyle/>
          <a:p>
            <a:r>
              <a:rPr lang="en-US"/>
              <a:t>Click to edit Master title style</a:t>
            </a:r>
          </a:p>
        </p:txBody>
      </p:sp>
      <p:sp>
        <p:nvSpPr>
          <p:cNvPr id="3" name="Text Placeholder 2">
            <a:extLst>
              <a:ext uri="{FF2B5EF4-FFF2-40B4-BE49-F238E27FC236}">
                <a16:creationId xmlns:a16="http://schemas.microsoft.com/office/drawing/2014/main" id="{B193D3C1-A4D0-F8AD-030B-463138CF11B5}"/>
              </a:ext>
            </a:extLst>
          </p:cNvPr>
          <p:cNvSpPr>
            <a:spLocks noGrp="1"/>
          </p:cNvSpPr>
          <p:nvPr>
            <p:ph type="body" idx="1"/>
          </p:nvPr>
        </p:nvSpPr>
        <p:spPr>
          <a:xfrm>
            <a:off x="671513" y="1793875"/>
            <a:ext cx="4125912" cy="8778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C2B1CC-E349-755F-6450-1D9FD169DC91}"/>
              </a:ext>
            </a:extLst>
          </p:cNvPr>
          <p:cNvSpPr>
            <a:spLocks noGrp="1"/>
          </p:cNvSpPr>
          <p:nvPr>
            <p:ph sz="half" idx="2"/>
          </p:nvPr>
        </p:nvSpPr>
        <p:spPr>
          <a:xfrm>
            <a:off x="671513" y="2671763"/>
            <a:ext cx="4125912" cy="3930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528A16-F1B5-4D54-6A07-BC1D5E4896A0}"/>
              </a:ext>
            </a:extLst>
          </p:cNvPr>
          <p:cNvSpPr>
            <a:spLocks noGrp="1"/>
          </p:cNvSpPr>
          <p:nvPr>
            <p:ph type="body" sz="quarter" idx="3"/>
          </p:nvPr>
        </p:nvSpPr>
        <p:spPr>
          <a:xfrm>
            <a:off x="4937125" y="1793875"/>
            <a:ext cx="4146550" cy="8778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1191EE-6BE0-CAEA-1509-5B7E402E349F}"/>
              </a:ext>
            </a:extLst>
          </p:cNvPr>
          <p:cNvSpPr>
            <a:spLocks noGrp="1"/>
          </p:cNvSpPr>
          <p:nvPr>
            <p:ph sz="quarter" idx="4"/>
          </p:nvPr>
        </p:nvSpPr>
        <p:spPr>
          <a:xfrm>
            <a:off x="4937125" y="2671763"/>
            <a:ext cx="4146550" cy="3930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7FE596-0DBA-B304-BBC1-C2CE2D6C1E35}"/>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8" name="Footer Placeholder 7">
            <a:extLst>
              <a:ext uri="{FF2B5EF4-FFF2-40B4-BE49-F238E27FC236}">
                <a16:creationId xmlns:a16="http://schemas.microsoft.com/office/drawing/2014/main" id="{220EFFA2-4D70-58E6-C74B-52D96BCE325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7C4156-9BED-FC75-61FF-CDB4F5D5DE6A}"/>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35664844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BA227-D581-E518-51B2-CF50F8268B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A56B143-CD02-1EFF-D9A2-8F7644400C9D}"/>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4" name="Footer Placeholder 3">
            <a:extLst>
              <a:ext uri="{FF2B5EF4-FFF2-40B4-BE49-F238E27FC236}">
                <a16:creationId xmlns:a16="http://schemas.microsoft.com/office/drawing/2014/main" id="{9E0DEBBA-2566-D01C-3118-FA50523F3D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54165A-2036-0A70-BABB-08EED3532F06}"/>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19032231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2A538B-6755-8DB9-9B35-F3AEFAC28102}"/>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3" name="Footer Placeholder 2">
            <a:extLst>
              <a:ext uri="{FF2B5EF4-FFF2-40B4-BE49-F238E27FC236}">
                <a16:creationId xmlns:a16="http://schemas.microsoft.com/office/drawing/2014/main" id="{D2D3D7FF-4C3A-822D-D5B0-B73BF17E542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06BA23-7756-59E6-C7F8-785A6FA53A8C}"/>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371412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AD20A-A2FA-E5B4-DA67-4034712555BD}"/>
              </a:ext>
            </a:extLst>
          </p:cNvPr>
          <p:cNvSpPr>
            <a:spLocks noGrp="1"/>
          </p:cNvSpPr>
          <p:nvPr>
            <p:ph type="ctrTitle"/>
          </p:nvPr>
        </p:nvSpPr>
        <p:spPr>
          <a:xfrm>
            <a:off x="1219200" y="1196975"/>
            <a:ext cx="7315200" cy="254635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AC107F6-C2BD-8BD1-5550-CB179525BBB8}"/>
              </a:ext>
            </a:extLst>
          </p:cNvPr>
          <p:cNvSpPr>
            <a:spLocks noGrp="1"/>
          </p:cNvSpPr>
          <p:nvPr>
            <p:ph type="subTitle" idx="1"/>
          </p:nvPr>
        </p:nvSpPr>
        <p:spPr>
          <a:xfrm>
            <a:off x="1219200" y="3841750"/>
            <a:ext cx="7315200" cy="176688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BABDB7-7EF8-1D8F-ADBC-6F1A00D3D541}"/>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5" name="Footer Placeholder 4">
            <a:extLst>
              <a:ext uri="{FF2B5EF4-FFF2-40B4-BE49-F238E27FC236}">
                <a16:creationId xmlns:a16="http://schemas.microsoft.com/office/drawing/2014/main" id="{FF981A84-3B2C-1A0C-8CFF-FCD51BF43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5CA4E1-F6B1-5603-F9F8-00A60494D5FA}"/>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18797424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E4DC6-2B47-EA08-71CA-89D4D245FD84}"/>
              </a:ext>
            </a:extLst>
          </p:cNvPr>
          <p:cNvSpPr>
            <a:spLocks noGrp="1"/>
          </p:cNvSpPr>
          <p:nvPr>
            <p:ph type="title"/>
          </p:nvPr>
        </p:nvSpPr>
        <p:spPr>
          <a:xfrm>
            <a:off x="671513" y="487363"/>
            <a:ext cx="3146425" cy="1706562"/>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893D010-D02A-5BE3-0FFC-9A881039D847}"/>
              </a:ext>
            </a:extLst>
          </p:cNvPr>
          <p:cNvSpPr>
            <a:spLocks noGrp="1"/>
          </p:cNvSpPr>
          <p:nvPr>
            <p:ph idx="1"/>
          </p:nvPr>
        </p:nvSpPr>
        <p:spPr>
          <a:xfrm>
            <a:off x="4146550" y="1052513"/>
            <a:ext cx="4937125" cy="51990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ACBCF71-D299-1229-004B-4D8F56A8FE37}"/>
              </a:ext>
            </a:extLst>
          </p:cNvPr>
          <p:cNvSpPr>
            <a:spLocks noGrp="1"/>
          </p:cNvSpPr>
          <p:nvPr>
            <p:ph type="body" sz="half" idx="2"/>
          </p:nvPr>
        </p:nvSpPr>
        <p:spPr>
          <a:xfrm>
            <a:off x="671513" y="2193925"/>
            <a:ext cx="3146425" cy="4065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49D709-A33F-CB84-DC6B-B0E25A3EE147}"/>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6" name="Footer Placeholder 5">
            <a:extLst>
              <a:ext uri="{FF2B5EF4-FFF2-40B4-BE49-F238E27FC236}">
                <a16:creationId xmlns:a16="http://schemas.microsoft.com/office/drawing/2014/main" id="{8304CCD0-4B24-8185-45A7-DA13C2D644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E95701-4DE1-2893-CB25-18769C339CA8}"/>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10071862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0741A-B92D-CE06-AFB6-AE524757EDE8}"/>
              </a:ext>
            </a:extLst>
          </p:cNvPr>
          <p:cNvSpPr>
            <a:spLocks noGrp="1"/>
          </p:cNvSpPr>
          <p:nvPr>
            <p:ph type="title"/>
          </p:nvPr>
        </p:nvSpPr>
        <p:spPr>
          <a:xfrm>
            <a:off x="671513" y="487363"/>
            <a:ext cx="3146425" cy="1706562"/>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6E389E-E783-D39C-2C0E-46F1B2538A83}"/>
              </a:ext>
            </a:extLst>
          </p:cNvPr>
          <p:cNvSpPr>
            <a:spLocks noGrp="1"/>
          </p:cNvSpPr>
          <p:nvPr>
            <p:ph type="pic" idx="1"/>
          </p:nvPr>
        </p:nvSpPr>
        <p:spPr>
          <a:xfrm>
            <a:off x="4146550" y="1052513"/>
            <a:ext cx="4937125" cy="51990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0BEAF72-6554-7D0C-98E0-38C67C33951E}"/>
              </a:ext>
            </a:extLst>
          </p:cNvPr>
          <p:cNvSpPr>
            <a:spLocks noGrp="1"/>
          </p:cNvSpPr>
          <p:nvPr>
            <p:ph type="body" sz="half" idx="2"/>
          </p:nvPr>
        </p:nvSpPr>
        <p:spPr>
          <a:xfrm>
            <a:off x="671513" y="2193925"/>
            <a:ext cx="3146425" cy="4065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9C23FC-CF46-0F6D-7873-09E456C129AD}"/>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6" name="Footer Placeholder 5">
            <a:extLst>
              <a:ext uri="{FF2B5EF4-FFF2-40B4-BE49-F238E27FC236}">
                <a16:creationId xmlns:a16="http://schemas.microsoft.com/office/drawing/2014/main" id="{D040D9EE-8339-5A57-E197-EE968856AA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D2B5A3-9E7B-BDD9-FF77-C8F90F2D003E}"/>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2571576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C9AEC-DBA4-C0FE-7F25-5583C5A773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575A6F8-D831-4A48-9D4D-933C5973A2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FACE48-0879-8524-D4DD-4111DFD8B1F0}"/>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5" name="Footer Placeholder 4">
            <a:extLst>
              <a:ext uri="{FF2B5EF4-FFF2-40B4-BE49-F238E27FC236}">
                <a16:creationId xmlns:a16="http://schemas.microsoft.com/office/drawing/2014/main" id="{54EF2D6B-89CD-29FE-BC5A-4DEC2ABC47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5DC02-9497-51E7-AE0C-1D2E0D4A55AE}"/>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19548367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11BEDC-646D-7166-C1E9-C3589E492FA3}"/>
              </a:ext>
            </a:extLst>
          </p:cNvPr>
          <p:cNvSpPr>
            <a:spLocks noGrp="1"/>
          </p:cNvSpPr>
          <p:nvPr>
            <p:ph type="title" orient="vert"/>
          </p:nvPr>
        </p:nvSpPr>
        <p:spPr>
          <a:xfrm>
            <a:off x="6980238" y="388938"/>
            <a:ext cx="2103437" cy="61991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C4DAC8F-11D4-2D16-BC1B-E44005AD878C}"/>
              </a:ext>
            </a:extLst>
          </p:cNvPr>
          <p:cNvSpPr>
            <a:spLocks noGrp="1"/>
          </p:cNvSpPr>
          <p:nvPr>
            <p:ph type="body" orient="vert" idx="1"/>
          </p:nvPr>
        </p:nvSpPr>
        <p:spPr>
          <a:xfrm>
            <a:off x="669925" y="388938"/>
            <a:ext cx="6157913" cy="61991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20B624-13CE-4D02-AC98-825507B9BEF9}"/>
              </a:ext>
            </a:extLst>
          </p:cNvPr>
          <p:cNvSpPr>
            <a:spLocks noGrp="1"/>
          </p:cNvSpPr>
          <p:nvPr>
            <p:ph type="dt" sz="half" idx="10"/>
          </p:nvPr>
        </p:nvSpPr>
        <p:spPr/>
        <p:txBody>
          <a:bodyPr/>
          <a:lstStyle/>
          <a:p>
            <a:fld id="{D76BEEBD-6644-4312-AC1C-8EB63A729560}" type="datetimeFigureOut">
              <a:rPr lang="en-US" smtClean="0"/>
              <a:t>3/10/2025</a:t>
            </a:fld>
            <a:endParaRPr lang="en-US"/>
          </a:p>
        </p:txBody>
      </p:sp>
      <p:sp>
        <p:nvSpPr>
          <p:cNvPr id="5" name="Footer Placeholder 4">
            <a:extLst>
              <a:ext uri="{FF2B5EF4-FFF2-40B4-BE49-F238E27FC236}">
                <a16:creationId xmlns:a16="http://schemas.microsoft.com/office/drawing/2014/main" id="{8F1FCCB6-11B9-7B04-49C3-4CD4B1E792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60583E-1782-CF53-781A-217C915531A9}"/>
              </a:ext>
            </a:extLst>
          </p:cNvPr>
          <p:cNvSpPr>
            <a:spLocks noGrp="1"/>
          </p:cNvSpPr>
          <p:nvPr>
            <p:ph type="sldNum" sz="quarter" idx="12"/>
          </p:nvPr>
        </p:nvSpPr>
        <p:spPr/>
        <p:txBody>
          <a:bodyPr/>
          <a:lstStyle/>
          <a:p>
            <a:fld id="{83ACE9FF-5C3A-468F-B9E0-AD2C3CE693D4}" type="slidenum">
              <a:rPr lang="en-US" smtClean="0"/>
              <a:t>‹#›</a:t>
            </a:fld>
            <a:endParaRPr lang="en-US"/>
          </a:p>
        </p:txBody>
      </p:sp>
    </p:spTree>
    <p:extLst>
      <p:ext uri="{BB962C8B-B14F-4D97-AF65-F5344CB8AC3E}">
        <p14:creationId xmlns:p14="http://schemas.microsoft.com/office/powerpoint/2010/main" val="3774159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DDE3F-8021-93CA-483B-C833B7CCA4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3ED0B2-6326-5FE7-3520-C4B109264F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7B8EEB-FF75-7132-8F6C-DBB41632742B}"/>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5" name="Footer Placeholder 4">
            <a:extLst>
              <a:ext uri="{FF2B5EF4-FFF2-40B4-BE49-F238E27FC236}">
                <a16:creationId xmlns:a16="http://schemas.microsoft.com/office/drawing/2014/main" id="{698C3B26-E04C-3E83-E10A-2D382C4B9D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08B3A8-4309-9D8A-935A-75C2F7E9AF8B}"/>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3936308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F2A7D-58AB-DFCC-BE30-DB6E8962AE04}"/>
              </a:ext>
            </a:extLst>
          </p:cNvPr>
          <p:cNvSpPr>
            <a:spLocks noGrp="1"/>
          </p:cNvSpPr>
          <p:nvPr>
            <p:ph type="title"/>
          </p:nvPr>
        </p:nvSpPr>
        <p:spPr>
          <a:xfrm>
            <a:off x="665163" y="1824038"/>
            <a:ext cx="8412162" cy="30432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C4A819-5A4E-1083-AD99-6344F9995E62}"/>
              </a:ext>
            </a:extLst>
          </p:cNvPr>
          <p:cNvSpPr>
            <a:spLocks noGrp="1"/>
          </p:cNvSpPr>
          <p:nvPr>
            <p:ph type="body" idx="1"/>
          </p:nvPr>
        </p:nvSpPr>
        <p:spPr>
          <a:xfrm>
            <a:off x="665163" y="4895850"/>
            <a:ext cx="8412162" cy="1600200"/>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6ADAAE-069E-005E-6A58-EEFB79DBC8F6}"/>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5" name="Footer Placeholder 4">
            <a:extLst>
              <a:ext uri="{FF2B5EF4-FFF2-40B4-BE49-F238E27FC236}">
                <a16:creationId xmlns:a16="http://schemas.microsoft.com/office/drawing/2014/main" id="{50561E32-589C-CF22-F515-DFB427E790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A0548B-B488-BE46-D233-AF8ADA76B485}"/>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2398741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8249-1781-6BB9-C456-90F0F198C4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C38672-B7B3-1589-E325-F0DB590E603E}"/>
              </a:ext>
            </a:extLst>
          </p:cNvPr>
          <p:cNvSpPr>
            <a:spLocks noGrp="1"/>
          </p:cNvSpPr>
          <p:nvPr>
            <p:ph sz="half" idx="1"/>
          </p:nvPr>
        </p:nvSpPr>
        <p:spPr>
          <a:xfrm>
            <a:off x="669925" y="1947863"/>
            <a:ext cx="4130675" cy="4640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5D49C1-D7E1-ACE1-C613-C8E549494231}"/>
              </a:ext>
            </a:extLst>
          </p:cNvPr>
          <p:cNvSpPr>
            <a:spLocks noGrp="1"/>
          </p:cNvSpPr>
          <p:nvPr>
            <p:ph sz="half" idx="2"/>
          </p:nvPr>
        </p:nvSpPr>
        <p:spPr>
          <a:xfrm>
            <a:off x="4953000" y="1947863"/>
            <a:ext cx="4130675" cy="4640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E442B1B-B20D-617B-DC7A-645533A3F761}"/>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6" name="Footer Placeholder 5">
            <a:extLst>
              <a:ext uri="{FF2B5EF4-FFF2-40B4-BE49-F238E27FC236}">
                <a16:creationId xmlns:a16="http://schemas.microsoft.com/office/drawing/2014/main" id="{8622D768-620B-CBA8-63C5-49CD291240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D05B4A-F4E0-379A-83B5-1BE24A1F7228}"/>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3971020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A0F43-F4B0-E889-CD9F-C09E4BCACA9C}"/>
              </a:ext>
            </a:extLst>
          </p:cNvPr>
          <p:cNvSpPr>
            <a:spLocks noGrp="1"/>
          </p:cNvSpPr>
          <p:nvPr>
            <p:ph type="title"/>
          </p:nvPr>
        </p:nvSpPr>
        <p:spPr>
          <a:xfrm>
            <a:off x="671513" y="388938"/>
            <a:ext cx="8412162" cy="1414462"/>
          </a:xfrm>
        </p:spPr>
        <p:txBody>
          <a:bodyPr/>
          <a:lstStyle/>
          <a:p>
            <a:r>
              <a:rPr lang="en-US"/>
              <a:t>Click to edit Master title style</a:t>
            </a:r>
          </a:p>
        </p:txBody>
      </p:sp>
      <p:sp>
        <p:nvSpPr>
          <p:cNvPr id="3" name="Text Placeholder 2">
            <a:extLst>
              <a:ext uri="{FF2B5EF4-FFF2-40B4-BE49-F238E27FC236}">
                <a16:creationId xmlns:a16="http://schemas.microsoft.com/office/drawing/2014/main" id="{D80ADD75-58FB-23BF-EA54-64C548D92410}"/>
              </a:ext>
            </a:extLst>
          </p:cNvPr>
          <p:cNvSpPr>
            <a:spLocks noGrp="1"/>
          </p:cNvSpPr>
          <p:nvPr>
            <p:ph type="body" idx="1"/>
          </p:nvPr>
        </p:nvSpPr>
        <p:spPr>
          <a:xfrm>
            <a:off x="671513" y="1793875"/>
            <a:ext cx="4125912" cy="8778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593CC3-822A-9DAA-8237-506D8856B768}"/>
              </a:ext>
            </a:extLst>
          </p:cNvPr>
          <p:cNvSpPr>
            <a:spLocks noGrp="1"/>
          </p:cNvSpPr>
          <p:nvPr>
            <p:ph sz="half" idx="2"/>
          </p:nvPr>
        </p:nvSpPr>
        <p:spPr>
          <a:xfrm>
            <a:off x="671513" y="2671763"/>
            <a:ext cx="4125912" cy="3930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8ECA7E-4AA2-2924-C4C2-AE7308118947}"/>
              </a:ext>
            </a:extLst>
          </p:cNvPr>
          <p:cNvSpPr>
            <a:spLocks noGrp="1"/>
          </p:cNvSpPr>
          <p:nvPr>
            <p:ph type="body" sz="quarter" idx="3"/>
          </p:nvPr>
        </p:nvSpPr>
        <p:spPr>
          <a:xfrm>
            <a:off x="4937125" y="1793875"/>
            <a:ext cx="4146550" cy="8778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E2E1640-187F-8553-779F-AFB6CBD7BBD7}"/>
              </a:ext>
            </a:extLst>
          </p:cNvPr>
          <p:cNvSpPr>
            <a:spLocks noGrp="1"/>
          </p:cNvSpPr>
          <p:nvPr>
            <p:ph sz="quarter" idx="4"/>
          </p:nvPr>
        </p:nvSpPr>
        <p:spPr>
          <a:xfrm>
            <a:off x="4937125" y="2671763"/>
            <a:ext cx="4146550" cy="3930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41E473-854B-11B5-5636-8DE599CDBFA8}"/>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8" name="Footer Placeholder 7">
            <a:extLst>
              <a:ext uri="{FF2B5EF4-FFF2-40B4-BE49-F238E27FC236}">
                <a16:creationId xmlns:a16="http://schemas.microsoft.com/office/drawing/2014/main" id="{314C5750-6A18-57E8-0586-513F9CA227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16FC0F-0669-A46C-357A-17AF002CDFF9}"/>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2139264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72801-1516-A09F-1823-D00681F2F4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3ED1278-60A7-D381-84B6-2BAB6FBAD656}"/>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4" name="Footer Placeholder 3">
            <a:extLst>
              <a:ext uri="{FF2B5EF4-FFF2-40B4-BE49-F238E27FC236}">
                <a16:creationId xmlns:a16="http://schemas.microsoft.com/office/drawing/2014/main" id="{7F4DE1B9-F771-6491-D3DD-9775CC7FA2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7F65B0-2DFD-E2C3-0B58-F2D146AFCD4F}"/>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80035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86A44C-13E4-F1A5-31C5-052B2C7537DE}"/>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3" name="Footer Placeholder 2">
            <a:extLst>
              <a:ext uri="{FF2B5EF4-FFF2-40B4-BE49-F238E27FC236}">
                <a16:creationId xmlns:a16="http://schemas.microsoft.com/office/drawing/2014/main" id="{A7DF4B44-9AA8-F9CB-C3CD-A5A4DBB2CC8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03DE05-9087-8856-B973-278AA7075AD5}"/>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2115471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8E74D-1E11-F947-BD19-4676705AA04E}"/>
              </a:ext>
            </a:extLst>
          </p:cNvPr>
          <p:cNvSpPr>
            <a:spLocks noGrp="1"/>
          </p:cNvSpPr>
          <p:nvPr>
            <p:ph type="title"/>
          </p:nvPr>
        </p:nvSpPr>
        <p:spPr>
          <a:xfrm>
            <a:off x="671513" y="487363"/>
            <a:ext cx="3146425" cy="1706562"/>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583919-B1F5-FBA4-1C8D-4195E71EC9FD}"/>
              </a:ext>
            </a:extLst>
          </p:cNvPr>
          <p:cNvSpPr>
            <a:spLocks noGrp="1"/>
          </p:cNvSpPr>
          <p:nvPr>
            <p:ph idx="1"/>
          </p:nvPr>
        </p:nvSpPr>
        <p:spPr>
          <a:xfrm>
            <a:off x="4146550" y="1052513"/>
            <a:ext cx="4937125" cy="51990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195713C-D252-D4D6-8E87-56C5ECEF9078}"/>
              </a:ext>
            </a:extLst>
          </p:cNvPr>
          <p:cNvSpPr>
            <a:spLocks noGrp="1"/>
          </p:cNvSpPr>
          <p:nvPr>
            <p:ph type="body" sz="half" idx="2"/>
          </p:nvPr>
        </p:nvSpPr>
        <p:spPr>
          <a:xfrm>
            <a:off x="671513" y="2193925"/>
            <a:ext cx="3146425" cy="4065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6DC666-58F1-E2B4-7A01-EBECD852AE83}"/>
              </a:ext>
            </a:extLst>
          </p:cNvPr>
          <p:cNvSpPr>
            <a:spLocks noGrp="1"/>
          </p:cNvSpPr>
          <p:nvPr>
            <p:ph type="dt" sz="half" idx="10"/>
          </p:nvPr>
        </p:nvSpPr>
        <p:spPr/>
        <p:txBody>
          <a:bodyPr/>
          <a:lstStyle/>
          <a:p>
            <a:fld id="{8F33F223-2912-4967-A10E-086EC739ED17}" type="datetimeFigureOut">
              <a:rPr lang="en-US" smtClean="0"/>
              <a:t>3/10/2025</a:t>
            </a:fld>
            <a:endParaRPr lang="en-US"/>
          </a:p>
        </p:txBody>
      </p:sp>
      <p:sp>
        <p:nvSpPr>
          <p:cNvPr id="6" name="Footer Placeholder 5">
            <a:extLst>
              <a:ext uri="{FF2B5EF4-FFF2-40B4-BE49-F238E27FC236}">
                <a16:creationId xmlns:a16="http://schemas.microsoft.com/office/drawing/2014/main" id="{EC94A7E0-97FC-C1AD-B4A3-6B4347B6A1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16433F-9901-B84F-EA8C-F9CC5224049B}"/>
              </a:ext>
            </a:extLst>
          </p:cNvPr>
          <p:cNvSpPr>
            <a:spLocks noGrp="1"/>
          </p:cNvSpPr>
          <p:nvPr>
            <p:ph type="sldNum" sz="quarter" idx="12"/>
          </p:nvPr>
        </p:nvSpPr>
        <p:spPr/>
        <p:txBody>
          <a:bodyPr/>
          <a:lstStyle/>
          <a:p>
            <a:fld id="{7C2B6330-8C0E-4E8F-8710-FA44237C05A0}" type="slidenum">
              <a:rPr lang="en-US" smtClean="0"/>
              <a:t>‹#›</a:t>
            </a:fld>
            <a:endParaRPr lang="en-US"/>
          </a:p>
        </p:txBody>
      </p:sp>
    </p:spTree>
    <p:extLst>
      <p:ext uri="{BB962C8B-B14F-4D97-AF65-F5344CB8AC3E}">
        <p14:creationId xmlns:p14="http://schemas.microsoft.com/office/powerpoint/2010/main" val="394850691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it-IT" dirty="0"/>
              <a:t>Jianlin Guo et al,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802.19-25/0013r0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04" userDrawn="1">
          <p15:clr>
            <a:srgbClr val="F26B43"/>
          </p15:clr>
        </p15:guide>
        <p15:guide id="2" pos="307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EFECC-11A8-0F01-EE03-DE95EF8B6911}"/>
              </a:ext>
            </a:extLst>
          </p:cNvPr>
          <p:cNvSpPr>
            <a:spLocks noGrp="1"/>
          </p:cNvSpPr>
          <p:nvPr>
            <p:ph type="title"/>
          </p:nvPr>
        </p:nvSpPr>
        <p:spPr>
          <a:xfrm>
            <a:off x="669925" y="388938"/>
            <a:ext cx="8413750" cy="141446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CC28F91-CC24-F03A-8A54-9CE039782819}"/>
              </a:ext>
            </a:extLst>
          </p:cNvPr>
          <p:cNvSpPr>
            <a:spLocks noGrp="1"/>
          </p:cNvSpPr>
          <p:nvPr>
            <p:ph type="body" idx="1"/>
          </p:nvPr>
        </p:nvSpPr>
        <p:spPr>
          <a:xfrm>
            <a:off x="669925" y="1947863"/>
            <a:ext cx="8413750" cy="46402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FA98C8-73A5-4919-6598-865B0CB12BCB}"/>
              </a:ext>
            </a:extLst>
          </p:cNvPr>
          <p:cNvSpPr>
            <a:spLocks noGrp="1"/>
          </p:cNvSpPr>
          <p:nvPr>
            <p:ph type="dt" sz="half" idx="2"/>
          </p:nvPr>
        </p:nvSpPr>
        <p:spPr>
          <a:xfrm>
            <a:off x="669925" y="6780213"/>
            <a:ext cx="2195513" cy="388937"/>
          </a:xfrm>
          <a:prstGeom prst="rect">
            <a:avLst/>
          </a:prstGeom>
        </p:spPr>
        <p:txBody>
          <a:bodyPr vert="horz" lIns="91440" tIns="45720" rIns="91440" bIns="45720" rtlCol="0" anchor="ctr"/>
          <a:lstStyle>
            <a:lvl1pPr algn="l">
              <a:defRPr sz="1200">
                <a:solidFill>
                  <a:schemeClr val="tx1">
                    <a:tint val="82000"/>
                  </a:schemeClr>
                </a:solidFill>
              </a:defRPr>
            </a:lvl1pPr>
          </a:lstStyle>
          <a:p>
            <a:fld id="{8F33F223-2912-4967-A10E-086EC739ED17}" type="datetimeFigureOut">
              <a:rPr lang="en-US" smtClean="0"/>
              <a:t>3/10/2025</a:t>
            </a:fld>
            <a:endParaRPr lang="en-US"/>
          </a:p>
        </p:txBody>
      </p:sp>
      <p:sp>
        <p:nvSpPr>
          <p:cNvPr id="5" name="Footer Placeholder 4">
            <a:extLst>
              <a:ext uri="{FF2B5EF4-FFF2-40B4-BE49-F238E27FC236}">
                <a16:creationId xmlns:a16="http://schemas.microsoft.com/office/drawing/2014/main" id="{BF2AB3AF-95BF-6A57-6FCF-1340B1AD0368}"/>
              </a:ext>
            </a:extLst>
          </p:cNvPr>
          <p:cNvSpPr>
            <a:spLocks noGrp="1"/>
          </p:cNvSpPr>
          <p:nvPr>
            <p:ph type="ftr" sz="quarter" idx="3"/>
          </p:nvPr>
        </p:nvSpPr>
        <p:spPr>
          <a:xfrm>
            <a:off x="3230563" y="6780213"/>
            <a:ext cx="3292475" cy="388937"/>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1F19590-2E2C-8C2A-BB37-CA7720A9ED7D}"/>
              </a:ext>
            </a:extLst>
          </p:cNvPr>
          <p:cNvSpPr>
            <a:spLocks noGrp="1"/>
          </p:cNvSpPr>
          <p:nvPr>
            <p:ph type="sldNum" sz="quarter" idx="4"/>
          </p:nvPr>
        </p:nvSpPr>
        <p:spPr>
          <a:xfrm>
            <a:off x="6888163" y="6780213"/>
            <a:ext cx="2195512" cy="388937"/>
          </a:xfrm>
          <a:prstGeom prst="rect">
            <a:avLst/>
          </a:prstGeom>
        </p:spPr>
        <p:txBody>
          <a:bodyPr vert="horz" lIns="91440" tIns="45720" rIns="91440" bIns="45720" rtlCol="0" anchor="ctr"/>
          <a:lstStyle>
            <a:lvl1pPr algn="r">
              <a:defRPr sz="1200">
                <a:solidFill>
                  <a:schemeClr val="tx1">
                    <a:tint val="82000"/>
                  </a:schemeClr>
                </a:solidFill>
              </a:defRPr>
            </a:lvl1pPr>
          </a:lstStyle>
          <a:p>
            <a:fld id="{7C2B6330-8C0E-4E8F-8710-FA44237C05A0}" type="slidenum">
              <a:rPr lang="en-US" smtClean="0"/>
              <a:t>‹#›</a:t>
            </a:fld>
            <a:endParaRPr lang="en-US"/>
          </a:p>
        </p:txBody>
      </p:sp>
    </p:spTree>
    <p:extLst>
      <p:ext uri="{BB962C8B-B14F-4D97-AF65-F5344CB8AC3E}">
        <p14:creationId xmlns:p14="http://schemas.microsoft.com/office/powerpoint/2010/main" val="4160703210"/>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99F558-4954-80CD-2EED-FE2EBA3B5CE7}"/>
              </a:ext>
            </a:extLst>
          </p:cNvPr>
          <p:cNvSpPr>
            <a:spLocks noGrp="1"/>
          </p:cNvSpPr>
          <p:nvPr>
            <p:ph type="title"/>
          </p:nvPr>
        </p:nvSpPr>
        <p:spPr>
          <a:xfrm>
            <a:off x="669925" y="388938"/>
            <a:ext cx="8413750" cy="141446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4FFEB6E-E87B-6658-9241-2ABC4455EBF4}"/>
              </a:ext>
            </a:extLst>
          </p:cNvPr>
          <p:cNvSpPr>
            <a:spLocks noGrp="1"/>
          </p:cNvSpPr>
          <p:nvPr>
            <p:ph type="body" idx="1"/>
          </p:nvPr>
        </p:nvSpPr>
        <p:spPr>
          <a:xfrm>
            <a:off x="669925" y="1947863"/>
            <a:ext cx="8413750" cy="46402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8C2C64-780B-BE48-7B78-E4B117ACF651}"/>
              </a:ext>
            </a:extLst>
          </p:cNvPr>
          <p:cNvSpPr>
            <a:spLocks noGrp="1"/>
          </p:cNvSpPr>
          <p:nvPr>
            <p:ph type="dt" sz="half" idx="2"/>
          </p:nvPr>
        </p:nvSpPr>
        <p:spPr>
          <a:xfrm>
            <a:off x="669925" y="6780213"/>
            <a:ext cx="2195513" cy="388937"/>
          </a:xfrm>
          <a:prstGeom prst="rect">
            <a:avLst/>
          </a:prstGeom>
        </p:spPr>
        <p:txBody>
          <a:bodyPr vert="horz" lIns="91440" tIns="45720" rIns="91440" bIns="45720" rtlCol="0" anchor="ctr"/>
          <a:lstStyle>
            <a:lvl1pPr algn="l">
              <a:defRPr sz="1200">
                <a:solidFill>
                  <a:schemeClr val="tx1">
                    <a:tint val="82000"/>
                  </a:schemeClr>
                </a:solidFill>
              </a:defRPr>
            </a:lvl1pPr>
          </a:lstStyle>
          <a:p>
            <a:fld id="{D76BEEBD-6644-4312-AC1C-8EB63A729560}" type="datetimeFigureOut">
              <a:rPr lang="en-US" smtClean="0"/>
              <a:t>3/10/2025</a:t>
            </a:fld>
            <a:endParaRPr lang="en-US"/>
          </a:p>
        </p:txBody>
      </p:sp>
      <p:sp>
        <p:nvSpPr>
          <p:cNvPr id="5" name="Footer Placeholder 4">
            <a:extLst>
              <a:ext uri="{FF2B5EF4-FFF2-40B4-BE49-F238E27FC236}">
                <a16:creationId xmlns:a16="http://schemas.microsoft.com/office/drawing/2014/main" id="{51D4D999-6948-A487-5C22-98067193B93F}"/>
              </a:ext>
            </a:extLst>
          </p:cNvPr>
          <p:cNvSpPr>
            <a:spLocks noGrp="1"/>
          </p:cNvSpPr>
          <p:nvPr>
            <p:ph type="ftr" sz="quarter" idx="3"/>
          </p:nvPr>
        </p:nvSpPr>
        <p:spPr>
          <a:xfrm>
            <a:off x="3230563" y="6780213"/>
            <a:ext cx="3292475" cy="388937"/>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8C65BEB-7069-D7F1-73E5-A570C9F79E2D}"/>
              </a:ext>
            </a:extLst>
          </p:cNvPr>
          <p:cNvSpPr>
            <a:spLocks noGrp="1"/>
          </p:cNvSpPr>
          <p:nvPr>
            <p:ph type="sldNum" sz="quarter" idx="4"/>
          </p:nvPr>
        </p:nvSpPr>
        <p:spPr>
          <a:xfrm>
            <a:off x="6888163" y="6780213"/>
            <a:ext cx="2195512" cy="388937"/>
          </a:xfrm>
          <a:prstGeom prst="rect">
            <a:avLst/>
          </a:prstGeom>
        </p:spPr>
        <p:txBody>
          <a:bodyPr vert="horz" lIns="91440" tIns="45720" rIns="91440" bIns="45720" rtlCol="0" anchor="ctr"/>
          <a:lstStyle>
            <a:lvl1pPr algn="r">
              <a:defRPr sz="1200">
                <a:solidFill>
                  <a:schemeClr val="tx1">
                    <a:tint val="82000"/>
                  </a:schemeClr>
                </a:solidFill>
              </a:defRPr>
            </a:lvl1pPr>
          </a:lstStyle>
          <a:p>
            <a:fld id="{83ACE9FF-5C3A-468F-B9E0-AD2C3CE693D4}" type="slidenum">
              <a:rPr lang="en-US" smtClean="0"/>
              <a:t>‹#›</a:t>
            </a:fld>
            <a:endParaRPr lang="en-US"/>
          </a:p>
        </p:txBody>
      </p:sp>
    </p:spTree>
    <p:extLst>
      <p:ext uri="{BB962C8B-B14F-4D97-AF65-F5344CB8AC3E}">
        <p14:creationId xmlns:p14="http://schemas.microsoft.com/office/powerpoint/2010/main" val="222567635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a:t>Ideas and Discussions on IEEE 802.19.3a Recommended Practice</a:t>
            </a:r>
            <a:endParaRPr lang="en-GB" sz="2800" dirty="0"/>
          </a:p>
        </p:txBody>
      </p:sp>
      <p:sp>
        <p:nvSpPr>
          <p:cNvPr id="3074" name="Rectangle 2"/>
          <p:cNvSpPr>
            <a:spLocks noGrp="1" noChangeArrowheads="1"/>
          </p:cNvSpPr>
          <p:nvPr>
            <p:ph idx="1"/>
          </p:nvPr>
        </p:nvSpPr>
        <p:spPr>
          <a:xfrm>
            <a:off x="731520" y="183011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solidFill>
                  <a:schemeClr val="tx1"/>
                </a:solidFill>
              </a:rPr>
              <a:t>Date:</a:t>
            </a:r>
            <a:r>
              <a:rPr lang="en-GB" sz="2133" b="0" dirty="0">
                <a:solidFill>
                  <a:schemeClr val="tx1"/>
                </a:solidFill>
              </a:rPr>
              <a:t> 2025-03-10</a:t>
            </a:r>
          </a:p>
        </p:txBody>
      </p:sp>
      <p:sp>
        <p:nvSpPr>
          <p:cNvPr id="8" name="Slide Number Placeholder 5"/>
          <p:cNvSpPr>
            <a:spLocks noGrp="1"/>
          </p:cNvSpPr>
          <p:nvPr>
            <p:ph type="sldNum" idx="12"/>
          </p:nvPr>
        </p:nvSpPr>
        <p:spPr>
          <a:xfrm>
            <a:off x="4470401" y="6907109"/>
            <a:ext cx="728133" cy="387773"/>
          </a:xfrm>
        </p:spPr>
        <p:txBody>
          <a:bodyPr/>
          <a:lstStyle/>
          <a:p>
            <a:r>
              <a:rPr lang="en-GB"/>
              <a:t>Slide </a:t>
            </a:r>
            <a:fld id="{93823DB3-BAA4-4F4A-B4B3-ED9ABE70E976}" type="slidenum">
              <a:rPr lang="en-GB" smtClean="0"/>
              <a:pPr/>
              <a:t>1</a:t>
            </a:fld>
            <a:endParaRPr lang="en-GB" dirty="0"/>
          </a:p>
        </p:txBody>
      </p:sp>
      <p:sp>
        <p:nvSpPr>
          <p:cNvPr id="6" name="Date Placeholder 3"/>
          <p:cNvSpPr>
            <a:spLocks noGrp="1"/>
          </p:cNvSpPr>
          <p:nvPr>
            <p:ph type="dt" idx="10"/>
          </p:nvPr>
        </p:nvSpPr>
        <p:spPr>
          <a:xfrm>
            <a:off x="743373" y="355601"/>
            <a:ext cx="2457015" cy="291254"/>
          </a:xfrm>
        </p:spPr>
        <p:txBody>
          <a:bodyPr/>
          <a:lstStyle/>
          <a:p>
            <a:r>
              <a:rPr lang="en-US" dirty="0"/>
              <a:t>March 2025</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75431997"/>
              </p:ext>
            </p:extLst>
          </p:nvPr>
        </p:nvGraphicFramePr>
        <p:xfrm>
          <a:off x="333375" y="2471738"/>
          <a:ext cx="8983663" cy="3867150"/>
        </p:xfrm>
        <a:graphic>
          <a:graphicData uri="http://schemas.openxmlformats.org/presentationml/2006/ole">
            <mc:AlternateContent xmlns:mc="http://schemas.openxmlformats.org/markup-compatibility/2006">
              <mc:Choice xmlns:v="urn:schemas-microsoft-com:vml" Requires="v">
                <p:oleObj name="Document" r:id="rId3" imgW="7345305" imgH="3155344" progId="Word.Document.8">
                  <p:embed/>
                </p:oleObj>
              </mc:Choice>
              <mc:Fallback>
                <p:oleObj name="Document" r:id="rId3" imgW="7345305" imgH="3155344" progId="Word.Document.8">
                  <p:embed/>
                  <p:pic>
                    <p:nvPicPr>
                      <p:cNvPr id="3075" name="Object 3"/>
                      <p:cNvPicPr>
                        <a:picLocks noChangeAspect="1" noChangeArrowheads="1"/>
                      </p:cNvPicPr>
                      <p:nvPr/>
                    </p:nvPicPr>
                    <p:blipFill>
                      <a:blip r:embed="rId4"/>
                      <a:srcRect/>
                      <a:stretch>
                        <a:fillRect/>
                      </a:stretch>
                    </p:blipFill>
                    <p:spPr bwMode="auto">
                      <a:xfrm>
                        <a:off x="333375" y="2471738"/>
                        <a:ext cx="8983663" cy="3867150"/>
                      </a:xfrm>
                      <a:prstGeom prst="rect">
                        <a:avLst/>
                      </a:prstGeom>
                      <a:noFill/>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
        <p:nvSpPr>
          <p:cNvPr id="2" name="Footer Placeholder 4">
            <a:extLst>
              <a:ext uri="{FF2B5EF4-FFF2-40B4-BE49-F238E27FC236}">
                <a16:creationId xmlns:a16="http://schemas.microsoft.com/office/drawing/2014/main" id="{CBCE6CE4-B2DF-6731-BB6A-145D56B3A4F4}"/>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C4C76C-C08A-1A88-008D-CCB69F050D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B7793D-4000-9151-81F3-9C462DB4F049}"/>
              </a:ext>
            </a:extLst>
          </p:cNvPr>
          <p:cNvSpPr>
            <a:spLocks noGrp="1"/>
          </p:cNvSpPr>
          <p:nvPr>
            <p:ph type="title"/>
          </p:nvPr>
        </p:nvSpPr>
        <p:spPr>
          <a:xfrm>
            <a:off x="731520" y="633264"/>
            <a:ext cx="8288868" cy="513809"/>
          </a:xfrm>
        </p:spPr>
        <p:txBody>
          <a:bodyPr/>
          <a:lstStyle/>
          <a:p>
            <a:r>
              <a:rPr lang="en-US" altLang="ja-JP" sz="2800" dirty="0"/>
              <a:t>Ideas on Recommendation Updates in IEEE 802.19.3a</a:t>
            </a:r>
            <a:endParaRPr lang="en-US" sz="2800" dirty="0"/>
          </a:p>
        </p:txBody>
      </p:sp>
      <p:sp>
        <p:nvSpPr>
          <p:cNvPr id="3" name="Content Placeholder 2">
            <a:extLst>
              <a:ext uri="{FF2B5EF4-FFF2-40B4-BE49-F238E27FC236}">
                <a16:creationId xmlns:a16="http://schemas.microsoft.com/office/drawing/2014/main" id="{0D74ACE6-B8F6-5814-82BE-2FF4F6E98B55}"/>
              </a:ext>
            </a:extLst>
          </p:cNvPr>
          <p:cNvSpPr>
            <a:spLocks noGrp="1"/>
          </p:cNvSpPr>
          <p:nvPr>
            <p:ph idx="1"/>
          </p:nvPr>
        </p:nvSpPr>
        <p:spPr>
          <a:xfrm>
            <a:off x="556320" y="1424736"/>
            <a:ext cx="8640960" cy="5221196"/>
          </a:xfrm>
        </p:spPr>
        <p:txBody>
          <a:bodyPr/>
          <a:lstStyle/>
          <a:p>
            <a:pPr>
              <a:spcBef>
                <a:spcPts val="300"/>
              </a:spcBef>
            </a:pPr>
            <a:r>
              <a:rPr lang="en-US" dirty="0"/>
              <a:t>Case-1: IEEE 802.15.4g-FSK (400 kHz channel) and IEEE 802.11ah (1 MHz channel)</a:t>
            </a:r>
          </a:p>
          <a:p>
            <a:pPr lvl="1">
              <a:spcBef>
                <a:spcPts val="300"/>
              </a:spcBef>
            </a:pPr>
            <a:r>
              <a:rPr lang="en-US" sz="1800" dirty="0"/>
              <a:t>IEEE 802.19.3 specifies recommendations </a:t>
            </a:r>
            <a:r>
              <a:rPr lang="en-US" sz="1800" dirty="0">
                <a:solidFill>
                  <a:srgbClr val="0070C0"/>
                </a:solidFill>
              </a:rPr>
              <a:t>without backoff suspension </a:t>
            </a:r>
            <a:r>
              <a:rPr lang="en-US" sz="1800" dirty="0"/>
              <a:t>in IEEE 802.15.4g</a:t>
            </a:r>
          </a:p>
          <a:p>
            <a:pPr lvl="1">
              <a:spcBef>
                <a:spcPts val="300"/>
              </a:spcBef>
            </a:pPr>
            <a:r>
              <a:rPr lang="en-US" sz="1800" dirty="0">
                <a:solidFill>
                  <a:schemeClr val="tx1"/>
                </a:solidFill>
              </a:rPr>
              <a:t>Does TG3a need to update recommendations </a:t>
            </a:r>
            <a:r>
              <a:rPr lang="en-US" sz="1800" dirty="0">
                <a:solidFill>
                  <a:srgbClr val="0070C0"/>
                </a:solidFill>
              </a:rPr>
              <a:t>with backoff suspension</a:t>
            </a:r>
            <a:r>
              <a:rPr lang="en-US" sz="1800" dirty="0">
                <a:solidFill>
                  <a:schemeClr val="tx1"/>
                </a:solidFill>
              </a:rPr>
              <a:t> in IEEE 802.15.4g? </a:t>
            </a:r>
          </a:p>
          <a:p>
            <a:pPr>
              <a:spcBef>
                <a:spcPts val="300"/>
              </a:spcBef>
            </a:pPr>
            <a:r>
              <a:rPr lang="en-US" dirty="0"/>
              <a:t>Case-2: IEEE 802.15.4g-FSK (400 kHz channel) and IEEE 802.11ah (4 MHz channel)</a:t>
            </a:r>
          </a:p>
          <a:p>
            <a:pPr lvl="1">
              <a:spcBef>
                <a:spcPts val="300"/>
              </a:spcBef>
            </a:pPr>
            <a:r>
              <a:rPr lang="en-US" sz="1800" dirty="0">
                <a:solidFill>
                  <a:schemeClr val="tx1"/>
                </a:solidFill>
              </a:rPr>
              <a:t>Does TG3a need recommendations </a:t>
            </a:r>
            <a:r>
              <a:rPr lang="en-US" sz="1800" dirty="0">
                <a:solidFill>
                  <a:srgbClr val="0070C0"/>
                </a:solidFill>
              </a:rPr>
              <a:t>without backoff suspension </a:t>
            </a:r>
            <a:r>
              <a:rPr lang="en-US" sz="1800" dirty="0">
                <a:solidFill>
                  <a:schemeClr val="tx1"/>
                </a:solidFill>
              </a:rPr>
              <a:t>in IEEE 802.15.4g?</a:t>
            </a:r>
          </a:p>
          <a:p>
            <a:pPr lvl="1">
              <a:spcBef>
                <a:spcPts val="300"/>
              </a:spcBef>
            </a:pPr>
            <a:r>
              <a:rPr lang="en-US" sz="1800" dirty="0">
                <a:solidFill>
                  <a:schemeClr val="tx1"/>
                </a:solidFill>
              </a:rPr>
              <a:t>Does TG3a need recommendations </a:t>
            </a:r>
            <a:r>
              <a:rPr lang="en-US" sz="1800" dirty="0">
                <a:solidFill>
                  <a:srgbClr val="0070C0"/>
                </a:solidFill>
              </a:rPr>
              <a:t>with backoff suspension </a:t>
            </a:r>
            <a:r>
              <a:rPr lang="en-US" sz="1800" dirty="0">
                <a:solidFill>
                  <a:schemeClr val="tx1"/>
                </a:solidFill>
              </a:rPr>
              <a:t>in IEEE 802.15.4g? </a:t>
            </a:r>
          </a:p>
          <a:p>
            <a:pPr>
              <a:spcBef>
                <a:spcPts val="300"/>
              </a:spcBef>
            </a:pPr>
            <a:r>
              <a:rPr lang="en-US" dirty="0"/>
              <a:t>Case-3: IEEE 802.15.4g-OFDM (400 kHz channel) and IEEE 802.11ah (1 MHz channel)</a:t>
            </a:r>
          </a:p>
          <a:p>
            <a:pPr lvl="1">
              <a:spcBef>
                <a:spcPts val="300"/>
              </a:spcBef>
            </a:pPr>
            <a:r>
              <a:rPr lang="en-US" sz="1800" dirty="0">
                <a:solidFill>
                  <a:schemeClr val="tx1"/>
                </a:solidFill>
              </a:rPr>
              <a:t>Does TG3a need recommendations </a:t>
            </a:r>
            <a:r>
              <a:rPr lang="en-US" sz="1800" dirty="0">
                <a:solidFill>
                  <a:srgbClr val="0070C0"/>
                </a:solidFill>
              </a:rPr>
              <a:t>without backoff suspension </a:t>
            </a:r>
            <a:r>
              <a:rPr lang="en-US" sz="1800" dirty="0">
                <a:solidFill>
                  <a:schemeClr val="tx1"/>
                </a:solidFill>
              </a:rPr>
              <a:t>in IEEE 802.15.4g?</a:t>
            </a:r>
          </a:p>
          <a:p>
            <a:pPr lvl="1">
              <a:spcBef>
                <a:spcPts val="300"/>
              </a:spcBef>
            </a:pPr>
            <a:r>
              <a:rPr lang="en-US" sz="1800" dirty="0">
                <a:solidFill>
                  <a:schemeClr val="tx1"/>
                </a:solidFill>
              </a:rPr>
              <a:t>Does TG3a need recommendations </a:t>
            </a:r>
            <a:r>
              <a:rPr lang="en-US" sz="1800" dirty="0">
                <a:solidFill>
                  <a:srgbClr val="0070C0"/>
                </a:solidFill>
              </a:rPr>
              <a:t>with backoff suspension </a:t>
            </a:r>
            <a:r>
              <a:rPr lang="en-US" sz="1800" dirty="0">
                <a:solidFill>
                  <a:schemeClr val="tx1"/>
                </a:solidFill>
              </a:rPr>
              <a:t>in IEEE 802.15.4g? </a:t>
            </a:r>
          </a:p>
          <a:p>
            <a:pPr>
              <a:spcBef>
                <a:spcPts val="300"/>
              </a:spcBef>
            </a:pPr>
            <a:endParaRPr lang="en-US" sz="2000" dirty="0"/>
          </a:p>
          <a:p>
            <a:pPr marL="0" indent="0">
              <a:spcBef>
                <a:spcPts val="300"/>
              </a:spcBef>
              <a:buNone/>
            </a:pPr>
            <a:endParaRPr lang="en-US" sz="1600" dirty="0"/>
          </a:p>
          <a:p>
            <a:pPr lvl="2">
              <a:spcBef>
                <a:spcPts val="300"/>
              </a:spcBef>
            </a:pPr>
            <a:endParaRPr lang="en-US" dirty="0"/>
          </a:p>
        </p:txBody>
      </p:sp>
      <p:sp>
        <p:nvSpPr>
          <p:cNvPr id="4" name="Slide Number Placeholder 3">
            <a:extLst>
              <a:ext uri="{FF2B5EF4-FFF2-40B4-BE49-F238E27FC236}">
                <a16:creationId xmlns:a16="http://schemas.microsoft.com/office/drawing/2014/main" id="{8B2328B9-130B-4FA8-7AB2-E764160A4565}"/>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6C2EA342-5F4A-C5F2-35B3-223CF0346559}"/>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sp>
        <p:nvSpPr>
          <p:cNvPr id="5" name="Footer Placeholder 4">
            <a:extLst>
              <a:ext uri="{FF2B5EF4-FFF2-40B4-BE49-F238E27FC236}">
                <a16:creationId xmlns:a16="http://schemas.microsoft.com/office/drawing/2014/main" id="{9EEFF3B0-B8EA-276A-B438-AC6B61CFFA5E}"/>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510316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B5396-89BF-DB23-1E6F-45827FC273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BFD6EB-71D4-64F3-4412-827FC1E33201}"/>
              </a:ext>
            </a:extLst>
          </p:cNvPr>
          <p:cNvSpPr>
            <a:spLocks noGrp="1"/>
          </p:cNvSpPr>
          <p:nvPr>
            <p:ph type="title"/>
          </p:nvPr>
        </p:nvSpPr>
        <p:spPr>
          <a:xfrm>
            <a:off x="731520" y="731523"/>
            <a:ext cx="8288868" cy="291253"/>
          </a:xfrm>
        </p:spPr>
        <p:txBody>
          <a:bodyPr/>
          <a:lstStyle/>
          <a:p>
            <a:r>
              <a:rPr lang="en-US" altLang="ja-JP" sz="2800" dirty="0"/>
              <a:t>Ideas on Recommendation Updates in IEEE 802.19.3a</a:t>
            </a:r>
            <a:endParaRPr lang="en-US" sz="2800" dirty="0"/>
          </a:p>
        </p:txBody>
      </p:sp>
      <p:sp>
        <p:nvSpPr>
          <p:cNvPr id="3" name="Content Placeholder 2">
            <a:extLst>
              <a:ext uri="{FF2B5EF4-FFF2-40B4-BE49-F238E27FC236}">
                <a16:creationId xmlns:a16="http://schemas.microsoft.com/office/drawing/2014/main" id="{718F9E47-B229-A69C-C54F-1A02F9E7A14B}"/>
              </a:ext>
            </a:extLst>
          </p:cNvPr>
          <p:cNvSpPr>
            <a:spLocks noGrp="1"/>
          </p:cNvSpPr>
          <p:nvPr>
            <p:ph idx="1"/>
          </p:nvPr>
        </p:nvSpPr>
        <p:spPr>
          <a:xfrm>
            <a:off x="556320" y="1173324"/>
            <a:ext cx="8640960" cy="5733784"/>
          </a:xfrm>
        </p:spPr>
        <p:txBody>
          <a:bodyPr/>
          <a:lstStyle/>
          <a:p>
            <a:pPr>
              <a:spcBef>
                <a:spcPts val="300"/>
              </a:spcBef>
            </a:pPr>
            <a:r>
              <a:rPr lang="en-US" dirty="0"/>
              <a:t>Case-4: IEEE 802.15.4g-OFDM (400 kHz channel) and IEEE 802.11ah (4 MHz channel)</a:t>
            </a:r>
          </a:p>
          <a:p>
            <a:pPr lvl="1">
              <a:spcBef>
                <a:spcPts val="300"/>
              </a:spcBef>
            </a:pPr>
            <a:r>
              <a:rPr lang="en-US" dirty="0">
                <a:solidFill>
                  <a:schemeClr val="tx1"/>
                </a:solidFill>
              </a:rPr>
              <a:t>Does TG3a need recommendations </a:t>
            </a:r>
            <a:r>
              <a:rPr lang="en-US" dirty="0">
                <a:solidFill>
                  <a:srgbClr val="0070C0"/>
                </a:solidFill>
              </a:rPr>
              <a:t>without backoff suspension </a:t>
            </a:r>
            <a:r>
              <a:rPr lang="en-US" dirty="0">
                <a:solidFill>
                  <a:schemeClr val="tx1"/>
                </a:solidFill>
              </a:rPr>
              <a:t>in IEEE 802.15.4g?</a:t>
            </a:r>
            <a:endParaRPr lang="en-US" sz="2400" dirty="0">
              <a:solidFill>
                <a:schemeClr val="tx1"/>
              </a:solidFill>
            </a:endParaRPr>
          </a:p>
          <a:p>
            <a:pPr lvl="1">
              <a:spcBef>
                <a:spcPts val="300"/>
              </a:spcBef>
            </a:pPr>
            <a:r>
              <a:rPr lang="en-US" dirty="0">
                <a:solidFill>
                  <a:schemeClr val="tx1"/>
                </a:solidFill>
              </a:rPr>
              <a:t>Does TG3a need recommendations </a:t>
            </a:r>
            <a:r>
              <a:rPr lang="en-US" dirty="0">
                <a:solidFill>
                  <a:srgbClr val="0070C0"/>
                </a:solidFill>
              </a:rPr>
              <a:t>with backoff suspension </a:t>
            </a:r>
            <a:r>
              <a:rPr lang="en-US" dirty="0">
                <a:solidFill>
                  <a:schemeClr val="tx1"/>
                </a:solidFill>
              </a:rPr>
              <a:t>in IEEE 802.15.4g? </a:t>
            </a:r>
          </a:p>
          <a:p>
            <a:pPr>
              <a:spcBef>
                <a:spcPts val="300"/>
              </a:spcBef>
            </a:pPr>
            <a:r>
              <a:rPr lang="en-US" dirty="0">
                <a:solidFill>
                  <a:schemeClr val="tx1"/>
                </a:solidFill>
              </a:rPr>
              <a:t>Is there any amendment to IEEE 802.11 CSMA that can affect its coexistence behavior?</a:t>
            </a:r>
          </a:p>
          <a:p>
            <a:pPr lvl="1">
              <a:spcBef>
                <a:spcPts val="300"/>
              </a:spcBef>
            </a:pPr>
            <a:r>
              <a:rPr lang="en-US" dirty="0">
                <a:solidFill>
                  <a:srgbClr val="0070C0"/>
                </a:solidFill>
              </a:rPr>
              <a:t>If yes, should TG3a consider it?</a:t>
            </a:r>
          </a:p>
          <a:p>
            <a:pPr>
              <a:spcBef>
                <a:spcPts val="300"/>
              </a:spcBef>
            </a:pPr>
            <a:r>
              <a:rPr lang="en-US" dirty="0">
                <a:solidFill>
                  <a:schemeClr val="tx1"/>
                </a:solidFill>
              </a:rPr>
              <a:t>Recommendations based on measurement results are valuable</a:t>
            </a:r>
          </a:p>
          <a:p>
            <a:pPr lvl="1">
              <a:spcBef>
                <a:spcPts val="300"/>
              </a:spcBef>
            </a:pPr>
            <a:r>
              <a:rPr lang="en-US" dirty="0">
                <a:solidFill>
                  <a:srgbClr val="C00000"/>
                </a:solidFill>
              </a:rPr>
              <a:t>The lack of real systems presents challenges</a:t>
            </a:r>
          </a:p>
          <a:p>
            <a:pPr>
              <a:spcBef>
                <a:spcPts val="300"/>
              </a:spcBef>
            </a:pPr>
            <a:r>
              <a:rPr lang="en-US" dirty="0">
                <a:solidFill>
                  <a:schemeClr val="tx1"/>
                </a:solidFill>
              </a:rPr>
              <a:t>Therefore, TG3a will mostly rely on simulation results, a lot of simulations are needed based on number of nodes, offered network load, network topology, etc.</a:t>
            </a:r>
          </a:p>
          <a:p>
            <a:pPr lvl="1">
              <a:spcBef>
                <a:spcPts val="300"/>
              </a:spcBef>
            </a:pPr>
            <a:r>
              <a:rPr lang="en-US" dirty="0">
                <a:solidFill>
                  <a:schemeClr val="tx1"/>
                </a:solidFill>
              </a:rPr>
              <a:t>Should TG3a provide some guideline and strategy?</a:t>
            </a:r>
          </a:p>
        </p:txBody>
      </p:sp>
      <p:sp>
        <p:nvSpPr>
          <p:cNvPr id="4" name="Slide Number Placeholder 3">
            <a:extLst>
              <a:ext uri="{FF2B5EF4-FFF2-40B4-BE49-F238E27FC236}">
                <a16:creationId xmlns:a16="http://schemas.microsoft.com/office/drawing/2014/main" id="{0D95FB32-B2A5-ADC7-12C1-CC23B0978ED1}"/>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701DC79D-1C49-57EE-9C27-A1E30494680F}"/>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sp>
        <p:nvSpPr>
          <p:cNvPr id="5" name="Footer Placeholder 4">
            <a:extLst>
              <a:ext uri="{FF2B5EF4-FFF2-40B4-BE49-F238E27FC236}">
                <a16:creationId xmlns:a16="http://schemas.microsoft.com/office/drawing/2014/main" id="{82DD02B9-AB77-229B-4730-9118E114E782}"/>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309814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B47395-49A1-71B1-689E-13FA5A190D9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0CF933-A24C-C714-1A98-CA80D6993CD6}"/>
              </a:ext>
            </a:extLst>
          </p:cNvPr>
          <p:cNvSpPr>
            <a:spLocks noGrp="1"/>
          </p:cNvSpPr>
          <p:nvPr>
            <p:ph idx="1"/>
          </p:nvPr>
        </p:nvSpPr>
        <p:spPr>
          <a:xfrm>
            <a:off x="556320" y="1582031"/>
            <a:ext cx="8640960" cy="5207918"/>
          </a:xfrm>
        </p:spPr>
        <p:txBody>
          <a:bodyPr/>
          <a:lstStyle/>
          <a:p>
            <a:r>
              <a:rPr lang="en-US" altLang="ja-JP" dirty="0"/>
              <a:t>IEEE Std 802.19.3-2021 specifies coexistence recommendations for IEEE 802.15.4 and IEEE 802.11 systems operating on Sub-1 GHz frequency bands</a:t>
            </a:r>
          </a:p>
          <a:p>
            <a:endParaRPr lang="en-US" altLang="ja-JP" dirty="0"/>
          </a:p>
          <a:p>
            <a:r>
              <a:rPr lang="en-US" altLang="ja-JP" dirty="0"/>
              <a:t>Since the publication of IEEE Std 802.19.3, both IEEE Std 802.15.4 and IEEE Std 802.11 have been amended (updated)</a:t>
            </a:r>
          </a:p>
          <a:p>
            <a:endParaRPr lang="en-US" altLang="ja-JP" dirty="0"/>
          </a:p>
          <a:p>
            <a:r>
              <a:rPr lang="en-US" altLang="ja-JP" dirty="0"/>
              <a:t>Some amendments (updates) can impact coexistence behavior</a:t>
            </a:r>
          </a:p>
          <a:p>
            <a:pPr lvl="1"/>
            <a:r>
              <a:rPr lang="en-US" altLang="ja-JP" dirty="0"/>
              <a:t>E.g., IEEE Std 802.15.4-2024 adopts backoff suspension, which can affect IEEE 802.15.4 system coexistence behavior</a:t>
            </a:r>
          </a:p>
          <a:p>
            <a:endParaRPr lang="en-US" altLang="ja-JP" dirty="0"/>
          </a:p>
          <a:p>
            <a:r>
              <a:rPr lang="en-US" altLang="ja-JP" dirty="0"/>
              <a:t>This document present some ideas on coexistence recommendations for IEEE 802.19.3a Recommended Practice</a:t>
            </a:r>
            <a:endParaRPr lang="en-US" sz="2000" dirty="0"/>
          </a:p>
        </p:txBody>
      </p:sp>
      <p:sp>
        <p:nvSpPr>
          <p:cNvPr id="4" name="Slide Number Placeholder 3">
            <a:extLst>
              <a:ext uri="{FF2B5EF4-FFF2-40B4-BE49-F238E27FC236}">
                <a16:creationId xmlns:a16="http://schemas.microsoft.com/office/drawing/2014/main" id="{5F630108-BFF0-39BD-4563-8E697E790E68}"/>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98AE99ED-5FD1-5630-39CA-6FC4313BEE97}"/>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sp>
        <p:nvSpPr>
          <p:cNvPr id="9" name="Title 1">
            <a:extLst>
              <a:ext uri="{FF2B5EF4-FFF2-40B4-BE49-F238E27FC236}">
                <a16:creationId xmlns:a16="http://schemas.microsoft.com/office/drawing/2014/main" id="{057D66DB-F90C-DA76-998B-2535A5B62804}"/>
              </a:ext>
            </a:extLst>
          </p:cNvPr>
          <p:cNvSpPr txBox="1">
            <a:spLocks/>
          </p:cNvSpPr>
          <p:nvPr/>
        </p:nvSpPr>
        <p:spPr bwMode="auto">
          <a:xfrm>
            <a:off x="731520" y="731523"/>
            <a:ext cx="8288868" cy="765838"/>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lang="en-US" kern="0" dirty="0"/>
              <a:t>Summary</a:t>
            </a:r>
          </a:p>
        </p:txBody>
      </p:sp>
      <p:sp>
        <p:nvSpPr>
          <p:cNvPr id="2" name="Footer Placeholder 4">
            <a:extLst>
              <a:ext uri="{FF2B5EF4-FFF2-40B4-BE49-F238E27FC236}">
                <a16:creationId xmlns:a16="http://schemas.microsoft.com/office/drawing/2014/main" id="{E0E68C8E-F85E-31D7-D38A-C8D39FA1AD0B}"/>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138099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234B9-85D8-8EF9-0E24-A5D532EDE4A1}"/>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1FAD25EA-9EE5-A37F-4A11-63B69C42F0E1}"/>
              </a:ext>
            </a:extLst>
          </p:cNvPr>
          <p:cNvSpPr>
            <a:spLocks noGrp="1" noChangeArrowheads="1"/>
          </p:cNvSpPr>
          <p:nvPr>
            <p:ph type="title"/>
          </p:nvPr>
        </p:nvSpPr>
        <p:spPr>
          <a:xfrm>
            <a:off x="731520" y="731520"/>
            <a:ext cx="8290560" cy="76584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References</a:t>
            </a:r>
          </a:p>
        </p:txBody>
      </p:sp>
      <p:sp>
        <p:nvSpPr>
          <p:cNvPr id="4098" name="Rectangle 2">
            <a:extLst>
              <a:ext uri="{FF2B5EF4-FFF2-40B4-BE49-F238E27FC236}">
                <a16:creationId xmlns:a16="http://schemas.microsoft.com/office/drawing/2014/main" id="{EC299964-0B7B-722A-EA25-56E546F04AE9}"/>
              </a:ext>
            </a:extLst>
          </p:cNvPr>
          <p:cNvSpPr>
            <a:spLocks noGrp="1" noChangeArrowheads="1"/>
          </p:cNvSpPr>
          <p:nvPr>
            <p:ph idx="1"/>
          </p:nvPr>
        </p:nvSpPr>
        <p:spPr>
          <a:xfrm>
            <a:off x="731520" y="1497360"/>
            <a:ext cx="8290560" cy="500504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it-IT" sz="2400" b="0" dirty="0"/>
              <a:t>[1] Yukimasa Nagai, Jianlin Guo, Takenori Sumi, Kieran Parsons, Philip Orlik, Benjamin A. Rolfe and Pu Wang</a:t>
            </a:r>
            <a:r>
              <a:rPr lang="it-IT" sz="2400" b="0" dirty="0">
                <a:cs typeface="Calibri" panose="020F0502020204030204" pitchFamily="34" charset="0"/>
              </a:rPr>
              <a:t>, </a:t>
            </a:r>
            <a:r>
              <a:rPr lang="en-US" sz="2400" i="0" u="none" strike="noStrike" baseline="0" dirty="0">
                <a:cs typeface="Calibri" panose="020F0502020204030204" pitchFamily="34" charset="0"/>
              </a:rPr>
              <a:t>Improve IEEE 802.15.4 Network Reliability by </a:t>
            </a:r>
            <a:r>
              <a:rPr lang="en-US" sz="2400" i="0" u="none" strike="noStrike" baseline="0" dirty="0" err="1">
                <a:cs typeface="Calibri" panose="020F0502020204030204" pitchFamily="34" charset="0"/>
              </a:rPr>
              <a:t>Suspendable</a:t>
            </a:r>
            <a:r>
              <a:rPr lang="en-US" sz="2400" i="0" u="none" strike="noStrike" baseline="0" dirty="0">
                <a:cs typeface="Calibri" panose="020F0502020204030204" pitchFamily="34" charset="0"/>
              </a:rPr>
              <a:t> CSMA/CA</a:t>
            </a:r>
            <a:r>
              <a:rPr lang="en-US" sz="2400" b="0" i="0" u="none" strike="noStrike" baseline="0" dirty="0">
                <a:cs typeface="Calibri" panose="020F0502020204030204" pitchFamily="34" charset="0"/>
              </a:rPr>
              <a:t>, IEEE WCNC 2024</a:t>
            </a:r>
            <a:endParaRPr lang="en-GB" sz="2400" b="0" dirty="0">
              <a:cs typeface="Calibri" panose="020F0502020204030204" pitchFamily="34" charset="0"/>
            </a:endParaRP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dirty="0">
                <a:solidFill>
                  <a:schemeClr val="tx1"/>
                </a:solidFill>
              </a:rPr>
              <a:t>[2] IEEE Std 802.19.3</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dirty="0">
                <a:solidFill>
                  <a:schemeClr val="tx1"/>
                </a:solidFill>
              </a:rPr>
              <a:t>[3] Document 19-25/0006r0</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dirty="0">
                <a:solidFill>
                  <a:schemeClr val="tx1"/>
                </a:solidFill>
              </a:rPr>
              <a:t>[4] Document 19-24/0042r0</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dirty="0">
                <a:solidFill>
                  <a:schemeClr val="tx1"/>
                </a:solidFill>
              </a:rPr>
              <a:t>[5] Document 19-24/0018r0</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dirty="0">
                <a:solidFill>
                  <a:schemeClr val="tx1"/>
                </a:solidFill>
              </a:rPr>
              <a:t>[6] Document 19-18/0039r1</a:t>
            </a:r>
            <a:endParaRPr lang="en-US" altLang="ja-JP" b="0" dirty="0">
              <a:solidFill>
                <a:schemeClr val="tx1"/>
              </a:solidFill>
            </a:endParaRP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altLang="ja-JP" b="0" dirty="0">
              <a:solidFill>
                <a:schemeClr val="tx1"/>
              </a:solidFill>
            </a:endParaRPr>
          </a:p>
        </p:txBody>
      </p:sp>
      <p:sp>
        <p:nvSpPr>
          <p:cNvPr id="6" name="Slide Number Placeholder 5">
            <a:extLst>
              <a:ext uri="{FF2B5EF4-FFF2-40B4-BE49-F238E27FC236}">
                <a16:creationId xmlns:a16="http://schemas.microsoft.com/office/drawing/2014/main" id="{1F292B4F-91BD-0EC6-ACD2-EFDE31D24BC5}"/>
              </a:ext>
            </a:extLst>
          </p:cNvPr>
          <p:cNvSpPr>
            <a:spLocks noGrp="1"/>
          </p:cNvSpPr>
          <p:nvPr>
            <p:ph type="sldNum" idx="12"/>
          </p:nvPr>
        </p:nvSpPr>
        <p:spPr>
          <a:xfrm>
            <a:off x="4470401" y="6907109"/>
            <a:ext cx="728133" cy="387773"/>
          </a:xfrm>
        </p:spPr>
        <p:txBody>
          <a:bodyPr/>
          <a:lstStyle/>
          <a:p>
            <a:r>
              <a:rPr lang="en-GB"/>
              <a:t>Slide </a:t>
            </a:r>
            <a:fld id="{351F4386-A5E2-41A1-B4D0-BE653C929E06}" type="slidenum">
              <a:rPr lang="en-GB"/>
              <a:pPr/>
              <a:t>13</a:t>
            </a:fld>
            <a:endParaRPr lang="en-GB"/>
          </a:p>
        </p:txBody>
      </p:sp>
      <p:sp>
        <p:nvSpPr>
          <p:cNvPr id="4" name="Date Placeholder 3">
            <a:extLst>
              <a:ext uri="{FF2B5EF4-FFF2-40B4-BE49-F238E27FC236}">
                <a16:creationId xmlns:a16="http://schemas.microsoft.com/office/drawing/2014/main" id="{6B7DC7E5-21E9-14CB-DF7C-A2A0ABAA86D8}"/>
              </a:ext>
            </a:extLst>
          </p:cNvPr>
          <p:cNvSpPr>
            <a:spLocks noGrp="1"/>
          </p:cNvSpPr>
          <p:nvPr>
            <p:ph type="dt" idx="10"/>
          </p:nvPr>
        </p:nvSpPr>
        <p:spPr>
          <a:xfrm>
            <a:off x="743374" y="355601"/>
            <a:ext cx="2761816" cy="291254"/>
          </a:xfrm>
        </p:spPr>
        <p:txBody>
          <a:bodyPr/>
          <a:lstStyle/>
          <a:p>
            <a:r>
              <a:rPr lang="en-US" altLang="ja-JP" dirty="0"/>
              <a:t>March 2025</a:t>
            </a:r>
            <a:endParaRPr lang="en-GB" altLang="ja-JP" dirty="0"/>
          </a:p>
        </p:txBody>
      </p:sp>
      <p:sp>
        <p:nvSpPr>
          <p:cNvPr id="3" name="Footer Placeholder 4">
            <a:extLst>
              <a:ext uri="{FF2B5EF4-FFF2-40B4-BE49-F238E27FC236}">
                <a16:creationId xmlns:a16="http://schemas.microsoft.com/office/drawing/2014/main" id="{70D011C2-E422-60E7-33E7-17531F29D457}"/>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15709087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76584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idx="1"/>
          </p:nvPr>
        </p:nvSpPr>
        <p:spPr>
          <a:xfrm>
            <a:off x="731520" y="1857400"/>
            <a:ext cx="8290560" cy="464500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altLang="ja-JP" dirty="0">
                <a:solidFill>
                  <a:schemeClr val="tx1"/>
                </a:solidFill>
              </a:rPr>
              <a:t>This document presents some ideas to IEEE 802.19 Working Group for coexistence recommendation updates of IEEE 802.15.4 and IEEE 802.11 systems operating in Sub-1 GHz (S1G) frequency bands.</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altLang="ja-JP" dirty="0">
              <a:solidFill>
                <a:schemeClr val="tx1"/>
              </a:solidFill>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altLang="ja-JP" dirty="0">
              <a:solidFill>
                <a:schemeClr val="tx1"/>
              </a:solidFill>
            </a:endParaRPr>
          </a:p>
        </p:txBody>
      </p:sp>
      <p:sp>
        <p:nvSpPr>
          <p:cNvPr id="6" name="Slide Number Placeholder 5"/>
          <p:cNvSpPr>
            <a:spLocks noGrp="1"/>
          </p:cNvSpPr>
          <p:nvPr>
            <p:ph type="sldNum" idx="12"/>
          </p:nvPr>
        </p:nvSpPr>
        <p:spPr>
          <a:xfrm>
            <a:off x="4470401" y="6907109"/>
            <a:ext cx="728133" cy="387773"/>
          </a:xfrm>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0"/>
          </p:nvPr>
        </p:nvSpPr>
        <p:spPr>
          <a:xfrm>
            <a:off x="743374" y="355601"/>
            <a:ext cx="2761816" cy="291254"/>
          </a:xfrm>
        </p:spPr>
        <p:txBody>
          <a:bodyPr/>
          <a:lstStyle/>
          <a:p>
            <a:r>
              <a:rPr lang="en-US" altLang="ja-JP" dirty="0"/>
              <a:t>March 2025</a:t>
            </a:r>
            <a:endParaRPr lang="en-GB" altLang="ja-JP" dirty="0"/>
          </a:p>
        </p:txBody>
      </p:sp>
      <p:sp>
        <p:nvSpPr>
          <p:cNvPr id="3" name="Footer Placeholder 4">
            <a:extLst>
              <a:ext uri="{FF2B5EF4-FFF2-40B4-BE49-F238E27FC236}">
                <a16:creationId xmlns:a16="http://schemas.microsoft.com/office/drawing/2014/main" id="{ECCFBF80-251C-3C85-B33E-E52A30BCFB43}"/>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28156152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257600-076E-29DD-0A18-5AA29DD6D8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D051DF-FF34-85DD-8704-E9B45E0D63C0}"/>
              </a:ext>
            </a:extLst>
          </p:cNvPr>
          <p:cNvSpPr>
            <a:spLocks noGrp="1"/>
          </p:cNvSpPr>
          <p:nvPr>
            <p:ph type="title"/>
          </p:nvPr>
        </p:nvSpPr>
        <p:spPr>
          <a:xfrm>
            <a:off x="731520" y="731523"/>
            <a:ext cx="8288868" cy="360643"/>
          </a:xfrm>
        </p:spPr>
        <p:txBody>
          <a:bodyPr/>
          <a:lstStyle/>
          <a:p>
            <a:r>
              <a:rPr lang="en-US" altLang="ja-JP" sz="2800" dirty="0"/>
              <a:t>CSMA Differences in IEEE 802.15.4 and IEEE 802.11</a:t>
            </a:r>
            <a:endParaRPr lang="en-US" sz="2800" dirty="0"/>
          </a:p>
        </p:txBody>
      </p:sp>
      <p:sp>
        <p:nvSpPr>
          <p:cNvPr id="3" name="Content Placeholder 2">
            <a:extLst>
              <a:ext uri="{FF2B5EF4-FFF2-40B4-BE49-F238E27FC236}">
                <a16:creationId xmlns:a16="http://schemas.microsoft.com/office/drawing/2014/main" id="{24428961-61A2-BFE1-886D-647AC9334536}"/>
              </a:ext>
            </a:extLst>
          </p:cNvPr>
          <p:cNvSpPr>
            <a:spLocks noGrp="1"/>
          </p:cNvSpPr>
          <p:nvPr>
            <p:ph idx="1"/>
          </p:nvPr>
        </p:nvSpPr>
        <p:spPr>
          <a:xfrm>
            <a:off x="556320" y="1167657"/>
            <a:ext cx="8640960" cy="5730272"/>
          </a:xfrm>
        </p:spPr>
        <p:txBody>
          <a:bodyPr/>
          <a:lstStyle/>
          <a:p>
            <a:pPr>
              <a:spcBef>
                <a:spcPts val="300"/>
              </a:spcBef>
            </a:pPr>
            <a:r>
              <a:rPr lang="en-US" dirty="0"/>
              <a:t>IEEE 802.11 backoff is much faster than IEEE 802.15.4 backoff</a:t>
            </a:r>
            <a:endParaRPr lang="en-US" sz="1800" dirty="0"/>
          </a:p>
          <a:p>
            <a:pPr lvl="1">
              <a:spcBef>
                <a:spcPts val="300"/>
              </a:spcBef>
            </a:pPr>
            <a:endParaRPr lang="en-US" altLang="ja-JP" sz="1800" dirty="0"/>
          </a:p>
          <a:p>
            <a:pPr lvl="1">
              <a:spcBef>
                <a:spcPts val="300"/>
              </a:spcBef>
            </a:pPr>
            <a:endParaRPr lang="en-US" altLang="ja-JP" sz="1800" dirty="0"/>
          </a:p>
          <a:p>
            <a:pPr lvl="1">
              <a:spcBef>
                <a:spcPts val="300"/>
              </a:spcBef>
            </a:pPr>
            <a:endParaRPr lang="en-US" altLang="ja-JP" sz="1800" dirty="0"/>
          </a:p>
          <a:p>
            <a:pPr lvl="1">
              <a:spcBef>
                <a:spcPts val="300"/>
              </a:spcBef>
            </a:pPr>
            <a:endParaRPr lang="en-US" altLang="ja-JP" sz="1800" dirty="0"/>
          </a:p>
          <a:p>
            <a:pPr lvl="1">
              <a:spcBef>
                <a:spcPts val="300"/>
              </a:spcBef>
            </a:pPr>
            <a:endParaRPr lang="en-US" altLang="ja-JP" sz="1800" dirty="0"/>
          </a:p>
          <a:p>
            <a:pPr lvl="1">
              <a:spcBef>
                <a:spcPts val="300"/>
              </a:spcBef>
            </a:pPr>
            <a:endParaRPr lang="en-US" altLang="ja-JP" sz="1800" dirty="0"/>
          </a:p>
          <a:p>
            <a:pPr marL="487693" lvl="1" indent="0">
              <a:spcBef>
                <a:spcPts val="300"/>
              </a:spcBef>
              <a:buNone/>
            </a:pPr>
            <a:endParaRPr lang="en-GB" altLang="ja-JP" sz="1800" dirty="0"/>
          </a:p>
          <a:p>
            <a:pPr>
              <a:spcBef>
                <a:spcPts val="300"/>
              </a:spcBef>
            </a:pPr>
            <a:r>
              <a:rPr lang="en-US" altLang="ja-JP" dirty="0"/>
              <a:t>Backoff suspension</a:t>
            </a:r>
          </a:p>
          <a:p>
            <a:pPr lvl="1">
              <a:spcBef>
                <a:spcPts val="300"/>
              </a:spcBef>
            </a:pPr>
            <a:r>
              <a:rPr lang="en-US" altLang="ja-JP" sz="1800" dirty="0"/>
              <a:t>IEEE 802.11 applies backoff suspension: sense channel in each backoff time slot and suspends backoff counter if channel is busy</a:t>
            </a:r>
          </a:p>
          <a:p>
            <a:pPr lvl="1">
              <a:spcBef>
                <a:spcPts val="300"/>
              </a:spcBef>
            </a:pPr>
            <a:r>
              <a:rPr lang="en-US" sz="1800" dirty="0"/>
              <a:t>Conventional IEEE 802.15.4 backoff does not sense channel during backoff periods and sense channel after backoff process completes</a:t>
            </a:r>
          </a:p>
          <a:p>
            <a:pPr>
              <a:spcBef>
                <a:spcPts val="300"/>
              </a:spcBef>
            </a:pPr>
            <a:r>
              <a:rPr lang="en-US" dirty="0"/>
              <a:t>Immediate channel access</a:t>
            </a:r>
          </a:p>
          <a:p>
            <a:pPr lvl="1">
              <a:spcBef>
                <a:spcPts val="300"/>
              </a:spcBef>
            </a:pPr>
            <a:r>
              <a:rPr lang="en-US" sz="1800" dirty="0"/>
              <a:t>IEEE 802.11 CSMA allows immediate channel access</a:t>
            </a:r>
          </a:p>
          <a:p>
            <a:pPr lvl="2">
              <a:spcBef>
                <a:spcPts val="300"/>
              </a:spcBef>
              <a:buFont typeface="Wingdings" panose="05000000000000000000" pitchFamily="2" charset="2"/>
              <a:buChar char="§"/>
            </a:pPr>
            <a:r>
              <a:rPr lang="en-US" sz="1600" dirty="0"/>
              <a:t>Transmit if channel idle for more than DIFS time</a:t>
            </a:r>
          </a:p>
          <a:p>
            <a:pPr lvl="1">
              <a:spcBef>
                <a:spcPts val="300"/>
              </a:spcBef>
            </a:pPr>
            <a:r>
              <a:rPr lang="en-US" sz="1800" dirty="0"/>
              <a:t>IEEE 802.15.4 CSMA does not allow immediate channel access</a:t>
            </a:r>
          </a:p>
          <a:p>
            <a:pPr lvl="2">
              <a:spcBef>
                <a:spcPts val="300"/>
              </a:spcBef>
              <a:buFont typeface="Wingdings" panose="05000000000000000000" pitchFamily="2" charset="2"/>
              <a:buChar char="§"/>
            </a:pPr>
            <a:r>
              <a:rPr lang="en-US" sz="1600" dirty="0"/>
              <a:t>Performs random backoff no matter how long channel has been idle</a:t>
            </a:r>
          </a:p>
          <a:p>
            <a:pPr lvl="2">
              <a:spcBef>
                <a:spcPts val="300"/>
              </a:spcBef>
            </a:pPr>
            <a:endParaRPr lang="en-US" dirty="0"/>
          </a:p>
        </p:txBody>
      </p:sp>
      <p:sp>
        <p:nvSpPr>
          <p:cNvPr id="4" name="Slide Number Placeholder 3">
            <a:extLst>
              <a:ext uri="{FF2B5EF4-FFF2-40B4-BE49-F238E27FC236}">
                <a16:creationId xmlns:a16="http://schemas.microsoft.com/office/drawing/2014/main" id="{0F0FA1DB-ED06-708A-DF26-9C31736634AD}"/>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D70687C6-49D2-D972-9A2D-F719C5753FC8}"/>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graphicFrame>
        <p:nvGraphicFramePr>
          <p:cNvPr id="10" name="Content Placeholder 6">
            <a:extLst>
              <a:ext uri="{FF2B5EF4-FFF2-40B4-BE49-F238E27FC236}">
                <a16:creationId xmlns:a16="http://schemas.microsoft.com/office/drawing/2014/main" id="{98893E26-0B06-9AB2-FCA9-8F67A3AB74EB}"/>
              </a:ext>
            </a:extLst>
          </p:cNvPr>
          <p:cNvGraphicFramePr>
            <a:graphicFrameLocks/>
          </p:cNvGraphicFramePr>
          <p:nvPr>
            <p:extLst>
              <p:ext uri="{D42A27DB-BD31-4B8C-83A1-F6EECF244321}">
                <p14:modId xmlns:p14="http://schemas.microsoft.com/office/powerpoint/2010/main" val="1818885664"/>
              </p:ext>
            </p:extLst>
          </p:nvPr>
        </p:nvGraphicFramePr>
        <p:xfrm>
          <a:off x="844352" y="1712404"/>
          <a:ext cx="3888404" cy="1981200"/>
        </p:xfrm>
        <a:graphic>
          <a:graphicData uri="http://schemas.openxmlformats.org/drawingml/2006/table">
            <a:tbl>
              <a:tblPr firstRow="1" bandRow="1">
                <a:tableStyleId>{5C22544A-7EE6-4342-B048-85BDC9FD1C3A}</a:tableStyleId>
              </a:tblPr>
              <a:tblGrid>
                <a:gridCol w="2821604">
                  <a:extLst>
                    <a:ext uri="{9D8B030D-6E8A-4147-A177-3AD203B41FA5}">
                      <a16:colId xmlns:a16="http://schemas.microsoft.com/office/drawing/2014/main" val="2656264675"/>
                    </a:ext>
                  </a:extLst>
                </a:gridCol>
                <a:gridCol w="1066800">
                  <a:extLst>
                    <a:ext uri="{9D8B030D-6E8A-4147-A177-3AD203B41FA5}">
                      <a16:colId xmlns:a16="http://schemas.microsoft.com/office/drawing/2014/main" val="2840688010"/>
                    </a:ext>
                  </a:extLst>
                </a:gridCol>
              </a:tblGrid>
              <a:tr h="370840">
                <a:tc>
                  <a:txBody>
                    <a:bodyPr/>
                    <a:lstStyle/>
                    <a:p>
                      <a:r>
                        <a:rPr lang="en-US" sz="2000" dirty="0">
                          <a:latin typeface="Calibri" panose="020F0502020204030204" pitchFamily="34" charset="0"/>
                          <a:cs typeface="Calibri" panose="020F0502020204030204" pitchFamily="34" charset="0"/>
                        </a:rPr>
                        <a:t>IEEE 802.11ah Parameter</a:t>
                      </a:r>
                    </a:p>
                  </a:txBody>
                  <a:tcPr/>
                </a:tc>
                <a:tc>
                  <a:txBody>
                    <a:bodyPr/>
                    <a:lstStyle/>
                    <a:p>
                      <a:r>
                        <a:rPr lang="en-US" sz="2000" dirty="0">
                          <a:latin typeface="Calibri" panose="020F0502020204030204" pitchFamily="34" charset="0"/>
                          <a:cs typeface="Calibri" panose="020F0502020204030204" pitchFamily="34" charset="0"/>
                        </a:rPr>
                        <a:t>Value</a:t>
                      </a: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CCA Time</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&lt;40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baseline="30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dirty="0">
                          <a:latin typeface="Calibri" panose="020F0502020204030204" pitchFamily="34" charset="0"/>
                          <a:cs typeface="Calibri" panose="020F0502020204030204" pitchFamily="34" charset="0"/>
                        </a:rPr>
                        <a:t>Slot Time</a:t>
                      </a:r>
                    </a:p>
                  </a:txBody>
                  <a:tcPr/>
                </a:tc>
                <a:tc>
                  <a:txBody>
                    <a:bodyPr/>
                    <a:lstStyle/>
                    <a:p>
                      <a:r>
                        <a:rPr lang="en-US" sz="2000" dirty="0">
                          <a:latin typeface="Calibri" panose="020F0502020204030204" pitchFamily="34" charset="0"/>
                          <a:cs typeface="Calibri" panose="020F0502020204030204" pitchFamily="34" charset="0"/>
                        </a:rPr>
                        <a:t>52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a:latin typeface="Calibri" panose="020F0502020204030204" pitchFamily="34" charset="0"/>
                          <a:cs typeface="Calibri" panose="020F0502020204030204" pitchFamily="34" charset="0"/>
                        </a:rPr>
                        <a:t>Turnaround Time</a:t>
                      </a:r>
                    </a:p>
                  </a:txBody>
                  <a:tcPr/>
                </a:tc>
                <a:tc>
                  <a:txBody>
                    <a:bodyPr/>
                    <a:lstStyle/>
                    <a:p>
                      <a:r>
                        <a:rPr lang="en-US" sz="2000" dirty="0">
                          <a:latin typeface="Calibri" panose="020F0502020204030204" pitchFamily="34" charset="0"/>
                          <a:cs typeface="Calibri" panose="020F0502020204030204" pitchFamily="34" charset="0"/>
                        </a:rPr>
                        <a:t>&lt;5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a:latin typeface="Calibri" panose="020F0502020204030204" pitchFamily="34" charset="0"/>
                          <a:cs typeface="Calibri" panose="020F0502020204030204" pitchFamily="34" charset="0"/>
                        </a:rPr>
                        <a:t>DIFS (minimum Idle time)</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264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bl>
          </a:graphicData>
        </a:graphic>
      </p:graphicFrame>
      <p:graphicFrame>
        <p:nvGraphicFramePr>
          <p:cNvPr id="11" name="Content Placeholder 6">
            <a:extLst>
              <a:ext uri="{FF2B5EF4-FFF2-40B4-BE49-F238E27FC236}">
                <a16:creationId xmlns:a16="http://schemas.microsoft.com/office/drawing/2014/main" id="{CAED104B-3604-2CD6-0DBC-FD2EB4303E4C}"/>
              </a:ext>
            </a:extLst>
          </p:cNvPr>
          <p:cNvGraphicFramePr>
            <a:graphicFrameLocks/>
          </p:cNvGraphicFramePr>
          <p:nvPr>
            <p:extLst>
              <p:ext uri="{D42A27DB-BD31-4B8C-83A1-F6EECF244321}">
                <p14:modId xmlns:p14="http://schemas.microsoft.com/office/powerpoint/2010/main" val="3305626163"/>
              </p:ext>
            </p:extLst>
          </p:nvPr>
        </p:nvGraphicFramePr>
        <p:xfrm>
          <a:off x="4857536" y="1706555"/>
          <a:ext cx="4087716" cy="1981200"/>
        </p:xfrm>
        <a:graphic>
          <a:graphicData uri="http://schemas.openxmlformats.org/drawingml/2006/table">
            <a:tbl>
              <a:tblPr firstRow="1" bandRow="1">
                <a:tableStyleId>{5C22544A-7EE6-4342-B048-85BDC9FD1C3A}</a:tableStyleId>
              </a:tblPr>
              <a:tblGrid>
                <a:gridCol w="2952328">
                  <a:extLst>
                    <a:ext uri="{9D8B030D-6E8A-4147-A177-3AD203B41FA5}">
                      <a16:colId xmlns:a16="http://schemas.microsoft.com/office/drawing/2014/main" val="2656264675"/>
                    </a:ext>
                  </a:extLst>
                </a:gridCol>
                <a:gridCol w="1135388">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IEEE 802.15.4g Parameter</a:t>
                      </a:r>
                    </a:p>
                  </a:txBody>
                  <a:tcPr/>
                </a:tc>
                <a:tc>
                  <a:txBody>
                    <a:bodyPr/>
                    <a:lstStyle/>
                    <a:p>
                      <a:r>
                        <a:rPr lang="en-US" sz="2000" dirty="0">
                          <a:latin typeface="Calibri" panose="020F0502020204030204" pitchFamily="34" charset="0"/>
                          <a:cs typeface="Calibri" panose="020F0502020204030204" pitchFamily="34" charset="0"/>
                        </a:rPr>
                        <a:t>Value</a:t>
                      </a:r>
                    </a:p>
                  </a:txBody>
                  <a:tcPr/>
                </a:tc>
                <a:extLst>
                  <a:ext uri="{0D108BD9-81ED-4DB2-BD59-A6C34878D82A}">
                    <a16:rowId xmlns:a16="http://schemas.microsoft.com/office/drawing/2014/main" val="725930061"/>
                  </a:ext>
                </a:extLst>
              </a:tr>
              <a:tr h="370840">
                <a:tc>
                  <a:txBody>
                    <a:bodyPr/>
                    <a:lstStyle/>
                    <a:p>
                      <a:r>
                        <a:rPr lang="en-US" sz="2000" dirty="0" err="1">
                          <a:latin typeface="Calibri" panose="020F0502020204030204" pitchFamily="34" charset="0"/>
                          <a:cs typeface="Calibri" panose="020F0502020204030204" pitchFamily="34" charset="0"/>
                        </a:rPr>
                        <a:t>phyCCADuration</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Calibri" panose="020F0502020204030204" pitchFamily="34" charset="0"/>
                          <a:ea typeface="+mn-ea"/>
                          <a:cs typeface="Calibri" panose="020F0502020204030204" pitchFamily="34" charset="0"/>
                        </a:rPr>
                        <a:t>140 µs</a:t>
                      </a:r>
                    </a:p>
                  </a:txBody>
                  <a:tcPr/>
                </a:tc>
                <a:extLst>
                  <a:ext uri="{0D108BD9-81ED-4DB2-BD59-A6C34878D82A}">
                    <a16:rowId xmlns:a16="http://schemas.microsoft.com/office/drawing/2014/main" val="2790740317"/>
                  </a:ext>
                </a:extLst>
              </a:tr>
              <a:tr h="370840">
                <a:tc>
                  <a:txBody>
                    <a:bodyPr/>
                    <a:lstStyle/>
                    <a:p>
                      <a:r>
                        <a:rPr lang="en-US" sz="2000" dirty="0" err="1">
                          <a:latin typeface="Calibri" panose="020F0502020204030204" pitchFamily="34" charset="0"/>
                          <a:cs typeface="Calibri" panose="020F0502020204030204" pitchFamily="34" charset="0"/>
                        </a:rPr>
                        <a:t>UnitBackoff</a:t>
                      </a:r>
                      <a:r>
                        <a:rPr lang="en-US" sz="2000" baseline="0" dirty="0" err="1">
                          <a:latin typeface="Calibri" panose="020F0502020204030204" pitchFamily="34" charset="0"/>
                          <a:cs typeface="Calibri" panose="020F0502020204030204" pitchFamily="34" charset="0"/>
                        </a:rPr>
                        <a:t>Period</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1140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baseline="0" dirty="0">
                          <a:latin typeface="Calibri" panose="020F0502020204030204" pitchFamily="34" charset="0"/>
                          <a:cs typeface="Calibri" panose="020F0502020204030204" pitchFamily="34" charset="0"/>
                        </a:rPr>
                        <a:t>Turnaround Time</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1000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a:latin typeface="Calibri" panose="020F0502020204030204" pitchFamily="34" charset="0"/>
                          <a:cs typeface="Calibri" panose="020F0502020204030204" pitchFamily="34" charset="0"/>
                        </a:rPr>
                        <a:t>Minimum idle time</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1000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bl>
          </a:graphicData>
        </a:graphic>
      </p:graphicFrame>
      <p:cxnSp>
        <p:nvCxnSpPr>
          <p:cNvPr id="7" name="Straight Connector 6">
            <a:extLst>
              <a:ext uri="{FF2B5EF4-FFF2-40B4-BE49-F238E27FC236}">
                <a16:creationId xmlns:a16="http://schemas.microsoft.com/office/drawing/2014/main" id="{77A23350-278F-FA3A-6261-A4F3F8E213C1}"/>
              </a:ext>
            </a:extLst>
          </p:cNvPr>
          <p:cNvCxnSpPr/>
          <p:nvPr/>
        </p:nvCxnSpPr>
        <p:spPr bwMode="auto">
          <a:xfrm>
            <a:off x="6507098" y="4751148"/>
            <a:ext cx="194421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3CC9217E-7498-60C5-6CF0-2A10F4D2B0D7}"/>
              </a:ext>
            </a:extLst>
          </p:cNvPr>
          <p:cNvCxnSpPr>
            <a:cxnSpLocks/>
          </p:cNvCxnSpPr>
          <p:nvPr/>
        </p:nvCxnSpPr>
        <p:spPr bwMode="auto">
          <a:xfrm flipV="1">
            <a:off x="6507098" y="4485692"/>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9D10ED40-84A7-81A3-CE36-BB8469E2426D}"/>
              </a:ext>
            </a:extLst>
          </p:cNvPr>
          <p:cNvCxnSpPr>
            <a:cxnSpLocks/>
          </p:cNvCxnSpPr>
          <p:nvPr/>
        </p:nvCxnSpPr>
        <p:spPr bwMode="auto">
          <a:xfrm flipV="1">
            <a:off x="6903142" y="4490736"/>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F287F806-45BE-FF4F-B29B-64ABB15CA8D6}"/>
              </a:ext>
            </a:extLst>
          </p:cNvPr>
          <p:cNvCxnSpPr>
            <a:cxnSpLocks/>
          </p:cNvCxnSpPr>
          <p:nvPr/>
        </p:nvCxnSpPr>
        <p:spPr bwMode="auto">
          <a:xfrm flipV="1">
            <a:off x="7299186" y="4499120"/>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5AF416A2-19D9-CCF9-0167-D9F3C114FDF9}"/>
              </a:ext>
            </a:extLst>
          </p:cNvPr>
          <p:cNvCxnSpPr>
            <a:cxnSpLocks/>
          </p:cNvCxnSpPr>
          <p:nvPr/>
        </p:nvCxnSpPr>
        <p:spPr bwMode="auto">
          <a:xfrm flipV="1">
            <a:off x="8055270" y="4490736"/>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C0433939-0E2E-BE18-2E2A-B6E4AB6535F8}"/>
              </a:ext>
            </a:extLst>
          </p:cNvPr>
          <p:cNvCxnSpPr>
            <a:cxnSpLocks/>
          </p:cNvCxnSpPr>
          <p:nvPr/>
        </p:nvCxnSpPr>
        <p:spPr bwMode="auto">
          <a:xfrm flipV="1">
            <a:off x="8451314" y="4490736"/>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テキスト ボックス 62">
            <a:extLst>
              <a:ext uri="{FF2B5EF4-FFF2-40B4-BE49-F238E27FC236}">
                <a16:creationId xmlns:a16="http://schemas.microsoft.com/office/drawing/2014/main" id="{CA1DA0FB-EF6B-AD77-4245-6EEFF664D972}"/>
              </a:ext>
            </a:extLst>
          </p:cNvPr>
          <p:cNvSpPr txBox="1"/>
          <p:nvPr/>
        </p:nvSpPr>
        <p:spPr bwMode="auto">
          <a:xfrm>
            <a:off x="6494908" y="4485692"/>
            <a:ext cx="461198" cy="257369"/>
          </a:xfrm>
          <a:prstGeom prst="rect">
            <a:avLst/>
          </a:prstGeom>
          <a:noFill/>
          <a:ln w="9525">
            <a:noFill/>
            <a:miter lim="800000"/>
            <a:headEnd/>
            <a:tailEnd/>
          </a:ln>
        </p:spPr>
        <p:txBody>
          <a:bodyPr wrap="none" lIns="72000" tIns="36000" rIns="72000" bIns="36000" rtlCol="0">
            <a:spAutoFit/>
          </a:bodyPr>
          <a:lstStyle/>
          <a:p>
            <a:r>
              <a:rPr lang="en-US" altLang="ja-JP" sz="1200" dirty="0">
                <a:solidFill>
                  <a:prstClr val="black"/>
                </a:solidFill>
                <a:latin typeface="+mn-lt"/>
                <a:ea typeface="Meiryo UI" panose="020B0604030504040204" pitchFamily="50" charset="-128"/>
              </a:rPr>
              <a:t>CCA</a:t>
            </a:r>
            <a:endParaRPr lang="ja-JP" altLang="en-US" sz="1400" dirty="0" err="1">
              <a:solidFill>
                <a:prstClr val="black"/>
              </a:solidFill>
              <a:latin typeface="+mn-lt"/>
              <a:ea typeface="Meiryo UI" panose="020B0604030504040204" pitchFamily="50" charset="-128"/>
            </a:endParaRPr>
          </a:p>
        </p:txBody>
      </p:sp>
      <p:sp>
        <p:nvSpPr>
          <p:cNvPr id="18" name="テキスト ボックス 62">
            <a:extLst>
              <a:ext uri="{FF2B5EF4-FFF2-40B4-BE49-F238E27FC236}">
                <a16:creationId xmlns:a16="http://schemas.microsoft.com/office/drawing/2014/main" id="{4700D2AC-B73D-9B70-A29F-57055EC4DF7B}"/>
              </a:ext>
            </a:extLst>
          </p:cNvPr>
          <p:cNvSpPr txBox="1"/>
          <p:nvPr/>
        </p:nvSpPr>
        <p:spPr bwMode="auto">
          <a:xfrm>
            <a:off x="6889597" y="4485692"/>
            <a:ext cx="461198" cy="257369"/>
          </a:xfrm>
          <a:prstGeom prst="rect">
            <a:avLst/>
          </a:prstGeom>
          <a:noFill/>
          <a:ln w="9525">
            <a:noFill/>
            <a:miter lim="800000"/>
            <a:headEnd/>
            <a:tailEnd/>
          </a:ln>
        </p:spPr>
        <p:txBody>
          <a:bodyPr wrap="none" lIns="72000" tIns="36000" rIns="72000" bIns="36000" rtlCol="0">
            <a:spAutoFit/>
          </a:bodyPr>
          <a:lstStyle/>
          <a:p>
            <a:r>
              <a:rPr lang="en-US" altLang="ja-JP" sz="1200" dirty="0">
                <a:solidFill>
                  <a:prstClr val="black"/>
                </a:solidFill>
                <a:latin typeface="+mn-lt"/>
                <a:ea typeface="Meiryo UI" panose="020B0604030504040204" pitchFamily="50" charset="-128"/>
              </a:rPr>
              <a:t>CCA</a:t>
            </a:r>
            <a:endParaRPr lang="ja-JP" altLang="en-US" sz="1400" dirty="0" err="1">
              <a:solidFill>
                <a:prstClr val="black"/>
              </a:solidFill>
              <a:latin typeface="+mn-lt"/>
              <a:ea typeface="Meiryo UI" panose="020B0604030504040204" pitchFamily="50" charset="-128"/>
            </a:endParaRPr>
          </a:p>
        </p:txBody>
      </p:sp>
      <p:sp>
        <p:nvSpPr>
          <p:cNvPr id="19" name="テキスト ボックス 62">
            <a:extLst>
              <a:ext uri="{FF2B5EF4-FFF2-40B4-BE49-F238E27FC236}">
                <a16:creationId xmlns:a16="http://schemas.microsoft.com/office/drawing/2014/main" id="{351A0189-F01C-C26A-9977-239A99CFD404}"/>
              </a:ext>
            </a:extLst>
          </p:cNvPr>
          <p:cNvSpPr txBox="1"/>
          <p:nvPr/>
        </p:nvSpPr>
        <p:spPr bwMode="auto">
          <a:xfrm>
            <a:off x="8029547" y="4485692"/>
            <a:ext cx="461198" cy="257369"/>
          </a:xfrm>
          <a:prstGeom prst="rect">
            <a:avLst/>
          </a:prstGeom>
          <a:noFill/>
          <a:ln w="9525">
            <a:noFill/>
            <a:miter lim="800000"/>
            <a:headEnd/>
            <a:tailEnd/>
          </a:ln>
        </p:spPr>
        <p:txBody>
          <a:bodyPr wrap="none" lIns="72000" tIns="36000" rIns="72000" bIns="36000" rtlCol="0">
            <a:spAutoFit/>
          </a:bodyPr>
          <a:lstStyle/>
          <a:p>
            <a:r>
              <a:rPr lang="en-US" altLang="ja-JP" sz="1200" dirty="0">
                <a:solidFill>
                  <a:prstClr val="black"/>
                </a:solidFill>
                <a:latin typeface="+mn-lt"/>
                <a:ea typeface="Meiryo UI" panose="020B0604030504040204" pitchFamily="50" charset="-128"/>
              </a:rPr>
              <a:t>CCA</a:t>
            </a:r>
            <a:endParaRPr lang="ja-JP" altLang="en-US" sz="1400" dirty="0" err="1">
              <a:solidFill>
                <a:prstClr val="black"/>
              </a:solidFill>
              <a:latin typeface="+mn-lt"/>
              <a:ea typeface="Meiryo UI" panose="020B0604030504040204" pitchFamily="50" charset="-128"/>
            </a:endParaRPr>
          </a:p>
        </p:txBody>
      </p:sp>
      <p:sp>
        <p:nvSpPr>
          <p:cNvPr id="20" name="テキスト ボックス 62">
            <a:extLst>
              <a:ext uri="{FF2B5EF4-FFF2-40B4-BE49-F238E27FC236}">
                <a16:creationId xmlns:a16="http://schemas.microsoft.com/office/drawing/2014/main" id="{62C98D4D-C3FA-4452-9929-76886F1B1AF4}"/>
              </a:ext>
            </a:extLst>
          </p:cNvPr>
          <p:cNvSpPr txBox="1"/>
          <p:nvPr/>
        </p:nvSpPr>
        <p:spPr bwMode="auto">
          <a:xfrm>
            <a:off x="7499011" y="4391108"/>
            <a:ext cx="376239" cy="349702"/>
          </a:xfrm>
          <a:prstGeom prst="rect">
            <a:avLst/>
          </a:prstGeom>
          <a:noFill/>
          <a:ln w="9525">
            <a:noFill/>
            <a:miter lim="800000"/>
            <a:headEnd/>
            <a:tailEnd/>
          </a:ln>
        </p:spPr>
        <p:txBody>
          <a:bodyPr wrap="none" lIns="72000" tIns="36000" rIns="72000" bIns="36000" rtlCol="0">
            <a:spAutoFit/>
          </a:bodyPr>
          <a:lstStyle/>
          <a:p>
            <a:r>
              <a:rPr lang="en-US" altLang="ja-JP" sz="1800" dirty="0">
                <a:solidFill>
                  <a:prstClr val="black"/>
                </a:solidFill>
                <a:latin typeface="+mn-lt"/>
                <a:ea typeface="Meiryo UI" panose="020B0604030504040204" pitchFamily="50" charset="-128"/>
              </a:rPr>
              <a:t>…</a:t>
            </a:r>
            <a:endParaRPr lang="ja-JP" altLang="en-US" sz="1800" dirty="0" err="1">
              <a:solidFill>
                <a:prstClr val="black"/>
              </a:solidFill>
              <a:latin typeface="+mn-lt"/>
              <a:ea typeface="Meiryo UI" panose="020B0604030504040204" pitchFamily="50" charset="-128"/>
            </a:endParaRPr>
          </a:p>
        </p:txBody>
      </p:sp>
      <p:cxnSp>
        <p:nvCxnSpPr>
          <p:cNvPr id="21" name="Straight Connector 20">
            <a:extLst>
              <a:ext uri="{FF2B5EF4-FFF2-40B4-BE49-F238E27FC236}">
                <a16:creationId xmlns:a16="http://schemas.microsoft.com/office/drawing/2014/main" id="{19F06021-F204-3753-52E9-0F80A1FF794C}"/>
              </a:ext>
            </a:extLst>
          </p:cNvPr>
          <p:cNvCxnSpPr>
            <a:cxnSpLocks/>
          </p:cNvCxnSpPr>
          <p:nvPr/>
        </p:nvCxnSpPr>
        <p:spPr bwMode="auto">
          <a:xfrm>
            <a:off x="6520643" y="5588100"/>
            <a:ext cx="2424609"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2" name="Straight Connector 21">
            <a:extLst>
              <a:ext uri="{FF2B5EF4-FFF2-40B4-BE49-F238E27FC236}">
                <a16:creationId xmlns:a16="http://schemas.microsoft.com/office/drawing/2014/main" id="{AF31CC3C-FB2D-9297-9C63-2E9EBB737DE7}"/>
              </a:ext>
            </a:extLst>
          </p:cNvPr>
          <p:cNvCxnSpPr>
            <a:cxnSpLocks/>
          </p:cNvCxnSpPr>
          <p:nvPr/>
        </p:nvCxnSpPr>
        <p:spPr bwMode="auto">
          <a:xfrm flipV="1">
            <a:off x="6520643" y="5313784"/>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3" name="Straight Connector 22">
            <a:extLst>
              <a:ext uri="{FF2B5EF4-FFF2-40B4-BE49-F238E27FC236}">
                <a16:creationId xmlns:a16="http://schemas.microsoft.com/office/drawing/2014/main" id="{26B7ACDE-3F11-4FC3-3C3B-6CC295C72554}"/>
              </a:ext>
            </a:extLst>
          </p:cNvPr>
          <p:cNvCxnSpPr>
            <a:cxnSpLocks/>
          </p:cNvCxnSpPr>
          <p:nvPr/>
        </p:nvCxnSpPr>
        <p:spPr bwMode="auto">
          <a:xfrm flipV="1">
            <a:off x="6916687" y="5327688"/>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4" name="Straight Connector 23">
            <a:extLst>
              <a:ext uri="{FF2B5EF4-FFF2-40B4-BE49-F238E27FC236}">
                <a16:creationId xmlns:a16="http://schemas.microsoft.com/office/drawing/2014/main" id="{6FA70033-67D9-7FF1-AD56-EFD42C7675A3}"/>
              </a:ext>
            </a:extLst>
          </p:cNvPr>
          <p:cNvCxnSpPr>
            <a:cxnSpLocks/>
          </p:cNvCxnSpPr>
          <p:nvPr/>
        </p:nvCxnSpPr>
        <p:spPr bwMode="auto">
          <a:xfrm flipV="1">
            <a:off x="7312731" y="5313784"/>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5" name="Straight Connector 24">
            <a:extLst>
              <a:ext uri="{FF2B5EF4-FFF2-40B4-BE49-F238E27FC236}">
                <a16:creationId xmlns:a16="http://schemas.microsoft.com/office/drawing/2014/main" id="{BD28E0E9-CB64-2314-23BB-2D2F8201B39E}"/>
              </a:ext>
            </a:extLst>
          </p:cNvPr>
          <p:cNvCxnSpPr>
            <a:cxnSpLocks/>
          </p:cNvCxnSpPr>
          <p:nvPr/>
        </p:nvCxnSpPr>
        <p:spPr bwMode="auto">
          <a:xfrm flipV="1">
            <a:off x="8068815" y="5327688"/>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Straight Connector 25">
            <a:extLst>
              <a:ext uri="{FF2B5EF4-FFF2-40B4-BE49-F238E27FC236}">
                <a16:creationId xmlns:a16="http://schemas.microsoft.com/office/drawing/2014/main" id="{7B0157E6-3433-89CC-738C-48A80CFD152B}"/>
              </a:ext>
            </a:extLst>
          </p:cNvPr>
          <p:cNvCxnSpPr>
            <a:cxnSpLocks/>
          </p:cNvCxnSpPr>
          <p:nvPr/>
        </p:nvCxnSpPr>
        <p:spPr bwMode="auto">
          <a:xfrm flipV="1">
            <a:off x="8464859" y="5327688"/>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0" name="テキスト ボックス 62">
            <a:extLst>
              <a:ext uri="{FF2B5EF4-FFF2-40B4-BE49-F238E27FC236}">
                <a16:creationId xmlns:a16="http://schemas.microsoft.com/office/drawing/2014/main" id="{EACABD85-FF9A-DAAC-0BCE-56C64394EA5C}"/>
              </a:ext>
            </a:extLst>
          </p:cNvPr>
          <p:cNvSpPr txBox="1"/>
          <p:nvPr/>
        </p:nvSpPr>
        <p:spPr bwMode="auto">
          <a:xfrm>
            <a:off x="7512556" y="5228060"/>
            <a:ext cx="376239" cy="349702"/>
          </a:xfrm>
          <a:prstGeom prst="rect">
            <a:avLst/>
          </a:prstGeom>
          <a:noFill/>
          <a:ln w="9525">
            <a:noFill/>
            <a:miter lim="800000"/>
            <a:headEnd/>
            <a:tailEnd/>
          </a:ln>
        </p:spPr>
        <p:txBody>
          <a:bodyPr wrap="none" lIns="72000" tIns="36000" rIns="72000" bIns="36000" rtlCol="0">
            <a:spAutoFit/>
          </a:bodyPr>
          <a:lstStyle/>
          <a:p>
            <a:r>
              <a:rPr lang="en-US" altLang="ja-JP" sz="1800" dirty="0">
                <a:solidFill>
                  <a:prstClr val="black"/>
                </a:solidFill>
                <a:latin typeface="+mn-lt"/>
                <a:ea typeface="Meiryo UI" panose="020B0604030504040204" pitchFamily="50" charset="-128"/>
              </a:rPr>
              <a:t>…</a:t>
            </a:r>
            <a:endParaRPr lang="ja-JP" altLang="en-US" sz="1800" dirty="0" err="1">
              <a:solidFill>
                <a:prstClr val="black"/>
              </a:solidFill>
              <a:latin typeface="+mn-lt"/>
              <a:ea typeface="Meiryo UI" panose="020B0604030504040204" pitchFamily="50" charset="-128"/>
            </a:endParaRPr>
          </a:p>
        </p:txBody>
      </p:sp>
      <p:cxnSp>
        <p:nvCxnSpPr>
          <p:cNvPr id="32" name="Straight Connector 31">
            <a:extLst>
              <a:ext uri="{FF2B5EF4-FFF2-40B4-BE49-F238E27FC236}">
                <a16:creationId xmlns:a16="http://schemas.microsoft.com/office/drawing/2014/main" id="{1D49E932-63DB-B127-F4B0-0E72B0D6B877}"/>
              </a:ext>
            </a:extLst>
          </p:cNvPr>
          <p:cNvCxnSpPr>
            <a:cxnSpLocks/>
          </p:cNvCxnSpPr>
          <p:nvPr/>
        </p:nvCxnSpPr>
        <p:spPr bwMode="auto">
          <a:xfrm flipV="1">
            <a:off x="8873244" y="5313784"/>
            <a:ext cx="0" cy="2604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3" name="テキスト ボックス 62">
            <a:extLst>
              <a:ext uri="{FF2B5EF4-FFF2-40B4-BE49-F238E27FC236}">
                <a16:creationId xmlns:a16="http://schemas.microsoft.com/office/drawing/2014/main" id="{5FD1C7A4-7E79-E283-261B-4EFB9043BD19}"/>
              </a:ext>
            </a:extLst>
          </p:cNvPr>
          <p:cNvSpPr txBox="1"/>
          <p:nvPr/>
        </p:nvSpPr>
        <p:spPr bwMode="auto">
          <a:xfrm>
            <a:off x="8445820" y="5317181"/>
            <a:ext cx="461198" cy="257369"/>
          </a:xfrm>
          <a:prstGeom prst="rect">
            <a:avLst/>
          </a:prstGeom>
          <a:noFill/>
          <a:ln w="9525">
            <a:noFill/>
            <a:miter lim="800000"/>
            <a:headEnd/>
            <a:tailEnd/>
          </a:ln>
        </p:spPr>
        <p:txBody>
          <a:bodyPr wrap="none" lIns="72000" tIns="36000" rIns="72000" bIns="36000" rtlCol="0">
            <a:spAutoFit/>
          </a:bodyPr>
          <a:lstStyle/>
          <a:p>
            <a:r>
              <a:rPr lang="en-US" altLang="ja-JP" sz="1200" dirty="0">
                <a:solidFill>
                  <a:prstClr val="black"/>
                </a:solidFill>
                <a:latin typeface="+mn-lt"/>
                <a:ea typeface="Meiryo UI" panose="020B0604030504040204" pitchFamily="50" charset="-128"/>
              </a:rPr>
              <a:t>CCA</a:t>
            </a:r>
            <a:endParaRPr lang="ja-JP" altLang="en-US" sz="1400" dirty="0" err="1">
              <a:solidFill>
                <a:prstClr val="black"/>
              </a:solidFill>
              <a:latin typeface="+mn-lt"/>
              <a:ea typeface="Meiryo UI" panose="020B0604030504040204" pitchFamily="50" charset="-128"/>
            </a:endParaRPr>
          </a:p>
        </p:txBody>
      </p:sp>
      <p:sp>
        <p:nvSpPr>
          <p:cNvPr id="5" name="Footer Placeholder 4">
            <a:extLst>
              <a:ext uri="{FF2B5EF4-FFF2-40B4-BE49-F238E27FC236}">
                <a16:creationId xmlns:a16="http://schemas.microsoft.com/office/drawing/2014/main" id="{72A72FA3-5C17-5430-9496-81CCF8893943}"/>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1613888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8B318-9D2F-9B6C-B83D-F441BEC559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3DA65C-9A4C-7822-49C0-40AA84B91117}"/>
              </a:ext>
            </a:extLst>
          </p:cNvPr>
          <p:cNvSpPr>
            <a:spLocks noGrp="1"/>
          </p:cNvSpPr>
          <p:nvPr>
            <p:ph type="title"/>
          </p:nvPr>
        </p:nvSpPr>
        <p:spPr>
          <a:xfrm>
            <a:off x="731520" y="731523"/>
            <a:ext cx="8288868" cy="360643"/>
          </a:xfrm>
        </p:spPr>
        <p:txBody>
          <a:bodyPr/>
          <a:lstStyle/>
          <a:p>
            <a:r>
              <a:rPr lang="en-US" altLang="ja-JP" sz="2600" dirty="0"/>
              <a:t>Some Other Differences in IEEE 802.15.4 and IEEE 802.11</a:t>
            </a:r>
            <a:endParaRPr lang="en-US" sz="2600" dirty="0"/>
          </a:p>
        </p:txBody>
      </p:sp>
      <p:sp>
        <p:nvSpPr>
          <p:cNvPr id="3" name="Content Placeholder 2">
            <a:extLst>
              <a:ext uri="{FF2B5EF4-FFF2-40B4-BE49-F238E27FC236}">
                <a16:creationId xmlns:a16="http://schemas.microsoft.com/office/drawing/2014/main" id="{8AF9319D-6FDF-5610-4770-5B76DCD37BFC}"/>
              </a:ext>
            </a:extLst>
          </p:cNvPr>
          <p:cNvSpPr>
            <a:spLocks noGrp="1"/>
          </p:cNvSpPr>
          <p:nvPr>
            <p:ph idx="1"/>
          </p:nvPr>
        </p:nvSpPr>
        <p:spPr>
          <a:xfrm>
            <a:off x="556320" y="1176836"/>
            <a:ext cx="8640960" cy="5469096"/>
          </a:xfrm>
        </p:spPr>
        <p:txBody>
          <a:bodyPr/>
          <a:lstStyle/>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lvl="1">
              <a:spcBef>
                <a:spcPts val="300"/>
              </a:spcBef>
            </a:pPr>
            <a:endParaRPr lang="en-US" altLang="ja-JP" sz="1600" dirty="0"/>
          </a:p>
          <a:p>
            <a:pPr marL="487693" lvl="1" indent="0">
              <a:spcBef>
                <a:spcPts val="300"/>
              </a:spcBef>
              <a:buNone/>
            </a:pPr>
            <a:endParaRPr lang="en-GB" altLang="ja-JP" sz="1600" dirty="0"/>
          </a:p>
          <a:p>
            <a:pPr marL="0" indent="0">
              <a:spcBef>
                <a:spcPts val="300"/>
              </a:spcBef>
              <a:buNone/>
            </a:pPr>
            <a:endParaRPr lang="en-US" sz="1800" dirty="0"/>
          </a:p>
          <a:p>
            <a:pPr lvl="2">
              <a:spcBef>
                <a:spcPts val="300"/>
              </a:spcBef>
            </a:pPr>
            <a:endParaRPr lang="en-US" dirty="0"/>
          </a:p>
        </p:txBody>
      </p:sp>
      <p:sp>
        <p:nvSpPr>
          <p:cNvPr id="4" name="Slide Number Placeholder 3">
            <a:extLst>
              <a:ext uri="{FF2B5EF4-FFF2-40B4-BE49-F238E27FC236}">
                <a16:creationId xmlns:a16="http://schemas.microsoft.com/office/drawing/2014/main" id="{466DB773-439C-0465-4489-5CE8530BDB15}"/>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3126ABAA-9CFC-0CE8-0A63-72965D6091E1}"/>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graphicFrame>
        <p:nvGraphicFramePr>
          <p:cNvPr id="10" name="Content Placeholder 6">
            <a:extLst>
              <a:ext uri="{FF2B5EF4-FFF2-40B4-BE49-F238E27FC236}">
                <a16:creationId xmlns:a16="http://schemas.microsoft.com/office/drawing/2014/main" id="{7DE82B68-8866-DC12-0740-32B140D725CC}"/>
              </a:ext>
            </a:extLst>
          </p:cNvPr>
          <p:cNvGraphicFramePr>
            <a:graphicFrameLocks/>
          </p:cNvGraphicFramePr>
          <p:nvPr>
            <p:extLst>
              <p:ext uri="{D42A27DB-BD31-4B8C-83A1-F6EECF244321}">
                <p14:modId xmlns:p14="http://schemas.microsoft.com/office/powerpoint/2010/main" val="1408329410"/>
              </p:ext>
            </p:extLst>
          </p:nvPr>
        </p:nvGraphicFramePr>
        <p:xfrm>
          <a:off x="844352" y="1251181"/>
          <a:ext cx="3888404" cy="2773680"/>
        </p:xfrm>
        <a:graphic>
          <a:graphicData uri="http://schemas.openxmlformats.org/drawingml/2006/table">
            <a:tbl>
              <a:tblPr firstRow="1" bandRow="1">
                <a:tableStyleId>{5C22544A-7EE6-4342-B048-85BDC9FD1C3A}</a:tableStyleId>
              </a:tblPr>
              <a:tblGrid>
                <a:gridCol w="2821604">
                  <a:extLst>
                    <a:ext uri="{9D8B030D-6E8A-4147-A177-3AD203B41FA5}">
                      <a16:colId xmlns:a16="http://schemas.microsoft.com/office/drawing/2014/main" val="2656264675"/>
                    </a:ext>
                  </a:extLst>
                </a:gridCol>
                <a:gridCol w="1066800">
                  <a:extLst>
                    <a:ext uri="{9D8B030D-6E8A-4147-A177-3AD203B41FA5}">
                      <a16:colId xmlns:a16="http://schemas.microsoft.com/office/drawing/2014/main" val="2840688010"/>
                    </a:ext>
                  </a:extLst>
                </a:gridCol>
              </a:tblGrid>
              <a:tr h="370840">
                <a:tc>
                  <a:txBody>
                    <a:bodyPr/>
                    <a:lstStyle/>
                    <a:p>
                      <a:r>
                        <a:rPr lang="en-US" sz="2000" dirty="0">
                          <a:latin typeface="Calibri" panose="020F0502020204030204" pitchFamily="34" charset="0"/>
                          <a:cs typeface="Calibri" panose="020F0502020204030204" pitchFamily="34" charset="0"/>
                        </a:rPr>
                        <a:t>IEEE 802.11ah Parameter</a:t>
                      </a:r>
                    </a:p>
                  </a:txBody>
                  <a:tcPr/>
                </a:tc>
                <a:tc>
                  <a:txBody>
                    <a:bodyPr/>
                    <a:lstStyle/>
                    <a:p>
                      <a:r>
                        <a:rPr lang="en-US" sz="2000" dirty="0">
                          <a:latin typeface="Calibri" panose="020F0502020204030204" pitchFamily="34" charset="0"/>
                          <a:cs typeface="Calibri" panose="020F0502020204030204" pitchFamily="34" charset="0"/>
                        </a:rPr>
                        <a:t>Value</a:t>
                      </a:r>
                    </a:p>
                  </a:txBody>
                  <a:tcPr/>
                </a:tc>
                <a:extLst>
                  <a:ext uri="{0D108BD9-81ED-4DB2-BD59-A6C34878D82A}">
                    <a16:rowId xmlns:a16="http://schemas.microsoft.com/office/drawing/2014/main" val="725930061"/>
                  </a:ext>
                </a:extLst>
              </a:tr>
              <a:tr h="370840">
                <a:tc>
                  <a:txBody>
                    <a:bodyPr/>
                    <a:lstStyle/>
                    <a:p>
                      <a:r>
                        <a:rPr lang="en-US" sz="2000" baseline="0" dirty="0">
                          <a:latin typeface="Calibri" panose="020F0502020204030204" pitchFamily="34" charset="0"/>
                          <a:cs typeface="Calibri" panose="020F0502020204030204" pitchFamily="34" charset="0"/>
                        </a:rPr>
                        <a:t>ED Threshold</a:t>
                      </a:r>
                    </a:p>
                  </a:txBody>
                  <a:tcPr/>
                </a:tc>
                <a:tc>
                  <a:txBody>
                    <a:bodyPr/>
                    <a:lstStyle/>
                    <a:p>
                      <a:r>
                        <a:rPr lang="en-US" sz="2000" dirty="0">
                          <a:latin typeface="Calibri" panose="020F0502020204030204" pitchFamily="34" charset="0"/>
                          <a:cs typeface="Calibri" panose="020F0502020204030204" pitchFamily="34" charset="0"/>
                        </a:rPr>
                        <a:t>-75dbm</a:t>
                      </a:r>
                    </a:p>
                  </a:txBody>
                  <a:tcPr/>
                </a:tc>
                <a:extLst>
                  <a:ext uri="{0D108BD9-81ED-4DB2-BD59-A6C34878D82A}">
                    <a16:rowId xmlns:a16="http://schemas.microsoft.com/office/drawing/2014/main" val="1149617037"/>
                  </a:ext>
                </a:extLst>
              </a:tr>
              <a:tr h="370840">
                <a:tc>
                  <a:txBody>
                    <a:bodyPr/>
                    <a:lstStyle/>
                    <a:p>
                      <a:r>
                        <a:rPr lang="en-US" sz="2000" baseline="0" dirty="0">
                          <a:latin typeface="Calibri" panose="020F0502020204030204" pitchFamily="34" charset="0"/>
                          <a:cs typeface="Calibri" panose="020F0502020204030204" pitchFamily="34" charset="0"/>
                        </a:rPr>
                        <a:t>Carrier Sense Level</a:t>
                      </a:r>
                    </a:p>
                  </a:txBody>
                  <a:tcPr/>
                </a:tc>
                <a:tc>
                  <a:txBody>
                    <a:bodyPr/>
                    <a:lstStyle/>
                    <a:p>
                      <a:r>
                        <a:rPr lang="en-US" sz="2000" dirty="0">
                          <a:latin typeface="Calibri" panose="020F0502020204030204" pitchFamily="34" charset="0"/>
                          <a:cs typeface="Calibri" panose="020F0502020204030204" pitchFamily="34" charset="0"/>
                        </a:rPr>
                        <a:t>-95dbm</a:t>
                      </a:r>
                    </a:p>
                  </a:txBody>
                  <a:tcPr/>
                </a:tc>
                <a:extLst>
                  <a:ext uri="{0D108BD9-81ED-4DB2-BD59-A6C34878D82A}">
                    <a16:rowId xmlns:a16="http://schemas.microsoft.com/office/drawing/2014/main" val="1270760478"/>
                  </a:ext>
                </a:extLst>
              </a:tr>
              <a:tr h="370840">
                <a:tc>
                  <a:txBody>
                    <a:bodyPr/>
                    <a:lstStyle/>
                    <a:p>
                      <a:r>
                        <a:rPr lang="en-US" sz="2000" baseline="0" dirty="0">
                          <a:latin typeface="Calibri" panose="020F0502020204030204" pitchFamily="34" charset="0"/>
                          <a:cs typeface="Calibri" panose="020F0502020204030204" pitchFamily="34" charset="0"/>
                        </a:rPr>
                        <a:t>RX Sensitivity</a:t>
                      </a:r>
                    </a:p>
                  </a:txBody>
                  <a:tcPr/>
                </a:tc>
                <a:tc>
                  <a:txBody>
                    <a:bodyPr/>
                    <a:lstStyle/>
                    <a:p>
                      <a:r>
                        <a:rPr lang="en-US" sz="2000" dirty="0">
                          <a:latin typeface="Calibri" panose="020F0502020204030204" pitchFamily="34" charset="0"/>
                          <a:cs typeface="Calibri" panose="020F0502020204030204" pitchFamily="34" charset="0"/>
                        </a:rPr>
                        <a:t>-95dbm</a:t>
                      </a:r>
                    </a:p>
                  </a:txBody>
                  <a:tcPr/>
                </a:tc>
                <a:extLst>
                  <a:ext uri="{0D108BD9-81ED-4DB2-BD59-A6C34878D82A}">
                    <a16:rowId xmlns:a16="http://schemas.microsoft.com/office/drawing/2014/main" val="3172763300"/>
                  </a:ext>
                </a:extLst>
              </a:tr>
              <a:tr h="370840">
                <a:tc>
                  <a:txBody>
                    <a:bodyPr/>
                    <a:lstStyle/>
                    <a:p>
                      <a:r>
                        <a:rPr lang="en-US" sz="2000" baseline="0" dirty="0">
                          <a:latin typeface="Calibri" panose="020F0502020204030204" pitchFamily="34" charset="0"/>
                          <a:cs typeface="Calibri" panose="020F0502020204030204" pitchFamily="34" charset="0"/>
                        </a:rPr>
                        <a:t>Channel Width</a:t>
                      </a:r>
                    </a:p>
                  </a:txBody>
                  <a:tcPr/>
                </a:tc>
                <a:tc>
                  <a:txBody>
                    <a:bodyPr/>
                    <a:lstStyle/>
                    <a:p>
                      <a:r>
                        <a:rPr lang="en-US" sz="2000" dirty="0">
                          <a:latin typeface="Calibri" panose="020F0502020204030204" pitchFamily="34" charset="0"/>
                          <a:cs typeface="Calibri" panose="020F0502020204030204" pitchFamily="34" charset="0"/>
                        </a:rPr>
                        <a:t>1MHz</a:t>
                      </a:r>
                    </a:p>
                  </a:txBody>
                  <a:tcPr/>
                </a:tc>
                <a:extLst>
                  <a:ext uri="{0D108BD9-81ED-4DB2-BD59-A6C34878D82A}">
                    <a16:rowId xmlns:a16="http://schemas.microsoft.com/office/drawing/2014/main" val="2668460561"/>
                  </a:ext>
                </a:extLst>
              </a:tr>
              <a:tr h="370840">
                <a:tc>
                  <a:txBody>
                    <a:bodyPr/>
                    <a:lstStyle/>
                    <a:p>
                      <a:r>
                        <a:rPr lang="en-US" sz="2000" baseline="0" dirty="0">
                          <a:latin typeface="Calibri" panose="020F0502020204030204" pitchFamily="34" charset="0"/>
                          <a:cs typeface="Calibri" panose="020F0502020204030204" pitchFamily="34" charset="0"/>
                        </a:rPr>
                        <a:t>PHY Data Rate</a:t>
                      </a:r>
                    </a:p>
                  </a:txBody>
                  <a:tcPr/>
                </a:tc>
                <a:tc>
                  <a:txBody>
                    <a:bodyPr/>
                    <a:lstStyle/>
                    <a:p>
                      <a:r>
                        <a:rPr lang="en-US" sz="2000" dirty="0">
                          <a:latin typeface="Calibri" panose="020F0502020204030204" pitchFamily="34" charset="0"/>
                          <a:cs typeface="Calibri" panose="020F0502020204030204" pitchFamily="34" charset="0"/>
                        </a:rPr>
                        <a:t>300kbps</a:t>
                      </a:r>
                    </a:p>
                  </a:txBody>
                  <a:tcPr/>
                </a:tc>
                <a:extLst>
                  <a:ext uri="{0D108BD9-81ED-4DB2-BD59-A6C34878D82A}">
                    <a16:rowId xmlns:a16="http://schemas.microsoft.com/office/drawing/2014/main" val="1346323439"/>
                  </a:ext>
                </a:extLst>
              </a:tr>
              <a:tr h="370840">
                <a:tc>
                  <a:txBody>
                    <a:bodyPr/>
                    <a:lstStyle/>
                    <a:p>
                      <a:r>
                        <a:rPr lang="en-US" sz="2000" baseline="0" dirty="0">
                          <a:latin typeface="Calibri" panose="020F0502020204030204" pitchFamily="34" charset="0"/>
                          <a:cs typeface="Calibri" panose="020F0502020204030204" pitchFamily="34" charset="0"/>
                        </a:rPr>
                        <a:t>PHY Type</a:t>
                      </a:r>
                    </a:p>
                  </a:txBody>
                  <a:tcPr/>
                </a:tc>
                <a:tc>
                  <a:txBody>
                    <a:bodyPr/>
                    <a:lstStyle/>
                    <a:p>
                      <a:r>
                        <a:rPr lang="en-US" sz="2000" dirty="0">
                          <a:latin typeface="Calibri" panose="020F0502020204030204" pitchFamily="34" charset="0"/>
                          <a:cs typeface="Calibri" panose="020F0502020204030204" pitchFamily="34" charset="0"/>
                        </a:rPr>
                        <a:t>OFDM</a:t>
                      </a:r>
                    </a:p>
                  </a:txBody>
                  <a:tcPr/>
                </a:tc>
                <a:extLst>
                  <a:ext uri="{0D108BD9-81ED-4DB2-BD59-A6C34878D82A}">
                    <a16:rowId xmlns:a16="http://schemas.microsoft.com/office/drawing/2014/main" val="3177730309"/>
                  </a:ext>
                </a:extLst>
              </a:tr>
            </a:tbl>
          </a:graphicData>
        </a:graphic>
      </p:graphicFrame>
      <p:graphicFrame>
        <p:nvGraphicFramePr>
          <p:cNvPr id="11" name="Content Placeholder 6">
            <a:extLst>
              <a:ext uri="{FF2B5EF4-FFF2-40B4-BE49-F238E27FC236}">
                <a16:creationId xmlns:a16="http://schemas.microsoft.com/office/drawing/2014/main" id="{2691810D-160B-D20C-D986-9828DE4E1F62}"/>
              </a:ext>
            </a:extLst>
          </p:cNvPr>
          <p:cNvGraphicFramePr>
            <a:graphicFrameLocks/>
          </p:cNvGraphicFramePr>
          <p:nvPr>
            <p:extLst>
              <p:ext uri="{D42A27DB-BD31-4B8C-83A1-F6EECF244321}">
                <p14:modId xmlns:p14="http://schemas.microsoft.com/office/powerpoint/2010/main" val="193276989"/>
              </p:ext>
            </p:extLst>
          </p:nvPr>
        </p:nvGraphicFramePr>
        <p:xfrm>
          <a:off x="4857536" y="1245332"/>
          <a:ext cx="4087716" cy="3383280"/>
        </p:xfrm>
        <a:graphic>
          <a:graphicData uri="http://schemas.openxmlformats.org/drawingml/2006/table">
            <a:tbl>
              <a:tblPr firstRow="1" bandRow="1">
                <a:tableStyleId>{5C22544A-7EE6-4342-B048-85BDC9FD1C3A}</a:tableStyleId>
              </a:tblPr>
              <a:tblGrid>
                <a:gridCol w="2952328">
                  <a:extLst>
                    <a:ext uri="{9D8B030D-6E8A-4147-A177-3AD203B41FA5}">
                      <a16:colId xmlns:a16="http://schemas.microsoft.com/office/drawing/2014/main" val="2656264675"/>
                    </a:ext>
                  </a:extLst>
                </a:gridCol>
                <a:gridCol w="1135388">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IEEE 802.15.4g Parameter</a:t>
                      </a:r>
                    </a:p>
                  </a:txBody>
                  <a:tcPr/>
                </a:tc>
                <a:tc>
                  <a:txBody>
                    <a:bodyPr/>
                    <a:lstStyle/>
                    <a:p>
                      <a:r>
                        <a:rPr lang="en-US" sz="2000" dirty="0">
                          <a:latin typeface="Calibri" panose="020F0502020204030204" pitchFamily="34" charset="0"/>
                          <a:cs typeface="Calibri" panose="020F0502020204030204" pitchFamily="34" charset="0"/>
                        </a:rPr>
                        <a:t>Value</a:t>
                      </a:r>
                    </a:p>
                  </a:txBody>
                  <a:tcPr/>
                </a:tc>
                <a:extLst>
                  <a:ext uri="{0D108BD9-81ED-4DB2-BD59-A6C34878D82A}">
                    <a16:rowId xmlns:a16="http://schemas.microsoft.com/office/drawing/2014/main" val="725930061"/>
                  </a:ext>
                </a:extLst>
              </a:tr>
              <a:tr h="370840">
                <a:tc>
                  <a:txBody>
                    <a:bodyPr/>
                    <a:lstStyle/>
                    <a:p>
                      <a:r>
                        <a:rPr lang="en-US" sz="2000" baseline="0" dirty="0">
                          <a:latin typeface="Calibri" panose="020F0502020204030204" pitchFamily="34" charset="0"/>
                          <a:cs typeface="Calibri" panose="020F0502020204030204" pitchFamily="34" charset="0"/>
                        </a:rPr>
                        <a:t>ED Threshold</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-78dbm</a:t>
                      </a:r>
                    </a:p>
                  </a:txBody>
                  <a:tcPr/>
                </a:tc>
                <a:extLst>
                  <a:ext uri="{0D108BD9-81ED-4DB2-BD59-A6C34878D82A}">
                    <a16:rowId xmlns:a16="http://schemas.microsoft.com/office/drawing/2014/main" val="4118744604"/>
                  </a:ext>
                </a:extLst>
              </a:tr>
              <a:tr h="37084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baseline="0" dirty="0">
                          <a:latin typeface="Calibri" panose="020F0502020204030204" pitchFamily="34" charset="0"/>
                          <a:cs typeface="Calibri" panose="020F0502020204030204" pitchFamily="34" charset="0"/>
                        </a:rPr>
                        <a:t>Carrier Sense Level</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-88dbm</a:t>
                      </a:r>
                    </a:p>
                  </a:txBody>
                  <a:tcPr/>
                </a:tc>
                <a:extLst>
                  <a:ext uri="{0D108BD9-81ED-4DB2-BD59-A6C34878D82A}">
                    <a16:rowId xmlns:a16="http://schemas.microsoft.com/office/drawing/2014/main" val="166211398"/>
                  </a:ext>
                </a:extLst>
              </a:tr>
              <a:tr h="370840">
                <a:tc>
                  <a:txBody>
                    <a:bodyPr/>
                    <a:lstStyle/>
                    <a:p>
                      <a:r>
                        <a:rPr lang="en-US" sz="2000" baseline="0" dirty="0">
                          <a:latin typeface="Calibri" panose="020F0502020204030204" pitchFamily="34" charset="0"/>
                          <a:cs typeface="Calibri" panose="020F0502020204030204" pitchFamily="34" charset="0"/>
                        </a:rPr>
                        <a:t>RX Sensitivity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-88dbm</a:t>
                      </a:r>
                    </a:p>
                  </a:txBody>
                  <a:tcPr/>
                </a:tc>
                <a:extLst>
                  <a:ext uri="{0D108BD9-81ED-4DB2-BD59-A6C34878D82A}">
                    <a16:rowId xmlns:a16="http://schemas.microsoft.com/office/drawing/2014/main" val="2966784886"/>
                  </a:ext>
                </a:extLst>
              </a:tr>
              <a:tr h="370840">
                <a:tc>
                  <a:txBody>
                    <a:bodyPr/>
                    <a:lstStyle/>
                    <a:p>
                      <a:r>
                        <a:rPr lang="en-US" sz="2000" baseline="0" dirty="0">
                          <a:latin typeface="Calibri" panose="020F0502020204030204" pitchFamily="34" charset="0"/>
                          <a:cs typeface="Calibri" panose="020F0502020204030204" pitchFamily="34" charset="0"/>
                        </a:rPr>
                        <a:t>Channel Width</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200kHz</a:t>
                      </a:r>
                    </a:p>
                  </a:txBody>
                  <a:tcPr/>
                </a:tc>
                <a:extLst>
                  <a:ext uri="{0D108BD9-81ED-4DB2-BD59-A6C34878D82A}">
                    <a16:rowId xmlns:a16="http://schemas.microsoft.com/office/drawing/2014/main" val="3049215848"/>
                  </a:ext>
                </a:extLst>
              </a:tr>
              <a:tr h="370840">
                <a:tc>
                  <a:txBody>
                    <a:bodyPr/>
                    <a:lstStyle/>
                    <a:p>
                      <a:r>
                        <a:rPr lang="en-US" sz="2000" baseline="0" dirty="0">
                          <a:latin typeface="Calibri" panose="020F0502020204030204" pitchFamily="34" charset="0"/>
                          <a:cs typeface="Calibri" panose="020F0502020204030204" pitchFamily="34" charset="0"/>
                        </a:rPr>
                        <a:t>PHY Data Rate</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100kbps</a:t>
                      </a:r>
                    </a:p>
                  </a:txBody>
                  <a:tcPr/>
                </a:tc>
                <a:extLst>
                  <a:ext uri="{0D108BD9-81ED-4DB2-BD59-A6C34878D82A}">
                    <a16:rowId xmlns:a16="http://schemas.microsoft.com/office/drawing/2014/main" val="3162157840"/>
                  </a:ext>
                </a:extLst>
              </a:tr>
              <a:tr h="370840">
                <a:tc>
                  <a:txBody>
                    <a:bodyPr/>
                    <a:lstStyle/>
                    <a:p>
                      <a:r>
                        <a:rPr lang="en-US" sz="2000" baseline="0" dirty="0">
                          <a:latin typeface="Calibri" panose="020F0502020204030204" pitchFamily="34" charset="0"/>
                          <a:cs typeface="Calibri" panose="020F0502020204030204" pitchFamily="34" charset="0"/>
                        </a:rPr>
                        <a:t>PHY Types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FSK</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OFDM</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O-QPSK</a:t>
                      </a:r>
                    </a:p>
                  </a:txBody>
                  <a:tcPr/>
                </a:tc>
                <a:extLst>
                  <a:ext uri="{0D108BD9-81ED-4DB2-BD59-A6C34878D82A}">
                    <a16:rowId xmlns:a16="http://schemas.microsoft.com/office/drawing/2014/main" val="2391922229"/>
                  </a:ext>
                </a:extLst>
              </a:tr>
            </a:tbl>
          </a:graphicData>
        </a:graphic>
      </p:graphicFrame>
      <p:sp>
        <p:nvSpPr>
          <p:cNvPr id="12" name="Content Placeholder 2">
            <a:extLst>
              <a:ext uri="{FF2B5EF4-FFF2-40B4-BE49-F238E27FC236}">
                <a16:creationId xmlns:a16="http://schemas.microsoft.com/office/drawing/2014/main" id="{56E416ED-105C-AF2A-B259-2C63D124C5AA}"/>
              </a:ext>
            </a:extLst>
          </p:cNvPr>
          <p:cNvSpPr txBox="1">
            <a:spLocks/>
          </p:cNvSpPr>
          <p:nvPr/>
        </p:nvSpPr>
        <p:spPr bwMode="auto">
          <a:xfrm>
            <a:off x="520316" y="4231620"/>
            <a:ext cx="8640960" cy="259433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spcBef>
                <a:spcPts val="300"/>
              </a:spcBef>
            </a:pPr>
            <a:r>
              <a:rPr lang="en-US" kern="0" dirty="0"/>
              <a:t>Key IEEE 802.11 impact on IEEE 802.15.4 </a:t>
            </a:r>
          </a:p>
          <a:p>
            <a:pPr lvl="1">
              <a:spcBef>
                <a:spcPts val="300"/>
              </a:spcBef>
            </a:pPr>
            <a:r>
              <a:rPr lang="en-US" kern="0" dirty="0"/>
              <a:t>Reliability, i.e., data packet discard due to </a:t>
            </a:r>
            <a:r>
              <a:rPr lang="en-US" kern="0" dirty="0">
                <a:solidFill>
                  <a:srgbClr val="0070C0"/>
                </a:solidFill>
              </a:rPr>
              <a:t>backoff failure</a:t>
            </a:r>
          </a:p>
          <a:p>
            <a:pPr lvl="1">
              <a:spcBef>
                <a:spcPts val="300"/>
              </a:spcBef>
            </a:pPr>
            <a:r>
              <a:rPr lang="en-US" kern="0" dirty="0"/>
              <a:t>One IEEE 802.11 network can interfere multiple IEEE 802.15.4 networks</a:t>
            </a:r>
            <a:endParaRPr lang="en-US" altLang="ja-JP" kern="0" dirty="0"/>
          </a:p>
          <a:p>
            <a:pPr>
              <a:spcBef>
                <a:spcPts val="300"/>
              </a:spcBef>
            </a:pPr>
            <a:r>
              <a:rPr lang="en-US" kern="0" dirty="0"/>
              <a:t>Key IEEE 802.15.4 impact on IEEE 802.11</a:t>
            </a:r>
          </a:p>
          <a:p>
            <a:pPr lvl="1">
              <a:spcBef>
                <a:spcPts val="300"/>
              </a:spcBef>
            </a:pPr>
            <a:r>
              <a:rPr lang="en-US" kern="0" dirty="0"/>
              <a:t>Latency due to</a:t>
            </a:r>
          </a:p>
          <a:p>
            <a:pPr lvl="2">
              <a:spcBef>
                <a:spcPts val="300"/>
              </a:spcBef>
              <a:buFont typeface="Wingdings" panose="05000000000000000000" pitchFamily="2" charset="2"/>
              <a:buChar char="§"/>
            </a:pPr>
            <a:r>
              <a:rPr lang="en-US" sz="2000" kern="0" dirty="0"/>
              <a:t>Longer transmission time of 802.15.4</a:t>
            </a:r>
            <a:endParaRPr lang="en-US" sz="1800" kern="0" dirty="0"/>
          </a:p>
          <a:p>
            <a:pPr lvl="2">
              <a:spcBef>
                <a:spcPts val="300"/>
              </a:spcBef>
              <a:buFont typeface="Wingdings" panose="05000000000000000000" pitchFamily="2" charset="2"/>
              <a:buChar char="§"/>
            </a:pPr>
            <a:r>
              <a:rPr lang="en-US" sz="2000" kern="0" dirty="0"/>
              <a:t>Backoff suspension of 802.11</a:t>
            </a:r>
          </a:p>
        </p:txBody>
      </p:sp>
      <p:sp>
        <p:nvSpPr>
          <p:cNvPr id="5" name="Footer Placeholder 4">
            <a:extLst>
              <a:ext uri="{FF2B5EF4-FFF2-40B4-BE49-F238E27FC236}">
                <a16:creationId xmlns:a16="http://schemas.microsoft.com/office/drawing/2014/main" id="{D2A0D7F4-CEDF-4907-1A3F-9B62306445E6}"/>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1565747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54BD1E-5DE7-1B6F-598D-2BDDAA43C3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391027-6E79-548F-E63F-CAA6FA628DED}"/>
              </a:ext>
            </a:extLst>
          </p:cNvPr>
          <p:cNvSpPr>
            <a:spLocks noGrp="1"/>
          </p:cNvSpPr>
          <p:nvPr>
            <p:ph type="title"/>
          </p:nvPr>
        </p:nvSpPr>
        <p:spPr>
          <a:xfrm>
            <a:off x="731520" y="731523"/>
            <a:ext cx="8288868" cy="455392"/>
          </a:xfrm>
        </p:spPr>
        <p:txBody>
          <a:bodyPr/>
          <a:lstStyle/>
          <a:p>
            <a:r>
              <a:rPr lang="en-US" altLang="ja-JP" sz="2800" dirty="0"/>
              <a:t>Illustration of IEEE 802.15.4 Backoff Failure</a:t>
            </a:r>
            <a:endParaRPr lang="en-US" sz="2800" dirty="0"/>
          </a:p>
        </p:txBody>
      </p:sp>
      <p:sp>
        <p:nvSpPr>
          <p:cNvPr id="3" name="Content Placeholder 2">
            <a:extLst>
              <a:ext uri="{FF2B5EF4-FFF2-40B4-BE49-F238E27FC236}">
                <a16:creationId xmlns:a16="http://schemas.microsoft.com/office/drawing/2014/main" id="{1E86B27F-3656-7091-4A93-31A5BB7DEDCC}"/>
              </a:ext>
            </a:extLst>
          </p:cNvPr>
          <p:cNvSpPr>
            <a:spLocks noGrp="1"/>
          </p:cNvSpPr>
          <p:nvPr>
            <p:ph idx="1"/>
          </p:nvPr>
        </p:nvSpPr>
        <p:spPr>
          <a:xfrm>
            <a:off x="556320" y="1186915"/>
            <a:ext cx="8640960" cy="5603033"/>
          </a:xfrm>
        </p:spPr>
        <p:txBody>
          <a:bodyPr/>
          <a:lstStyle/>
          <a:p>
            <a:pPr lvl="1">
              <a:spcBef>
                <a:spcPts val="300"/>
              </a:spcBef>
            </a:pPr>
            <a:endParaRPr lang="en-US" altLang="ja-JP" dirty="0"/>
          </a:p>
          <a:p>
            <a:pPr lvl="1">
              <a:spcBef>
                <a:spcPts val="300"/>
              </a:spcBef>
            </a:pPr>
            <a:endParaRPr lang="en-US" altLang="ja-JP" dirty="0"/>
          </a:p>
          <a:p>
            <a:pPr lvl="1">
              <a:spcBef>
                <a:spcPts val="300"/>
              </a:spcBef>
            </a:pPr>
            <a:endParaRPr lang="en-US" altLang="ja-JP" dirty="0"/>
          </a:p>
          <a:p>
            <a:pPr lvl="1">
              <a:spcBef>
                <a:spcPts val="300"/>
              </a:spcBef>
            </a:pPr>
            <a:endParaRPr lang="en-US" altLang="ja-JP" dirty="0"/>
          </a:p>
          <a:p>
            <a:pPr lvl="1">
              <a:spcBef>
                <a:spcPts val="300"/>
              </a:spcBef>
            </a:pPr>
            <a:endParaRPr lang="en-US" altLang="ja-JP" dirty="0"/>
          </a:p>
          <a:p>
            <a:pPr lvl="1">
              <a:spcBef>
                <a:spcPts val="300"/>
              </a:spcBef>
            </a:pPr>
            <a:endParaRPr lang="en-US" altLang="ja-JP" dirty="0"/>
          </a:p>
          <a:p>
            <a:pPr lvl="1">
              <a:spcBef>
                <a:spcPts val="300"/>
              </a:spcBef>
            </a:pPr>
            <a:endParaRPr lang="en-US" altLang="ja-JP" dirty="0"/>
          </a:p>
          <a:p>
            <a:pPr lvl="1">
              <a:spcBef>
                <a:spcPts val="300"/>
              </a:spcBef>
            </a:pPr>
            <a:endParaRPr lang="en-US" altLang="ja-JP" dirty="0"/>
          </a:p>
          <a:p>
            <a:pPr lvl="1">
              <a:spcBef>
                <a:spcPts val="300"/>
              </a:spcBef>
            </a:pPr>
            <a:endParaRPr lang="en-GB" altLang="ja-JP" dirty="0"/>
          </a:p>
          <a:p>
            <a:pPr lvl="1">
              <a:spcBef>
                <a:spcPts val="300"/>
              </a:spcBef>
            </a:pPr>
            <a:endParaRPr lang="en-GB" altLang="ja-JP" dirty="0"/>
          </a:p>
        </p:txBody>
      </p:sp>
      <p:sp>
        <p:nvSpPr>
          <p:cNvPr id="4" name="Slide Number Placeholder 3">
            <a:extLst>
              <a:ext uri="{FF2B5EF4-FFF2-40B4-BE49-F238E27FC236}">
                <a16:creationId xmlns:a16="http://schemas.microsoft.com/office/drawing/2014/main" id="{91CB119E-ABC1-2498-D063-8B298B072AED}"/>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D5D78898-07BF-59F9-BCAF-877BD1A5AC22}"/>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sp>
        <p:nvSpPr>
          <p:cNvPr id="5" name="TextBox 10">
            <a:extLst>
              <a:ext uri="{FF2B5EF4-FFF2-40B4-BE49-F238E27FC236}">
                <a16:creationId xmlns:a16="http://schemas.microsoft.com/office/drawing/2014/main" id="{2B59B7E0-5104-5D35-316E-39557E4D019F}"/>
              </a:ext>
            </a:extLst>
          </p:cNvPr>
          <p:cNvSpPr txBox="1"/>
          <p:nvPr/>
        </p:nvSpPr>
        <p:spPr>
          <a:xfrm>
            <a:off x="844352" y="2147174"/>
            <a:ext cx="1005403" cy="646331"/>
          </a:xfrm>
          <a:prstGeom prst="rect">
            <a:avLst/>
          </a:prstGeom>
          <a:noFill/>
        </p:spPr>
        <p:txBody>
          <a:bodyPr wrap="none" rtlCol="0">
            <a:spAutoFit/>
          </a:bodyPr>
          <a:lstStyle/>
          <a:p>
            <a:r>
              <a:rPr lang="en-US" altLang="ja-JP" sz="1800" dirty="0">
                <a:latin typeface="+mn-lt"/>
                <a:cs typeface="Times New Roman" panose="02020603050405020304" pitchFamily="18" charset="0"/>
              </a:rPr>
              <a:t>Other</a:t>
            </a:r>
            <a:r>
              <a:rPr lang="en-US" sz="1800" dirty="0">
                <a:latin typeface="+mn-lt"/>
                <a:cs typeface="Times New Roman" panose="02020603050405020304" pitchFamily="18" charset="0"/>
              </a:rPr>
              <a:t> </a:t>
            </a:r>
          </a:p>
          <a:p>
            <a:r>
              <a:rPr lang="en-US" sz="1800" dirty="0">
                <a:latin typeface="+mn-lt"/>
                <a:cs typeface="Times New Roman" panose="02020603050405020304" pitchFamily="18" charset="0"/>
              </a:rPr>
              <a:t>Devices</a:t>
            </a:r>
          </a:p>
        </p:txBody>
      </p:sp>
      <p:sp>
        <p:nvSpPr>
          <p:cNvPr id="7" name="Rectangle 29">
            <a:extLst>
              <a:ext uri="{FF2B5EF4-FFF2-40B4-BE49-F238E27FC236}">
                <a16:creationId xmlns:a16="http://schemas.microsoft.com/office/drawing/2014/main" id="{4DB2D857-0069-0DAD-1CB7-55C4F249A088}"/>
              </a:ext>
            </a:extLst>
          </p:cNvPr>
          <p:cNvSpPr/>
          <p:nvPr/>
        </p:nvSpPr>
        <p:spPr>
          <a:xfrm>
            <a:off x="2161930" y="2289334"/>
            <a:ext cx="2978746" cy="504171"/>
          </a:xfrm>
          <a:prstGeom prst="rect">
            <a:avLst/>
          </a:prstGeom>
          <a:solidFill>
            <a:schemeClr val="accent1">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sz="1400" dirty="0">
                <a:solidFill>
                  <a:schemeClr val="tx1"/>
                </a:solidFill>
              </a:rPr>
              <a:t>Data </a:t>
            </a:r>
            <a:r>
              <a:rPr lang="en-US" sz="1400" dirty="0" err="1">
                <a:solidFill>
                  <a:schemeClr val="tx1"/>
                </a:solidFill>
              </a:rPr>
              <a:t>Tx</a:t>
            </a:r>
            <a:endParaRPr lang="en-US" sz="1400" dirty="0">
              <a:solidFill>
                <a:schemeClr val="tx1"/>
              </a:solidFill>
            </a:endParaRPr>
          </a:p>
        </p:txBody>
      </p:sp>
      <p:sp>
        <p:nvSpPr>
          <p:cNvPr id="9" name="Rectangle 29">
            <a:extLst>
              <a:ext uri="{FF2B5EF4-FFF2-40B4-BE49-F238E27FC236}">
                <a16:creationId xmlns:a16="http://schemas.microsoft.com/office/drawing/2014/main" id="{04B8DAC2-840A-82B3-2261-DCD691995341}"/>
              </a:ext>
            </a:extLst>
          </p:cNvPr>
          <p:cNvSpPr/>
          <p:nvPr/>
        </p:nvSpPr>
        <p:spPr>
          <a:xfrm>
            <a:off x="5584568" y="2289334"/>
            <a:ext cx="1293888" cy="504171"/>
          </a:xfrm>
          <a:prstGeom prst="rect">
            <a:avLst/>
          </a:prstGeom>
          <a:solidFill>
            <a:schemeClr val="accent1">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sz="1400" dirty="0">
                <a:solidFill>
                  <a:schemeClr val="tx1"/>
                </a:solidFill>
              </a:rPr>
              <a:t>Data </a:t>
            </a:r>
            <a:r>
              <a:rPr lang="en-US" sz="1400" dirty="0" err="1">
                <a:solidFill>
                  <a:schemeClr val="tx1"/>
                </a:solidFill>
              </a:rPr>
              <a:t>Tx</a:t>
            </a:r>
            <a:endParaRPr lang="en-US" sz="1400" dirty="0">
              <a:solidFill>
                <a:schemeClr val="tx1"/>
              </a:solidFill>
            </a:endParaRPr>
          </a:p>
        </p:txBody>
      </p:sp>
      <p:sp>
        <p:nvSpPr>
          <p:cNvPr id="10" name="Rectangle 29">
            <a:extLst>
              <a:ext uri="{FF2B5EF4-FFF2-40B4-BE49-F238E27FC236}">
                <a16:creationId xmlns:a16="http://schemas.microsoft.com/office/drawing/2014/main" id="{C86BC37C-7579-1E13-C12A-00F70DE5A595}"/>
              </a:ext>
            </a:extLst>
          </p:cNvPr>
          <p:cNvSpPr/>
          <p:nvPr/>
        </p:nvSpPr>
        <p:spPr>
          <a:xfrm>
            <a:off x="7418514" y="2289334"/>
            <a:ext cx="864096" cy="504171"/>
          </a:xfrm>
          <a:prstGeom prst="rect">
            <a:avLst/>
          </a:prstGeom>
          <a:solidFill>
            <a:schemeClr val="accent1">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sz="1400" dirty="0">
                <a:solidFill>
                  <a:schemeClr val="tx1"/>
                </a:solidFill>
              </a:rPr>
              <a:t>Data </a:t>
            </a:r>
            <a:r>
              <a:rPr lang="en-US" sz="1400" dirty="0" err="1">
                <a:solidFill>
                  <a:schemeClr val="tx1"/>
                </a:solidFill>
              </a:rPr>
              <a:t>Tx</a:t>
            </a:r>
            <a:endParaRPr lang="en-US" sz="1400" dirty="0">
              <a:solidFill>
                <a:schemeClr val="tx1"/>
              </a:solidFill>
            </a:endParaRPr>
          </a:p>
        </p:txBody>
      </p:sp>
      <p:sp>
        <p:nvSpPr>
          <p:cNvPr id="11" name="正方形/長方形 9">
            <a:extLst>
              <a:ext uri="{FF2B5EF4-FFF2-40B4-BE49-F238E27FC236}">
                <a16:creationId xmlns:a16="http://schemas.microsoft.com/office/drawing/2014/main" id="{065C364C-40AD-F483-62C5-E467009B85A5}"/>
              </a:ext>
            </a:extLst>
          </p:cNvPr>
          <p:cNvSpPr/>
          <p:nvPr/>
        </p:nvSpPr>
        <p:spPr>
          <a:xfrm>
            <a:off x="2665986" y="3729608"/>
            <a:ext cx="711940" cy="504056"/>
          </a:xfrm>
          <a:prstGeom prst="rect">
            <a:avLst/>
          </a:prstGeom>
          <a:solidFill>
            <a:schemeClr val="accent1">
              <a:lumMod val="20000"/>
              <a:lumOff val="80000"/>
            </a:schemeClr>
          </a:solidFill>
          <a:ln w="19050" cap="flat" cmpd="sng" algn="ctr">
            <a:solidFill>
              <a:schemeClr val="bg1">
                <a:lumMod val="50000"/>
              </a:schemeClr>
            </a:solidFill>
            <a:prstDash val="sysDash"/>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457209" fontAlgn="auto">
              <a:spcBef>
                <a:spcPts val="0"/>
              </a:spcBef>
              <a:spcAft>
                <a:spcPts val="0"/>
              </a:spcAft>
              <a:defRPr/>
            </a:pPr>
            <a:r>
              <a:rPr kumimoji="0" lang="en-US" altLang="ja-JP" sz="1400" dirty="0" err="1">
                <a:solidFill>
                  <a:sysClr val="windowText" lastClr="000000"/>
                </a:solidFill>
                <a:ea typeface="ＭＳ Ｐゴシック" panose="020B0600070205080204" pitchFamily="50" charset="-128"/>
              </a:rPr>
              <a:t>Backoff</a:t>
            </a:r>
            <a:r>
              <a:rPr kumimoji="0" lang="en-US" altLang="ja-JP" sz="1400" dirty="0">
                <a:solidFill>
                  <a:sysClr val="windowText" lastClr="000000"/>
                </a:solidFill>
                <a:ea typeface="ＭＳ Ｐゴシック" panose="020B0600070205080204" pitchFamily="50" charset="-128"/>
              </a:rPr>
              <a:t> #1</a:t>
            </a:r>
            <a:endParaRPr lang="ja-JP" altLang="en-US" sz="1400" dirty="0">
              <a:solidFill>
                <a:sysClr val="windowText" lastClr="000000"/>
              </a:solidFill>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FE218C2A-BE04-6DA8-DB94-B574428AF996}"/>
              </a:ext>
            </a:extLst>
          </p:cNvPr>
          <p:cNvSpPr/>
          <p:nvPr/>
        </p:nvSpPr>
        <p:spPr>
          <a:xfrm>
            <a:off x="3881341" y="3729608"/>
            <a:ext cx="711940" cy="504056"/>
          </a:xfrm>
          <a:prstGeom prst="rect">
            <a:avLst/>
          </a:prstGeom>
          <a:solidFill>
            <a:schemeClr val="accent1">
              <a:lumMod val="20000"/>
              <a:lumOff val="80000"/>
            </a:schemeClr>
          </a:solidFill>
          <a:ln w="19050" cap="flat" cmpd="sng" algn="ctr">
            <a:solidFill>
              <a:schemeClr val="bg1">
                <a:lumMod val="50000"/>
              </a:schemeClr>
            </a:solidFill>
            <a:prstDash val="sysDash"/>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457209" fontAlgn="auto">
              <a:spcBef>
                <a:spcPts val="0"/>
              </a:spcBef>
              <a:spcAft>
                <a:spcPts val="0"/>
              </a:spcAft>
              <a:defRPr/>
            </a:pPr>
            <a:r>
              <a:rPr kumimoji="0" lang="en-US" altLang="ja-JP" sz="1400" dirty="0" err="1">
                <a:solidFill>
                  <a:sysClr val="windowText" lastClr="000000"/>
                </a:solidFill>
                <a:ea typeface="ＭＳ Ｐゴシック" panose="020B0600070205080204" pitchFamily="50" charset="-128"/>
              </a:rPr>
              <a:t>Backoff</a:t>
            </a:r>
            <a:r>
              <a:rPr kumimoji="0" lang="en-US" altLang="ja-JP" sz="1400" dirty="0">
                <a:solidFill>
                  <a:sysClr val="windowText" lastClr="000000"/>
                </a:solidFill>
                <a:ea typeface="ＭＳ Ｐゴシック" panose="020B0600070205080204" pitchFamily="50" charset="-128"/>
              </a:rPr>
              <a:t> #2</a:t>
            </a:r>
            <a:endParaRPr lang="ja-JP" altLang="en-US" sz="1400" dirty="0">
              <a:solidFill>
                <a:sysClr val="windowText" lastClr="000000"/>
              </a:solidFill>
              <a:ea typeface="ＭＳ Ｐゴシック" panose="020B0600070205080204" pitchFamily="50" charset="-128"/>
            </a:endParaRPr>
          </a:p>
        </p:txBody>
      </p:sp>
      <p:sp>
        <p:nvSpPr>
          <p:cNvPr id="13" name="正方形/長方形 13">
            <a:extLst>
              <a:ext uri="{FF2B5EF4-FFF2-40B4-BE49-F238E27FC236}">
                <a16:creationId xmlns:a16="http://schemas.microsoft.com/office/drawing/2014/main" id="{2A42A5B1-D1F6-9A7E-7BDE-1B771DEEDA65}"/>
              </a:ext>
            </a:extLst>
          </p:cNvPr>
          <p:cNvSpPr/>
          <p:nvPr/>
        </p:nvSpPr>
        <p:spPr>
          <a:xfrm>
            <a:off x="5093281" y="3729608"/>
            <a:ext cx="711940" cy="504056"/>
          </a:xfrm>
          <a:prstGeom prst="rect">
            <a:avLst/>
          </a:prstGeom>
          <a:solidFill>
            <a:schemeClr val="accent1">
              <a:lumMod val="20000"/>
              <a:lumOff val="80000"/>
            </a:schemeClr>
          </a:solidFill>
          <a:ln w="19050" cap="flat" cmpd="sng" algn="ctr">
            <a:solidFill>
              <a:schemeClr val="bg1">
                <a:lumMod val="50000"/>
              </a:schemeClr>
            </a:solidFill>
            <a:prstDash val="sysDash"/>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457209" fontAlgn="auto">
              <a:spcBef>
                <a:spcPts val="0"/>
              </a:spcBef>
              <a:spcAft>
                <a:spcPts val="0"/>
              </a:spcAft>
              <a:defRPr/>
            </a:pPr>
            <a:r>
              <a:rPr kumimoji="0" lang="en-US" altLang="ja-JP" sz="1400" dirty="0" err="1">
                <a:solidFill>
                  <a:sysClr val="windowText" lastClr="000000"/>
                </a:solidFill>
                <a:ea typeface="ＭＳ Ｐゴシック" panose="020B0600070205080204" pitchFamily="50" charset="-128"/>
              </a:rPr>
              <a:t>Backoff</a:t>
            </a:r>
            <a:r>
              <a:rPr kumimoji="0" lang="en-US" altLang="ja-JP" sz="1400" dirty="0">
                <a:solidFill>
                  <a:sysClr val="windowText" lastClr="000000"/>
                </a:solidFill>
                <a:ea typeface="ＭＳ Ｐゴシック" panose="020B0600070205080204" pitchFamily="50" charset="-128"/>
              </a:rPr>
              <a:t> #3</a:t>
            </a:r>
            <a:endParaRPr lang="ja-JP" altLang="en-US" sz="1400" dirty="0">
              <a:solidFill>
                <a:sysClr val="windowText" lastClr="000000"/>
              </a:solidFill>
              <a:ea typeface="ＭＳ Ｐゴシック" panose="020B0600070205080204" pitchFamily="50" charset="-128"/>
            </a:endParaRPr>
          </a:p>
        </p:txBody>
      </p:sp>
      <p:sp>
        <p:nvSpPr>
          <p:cNvPr id="14" name="正方形/長方形 15">
            <a:extLst>
              <a:ext uri="{FF2B5EF4-FFF2-40B4-BE49-F238E27FC236}">
                <a16:creationId xmlns:a16="http://schemas.microsoft.com/office/drawing/2014/main" id="{B5AAFC00-F6EB-1F56-E97D-6541A324D068}"/>
              </a:ext>
            </a:extLst>
          </p:cNvPr>
          <p:cNvSpPr/>
          <p:nvPr/>
        </p:nvSpPr>
        <p:spPr>
          <a:xfrm>
            <a:off x="6950462" y="3729608"/>
            <a:ext cx="711940" cy="504056"/>
          </a:xfrm>
          <a:prstGeom prst="rect">
            <a:avLst/>
          </a:prstGeom>
          <a:solidFill>
            <a:schemeClr val="accent1">
              <a:lumMod val="20000"/>
              <a:lumOff val="80000"/>
            </a:schemeClr>
          </a:solidFill>
          <a:ln w="19050" cap="flat" cmpd="sng" algn="ctr">
            <a:solidFill>
              <a:schemeClr val="bg1">
                <a:lumMod val="50000"/>
              </a:schemeClr>
            </a:solidFill>
            <a:prstDash val="sysDash"/>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defTabSz="457209" fontAlgn="auto">
              <a:spcBef>
                <a:spcPts val="0"/>
              </a:spcBef>
              <a:spcAft>
                <a:spcPts val="0"/>
              </a:spcAft>
              <a:defRPr/>
            </a:pPr>
            <a:r>
              <a:rPr kumimoji="0" lang="en-US" altLang="ja-JP" sz="1400" dirty="0">
                <a:solidFill>
                  <a:sysClr val="windowText" lastClr="000000"/>
                </a:solidFill>
                <a:ea typeface="ＭＳ Ｐゴシック" panose="020B0600070205080204" pitchFamily="50" charset="-128"/>
              </a:rPr>
              <a:t>Backoff #NB</a:t>
            </a:r>
            <a:r>
              <a:rPr kumimoji="0" lang="en-US" altLang="ja-JP" sz="1400" baseline="-25000" dirty="0">
                <a:solidFill>
                  <a:sysClr val="windowText" lastClr="000000"/>
                </a:solidFill>
                <a:ea typeface="ＭＳ Ｐゴシック" panose="020B0600070205080204" pitchFamily="50" charset="-128"/>
              </a:rPr>
              <a:t>max</a:t>
            </a:r>
            <a:endParaRPr lang="ja-JP" altLang="en-US" sz="1400" baseline="-25000" dirty="0">
              <a:solidFill>
                <a:sysClr val="windowText" lastClr="000000"/>
              </a:solidFill>
              <a:ea typeface="ＭＳ Ｐゴシック" panose="020B0600070205080204" pitchFamily="50" charset="-128"/>
            </a:endParaRPr>
          </a:p>
        </p:txBody>
      </p:sp>
      <p:sp>
        <p:nvSpPr>
          <p:cNvPr id="15" name="正方形/長方形 16">
            <a:extLst>
              <a:ext uri="{FF2B5EF4-FFF2-40B4-BE49-F238E27FC236}">
                <a16:creationId xmlns:a16="http://schemas.microsoft.com/office/drawing/2014/main" id="{3F43DB9A-D456-8C4B-7CED-17559EE4E9D8}"/>
              </a:ext>
            </a:extLst>
          </p:cNvPr>
          <p:cNvSpPr/>
          <p:nvPr/>
        </p:nvSpPr>
        <p:spPr>
          <a:xfrm>
            <a:off x="7662402" y="3729607"/>
            <a:ext cx="500000" cy="504041"/>
          </a:xfrm>
          <a:prstGeom prst="rect">
            <a:avLst/>
          </a:prstGeom>
          <a:noFill/>
          <a:ln w="19050" cap="flat" cmpd="sng" algn="ctr">
            <a:solidFill>
              <a:sysClr val="windowText" lastClr="000000"/>
            </a:solidFill>
            <a:prstDash val="solid"/>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457209" fontAlgn="auto">
              <a:spcBef>
                <a:spcPts val="0"/>
              </a:spcBef>
              <a:spcAft>
                <a:spcPts val="0"/>
              </a:spcAft>
              <a:defRPr/>
            </a:pPr>
            <a:r>
              <a:rPr kumimoji="0" lang="en-US" altLang="ja-JP" sz="1400" dirty="0">
                <a:solidFill>
                  <a:schemeClr val="tx1"/>
                </a:solidFill>
                <a:ea typeface="ＭＳ Ｐゴシック" panose="020B0600070205080204" pitchFamily="50" charset="-128"/>
              </a:rPr>
              <a:t>CCA</a:t>
            </a:r>
            <a:endParaRPr lang="ja-JP" altLang="en-US" sz="1400" dirty="0">
              <a:solidFill>
                <a:schemeClr val="tx1"/>
              </a:solidFill>
              <a:ea typeface="ＭＳ Ｐゴシック" panose="020B0600070205080204" pitchFamily="50" charset="-128"/>
            </a:endParaRPr>
          </a:p>
        </p:txBody>
      </p:sp>
      <p:sp>
        <p:nvSpPr>
          <p:cNvPr id="16" name="テキスト ボックス 17">
            <a:extLst>
              <a:ext uri="{FF2B5EF4-FFF2-40B4-BE49-F238E27FC236}">
                <a16:creationId xmlns:a16="http://schemas.microsoft.com/office/drawing/2014/main" id="{76AACA0B-A7A7-B2F8-37E9-C766F24D0378}"/>
              </a:ext>
            </a:extLst>
          </p:cNvPr>
          <p:cNvSpPr txBox="1"/>
          <p:nvPr/>
        </p:nvSpPr>
        <p:spPr bwMode="auto">
          <a:xfrm>
            <a:off x="6401251" y="3822175"/>
            <a:ext cx="346249" cy="349702"/>
          </a:xfrm>
          <a:prstGeom prst="rect">
            <a:avLst/>
          </a:prstGeom>
          <a:noFill/>
          <a:ln w="19050">
            <a:noFill/>
            <a:miter lim="800000"/>
            <a:headEnd/>
            <a:tailEnd/>
          </a:ln>
        </p:spPr>
        <p:txBody>
          <a:bodyPr wrap="none" lIns="0" tIns="36000" rIns="0" bIns="36000" rtlCol="0">
            <a:spAutoFit/>
          </a:bodyPr>
          <a:lstStyle/>
          <a:p>
            <a:r>
              <a:rPr lang="ja-JP" altLang="en-US" sz="1800" dirty="0">
                <a:solidFill>
                  <a:prstClr val="black"/>
                </a:solidFill>
                <a:latin typeface="+mn-lt"/>
                <a:ea typeface="Meiryo UI" panose="020B0604030504040204" pitchFamily="50" charset="-128"/>
              </a:rPr>
              <a:t>・・・</a:t>
            </a:r>
          </a:p>
        </p:txBody>
      </p:sp>
      <p:sp>
        <p:nvSpPr>
          <p:cNvPr id="17" name="TextBox 10">
            <a:extLst>
              <a:ext uri="{FF2B5EF4-FFF2-40B4-BE49-F238E27FC236}">
                <a16:creationId xmlns:a16="http://schemas.microsoft.com/office/drawing/2014/main" id="{78464142-428E-A771-FAAE-02EC04B7EC9F}"/>
              </a:ext>
            </a:extLst>
          </p:cNvPr>
          <p:cNvSpPr txBox="1"/>
          <p:nvPr/>
        </p:nvSpPr>
        <p:spPr>
          <a:xfrm>
            <a:off x="844351" y="3587334"/>
            <a:ext cx="1274708" cy="646331"/>
          </a:xfrm>
          <a:prstGeom prst="rect">
            <a:avLst/>
          </a:prstGeom>
          <a:noFill/>
        </p:spPr>
        <p:txBody>
          <a:bodyPr wrap="none" rtlCol="0">
            <a:spAutoFit/>
          </a:bodyPr>
          <a:lstStyle/>
          <a:p>
            <a:r>
              <a:rPr lang="en-US" sz="1800" dirty="0">
                <a:latin typeface="+mn-lt"/>
                <a:cs typeface="Times New Roman" panose="02020603050405020304" pitchFamily="18" charset="0"/>
              </a:rPr>
              <a:t>802.15.4g </a:t>
            </a:r>
          </a:p>
          <a:p>
            <a:r>
              <a:rPr lang="en-US" sz="1800" dirty="0">
                <a:latin typeface="+mn-lt"/>
                <a:cs typeface="Times New Roman" panose="02020603050405020304" pitchFamily="18" charset="0"/>
              </a:rPr>
              <a:t>Device</a:t>
            </a:r>
          </a:p>
        </p:txBody>
      </p:sp>
      <p:sp>
        <p:nvSpPr>
          <p:cNvPr id="18" name="Left Brace 36">
            <a:extLst>
              <a:ext uri="{FF2B5EF4-FFF2-40B4-BE49-F238E27FC236}">
                <a16:creationId xmlns:a16="http://schemas.microsoft.com/office/drawing/2014/main" id="{06B5185B-6869-124C-63E6-2FC419255C3A}"/>
              </a:ext>
            </a:extLst>
          </p:cNvPr>
          <p:cNvSpPr/>
          <p:nvPr/>
        </p:nvSpPr>
        <p:spPr>
          <a:xfrm rot="16200000">
            <a:off x="3575603" y="4090840"/>
            <a:ext cx="104647" cy="500000"/>
          </a:xfrm>
          <a:prstGeom prst="leftBrac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sp>
        <p:nvSpPr>
          <p:cNvPr id="19" name="TextBox 44">
            <a:extLst>
              <a:ext uri="{FF2B5EF4-FFF2-40B4-BE49-F238E27FC236}">
                <a16:creationId xmlns:a16="http://schemas.microsoft.com/office/drawing/2014/main" id="{4CAEDFF9-69B0-B01E-D29D-DBD0131F3482}"/>
              </a:ext>
            </a:extLst>
          </p:cNvPr>
          <p:cNvSpPr txBox="1"/>
          <p:nvPr/>
        </p:nvSpPr>
        <p:spPr>
          <a:xfrm>
            <a:off x="3457133" y="4425223"/>
            <a:ext cx="419730" cy="523220"/>
          </a:xfrm>
          <a:prstGeom prst="rect">
            <a:avLst/>
          </a:prstGeom>
          <a:noFill/>
        </p:spPr>
        <p:txBody>
          <a:bodyPr wrap="none" lIns="0" rIns="0" rtlCol="0">
            <a:spAutoFit/>
          </a:bodyPr>
          <a:lstStyle/>
          <a:p>
            <a:r>
              <a:rPr lang="en-US" sz="1400" dirty="0">
                <a:solidFill>
                  <a:srgbClr val="0070C0"/>
                </a:solidFill>
                <a:latin typeface="+mn-lt"/>
                <a:cs typeface="Times New Roman" panose="02020603050405020304" pitchFamily="18" charset="0"/>
              </a:rPr>
              <a:t>CCA </a:t>
            </a:r>
          </a:p>
          <a:p>
            <a:r>
              <a:rPr lang="en-US" sz="1400" dirty="0">
                <a:solidFill>
                  <a:srgbClr val="0070C0"/>
                </a:solidFill>
                <a:latin typeface="+mn-lt"/>
                <a:cs typeface="Times New Roman" panose="02020603050405020304" pitchFamily="18" charset="0"/>
              </a:rPr>
              <a:t>Busy</a:t>
            </a:r>
          </a:p>
        </p:txBody>
      </p:sp>
      <p:cxnSp>
        <p:nvCxnSpPr>
          <p:cNvPr id="20" name="直線コネクタ 31">
            <a:extLst>
              <a:ext uri="{FF2B5EF4-FFF2-40B4-BE49-F238E27FC236}">
                <a16:creationId xmlns:a16="http://schemas.microsoft.com/office/drawing/2014/main" id="{6FF8610F-F688-2077-B14D-1484CBC040CD}"/>
              </a:ext>
            </a:extLst>
          </p:cNvPr>
          <p:cNvCxnSpPr/>
          <p:nvPr/>
        </p:nvCxnSpPr>
        <p:spPr>
          <a:xfrm flipV="1">
            <a:off x="3377925" y="2829508"/>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1" name="直線コネクタ 35">
            <a:extLst>
              <a:ext uri="{FF2B5EF4-FFF2-40B4-BE49-F238E27FC236}">
                <a16:creationId xmlns:a16="http://schemas.microsoft.com/office/drawing/2014/main" id="{3D793576-6685-7E7E-0471-1D1F40C49B02}"/>
              </a:ext>
            </a:extLst>
          </p:cNvPr>
          <p:cNvCxnSpPr/>
          <p:nvPr/>
        </p:nvCxnSpPr>
        <p:spPr>
          <a:xfrm flipV="1">
            <a:off x="3878901" y="2838453"/>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2" name="直線コネクタ 36">
            <a:extLst>
              <a:ext uri="{FF2B5EF4-FFF2-40B4-BE49-F238E27FC236}">
                <a16:creationId xmlns:a16="http://schemas.microsoft.com/office/drawing/2014/main" id="{23078CBB-D030-3CDC-0FB6-B9D1F878E8AD}"/>
              </a:ext>
            </a:extLst>
          </p:cNvPr>
          <p:cNvCxnSpPr/>
          <p:nvPr/>
        </p:nvCxnSpPr>
        <p:spPr>
          <a:xfrm flipV="1">
            <a:off x="4577278" y="2829508"/>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3" name="直線コネクタ 37">
            <a:extLst>
              <a:ext uri="{FF2B5EF4-FFF2-40B4-BE49-F238E27FC236}">
                <a16:creationId xmlns:a16="http://schemas.microsoft.com/office/drawing/2014/main" id="{62BA1459-DDA3-F09F-5D91-53F446ABE3D3}"/>
              </a:ext>
            </a:extLst>
          </p:cNvPr>
          <p:cNvCxnSpPr/>
          <p:nvPr/>
        </p:nvCxnSpPr>
        <p:spPr>
          <a:xfrm flipV="1">
            <a:off x="5078254" y="2838453"/>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4" name="直線コネクタ 38">
            <a:extLst>
              <a:ext uri="{FF2B5EF4-FFF2-40B4-BE49-F238E27FC236}">
                <a16:creationId xmlns:a16="http://schemas.microsoft.com/office/drawing/2014/main" id="{C4E953BE-5BF3-1602-D050-1E2AF0288C4D}"/>
              </a:ext>
            </a:extLst>
          </p:cNvPr>
          <p:cNvCxnSpPr/>
          <p:nvPr/>
        </p:nvCxnSpPr>
        <p:spPr>
          <a:xfrm flipV="1">
            <a:off x="5804245" y="2829508"/>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5" name="直線コネクタ 39">
            <a:extLst>
              <a:ext uri="{FF2B5EF4-FFF2-40B4-BE49-F238E27FC236}">
                <a16:creationId xmlns:a16="http://schemas.microsoft.com/office/drawing/2014/main" id="{B4C0D4DB-1FFD-BF6B-2461-58E05E390991}"/>
              </a:ext>
            </a:extLst>
          </p:cNvPr>
          <p:cNvCxnSpPr/>
          <p:nvPr/>
        </p:nvCxnSpPr>
        <p:spPr>
          <a:xfrm flipV="1">
            <a:off x="6305221" y="2838453"/>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 name="直線コネクタ 40">
            <a:extLst>
              <a:ext uri="{FF2B5EF4-FFF2-40B4-BE49-F238E27FC236}">
                <a16:creationId xmlns:a16="http://schemas.microsoft.com/office/drawing/2014/main" id="{16CC6535-FC23-F28F-0CB8-FD8C893E0408}"/>
              </a:ext>
            </a:extLst>
          </p:cNvPr>
          <p:cNvCxnSpPr/>
          <p:nvPr/>
        </p:nvCxnSpPr>
        <p:spPr>
          <a:xfrm flipV="1">
            <a:off x="7664681" y="2829508"/>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7" name="直線コネクタ 41">
            <a:extLst>
              <a:ext uri="{FF2B5EF4-FFF2-40B4-BE49-F238E27FC236}">
                <a16:creationId xmlns:a16="http://schemas.microsoft.com/office/drawing/2014/main" id="{C0D7F3FD-FD80-5EDC-2C99-84ECBC14B1F2}"/>
              </a:ext>
            </a:extLst>
          </p:cNvPr>
          <p:cNvCxnSpPr/>
          <p:nvPr/>
        </p:nvCxnSpPr>
        <p:spPr>
          <a:xfrm flipV="1">
            <a:off x="8165657" y="2838453"/>
            <a:ext cx="0" cy="846093"/>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8" name="Left Brace 36">
            <a:extLst>
              <a:ext uri="{FF2B5EF4-FFF2-40B4-BE49-F238E27FC236}">
                <a16:creationId xmlns:a16="http://schemas.microsoft.com/office/drawing/2014/main" id="{A6A6182B-AA48-3CE7-1E50-E84C56A21E07}"/>
              </a:ext>
            </a:extLst>
          </p:cNvPr>
          <p:cNvSpPr/>
          <p:nvPr/>
        </p:nvSpPr>
        <p:spPr>
          <a:xfrm rot="16200000">
            <a:off x="4790958" y="4093482"/>
            <a:ext cx="104647" cy="500000"/>
          </a:xfrm>
          <a:prstGeom prst="leftBrac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sp>
        <p:nvSpPr>
          <p:cNvPr id="29" name="TextBox 44">
            <a:extLst>
              <a:ext uri="{FF2B5EF4-FFF2-40B4-BE49-F238E27FC236}">
                <a16:creationId xmlns:a16="http://schemas.microsoft.com/office/drawing/2014/main" id="{9CA69D91-A8BF-7290-11F5-A86C2C20718C}"/>
              </a:ext>
            </a:extLst>
          </p:cNvPr>
          <p:cNvSpPr txBox="1"/>
          <p:nvPr/>
        </p:nvSpPr>
        <p:spPr>
          <a:xfrm>
            <a:off x="4672488" y="4427865"/>
            <a:ext cx="419730" cy="523220"/>
          </a:xfrm>
          <a:prstGeom prst="rect">
            <a:avLst/>
          </a:prstGeom>
          <a:noFill/>
        </p:spPr>
        <p:txBody>
          <a:bodyPr wrap="none" lIns="0" rIns="0" rtlCol="0">
            <a:spAutoFit/>
          </a:bodyPr>
          <a:lstStyle/>
          <a:p>
            <a:r>
              <a:rPr lang="en-US" sz="1400" dirty="0">
                <a:solidFill>
                  <a:srgbClr val="0070C0"/>
                </a:solidFill>
                <a:latin typeface="+mn-lt"/>
                <a:cs typeface="Times New Roman" panose="02020603050405020304" pitchFamily="18" charset="0"/>
              </a:rPr>
              <a:t>CCA </a:t>
            </a:r>
          </a:p>
          <a:p>
            <a:r>
              <a:rPr lang="en-US" sz="1400" dirty="0">
                <a:solidFill>
                  <a:srgbClr val="0070C0"/>
                </a:solidFill>
                <a:latin typeface="+mn-lt"/>
                <a:cs typeface="Times New Roman" panose="02020603050405020304" pitchFamily="18" charset="0"/>
              </a:rPr>
              <a:t>Busy</a:t>
            </a:r>
          </a:p>
        </p:txBody>
      </p:sp>
      <p:sp>
        <p:nvSpPr>
          <p:cNvPr id="30" name="Left Brace 36">
            <a:extLst>
              <a:ext uri="{FF2B5EF4-FFF2-40B4-BE49-F238E27FC236}">
                <a16:creationId xmlns:a16="http://schemas.microsoft.com/office/drawing/2014/main" id="{C6315852-4AFD-F895-3D66-8D57EC884989}"/>
              </a:ext>
            </a:extLst>
          </p:cNvPr>
          <p:cNvSpPr/>
          <p:nvPr/>
        </p:nvSpPr>
        <p:spPr>
          <a:xfrm rot="16200000">
            <a:off x="6002898" y="4088073"/>
            <a:ext cx="104647" cy="500000"/>
          </a:xfrm>
          <a:prstGeom prst="leftBrac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sp>
        <p:nvSpPr>
          <p:cNvPr id="31" name="TextBox 44">
            <a:extLst>
              <a:ext uri="{FF2B5EF4-FFF2-40B4-BE49-F238E27FC236}">
                <a16:creationId xmlns:a16="http://schemas.microsoft.com/office/drawing/2014/main" id="{E822E5A5-F6D2-DF62-1042-1B0D485F2948}"/>
              </a:ext>
            </a:extLst>
          </p:cNvPr>
          <p:cNvSpPr txBox="1"/>
          <p:nvPr/>
        </p:nvSpPr>
        <p:spPr>
          <a:xfrm>
            <a:off x="5884428" y="4422457"/>
            <a:ext cx="419730" cy="523220"/>
          </a:xfrm>
          <a:prstGeom prst="rect">
            <a:avLst/>
          </a:prstGeom>
          <a:noFill/>
        </p:spPr>
        <p:txBody>
          <a:bodyPr wrap="none" lIns="0" rIns="0" rtlCol="0">
            <a:spAutoFit/>
          </a:bodyPr>
          <a:lstStyle/>
          <a:p>
            <a:r>
              <a:rPr lang="en-US" sz="1400" dirty="0">
                <a:solidFill>
                  <a:srgbClr val="0070C0"/>
                </a:solidFill>
                <a:latin typeface="+mn-lt"/>
                <a:cs typeface="Times New Roman" panose="02020603050405020304" pitchFamily="18" charset="0"/>
              </a:rPr>
              <a:t>CCA </a:t>
            </a:r>
          </a:p>
          <a:p>
            <a:r>
              <a:rPr lang="en-US" sz="1400" dirty="0">
                <a:solidFill>
                  <a:srgbClr val="0070C0"/>
                </a:solidFill>
                <a:latin typeface="+mn-lt"/>
                <a:cs typeface="Times New Roman" panose="02020603050405020304" pitchFamily="18" charset="0"/>
              </a:rPr>
              <a:t>Busy</a:t>
            </a:r>
          </a:p>
        </p:txBody>
      </p:sp>
      <p:sp>
        <p:nvSpPr>
          <p:cNvPr id="32" name="Left Brace 36">
            <a:extLst>
              <a:ext uri="{FF2B5EF4-FFF2-40B4-BE49-F238E27FC236}">
                <a16:creationId xmlns:a16="http://schemas.microsoft.com/office/drawing/2014/main" id="{D6AA503A-24ED-509D-2B4A-6CC2618360FC}"/>
              </a:ext>
            </a:extLst>
          </p:cNvPr>
          <p:cNvSpPr/>
          <p:nvPr/>
        </p:nvSpPr>
        <p:spPr>
          <a:xfrm rot="16200000">
            <a:off x="7869012" y="4090839"/>
            <a:ext cx="104647" cy="500000"/>
          </a:xfrm>
          <a:prstGeom prst="leftBrac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sp>
        <p:nvSpPr>
          <p:cNvPr id="33" name="TextBox 44">
            <a:extLst>
              <a:ext uri="{FF2B5EF4-FFF2-40B4-BE49-F238E27FC236}">
                <a16:creationId xmlns:a16="http://schemas.microsoft.com/office/drawing/2014/main" id="{5CD240A2-2ABF-534B-08FD-0A6F371205A4}"/>
              </a:ext>
            </a:extLst>
          </p:cNvPr>
          <p:cNvSpPr txBox="1"/>
          <p:nvPr/>
        </p:nvSpPr>
        <p:spPr>
          <a:xfrm>
            <a:off x="7750542" y="4425222"/>
            <a:ext cx="419730" cy="523220"/>
          </a:xfrm>
          <a:prstGeom prst="rect">
            <a:avLst/>
          </a:prstGeom>
          <a:noFill/>
        </p:spPr>
        <p:txBody>
          <a:bodyPr wrap="none" lIns="0" rIns="0" rtlCol="0">
            <a:spAutoFit/>
          </a:bodyPr>
          <a:lstStyle/>
          <a:p>
            <a:r>
              <a:rPr lang="en-US" sz="1400" dirty="0">
                <a:solidFill>
                  <a:srgbClr val="0070C0"/>
                </a:solidFill>
                <a:latin typeface="+mn-lt"/>
                <a:cs typeface="Times New Roman" panose="02020603050405020304" pitchFamily="18" charset="0"/>
              </a:rPr>
              <a:t>CCA </a:t>
            </a:r>
          </a:p>
          <a:p>
            <a:r>
              <a:rPr lang="en-US" sz="1400" dirty="0">
                <a:solidFill>
                  <a:srgbClr val="0070C0"/>
                </a:solidFill>
                <a:latin typeface="+mn-lt"/>
                <a:cs typeface="Times New Roman" panose="02020603050405020304" pitchFamily="18" charset="0"/>
              </a:rPr>
              <a:t>Busy</a:t>
            </a:r>
          </a:p>
        </p:txBody>
      </p:sp>
      <p:sp>
        <p:nvSpPr>
          <p:cNvPr id="34" name="テキスト ボックス 48">
            <a:extLst>
              <a:ext uri="{FF2B5EF4-FFF2-40B4-BE49-F238E27FC236}">
                <a16:creationId xmlns:a16="http://schemas.microsoft.com/office/drawing/2014/main" id="{AB602BF2-763D-B85C-0714-9EFA8545A0AD}"/>
              </a:ext>
            </a:extLst>
          </p:cNvPr>
          <p:cNvSpPr txBox="1"/>
          <p:nvPr/>
        </p:nvSpPr>
        <p:spPr bwMode="auto">
          <a:xfrm>
            <a:off x="3487624" y="5128423"/>
            <a:ext cx="294486"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1 </a:t>
            </a:r>
            <a:endParaRPr lang="ja-JP" altLang="en-US" sz="1400" dirty="0" err="1">
              <a:solidFill>
                <a:prstClr val="black"/>
              </a:solidFill>
              <a:latin typeface="+mn-lt"/>
              <a:ea typeface="Meiryo UI" panose="020B0604030504040204" pitchFamily="50" charset="-128"/>
            </a:endParaRPr>
          </a:p>
        </p:txBody>
      </p:sp>
      <p:sp>
        <p:nvSpPr>
          <p:cNvPr id="35" name="テキスト ボックス 49">
            <a:extLst>
              <a:ext uri="{FF2B5EF4-FFF2-40B4-BE49-F238E27FC236}">
                <a16:creationId xmlns:a16="http://schemas.microsoft.com/office/drawing/2014/main" id="{F14A7D6B-8088-F6B2-D8B3-E21E401CBF97}"/>
              </a:ext>
            </a:extLst>
          </p:cNvPr>
          <p:cNvSpPr txBox="1"/>
          <p:nvPr/>
        </p:nvSpPr>
        <p:spPr bwMode="auto">
          <a:xfrm>
            <a:off x="4675756" y="5127736"/>
            <a:ext cx="294486"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2 </a:t>
            </a:r>
            <a:endParaRPr lang="ja-JP" altLang="en-US" sz="1400" dirty="0" err="1">
              <a:solidFill>
                <a:prstClr val="black"/>
              </a:solidFill>
              <a:latin typeface="+mn-lt"/>
              <a:ea typeface="Meiryo UI" panose="020B0604030504040204" pitchFamily="50" charset="-128"/>
            </a:endParaRPr>
          </a:p>
        </p:txBody>
      </p:sp>
      <p:sp>
        <p:nvSpPr>
          <p:cNvPr id="36" name="テキスト ボックス 50">
            <a:extLst>
              <a:ext uri="{FF2B5EF4-FFF2-40B4-BE49-F238E27FC236}">
                <a16:creationId xmlns:a16="http://schemas.microsoft.com/office/drawing/2014/main" id="{E2F7541A-4431-2A03-2860-92013C309A58}"/>
              </a:ext>
            </a:extLst>
          </p:cNvPr>
          <p:cNvSpPr txBox="1"/>
          <p:nvPr/>
        </p:nvSpPr>
        <p:spPr bwMode="auto">
          <a:xfrm>
            <a:off x="5899892" y="5125845"/>
            <a:ext cx="294486"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3 </a:t>
            </a:r>
            <a:endParaRPr lang="ja-JP" altLang="en-US" sz="1400" dirty="0" err="1">
              <a:solidFill>
                <a:prstClr val="black"/>
              </a:solidFill>
              <a:latin typeface="+mn-lt"/>
              <a:ea typeface="Meiryo UI" panose="020B0604030504040204" pitchFamily="50" charset="-128"/>
            </a:endParaRPr>
          </a:p>
        </p:txBody>
      </p:sp>
      <p:sp>
        <p:nvSpPr>
          <p:cNvPr id="37" name="テキスト ボックス 51">
            <a:extLst>
              <a:ext uri="{FF2B5EF4-FFF2-40B4-BE49-F238E27FC236}">
                <a16:creationId xmlns:a16="http://schemas.microsoft.com/office/drawing/2014/main" id="{E7533595-CCF0-D5A6-7607-B5242FE49B5A}"/>
              </a:ext>
            </a:extLst>
          </p:cNvPr>
          <p:cNvSpPr txBox="1"/>
          <p:nvPr/>
        </p:nvSpPr>
        <p:spPr bwMode="auto">
          <a:xfrm>
            <a:off x="7662105" y="5125844"/>
            <a:ext cx="645543" cy="288147"/>
          </a:xfrm>
          <a:prstGeom prst="rect">
            <a:avLst/>
          </a:prstGeom>
          <a:noFill/>
          <a:ln w="9525">
            <a:noFill/>
            <a:miter lim="800000"/>
            <a:headEnd/>
            <a:tailEnd/>
          </a:ln>
        </p:spPr>
        <p:txBody>
          <a:bodyPr wrap="none" lIns="72000" tIns="36000" rIns="72000" bIns="36000" rtlCol="0">
            <a:spAutoFit/>
          </a:bodyPr>
          <a:lstStyle/>
          <a:p>
            <a:r>
              <a:rPr lang="en-US" altLang="ja-JP" sz="1400" dirty="0" err="1">
                <a:solidFill>
                  <a:prstClr val="black"/>
                </a:solidFill>
                <a:latin typeface="+mn-lt"/>
                <a:ea typeface="Meiryo UI" panose="020B0604030504040204" pitchFamily="50" charset="-128"/>
              </a:rPr>
              <a:t>NB</a:t>
            </a:r>
            <a:r>
              <a:rPr lang="en-US" altLang="ja-JP" sz="1400" baseline="-25000" dirty="0" err="1">
                <a:solidFill>
                  <a:prstClr val="black"/>
                </a:solidFill>
                <a:latin typeface="+mn-lt"/>
                <a:ea typeface="Meiryo UI" panose="020B0604030504040204" pitchFamily="50" charset="-128"/>
              </a:rPr>
              <a:t>max</a:t>
            </a:r>
            <a:r>
              <a:rPr lang="en-US" altLang="ja-JP" sz="1400" dirty="0">
                <a:solidFill>
                  <a:prstClr val="black"/>
                </a:solidFill>
                <a:latin typeface="+mn-lt"/>
                <a:ea typeface="Meiryo UI" panose="020B0604030504040204" pitchFamily="50" charset="-128"/>
              </a:rPr>
              <a:t> </a:t>
            </a:r>
            <a:endParaRPr lang="ja-JP" altLang="en-US" sz="1400" dirty="0" err="1">
              <a:solidFill>
                <a:prstClr val="black"/>
              </a:solidFill>
              <a:latin typeface="+mn-lt"/>
              <a:ea typeface="Meiryo UI" panose="020B0604030504040204" pitchFamily="50" charset="-128"/>
            </a:endParaRPr>
          </a:p>
        </p:txBody>
      </p:sp>
      <p:cxnSp>
        <p:nvCxnSpPr>
          <p:cNvPr id="38" name="直線コネクタ 54">
            <a:extLst>
              <a:ext uri="{FF2B5EF4-FFF2-40B4-BE49-F238E27FC236}">
                <a16:creationId xmlns:a16="http://schemas.microsoft.com/office/drawing/2014/main" id="{E10D9E1C-1436-1BAE-13CA-85718755BFB3}"/>
              </a:ext>
            </a:extLst>
          </p:cNvPr>
          <p:cNvCxnSpPr>
            <a:cxnSpLocks/>
          </p:cNvCxnSpPr>
          <p:nvPr/>
        </p:nvCxnSpPr>
        <p:spPr>
          <a:xfrm>
            <a:off x="1924471" y="5017684"/>
            <a:ext cx="6521611" cy="0"/>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9" name="テキスト ボックス 56">
            <a:extLst>
              <a:ext uri="{FF2B5EF4-FFF2-40B4-BE49-F238E27FC236}">
                <a16:creationId xmlns:a16="http://schemas.microsoft.com/office/drawing/2014/main" id="{02CF7501-12B9-3E5E-98C3-1C874DB93377}"/>
              </a:ext>
            </a:extLst>
          </p:cNvPr>
          <p:cNvSpPr txBox="1"/>
          <p:nvPr/>
        </p:nvSpPr>
        <p:spPr bwMode="auto">
          <a:xfrm>
            <a:off x="1829969" y="5125844"/>
            <a:ext cx="1722698"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No of Backoffs (NB)</a:t>
            </a:r>
            <a:endParaRPr lang="ja-JP" altLang="en-US" sz="1400" dirty="0" err="1">
              <a:solidFill>
                <a:prstClr val="black"/>
              </a:solidFill>
              <a:latin typeface="+mn-lt"/>
              <a:ea typeface="Meiryo UI" panose="020B0604030504040204" pitchFamily="50" charset="-128"/>
            </a:endParaRPr>
          </a:p>
        </p:txBody>
      </p:sp>
      <p:cxnSp>
        <p:nvCxnSpPr>
          <p:cNvPr id="40" name="直線コネクタ 57">
            <a:extLst>
              <a:ext uri="{FF2B5EF4-FFF2-40B4-BE49-F238E27FC236}">
                <a16:creationId xmlns:a16="http://schemas.microsoft.com/office/drawing/2014/main" id="{718D6F36-17DC-291E-3BCC-3AD34247C16D}"/>
              </a:ext>
            </a:extLst>
          </p:cNvPr>
          <p:cNvCxnSpPr>
            <a:cxnSpLocks/>
          </p:cNvCxnSpPr>
          <p:nvPr/>
        </p:nvCxnSpPr>
        <p:spPr>
          <a:xfrm>
            <a:off x="1924471" y="5493804"/>
            <a:ext cx="6521611" cy="0"/>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58">
            <a:extLst>
              <a:ext uri="{FF2B5EF4-FFF2-40B4-BE49-F238E27FC236}">
                <a16:creationId xmlns:a16="http://schemas.microsoft.com/office/drawing/2014/main" id="{0406EBC3-EEE0-EB1C-F3C8-EEB13B95ED51}"/>
              </a:ext>
            </a:extLst>
          </p:cNvPr>
          <p:cNvCxnSpPr>
            <a:cxnSpLocks/>
          </p:cNvCxnSpPr>
          <p:nvPr/>
        </p:nvCxnSpPr>
        <p:spPr>
          <a:xfrm>
            <a:off x="1924471" y="5889848"/>
            <a:ext cx="6521611" cy="0"/>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59">
            <a:extLst>
              <a:ext uri="{FF2B5EF4-FFF2-40B4-BE49-F238E27FC236}">
                <a16:creationId xmlns:a16="http://schemas.microsoft.com/office/drawing/2014/main" id="{18D022AC-8187-1319-1B06-DCE0A6EE0586}"/>
              </a:ext>
            </a:extLst>
          </p:cNvPr>
          <p:cNvSpPr txBox="1"/>
          <p:nvPr/>
        </p:nvSpPr>
        <p:spPr bwMode="auto">
          <a:xfrm>
            <a:off x="1846976" y="5589028"/>
            <a:ext cx="653559"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Status</a:t>
            </a:r>
            <a:endParaRPr lang="ja-JP" altLang="en-US" sz="1400" dirty="0" err="1">
              <a:solidFill>
                <a:prstClr val="black"/>
              </a:solidFill>
              <a:latin typeface="+mn-lt"/>
              <a:ea typeface="Meiryo UI" panose="020B0604030504040204" pitchFamily="50" charset="-128"/>
            </a:endParaRPr>
          </a:p>
        </p:txBody>
      </p:sp>
      <p:sp>
        <p:nvSpPr>
          <p:cNvPr id="43" name="テキスト ボックス 60">
            <a:extLst>
              <a:ext uri="{FF2B5EF4-FFF2-40B4-BE49-F238E27FC236}">
                <a16:creationId xmlns:a16="http://schemas.microsoft.com/office/drawing/2014/main" id="{17A80780-D9BF-8945-B43E-21A2C2CA5871}"/>
              </a:ext>
            </a:extLst>
          </p:cNvPr>
          <p:cNvSpPr txBox="1"/>
          <p:nvPr/>
        </p:nvSpPr>
        <p:spPr bwMode="auto">
          <a:xfrm>
            <a:off x="4567268" y="5589027"/>
            <a:ext cx="573409"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Retry</a:t>
            </a:r>
            <a:endParaRPr lang="ja-JP" altLang="en-US" sz="1400" dirty="0" err="1">
              <a:solidFill>
                <a:prstClr val="black"/>
              </a:solidFill>
              <a:latin typeface="+mn-lt"/>
              <a:ea typeface="Meiryo UI" panose="020B0604030504040204" pitchFamily="50" charset="-128"/>
            </a:endParaRPr>
          </a:p>
        </p:txBody>
      </p:sp>
      <p:sp>
        <p:nvSpPr>
          <p:cNvPr id="44" name="テキスト ボックス 61">
            <a:extLst>
              <a:ext uri="{FF2B5EF4-FFF2-40B4-BE49-F238E27FC236}">
                <a16:creationId xmlns:a16="http://schemas.microsoft.com/office/drawing/2014/main" id="{34CB76C3-5FD0-BBA1-9E28-89ABC7F58F74}"/>
              </a:ext>
            </a:extLst>
          </p:cNvPr>
          <p:cNvSpPr txBox="1"/>
          <p:nvPr/>
        </p:nvSpPr>
        <p:spPr bwMode="auto">
          <a:xfrm>
            <a:off x="5762331" y="5596475"/>
            <a:ext cx="573409"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Retry</a:t>
            </a:r>
            <a:endParaRPr lang="ja-JP" altLang="en-US" sz="1400" dirty="0" err="1">
              <a:solidFill>
                <a:prstClr val="black"/>
              </a:solidFill>
              <a:latin typeface="+mn-lt"/>
              <a:ea typeface="Meiryo UI" panose="020B0604030504040204" pitchFamily="50" charset="-128"/>
            </a:endParaRPr>
          </a:p>
        </p:txBody>
      </p:sp>
      <p:sp>
        <p:nvSpPr>
          <p:cNvPr id="45" name="テキスト ボックス 62">
            <a:extLst>
              <a:ext uri="{FF2B5EF4-FFF2-40B4-BE49-F238E27FC236}">
                <a16:creationId xmlns:a16="http://schemas.microsoft.com/office/drawing/2014/main" id="{A533B61F-92AD-A37A-E028-78236CDC2855}"/>
              </a:ext>
            </a:extLst>
          </p:cNvPr>
          <p:cNvSpPr txBox="1"/>
          <p:nvPr/>
        </p:nvSpPr>
        <p:spPr bwMode="auto">
          <a:xfrm>
            <a:off x="7598535" y="5596475"/>
            <a:ext cx="692031"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Failure</a:t>
            </a:r>
            <a:endParaRPr lang="ja-JP" altLang="en-US" sz="1400" dirty="0" err="1">
              <a:solidFill>
                <a:prstClr val="black"/>
              </a:solidFill>
              <a:latin typeface="+mn-lt"/>
              <a:ea typeface="Meiryo UI" panose="020B0604030504040204" pitchFamily="50" charset="-128"/>
            </a:endParaRPr>
          </a:p>
        </p:txBody>
      </p:sp>
      <p:sp>
        <p:nvSpPr>
          <p:cNvPr id="46" name="TextBox 57">
            <a:extLst>
              <a:ext uri="{FF2B5EF4-FFF2-40B4-BE49-F238E27FC236}">
                <a16:creationId xmlns:a16="http://schemas.microsoft.com/office/drawing/2014/main" id="{82C4EAEA-DD61-15FB-D235-B03DB51FE1E6}"/>
              </a:ext>
            </a:extLst>
          </p:cNvPr>
          <p:cNvSpPr txBox="1"/>
          <p:nvPr/>
        </p:nvSpPr>
        <p:spPr>
          <a:xfrm>
            <a:off x="8513204" y="2520553"/>
            <a:ext cx="390876" cy="307777"/>
          </a:xfrm>
          <a:prstGeom prst="rect">
            <a:avLst/>
          </a:prstGeom>
          <a:noFill/>
        </p:spPr>
        <p:txBody>
          <a:bodyPr wrap="none" lIns="0" rIns="0" rtlCol="0">
            <a:spAutoFit/>
          </a:bodyPr>
          <a:lstStyle/>
          <a:p>
            <a:r>
              <a:rPr lang="en-US" sz="1400" dirty="0">
                <a:latin typeface="+mn-lt"/>
                <a:cs typeface="Times New Roman" panose="02020603050405020304" pitchFamily="18" charset="0"/>
              </a:rPr>
              <a:t>Time</a:t>
            </a:r>
          </a:p>
        </p:txBody>
      </p:sp>
      <p:sp>
        <p:nvSpPr>
          <p:cNvPr id="47" name="TextBox 57">
            <a:extLst>
              <a:ext uri="{FF2B5EF4-FFF2-40B4-BE49-F238E27FC236}">
                <a16:creationId xmlns:a16="http://schemas.microsoft.com/office/drawing/2014/main" id="{826D67D6-D740-6C61-23E4-59753599D0A8}"/>
              </a:ext>
            </a:extLst>
          </p:cNvPr>
          <p:cNvSpPr txBox="1"/>
          <p:nvPr/>
        </p:nvSpPr>
        <p:spPr>
          <a:xfrm>
            <a:off x="8513204" y="3925887"/>
            <a:ext cx="390876" cy="307777"/>
          </a:xfrm>
          <a:prstGeom prst="rect">
            <a:avLst/>
          </a:prstGeom>
          <a:noFill/>
        </p:spPr>
        <p:txBody>
          <a:bodyPr wrap="none" lIns="0" rIns="0" rtlCol="0">
            <a:spAutoFit/>
          </a:bodyPr>
          <a:lstStyle/>
          <a:p>
            <a:r>
              <a:rPr lang="en-US" sz="1400" dirty="0">
                <a:latin typeface="+mn-lt"/>
                <a:cs typeface="Times New Roman" panose="02020603050405020304" pitchFamily="18" charset="0"/>
              </a:rPr>
              <a:t>Time</a:t>
            </a:r>
          </a:p>
        </p:txBody>
      </p:sp>
      <p:cxnSp>
        <p:nvCxnSpPr>
          <p:cNvPr id="48" name="Straight Connector 5">
            <a:extLst>
              <a:ext uri="{FF2B5EF4-FFF2-40B4-BE49-F238E27FC236}">
                <a16:creationId xmlns:a16="http://schemas.microsoft.com/office/drawing/2014/main" id="{DB5170E2-962C-4664-7ED7-242DFFAC9544}"/>
              </a:ext>
            </a:extLst>
          </p:cNvPr>
          <p:cNvCxnSpPr>
            <a:cxnSpLocks/>
          </p:cNvCxnSpPr>
          <p:nvPr/>
        </p:nvCxnSpPr>
        <p:spPr>
          <a:xfrm flipV="1">
            <a:off x="1420415" y="2793504"/>
            <a:ext cx="7524836" cy="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5">
            <a:extLst>
              <a:ext uri="{FF2B5EF4-FFF2-40B4-BE49-F238E27FC236}">
                <a16:creationId xmlns:a16="http://schemas.microsoft.com/office/drawing/2014/main" id="{BF9964DD-85D5-E8C6-E430-0581E5EBF1B5}"/>
              </a:ext>
            </a:extLst>
          </p:cNvPr>
          <p:cNvCxnSpPr>
            <a:cxnSpLocks/>
          </p:cNvCxnSpPr>
          <p:nvPr/>
        </p:nvCxnSpPr>
        <p:spPr>
          <a:xfrm>
            <a:off x="1403867" y="4233666"/>
            <a:ext cx="754138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テキスト ボックス 75">
            <a:extLst>
              <a:ext uri="{FF2B5EF4-FFF2-40B4-BE49-F238E27FC236}">
                <a16:creationId xmlns:a16="http://schemas.microsoft.com/office/drawing/2014/main" id="{3C3921A2-D825-D597-826A-140D5AC734DA}"/>
              </a:ext>
            </a:extLst>
          </p:cNvPr>
          <p:cNvSpPr txBox="1"/>
          <p:nvPr/>
        </p:nvSpPr>
        <p:spPr bwMode="auto">
          <a:xfrm>
            <a:off x="3350063" y="5596475"/>
            <a:ext cx="573409"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Retry</a:t>
            </a:r>
            <a:endParaRPr lang="ja-JP" altLang="en-US" sz="1400" dirty="0" err="1">
              <a:solidFill>
                <a:prstClr val="black"/>
              </a:solidFill>
              <a:latin typeface="+mn-lt"/>
              <a:ea typeface="Meiryo UI" panose="020B0604030504040204" pitchFamily="50" charset="-128"/>
            </a:endParaRPr>
          </a:p>
        </p:txBody>
      </p:sp>
      <p:sp>
        <p:nvSpPr>
          <p:cNvPr id="52" name="Isosceles Triangle 35">
            <a:extLst>
              <a:ext uri="{FF2B5EF4-FFF2-40B4-BE49-F238E27FC236}">
                <a16:creationId xmlns:a16="http://schemas.microsoft.com/office/drawing/2014/main" id="{873E37EC-FD08-3AAD-B054-5C34AEF1617E}"/>
              </a:ext>
            </a:extLst>
          </p:cNvPr>
          <p:cNvSpPr/>
          <p:nvPr/>
        </p:nvSpPr>
        <p:spPr>
          <a:xfrm rot="10800000">
            <a:off x="2634438" y="3585592"/>
            <a:ext cx="81009" cy="108012"/>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3" name="テキスト ボックス 78">
            <a:extLst>
              <a:ext uri="{FF2B5EF4-FFF2-40B4-BE49-F238E27FC236}">
                <a16:creationId xmlns:a16="http://schemas.microsoft.com/office/drawing/2014/main" id="{0152C21C-B87A-A65B-3ADC-925ECA1D5FEC}"/>
              </a:ext>
            </a:extLst>
          </p:cNvPr>
          <p:cNvSpPr txBox="1"/>
          <p:nvPr/>
        </p:nvSpPr>
        <p:spPr bwMode="auto">
          <a:xfrm>
            <a:off x="2145325" y="3229484"/>
            <a:ext cx="1060721" cy="288147"/>
          </a:xfrm>
          <a:prstGeom prst="rect">
            <a:avLst/>
          </a:prstGeom>
          <a:noFill/>
          <a:ln w="9525">
            <a:noFill/>
            <a:miter lim="800000"/>
            <a:headEnd/>
            <a:tailEnd/>
          </a:ln>
        </p:spPr>
        <p:txBody>
          <a:bodyPr wrap="none" lIns="72000" tIns="36000" rIns="72000" bIns="36000" rtlCol="0">
            <a:spAutoFit/>
          </a:bodyPr>
          <a:lstStyle/>
          <a:p>
            <a:r>
              <a:rPr lang="en-US" altLang="ja-JP" sz="1400" dirty="0">
                <a:solidFill>
                  <a:prstClr val="black"/>
                </a:solidFill>
                <a:latin typeface="+mn-lt"/>
                <a:ea typeface="Meiryo UI" panose="020B0604030504040204" pitchFamily="50" charset="-128"/>
              </a:rPr>
              <a:t>Tx Request</a:t>
            </a:r>
            <a:endParaRPr lang="ja-JP" altLang="en-US" sz="1400" dirty="0" err="1">
              <a:solidFill>
                <a:prstClr val="black"/>
              </a:solidFill>
              <a:latin typeface="+mn-lt"/>
              <a:ea typeface="Meiryo UI" panose="020B0604030504040204" pitchFamily="50" charset="-128"/>
            </a:endParaRPr>
          </a:p>
        </p:txBody>
      </p:sp>
      <p:sp>
        <p:nvSpPr>
          <p:cNvPr id="54" name="正方形/長方形 10">
            <a:extLst>
              <a:ext uri="{FF2B5EF4-FFF2-40B4-BE49-F238E27FC236}">
                <a16:creationId xmlns:a16="http://schemas.microsoft.com/office/drawing/2014/main" id="{8F063C3B-EE23-ECA4-4390-653E2538835A}"/>
              </a:ext>
            </a:extLst>
          </p:cNvPr>
          <p:cNvSpPr/>
          <p:nvPr/>
        </p:nvSpPr>
        <p:spPr>
          <a:xfrm>
            <a:off x="3377926" y="3729607"/>
            <a:ext cx="500000" cy="504041"/>
          </a:xfrm>
          <a:prstGeom prst="rect">
            <a:avLst/>
          </a:prstGeom>
          <a:noFill/>
          <a:ln w="19050" cap="flat" cmpd="sng" algn="ctr">
            <a:solidFill>
              <a:sysClr val="windowText" lastClr="000000"/>
            </a:solidFill>
            <a:prstDash val="solid"/>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457209" fontAlgn="auto">
              <a:spcBef>
                <a:spcPts val="0"/>
              </a:spcBef>
              <a:spcAft>
                <a:spcPts val="0"/>
              </a:spcAft>
              <a:defRPr/>
            </a:pPr>
            <a:r>
              <a:rPr kumimoji="0" lang="en-US" altLang="ja-JP" sz="1400" dirty="0">
                <a:solidFill>
                  <a:schemeClr val="tx1"/>
                </a:solidFill>
                <a:ea typeface="ＭＳ Ｐゴシック" panose="020B0600070205080204" pitchFamily="50" charset="-128"/>
              </a:rPr>
              <a:t>CCA</a:t>
            </a:r>
            <a:endParaRPr lang="ja-JP" altLang="en-US" sz="1400" dirty="0">
              <a:solidFill>
                <a:schemeClr val="tx1"/>
              </a:solidFill>
              <a:ea typeface="ＭＳ Ｐゴシック" panose="020B0600070205080204" pitchFamily="50" charset="-128"/>
            </a:endParaRPr>
          </a:p>
        </p:txBody>
      </p:sp>
      <p:sp>
        <p:nvSpPr>
          <p:cNvPr id="55" name="正方形/長方形 12">
            <a:extLst>
              <a:ext uri="{FF2B5EF4-FFF2-40B4-BE49-F238E27FC236}">
                <a16:creationId xmlns:a16="http://schemas.microsoft.com/office/drawing/2014/main" id="{52D31926-3ACB-B5B5-A43D-A5AA344B72D1}"/>
              </a:ext>
            </a:extLst>
          </p:cNvPr>
          <p:cNvSpPr/>
          <p:nvPr/>
        </p:nvSpPr>
        <p:spPr>
          <a:xfrm>
            <a:off x="4593281" y="3729624"/>
            <a:ext cx="500000" cy="504041"/>
          </a:xfrm>
          <a:prstGeom prst="rect">
            <a:avLst/>
          </a:prstGeom>
          <a:noFill/>
          <a:ln w="19050" cap="flat" cmpd="sng" algn="ctr">
            <a:solidFill>
              <a:sysClr val="windowText" lastClr="000000"/>
            </a:solidFill>
            <a:prstDash val="solid"/>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457209" fontAlgn="auto">
              <a:spcBef>
                <a:spcPts val="0"/>
              </a:spcBef>
              <a:spcAft>
                <a:spcPts val="0"/>
              </a:spcAft>
              <a:defRPr/>
            </a:pPr>
            <a:r>
              <a:rPr kumimoji="0" lang="en-US" altLang="ja-JP" sz="1400" dirty="0">
                <a:solidFill>
                  <a:schemeClr val="tx1"/>
                </a:solidFill>
                <a:ea typeface="ＭＳ Ｐゴシック" panose="020B0600070205080204" pitchFamily="50" charset="-128"/>
              </a:rPr>
              <a:t>CCA</a:t>
            </a:r>
            <a:endParaRPr lang="ja-JP" altLang="en-US" sz="1400" dirty="0">
              <a:solidFill>
                <a:schemeClr val="tx1"/>
              </a:solidFill>
              <a:ea typeface="ＭＳ Ｐゴシック" panose="020B0600070205080204" pitchFamily="50" charset="-128"/>
            </a:endParaRPr>
          </a:p>
        </p:txBody>
      </p:sp>
      <p:sp>
        <p:nvSpPr>
          <p:cNvPr id="56" name="正方形/長方形 14">
            <a:extLst>
              <a:ext uri="{FF2B5EF4-FFF2-40B4-BE49-F238E27FC236}">
                <a16:creationId xmlns:a16="http://schemas.microsoft.com/office/drawing/2014/main" id="{314AC919-4D95-395C-1A6A-EA884C529668}"/>
              </a:ext>
            </a:extLst>
          </p:cNvPr>
          <p:cNvSpPr/>
          <p:nvPr/>
        </p:nvSpPr>
        <p:spPr>
          <a:xfrm>
            <a:off x="5805221" y="3729609"/>
            <a:ext cx="500000" cy="504041"/>
          </a:xfrm>
          <a:prstGeom prst="rect">
            <a:avLst/>
          </a:prstGeom>
          <a:noFill/>
          <a:ln w="19050" cap="flat" cmpd="sng" algn="ctr">
            <a:solidFill>
              <a:sysClr val="windowText" lastClr="000000"/>
            </a:solidFill>
            <a:prstDash val="solid"/>
            <a:miter lim="800000"/>
          </a:ln>
          <a:effectLst/>
        </p:spPr>
        <p:txBody>
          <a:bodyPr rot="0" spcFirstLastPara="0" vert="horz" wrap="square" lIns="0" tIns="36005" rIns="0" bIns="36005"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defTabSz="457209" fontAlgn="auto">
              <a:spcBef>
                <a:spcPts val="0"/>
              </a:spcBef>
              <a:spcAft>
                <a:spcPts val="0"/>
              </a:spcAft>
              <a:defRPr/>
            </a:pPr>
            <a:r>
              <a:rPr kumimoji="0" lang="en-US" altLang="ja-JP" sz="1400" dirty="0">
                <a:solidFill>
                  <a:schemeClr val="tx1"/>
                </a:solidFill>
                <a:ea typeface="ＭＳ Ｐゴシック" panose="020B0600070205080204" pitchFamily="50" charset="-128"/>
              </a:rPr>
              <a:t>CCA</a:t>
            </a:r>
            <a:endParaRPr lang="ja-JP" altLang="en-US" sz="1400" dirty="0">
              <a:solidFill>
                <a:schemeClr val="tx1"/>
              </a:solidFill>
              <a:ea typeface="ＭＳ Ｐゴシック" panose="020B0600070205080204" pitchFamily="50" charset="-128"/>
            </a:endParaRPr>
          </a:p>
        </p:txBody>
      </p:sp>
      <p:sp>
        <p:nvSpPr>
          <p:cNvPr id="57" name="TextBox 10">
            <a:extLst>
              <a:ext uri="{FF2B5EF4-FFF2-40B4-BE49-F238E27FC236}">
                <a16:creationId xmlns:a16="http://schemas.microsoft.com/office/drawing/2014/main" id="{E019AFC0-9E33-E647-41B5-D510AA764582}"/>
              </a:ext>
            </a:extLst>
          </p:cNvPr>
          <p:cNvSpPr txBox="1"/>
          <p:nvPr/>
        </p:nvSpPr>
        <p:spPr>
          <a:xfrm>
            <a:off x="935190" y="2347688"/>
            <a:ext cx="1317654" cy="461665"/>
          </a:xfrm>
          <a:prstGeom prst="rect">
            <a:avLst/>
          </a:prstGeom>
          <a:noFill/>
        </p:spPr>
        <p:txBody>
          <a:bodyPr wrap="square" rtlCol="0">
            <a:spAutoFit/>
          </a:bodyPr>
          <a:lstStyle/>
          <a:p>
            <a:pPr algn="ctr"/>
            <a:r>
              <a:rPr lang="en-US" altLang="ja-JP" sz="1200" b="1" dirty="0">
                <a:solidFill>
                  <a:schemeClr val="tx1"/>
                </a:solidFill>
                <a:latin typeface="+mn-lt"/>
                <a:cs typeface="Times New Roman" panose="02020603050405020304" pitchFamily="18" charset="0"/>
              </a:rPr>
              <a:t>Other</a:t>
            </a:r>
            <a:r>
              <a:rPr lang="en-US" sz="1200" b="1" dirty="0">
                <a:solidFill>
                  <a:schemeClr val="tx1"/>
                </a:solidFill>
                <a:latin typeface="+mn-lt"/>
                <a:cs typeface="Times New Roman" panose="02020603050405020304" pitchFamily="18" charset="0"/>
              </a:rPr>
              <a:t> Devices (802.11/802.15.4)</a:t>
            </a:r>
          </a:p>
        </p:txBody>
      </p:sp>
      <p:sp>
        <p:nvSpPr>
          <p:cNvPr id="58" name="TextBox 10">
            <a:extLst>
              <a:ext uri="{FF2B5EF4-FFF2-40B4-BE49-F238E27FC236}">
                <a16:creationId xmlns:a16="http://schemas.microsoft.com/office/drawing/2014/main" id="{54E80E64-925B-9748-B539-3C2AADA6EA7E}"/>
              </a:ext>
            </a:extLst>
          </p:cNvPr>
          <p:cNvSpPr txBox="1"/>
          <p:nvPr/>
        </p:nvSpPr>
        <p:spPr>
          <a:xfrm>
            <a:off x="1314941" y="3738701"/>
            <a:ext cx="1271380" cy="461665"/>
          </a:xfrm>
          <a:prstGeom prst="rect">
            <a:avLst/>
          </a:prstGeom>
          <a:noFill/>
        </p:spPr>
        <p:txBody>
          <a:bodyPr wrap="square" rtlCol="0">
            <a:spAutoFit/>
          </a:bodyPr>
          <a:lstStyle/>
          <a:p>
            <a:pPr algn="ctr"/>
            <a:r>
              <a:rPr lang="en-US" sz="1200" b="1" dirty="0">
                <a:solidFill>
                  <a:schemeClr val="tx1"/>
                </a:solidFill>
                <a:latin typeface="+mn-lt"/>
                <a:cs typeface="Times New Roman" panose="02020603050405020304" pitchFamily="18" charset="0"/>
              </a:rPr>
              <a:t>Observing</a:t>
            </a:r>
          </a:p>
          <a:p>
            <a:pPr algn="ctr"/>
            <a:r>
              <a:rPr lang="en-US" sz="1200" b="1" dirty="0">
                <a:solidFill>
                  <a:schemeClr val="tx1"/>
                </a:solidFill>
                <a:latin typeface="+mn-lt"/>
                <a:cs typeface="Times New Roman" panose="02020603050405020304" pitchFamily="18" charset="0"/>
              </a:rPr>
              <a:t>802.15.4 Device</a:t>
            </a:r>
          </a:p>
        </p:txBody>
      </p:sp>
      <p:sp>
        <p:nvSpPr>
          <p:cNvPr id="51" name="Footer Placeholder 4">
            <a:extLst>
              <a:ext uri="{FF2B5EF4-FFF2-40B4-BE49-F238E27FC236}">
                <a16:creationId xmlns:a16="http://schemas.microsoft.com/office/drawing/2014/main" id="{48608829-BCEC-AB41-1F25-DEA7EE313616}"/>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2463527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513809"/>
          </a:xfrm>
        </p:spPr>
        <p:txBody>
          <a:bodyPr/>
          <a:lstStyle/>
          <a:p>
            <a:r>
              <a:rPr lang="en-US" altLang="ja-JP" sz="2800" dirty="0"/>
              <a:t>Adoption of Backoff Suspension in IEEE 802.15.4</a:t>
            </a:r>
            <a:endParaRPr lang="en-US" sz="2800" dirty="0"/>
          </a:p>
        </p:txBody>
      </p:sp>
      <p:sp>
        <p:nvSpPr>
          <p:cNvPr id="3" name="Content Placeholder 2"/>
          <p:cNvSpPr>
            <a:spLocks noGrp="1"/>
          </p:cNvSpPr>
          <p:nvPr>
            <p:ph idx="1"/>
          </p:nvPr>
        </p:nvSpPr>
        <p:spPr>
          <a:xfrm>
            <a:off x="556320" y="1218365"/>
            <a:ext cx="8640960" cy="5571584"/>
          </a:xfrm>
        </p:spPr>
        <p:txBody>
          <a:bodyPr/>
          <a:lstStyle/>
          <a:p>
            <a:pPr>
              <a:spcBef>
                <a:spcPts val="300"/>
              </a:spcBef>
            </a:pPr>
            <a:r>
              <a:rPr lang="en-US" sz="2000" dirty="0"/>
              <a:t>IEEE 802.15.4 CSMA mechanism was designed for fair channel access among IEEE 802.15.4 devices </a:t>
            </a:r>
          </a:p>
          <a:p>
            <a:pPr lvl="1">
              <a:spcBef>
                <a:spcPts val="300"/>
              </a:spcBef>
            </a:pPr>
            <a:r>
              <a:rPr lang="en-US" sz="1800" dirty="0"/>
              <a:t>Not well considering coexistence with more aggressive interfering devices such as IEEE 802.11 devices</a:t>
            </a:r>
            <a:endParaRPr lang="en-GB" altLang="ja-JP" sz="1800" dirty="0"/>
          </a:p>
          <a:p>
            <a:pPr>
              <a:spcBef>
                <a:spcPts val="300"/>
              </a:spcBef>
            </a:pPr>
            <a:r>
              <a:rPr lang="en-US" sz="2000" dirty="0" err="1"/>
              <a:t>Suspendable</a:t>
            </a:r>
            <a:r>
              <a:rPr lang="en-US" sz="2000" dirty="0"/>
              <a:t> CSMA for IEEE 802.15.4 was proposed in 2023 to achieve better coexistence performance while competing for channel access with more aggressive interfering devices</a:t>
            </a:r>
          </a:p>
          <a:p>
            <a:pPr lvl="1">
              <a:spcBef>
                <a:spcPts val="300"/>
              </a:spcBef>
            </a:pPr>
            <a:r>
              <a:rPr lang="en-US" sz="1600" dirty="0"/>
              <a:t>See reference [1] for details</a:t>
            </a:r>
          </a:p>
          <a:p>
            <a:pPr>
              <a:spcBef>
                <a:spcPts val="300"/>
              </a:spcBef>
            </a:pPr>
            <a:r>
              <a:rPr lang="en-US" sz="2000" dirty="0"/>
              <a:t>The </a:t>
            </a:r>
            <a:r>
              <a:rPr lang="en-US" sz="2000" dirty="0" err="1"/>
              <a:t>Suspendable</a:t>
            </a:r>
            <a:r>
              <a:rPr lang="en-US" sz="2000" dirty="0"/>
              <a:t> CSMA has been accepted by IEEE 802.15 Working Group and included in IEEE 802.15.4-2024</a:t>
            </a:r>
            <a:endParaRPr lang="en-US" sz="1800" dirty="0"/>
          </a:p>
          <a:p>
            <a:pPr>
              <a:spcBef>
                <a:spcPts val="300"/>
              </a:spcBef>
            </a:pPr>
            <a:r>
              <a:rPr lang="en-US" sz="2000" dirty="0"/>
              <a:t>What are expected impact on coexistence</a:t>
            </a:r>
          </a:p>
          <a:p>
            <a:pPr lvl="1">
              <a:spcBef>
                <a:spcPts val="300"/>
              </a:spcBef>
            </a:pPr>
            <a:r>
              <a:rPr lang="en-US" sz="1800" dirty="0"/>
              <a:t>IEEE 802.15.4 reliability will be improved</a:t>
            </a:r>
          </a:p>
          <a:p>
            <a:pPr lvl="2">
              <a:spcBef>
                <a:spcPts val="300"/>
              </a:spcBef>
            </a:pPr>
            <a:r>
              <a:rPr lang="en-US" dirty="0"/>
              <a:t>Less packet discard due to backoff failure</a:t>
            </a:r>
          </a:p>
          <a:p>
            <a:pPr lvl="1">
              <a:spcBef>
                <a:spcPts val="300"/>
              </a:spcBef>
            </a:pPr>
            <a:r>
              <a:rPr lang="en-US" sz="1800" dirty="0"/>
              <a:t>IEEE 802.15.4 latency will be increased</a:t>
            </a:r>
          </a:p>
          <a:p>
            <a:pPr lvl="2">
              <a:spcBef>
                <a:spcPts val="300"/>
              </a:spcBef>
            </a:pPr>
            <a:r>
              <a:rPr lang="en-US" dirty="0"/>
              <a:t>Longer backoff time due to backoff </a:t>
            </a:r>
            <a:r>
              <a:rPr lang="en-US" dirty="0" err="1"/>
              <a:t>suspession</a:t>
            </a:r>
            <a:endParaRPr lang="en-US" dirty="0"/>
          </a:p>
          <a:p>
            <a:pPr>
              <a:spcBef>
                <a:spcPts val="300"/>
              </a:spcBef>
            </a:pPr>
            <a:r>
              <a:rPr lang="en-US" sz="2000" dirty="0"/>
              <a:t>IEEE 802.11 performance will be impacted, but should not a lot</a:t>
            </a:r>
          </a:p>
          <a:p>
            <a:pPr lvl="1">
              <a:spcBef>
                <a:spcPts val="300"/>
              </a:spcBef>
            </a:pPr>
            <a:r>
              <a:rPr lang="en-GB" sz="1800" dirty="0">
                <a:solidFill>
                  <a:schemeClr val="tx1"/>
                </a:solidFill>
              </a:rPr>
              <a:t>See document 19-25/0006r0 for results</a:t>
            </a:r>
          </a:p>
          <a:p>
            <a:pPr>
              <a:spcBef>
                <a:spcPts val="300"/>
              </a:spcBef>
            </a:pPr>
            <a:endParaRPr lang="en-US" sz="2000" dirty="0"/>
          </a:p>
          <a:p>
            <a:pPr marL="0" indent="0">
              <a:spcBef>
                <a:spcPts val="300"/>
              </a:spcBef>
              <a:buNone/>
            </a:pPr>
            <a:endParaRPr lang="en-US" sz="1600" dirty="0"/>
          </a:p>
          <a:p>
            <a:pPr lvl="2">
              <a:spcBef>
                <a:spcPts val="300"/>
              </a:spcBef>
            </a:pPr>
            <a:endParaRPr lang="en-US" dirty="0"/>
          </a:p>
        </p:txBody>
      </p:sp>
      <p:sp>
        <p:nvSpPr>
          <p:cNvPr id="4" name="Slide Number Placeholder 3"/>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6</a:t>
            </a:fld>
            <a:endParaRPr lang="en-GB" dirty="0"/>
          </a:p>
        </p:txBody>
      </p:sp>
      <p:sp>
        <p:nvSpPr>
          <p:cNvPr id="6" name="Date Placeholder 5"/>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sp>
        <p:nvSpPr>
          <p:cNvPr id="5" name="Footer Placeholder 4">
            <a:extLst>
              <a:ext uri="{FF2B5EF4-FFF2-40B4-BE49-F238E27FC236}">
                <a16:creationId xmlns:a16="http://schemas.microsoft.com/office/drawing/2014/main" id="{01C9BE86-CE56-F971-8F38-6D47381A49F4}"/>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1976129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F01D5E-3848-0F62-620A-B206A5F0B28D}"/>
            </a:ext>
          </a:extLst>
        </p:cNvPr>
        <p:cNvGrpSpPr/>
        <p:nvPr/>
      </p:nvGrpSpPr>
      <p:grpSpPr>
        <a:xfrm>
          <a:off x="0" y="0"/>
          <a:ext cx="0" cy="0"/>
          <a:chOff x="0" y="0"/>
          <a:chExt cx="0" cy="0"/>
        </a:xfrm>
      </p:grpSpPr>
      <p:pic>
        <p:nvPicPr>
          <p:cNvPr id="10" name="Picture 1">
            <a:extLst>
              <a:ext uri="{FF2B5EF4-FFF2-40B4-BE49-F238E27FC236}">
                <a16:creationId xmlns:a16="http://schemas.microsoft.com/office/drawing/2014/main" id="{4666F012-FF79-2C19-43AC-537D21359D7D}"/>
              </a:ext>
            </a:extLst>
          </p:cNvPr>
          <p:cNvPicPr>
            <a:picLocks noChangeAspect="1"/>
          </p:cNvPicPr>
          <p:nvPr/>
        </p:nvPicPr>
        <p:blipFill>
          <a:blip r:embed="rId3"/>
          <a:stretch>
            <a:fillRect/>
          </a:stretch>
        </p:blipFill>
        <p:spPr>
          <a:xfrm>
            <a:off x="770203" y="1230577"/>
            <a:ext cx="3993776" cy="4875660"/>
          </a:xfrm>
          <a:prstGeom prst="rect">
            <a:avLst/>
          </a:prstGeom>
        </p:spPr>
      </p:pic>
      <p:cxnSp>
        <p:nvCxnSpPr>
          <p:cNvPr id="23" name="Straight Connector 99">
            <a:extLst>
              <a:ext uri="{FF2B5EF4-FFF2-40B4-BE49-F238E27FC236}">
                <a16:creationId xmlns:a16="http://schemas.microsoft.com/office/drawing/2014/main" id="{366D878E-2E70-B669-7DAC-EBC1BB27748B}"/>
              </a:ext>
            </a:extLst>
          </p:cNvPr>
          <p:cNvCxnSpPr>
            <a:cxnSpLocks/>
          </p:cNvCxnSpPr>
          <p:nvPr/>
        </p:nvCxnSpPr>
        <p:spPr>
          <a:xfrm flipV="1">
            <a:off x="2896580" y="1137320"/>
            <a:ext cx="0" cy="495940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E667D36-7E92-2992-C94D-771FEEEC5935}"/>
              </a:ext>
            </a:extLst>
          </p:cNvPr>
          <p:cNvSpPr>
            <a:spLocks noGrp="1"/>
          </p:cNvSpPr>
          <p:nvPr>
            <p:ph type="title"/>
          </p:nvPr>
        </p:nvSpPr>
        <p:spPr>
          <a:xfrm>
            <a:off x="731520" y="731524"/>
            <a:ext cx="8288868" cy="364430"/>
          </a:xfrm>
        </p:spPr>
        <p:txBody>
          <a:bodyPr/>
          <a:lstStyle/>
          <a:p>
            <a:r>
              <a:rPr lang="en-US" altLang="ja-JP" sz="2800" dirty="0" err="1"/>
              <a:t>Suspendable</a:t>
            </a:r>
            <a:r>
              <a:rPr lang="en-US" altLang="ja-JP" sz="2800" dirty="0"/>
              <a:t> Non-Slotted CSMA/CA for IEEE 802.15.4</a:t>
            </a:r>
            <a:endParaRPr lang="en-US" sz="2800" dirty="0"/>
          </a:p>
        </p:txBody>
      </p:sp>
      <p:sp>
        <p:nvSpPr>
          <p:cNvPr id="4" name="Slide Number Placeholder 3">
            <a:extLst>
              <a:ext uri="{FF2B5EF4-FFF2-40B4-BE49-F238E27FC236}">
                <a16:creationId xmlns:a16="http://schemas.microsoft.com/office/drawing/2014/main" id="{DA165F22-1485-FA8C-362D-4FCE3E045764}"/>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B5CBFA81-C9B9-5831-26E4-60D9876A0335}"/>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cxnSp>
        <p:nvCxnSpPr>
          <p:cNvPr id="11" name="Straight Connector 3">
            <a:extLst>
              <a:ext uri="{FF2B5EF4-FFF2-40B4-BE49-F238E27FC236}">
                <a16:creationId xmlns:a16="http://schemas.microsoft.com/office/drawing/2014/main" id="{473D5332-DF32-D924-ED3D-CCD608CE785E}"/>
              </a:ext>
            </a:extLst>
          </p:cNvPr>
          <p:cNvCxnSpPr>
            <a:cxnSpLocks/>
          </p:cNvCxnSpPr>
          <p:nvPr/>
        </p:nvCxnSpPr>
        <p:spPr>
          <a:xfrm>
            <a:off x="996223" y="1202758"/>
            <a:ext cx="373656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 name="Straight Connector 87">
            <a:extLst>
              <a:ext uri="{FF2B5EF4-FFF2-40B4-BE49-F238E27FC236}">
                <a16:creationId xmlns:a16="http://schemas.microsoft.com/office/drawing/2014/main" id="{D20978FD-57B1-CE64-AFE5-90676AC8DB6E}"/>
              </a:ext>
            </a:extLst>
          </p:cNvPr>
          <p:cNvCxnSpPr>
            <a:cxnSpLocks/>
          </p:cNvCxnSpPr>
          <p:nvPr/>
        </p:nvCxnSpPr>
        <p:spPr>
          <a:xfrm>
            <a:off x="965520" y="1195646"/>
            <a:ext cx="0" cy="61773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Straight Connector 88">
            <a:extLst>
              <a:ext uri="{FF2B5EF4-FFF2-40B4-BE49-F238E27FC236}">
                <a16:creationId xmlns:a16="http://schemas.microsoft.com/office/drawing/2014/main" id="{BBDE5AEB-4CB5-82BC-A1FA-2775A2E4627C}"/>
              </a:ext>
            </a:extLst>
          </p:cNvPr>
          <p:cNvCxnSpPr>
            <a:cxnSpLocks/>
          </p:cNvCxnSpPr>
          <p:nvPr/>
        </p:nvCxnSpPr>
        <p:spPr>
          <a:xfrm>
            <a:off x="965520" y="1813378"/>
            <a:ext cx="1924514"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4" name="Straight Connector 89">
            <a:extLst>
              <a:ext uri="{FF2B5EF4-FFF2-40B4-BE49-F238E27FC236}">
                <a16:creationId xmlns:a16="http://schemas.microsoft.com/office/drawing/2014/main" id="{6BAE7990-B3B0-6163-2BC5-9D9FA14E8456}"/>
              </a:ext>
            </a:extLst>
          </p:cNvPr>
          <p:cNvCxnSpPr>
            <a:cxnSpLocks/>
          </p:cNvCxnSpPr>
          <p:nvPr/>
        </p:nvCxnSpPr>
        <p:spPr>
          <a:xfrm flipV="1">
            <a:off x="4732784" y="1202758"/>
            <a:ext cx="0" cy="490539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5" name="Straight Connector 90">
            <a:extLst>
              <a:ext uri="{FF2B5EF4-FFF2-40B4-BE49-F238E27FC236}">
                <a16:creationId xmlns:a16="http://schemas.microsoft.com/office/drawing/2014/main" id="{4ED3F2D7-FFEE-FF6B-4A7C-D87E0F0BB1EB}"/>
              </a:ext>
            </a:extLst>
          </p:cNvPr>
          <p:cNvCxnSpPr>
            <a:cxnSpLocks/>
          </p:cNvCxnSpPr>
          <p:nvPr/>
        </p:nvCxnSpPr>
        <p:spPr>
          <a:xfrm flipH="1" flipV="1">
            <a:off x="2884221" y="1814284"/>
            <a:ext cx="12359" cy="428372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6" name="Straight Connector 91">
            <a:extLst>
              <a:ext uri="{FF2B5EF4-FFF2-40B4-BE49-F238E27FC236}">
                <a16:creationId xmlns:a16="http://schemas.microsoft.com/office/drawing/2014/main" id="{247667E2-DE68-285C-00E2-CD0A9BEB7AC0}"/>
              </a:ext>
            </a:extLst>
          </p:cNvPr>
          <p:cNvCxnSpPr>
            <a:cxnSpLocks/>
          </p:cNvCxnSpPr>
          <p:nvPr/>
        </p:nvCxnSpPr>
        <p:spPr>
          <a:xfrm>
            <a:off x="2884221" y="6098847"/>
            <a:ext cx="1848563"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7" name="Straight Connector 92">
            <a:extLst>
              <a:ext uri="{FF2B5EF4-FFF2-40B4-BE49-F238E27FC236}">
                <a16:creationId xmlns:a16="http://schemas.microsoft.com/office/drawing/2014/main" id="{B0EAA21D-E7E7-922C-5D20-6630B8FC3827}"/>
              </a:ext>
            </a:extLst>
          </p:cNvPr>
          <p:cNvCxnSpPr>
            <a:cxnSpLocks/>
          </p:cNvCxnSpPr>
          <p:nvPr/>
        </p:nvCxnSpPr>
        <p:spPr>
          <a:xfrm flipV="1">
            <a:off x="4787025" y="1204355"/>
            <a:ext cx="0" cy="490188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 name="Straight Connector 93">
            <a:extLst>
              <a:ext uri="{FF2B5EF4-FFF2-40B4-BE49-F238E27FC236}">
                <a16:creationId xmlns:a16="http://schemas.microsoft.com/office/drawing/2014/main" id="{ECCF1939-E6B1-998E-6E2B-B79793645545}"/>
              </a:ext>
            </a:extLst>
          </p:cNvPr>
          <p:cNvCxnSpPr>
            <a:cxnSpLocks/>
          </p:cNvCxnSpPr>
          <p:nvPr/>
        </p:nvCxnSpPr>
        <p:spPr>
          <a:xfrm flipV="1">
            <a:off x="9269288" y="1202758"/>
            <a:ext cx="0" cy="4897511"/>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 name="Straight Connector 94">
            <a:extLst>
              <a:ext uri="{FF2B5EF4-FFF2-40B4-BE49-F238E27FC236}">
                <a16:creationId xmlns:a16="http://schemas.microsoft.com/office/drawing/2014/main" id="{C7B9B6F0-692C-0C7A-216B-71B1043600A3}"/>
              </a:ext>
            </a:extLst>
          </p:cNvPr>
          <p:cNvCxnSpPr>
            <a:cxnSpLocks/>
          </p:cNvCxnSpPr>
          <p:nvPr/>
        </p:nvCxnSpPr>
        <p:spPr>
          <a:xfrm>
            <a:off x="4787025" y="1202758"/>
            <a:ext cx="4482263"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 name="Straight Connector 95">
            <a:extLst>
              <a:ext uri="{FF2B5EF4-FFF2-40B4-BE49-F238E27FC236}">
                <a16:creationId xmlns:a16="http://schemas.microsoft.com/office/drawing/2014/main" id="{1B383D92-9709-EF1C-CE56-D2968A935F61}"/>
              </a:ext>
            </a:extLst>
          </p:cNvPr>
          <p:cNvCxnSpPr>
            <a:cxnSpLocks/>
          </p:cNvCxnSpPr>
          <p:nvPr/>
        </p:nvCxnSpPr>
        <p:spPr>
          <a:xfrm>
            <a:off x="4787025" y="6098847"/>
            <a:ext cx="4482263"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21" name="TextBox 96">
            <a:extLst>
              <a:ext uri="{FF2B5EF4-FFF2-40B4-BE49-F238E27FC236}">
                <a16:creationId xmlns:a16="http://schemas.microsoft.com/office/drawing/2014/main" id="{58EE118C-B8D5-2CEA-F8CA-ABDB03058F2E}"/>
              </a:ext>
            </a:extLst>
          </p:cNvPr>
          <p:cNvSpPr txBox="1"/>
          <p:nvPr/>
        </p:nvSpPr>
        <p:spPr>
          <a:xfrm>
            <a:off x="2800954" y="6106237"/>
            <a:ext cx="2116674" cy="523220"/>
          </a:xfrm>
          <a:prstGeom prst="rect">
            <a:avLst/>
          </a:prstGeom>
          <a:noFill/>
        </p:spPr>
        <p:txBody>
          <a:bodyPr wrap="square" rtlCol="0">
            <a:spAutoFit/>
          </a:bodyPr>
          <a:lstStyle/>
          <a:p>
            <a:pPr algn="ctr" eaLnBrk="1" fontAlgn="auto" hangingPunct="1">
              <a:spcBef>
                <a:spcPts val="0"/>
              </a:spcBef>
              <a:spcAft>
                <a:spcPts val="0"/>
              </a:spcAft>
            </a:pPr>
            <a:r>
              <a:rPr lang="en-US" sz="1400" dirty="0">
                <a:solidFill>
                  <a:srgbClr val="0070C0"/>
                </a:solidFill>
                <a:latin typeface="+mn-lt"/>
              </a:rPr>
              <a:t>IEEE 802.15.4 Non-Slotted CSMA-CA</a:t>
            </a:r>
            <a:endParaRPr lang="en-US" sz="1400" b="1" dirty="0">
              <a:solidFill>
                <a:srgbClr val="0070C0"/>
              </a:solidFill>
              <a:latin typeface="+mn-lt"/>
            </a:endParaRPr>
          </a:p>
        </p:txBody>
      </p:sp>
      <p:sp>
        <p:nvSpPr>
          <p:cNvPr id="22" name="TextBox 97">
            <a:extLst>
              <a:ext uri="{FF2B5EF4-FFF2-40B4-BE49-F238E27FC236}">
                <a16:creationId xmlns:a16="http://schemas.microsoft.com/office/drawing/2014/main" id="{9E48B0B7-5E49-8705-35BE-8A74B0C5A86D}"/>
              </a:ext>
            </a:extLst>
          </p:cNvPr>
          <p:cNvSpPr txBox="1"/>
          <p:nvPr/>
        </p:nvSpPr>
        <p:spPr>
          <a:xfrm>
            <a:off x="5768388" y="6067224"/>
            <a:ext cx="2708807" cy="523220"/>
          </a:xfrm>
          <a:prstGeom prst="rect">
            <a:avLst/>
          </a:prstGeom>
          <a:noFill/>
        </p:spPr>
        <p:txBody>
          <a:bodyPr wrap="square" rtlCol="0">
            <a:spAutoFit/>
          </a:bodyPr>
          <a:lstStyle/>
          <a:p>
            <a:pPr algn="ctr" eaLnBrk="1" fontAlgn="auto" hangingPunct="1">
              <a:spcBef>
                <a:spcPts val="0"/>
              </a:spcBef>
              <a:spcAft>
                <a:spcPts val="0"/>
              </a:spcAft>
            </a:pPr>
            <a:r>
              <a:rPr lang="en-US" sz="1400" dirty="0" err="1">
                <a:solidFill>
                  <a:srgbClr val="00B050"/>
                </a:solidFill>
                <a:latin typeface="+mn-lt"/>
              </a:rPr>
              <a:t>Suspendable</a:t>
            </a:r>
            <a:r>
              <a:rPr lang="en-US" sz="1400" dirty="0">
                <a:solidFill>
                  <a:srgbClr val="00B050"/>
                </a:solidFill>
                <a:latin typeface="+mn-lt"/>
              </a:rPr>
              <a:t> Non-Slotted CSMA/CA for IEEE 802.15.4</a:t>
            </a:r>
            <a:endParaRPr lang="en-US" sz="1400" b="1" dirty="0">
              <a:solidFill>
                <a:srgbClr val="00B050"/>
              </a:solidFill>
              <a:latin typeface="+mn-lt"/>
            </a:endParaRPr>
          </a:p>
        </p:txBody>
      </p:sp>
      <p:cxnSp>
        <p:nvCxnSpPr>
          <p:cNvPr id="24" name="Straight Connector 101">
            <a:extLst>
              <a:ext uri="{FF2B5EF4-FFF2-40B4-BE49-F238E27FC236}">
                <a16:creationId xmlns:a16="http://schemas.microsoft.com/office/drawing/2014/main" id="{78A6D4EF-B80C-9AF3-49AB-6692A3A30BED}"/>
              </a:ext>
            </a:extLst>
          </p:cNvPr>
          <p:cNvCxnSpPr>
            <a:cxnSpLocks/>
          </p:cNvCxnSpPr>
          <p:nvPr/>
        </p:nvCxnSpPr>
        <p:spPr>
          <a:xfrm>
            <a:off x="770203" y="1137320"/>
            <a:ext cx="2126377"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102">
            <a:extLst>
              <a:ext uri="{FF2B5EF4-FFF2-40B4-BE49-F238E27FC236}">
                <a16:creationId xmlns:a16="http://schemas.microsoft.com/office/drawing/2014/main" id="{73E53ED7-38DA-FA96-B4F9-5D3CEE3DF629}"/>
              </a:ext>
            </a:extLst>
          </p:cNvPr>
          <p:cNvCxnSpPr>
            <a:cxnSpLocks/>
          </p:cNvCxnSpPr>
          <p:nvPr/>
        </p:nvCxnSpPr>
        <p:spPr>
          <a:xfrm flipV="1">
            <a:off x="772344" y="1137320"/>
            <a:ext cx="0" cy="4961821"/>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104">
            <a:extLst>
              <a:ext uri="{FF2B5EF4-FFF2-40B4-BE49-F238E27FC236}">
                <a16:creationId xmlns:a16="http://schemas.microsoft.com/office/drawing/2014/main" id="{5269FDD7-1FC3-6F85-30C5-91A6DD3AC19A}"/>
              </a:ext>
            </a:extLst>
          </p:cNvPr>
          <p:cNvCxnSpPr>
            <a:cxnSpLocks/>
          </p:cNvCxnSpPr>
          <p:nvPr/>
        </p:nvCxnSpPr>
        <p:spPr>
          <a:xfrm>
            <a:off x="770203" y="6098847"/>
            <a:ext cx="2126377" cy="29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27" name="TextBox 105">
            <a:extLst>
              <a:ext uri="{FF2B5EF4-FFF2-40B4-BE49-F238E27FC236}">
                <a16:creationId xmlns:a16="http://schemas.microsoft.com/office/drawing/2014/main" id="{9CFB5268-34D1-2B0F-8441-7E95C922B8B4}"/>
              </a:ext>
            </a:extLst>
          </p:cNvPr>
          <p:cNvSpPr txBox="1"/>
          <p:nvPr/>
        </p:nvSpPr>
        <p:spPr>
          <a:xfrm>
            <a:off x="907080" y="6091943"/>
            <a:ext cx="1836101" cy="523220"/>
          </a:xfrm>
          <a:prstGeom prst="rect">
            <a:avLst/>
          </a:prstGeom>
          <a:noFill/>
        </p:spPr>
        <p:txBody>
          <a:bodyPr wrap="square" rtlCol="0">
            <a:spAutoFit/>
          </a:bodyPr>
          <a:lstStyle/>
          <a:p>
            <a:pPr algn="ctr" eaLnBrk="1" fontAlgn="auto" hangingPunct="1">
              <a:spcBef>
                <a:spcPts val="0"/>
              </a:spcBef>
              <a:spcAft>
                <a:spcPts val="0"/>
              </a:spcAft>
            </a:pPr>
            <a:r>
              <a:rPr lang="en-US" sz="1400" dirty="0">
                <a:solidFill>
                  <a:srgbClr val="C00000"/>
                </a:solidFill>
                <a:latin typeface="+mn-lt"/>
              </a:rPr>
              <a:t>IEEE 802.15.4 Slotted CSMA-CA</a:t>
            </a:r>
            <a:endParaRPr lang="en-US" sz="1400" b="1" dirty="0">
              <a:solidFill>
                <a:srgbClr val="C00000"/>
              </a:solidFill>
              <a:latin typeface="+mn-lt"/>
            </a:endParaRPr>
          </a:p>
        </p:txBody>
      </p:sp>
      <p:sp>
        <p:nvSpPr>
          <p:cNvPr id="28" name="Flowchart: Process 24">
            <a:extLst>
              <a:ext uri="{FF2B5EF4-FFF2-40B4-BE49-F238E27FC236}">
                <a16:creationId xmlns:a16="http://schemas.microsoft.com/office/drawing/2014/main" id="{3A56E137-86A0-9D1C-A05F-BD0EF1A5E70C}"/>
              </a:ext>
            </a:extLst>
          </p:cNvPr>
          <p:cNvSpPr/>
          <p:nvPr/>
        </p:nvSpPr>
        <p:spPr>
          <a:xfrm>
            <a:off x="5203147" y="1743322"/>
            <a:ext cx="1146987" cy="287463"/>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NB=0, BT = 0</a:t>
            </a:r>
          </a:p>
          <a:p>
            <a:pPr marL="0" marR="0" lvl="0" indent="0" algn="ctr" defTabSz="914400" eaLnBrk="1" fontAlgn="auto" latinLnBrk="0" hangingPunct="1">
              <a:lnSpc>
                <a:spcPct val="100000"/>
              </a:lnSpc>
              <a:spcBef>
                <a:spcPts val="0"/>
              </a:spcBef>
              <a:spcAft>
                <a:spcPts val="0"/>
              </a:spcAft>
              <a:buClrTx/>
              <a:buSzTx/>
              <a:buFontTx/>
              <a:buNone/>
              <a:tabLst/>
              <a:defRPr/>
            </a:pPr>
            <a:r>
              <a:rPr lang="en-US" sz="900" kern="0" dirty="0">
                <a:solidFill>
                  <a:prstClr val="black"/>
                </a:solidFill>
                <a:latin typeface="+mn-lt"/>
              </a:rPr>
              <a:t>BE=</a:t>
            </a:r>
            <a:r>
              <a:rPr lang="en-US" sz="900" kern="0" dirty="0" err="1">
                <a:solidFill>
                  <a:prstClr val="black"/>
                </a:solidFill>
                <a:latin typeface="+mn-lt"/>
              </a:rPr>
              <a:t>macMinBe</a:t>
            </a:r>
            <a:endParaRPr kumimoji="0" lang="en-US" sz="900" i="0" u="none" strike="noStrike" kern="0" cap="none" spc="0" normalizeH="0" baseline="0" noProof="0" dirty="0">
              <a:ln>
                <a:noFill/>
              </a:ln>
              <a:solidFill>
                <a:prstClr val="black"/>
              </a:solidFill>
              <a:uLnTx/>
              <a:uFillTx/>
              <a:latin typeface="+mn-lt"/>
              <a:ea typeface="+mn-ea"/>
            </a:endParaRPr>
          </a:p>
        </p:txBody>
      </p:sp>
      <p:sp>
        <p:nvSpPr>
          <p:cNvPr id="29" name="Flowchart: Decision 25">
            <a:extLst>
              <a:ext uri="{FF2B5EF4-FFF2-40B4-BE49-F238E27FC236}">
                <a16:creationId xmlns:a16="http://schemas.microsoft.com/office/drawing/2014/main" id="{9EC400D7-45E4-82BD-6ECD-4F5F5A1DC30C}"/>
              </a:ext>
            </a:extLst>
          </p:cNvPr>
          <p:cNvSpPr/>
          <p:nvPr/>
        </p:nvSpPr>
        <p:spPr>
          <a:xfrm>
            <a:off x="5203575" y="3167119"/>
            <a:ext cx="1152408" cy="379060"/>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Channel idle?</a:t>
            </a:r>
          </a:p>
        </p:txBody>
      </p:sp>
      <p:sp>
        <p:nvSpPr>
          <p:cNvPr id="30" name="Flowchart: Process 26">
            <a:extLst>
              <a:ext uri="{FF2B5EF4-FFF2-40B4-BE49-F238E27FC236}">
                <a16:creationId xmlns:a16="http://schemas.microsoft.com/office/drawing/2014/main" id="{1045C4AE-3025-ABB4-5324-53E1DA9CFF6E}"/>
              </a:ext>
            </a:extLst>
          </p:cNvPr>
          <p:cNvSpPr/>
          <p:nvPr/>
        </p:nvSpPr>
        <p:spPr>
          <a:xfrm>
            <a:off x="4917628" y="2332564"/>
            <a:ext cx="2426379" cy="290318"/>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NUBP = random (2</a:t>
            </a:r>
            <a:r>
              <a:rPr kumimoji="0" lang="en-US" sz="900" i="0" u="none" strike="noStrike" kern="0" cap="none" spc="0" normalizeH="0" baseline="30000" noProof="0" dirty="0">
                <a:ln>
                  <a:noFill/>
                </a:ln>
                <a:solidFill>
                  <a:prstClr val="black"/>
                </a:solidFill>
                <a:uLnTx/>
                <a:uFillTx/>
                <a:latin typeface="+mn-lt"/>
                <a:ea typeface="+mn-ea"/>
                <a:cs typeface="+mn-cs"/>
              </a:rPr>
              <a:t>BE</a:t>
            </a:r>
            <a:r>
              <a:rPr lang="en-US" sz="900" kern="0" dirty="0">
                <a:solidFill>
                  <a:prstClr val="black"/>
                </a:solidFill>
                <a:latin typeface="+mn-lt"/>
              </a:rPr>
              <a:t>-</a:t>
            </a:r>
            <a:r>
              <a:rPr kumimoji="0" lang="en-US" sz="900" i="0" u="none" strike="noStrike" kern="0" cap="none" spc="0" normalizeH="0" baseline="0" noProof="0" dirty="0">
                <a:ln>
                  <a:noFill/>
                </a:ln>
                <a:solidFill>
                  <a:prstClr val="black"/>
                </a:solidFill>
                <a:uLnTx/>
                <a:uFillTx/>
                <a:latin typeface="+mn-lt"/>
                <a:ea typeface="+mn-ea"/>
                <a:cs typeface="+mn-cs"/>
              </a:rPr>
              <a:t>1) unit </a:t>
            </a:r>
            <a:r>
              <a:rPr kumimoji="0" lang="en-US" sz="900" i="0" u="none" strike="noStrike" kern="0" cap="none" spc="0" normalizeH="0" baseline="0" noProof="0" dirty="0" err="1">
                <a:ln>
                  <a:noFill/>
                </a:ln>
                <a:solidFill>
                  <a:prstClr val="black"/>
                </a:solidFill>
                <a:uLnTx/>
                <a:uFillTx/>
                <a:latin typeface="+mn-lt"/>
                <a:ea typeface="+mn-ea"/>
                <a:cs typeface="+mn-cs"/>
              </a:rPr>
              <a:t>backoff</a:t>
            </a:r>
            <a:r>
              <a:rPr kumimoji="0" lang="en-US" sz="900" i="0" u="none" strike="noStrike" kern="0" cap="none" spc="0" normalizeH="0" baseline="0" noProof="0" dirty="0">
                <a:ln>
                  <a:noFill/>
                </a:ln>
                <a:solidFill>
                  <a:prstClr val="black"/>
                </a:solidFill>
                <a:uLnTx/>
                <a:uFillTx/>
                <a:latin typeface="+mn-lt"/>
                <a:ea typeface="+mn-ea"/>
                <a:cs typeface="+mn-cs"/>
              </a:rPr>
              <a:t> periods</a:t>
            </a:r>
          </a:p>
        </p:txBody>
      </p:sp>
      <p:cxnSp>
        <p:nvCxnSpPr>
          <p:cNvPr id="31" name="Straight Arrow Connector 27">
            <a:extLst>
              <a:ext uri="{FF2B5EF4-FFF2-40B4-BE49-F238E27FC236}">
                <a16:creationId xmlns:a16="http://schemas.microsoft.com/office/drawing/2014/main" id="{9583FE4A-828E-DD77-CFEF-4E272ED6B1D6}"/>
              </a:ext>
            </a:extLst>
          </p:cNvPr>
          <p:cNvCxnSpPr>
            <a:cxnSpLocks/>
            <a:stCxn id="48" idx="2"/>
            <a:endCxn id="28" idx="0"/>
          </p:cNvCxnSpPr>
          <p:nvPr/>
        </p:nvCxnSpPr>
        <p:spPr>
          <a:xfrm flipH="1">
            <a:off x="5776641" y="1576128"/>
            <a:ext cx="4046" cy="167194"/>
          </a:xfrm>
          <a:prstGeom prst="straightConnector1">
            <a:avLst/>
          </a:prstGeom>
          <a:noFill/>
          <a:ln w="19050" cap="flat" cmpd="sng" algn="ctr">
            <a:solidFill>
              <a:sysClr val="windowText" lastClr="000000"/>
            </a:solidFill>
            <a:prstDash val="solid"/>
            <a:tailEnd type="triangle"/>
          </a:ln>
          <a:effectLst/>
        </p:spPr>
      </p:cxnSp>
      <p:cxnSp>
        <p:nvCxnSpPr>
          <p:cNvPr id="32" name="Straight Arrow Connector 28">
            <a:extLst>
              <a:ext uri="{FF2B5EF4-FFF2-40B4-BE49-F238E27FC236}">
                <a16:creationId xmlns:a16="http://schemas.microsoft.com/office/drawing/2014/main" id="{06BB8DD6-D9CC-72C1-8907-7D8374A3D3C7}"/>
              </a:ext>
            </a:extLst>
          </p:cNvPr>
          <p:cNvCxnSpPr>
            <a:cxnSpLocks/>
          </p:cNvCxnSpPr>
          <p:nvPr/>
        </p:nvCxnSpPr>
        <p:spPr>
          <a:xfrm flipH="1">
            <a:off x="5776641" y="2036235"/>
            <a:ext cx="2880" cy="296329"/>
          </a:xfrm>
          <a:prstGeom prst="straightConnector1">
            <a:avLst/>
          </a:prstGeom>
          <a:noFill/>
          <a:ln w="19050" cap="flat" cmpd="sng" algn="ctr">
            <a:solidFill>
              <a:sysClr val="windowText" lastClr="000000"/>
            </a:solidFill>
            <a:prstDash val="solid"/>
            <a:tailEnd type="triangle"/>
          </a:ln>
          <a:effectLst/>
        </p:spPr>
      </p:cxnSp>
      <p:sp>
        <p:nvSpPr>
          <p:cNvPr id="33" name="Flowchart: Process 29">
            <a:extLst>
              <a:ext uri="{FF2B5EF4-FFF2-40B4-BE49-F238E27FC236}">
                <a16:creationId xmlns:a16="http://schemas.microsoft.com/office/drawing/2014/main" id="{AAC5F41C-FC14-7C61-0990-BB12BB1D30F7}"/>
              </a:ext>
            </a:extLst>
          </p:cNvPr>
          <p:cNvSpPr/>
          <p:nvPr/>
        </p:nvSpPr>
        <p:spPr>
          <a:xfrm>
            <a:off x="4903774" y="2800616"/>
            <a:ext cx="2454086" cy="195201"/>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Perform active CCA within a unit </a:t>
            </a:r>
            <a:r>
              <a:rPr kumimoji="0" lang="en-US" sz="900" i="0" u="none" strike="noStrike" kern="0" cap="none" spc="0" normalizeH="0" baseline="0" noProof="0" dirty="0" err="1">
                <a:ln>
                  <a:noFill/>
                </a:ln>
                <a:solidFill>
                  <a:prstClr val="black"/>
                </a:solidFill>
                <a:uLnTx/>
                <a:uFillTx/>
                <a:latin typeface="+mn-lt"/>
                <a:ea typeface="+mn-ea"/>
                <a:cs typeface="+mn-cs"/>
              </a:rPr>
              <a:t>backoff</a:t>
            </a:r>
            <a:r>
              <a:rPr kumimoji="0" lang="en-US" sz="900" i="0" u="none" strike="noStrike" kern="0" cap="none" spc="0" normalizeH="0" baseline="0" noProof="0" dirty="0">
                <a:ln>
                  <a:noFill/>
                </a:ln>
                <a:solidFill>
                  <a:prstClr val="black"/>
                </a:solidFill>
                <a:uLnTx/>
                <a:uFillTx/>
                <a:latin typeface="+mn-lt"/>
                <a:ea typeface="+mn-ea"/>
                <a:cs typeface="+mn-cs"/>
              </a:rPr>
              <a:t> period</a:t>
            </a:r>
          </a:p>
        </p:txBody>
      </p:sp>
      <p:cxnSp>
        <p:nvCxnSpPr>
          <p:cNvPr id="34" name="Straight Arrow Connector 30">
            <a:extLst>
              <a:ext uri="{FF2B5EF4-FFF2-40B4-BE49-F238E27FC236}">
                <a16:creationId xmlns:a16="http://schemas.microsoft.com/office/drawing/2014/main" id="{0A70DD7B-6821-94A1-4D87-CEA934871344}"/>
              </a:ext>
            </a:extLst>
          </p:cNvPr>
          <p:cNvCxnSpPr>
            <a:cxnSpLocks/>
          </p:cNvCxnSpPr>
          <p:nvPr/>
        </p:nvCxnSpPr>
        <p:spPr>
          <a:xfrm>
            <a:off x="5776640" y="2614617"/>
            <a:ext cx="0" cy="185999"/>
          </a:xfrm>
          <a:prstGeom prst="straightConnector1">
            <a:avLst/>
          </a:prstGeom>
          <a:noFill/>
          <a:ln w="19050" cap="flat" cmpd="sng" algn="ctr">
            <a:solidFill>
              <a:sysClr val="windowText" lastClr="000000"/>
            </a:solidFill>
            <a:prstDash val="solid"/>
            <a:tailEnd type="triangle"/>
          </a:ln>
          <a:effectLst/>
        </p:spPr>
      </p:cxnSp>
      <p:cxnSp>
        <p:nvCxnSpPr>
          <p:cNvPr id="35" name="Straight Arrow Connector 31">
            <a:extLst>
              <a:ext uri="{FF2B5EF4-FFF2-40B4-BE49-F238E27FC236}">
                <a16:creationId xmlns:a16="http://schemas.microsoft.com/office/drawing/2014/main" id="{7D027594-1BB0-4E5C-CF7F-99FA14260C50}"/>
              </a:ext>
            </a:extLst>
          </p:cNvPr>
          <p:cNvCxnSpPr>
            <a:cxnSpLocks/>
          </p:cNvCxnSpPr>
          <p:nvPr/>
        </p:nvCxnSpPr>
        <p:spPr>
          <a:xfrm>
            <a:off x="5778275" y="2988779"/>
            <a:ext cx="0" cy="171877"/>
          </a:xfrm>
          <a:prstGeom prst="straightConnector1">
            <a:avLst/>
          </a:prstGeom>
          <a:noFill/>
          <a:ln w="19050" cap="flat" cmpd="sng" algn="ctr">
            <a:solidFill>
              <a:sysClr val="windowText" lastClr="000000"/>
            </a:solidFill>
            <a:prstDash val="solid"/>
            <a:tailEnd type="triangle"/>
          </a:ln>
          <a:effectLst/>
        </p:spPr>
      </p:cxnSp>
      <p:cxnSp>
        <p:nvCxnSpPr>
          <p:cNvPr id="36" name="Straight Arrow Connector 32">
            <a:extLst>
              <a:ext uri="{FF2B5EF4-FFF2-40B4-BE49-F238E27FC236}">
                <a16:creationId xmlns:a16="http://schemas.microsoft.com/office/drawing/2014/main" id="{EAD31FB6-24FF-2CCA-E880-D22A6DA04382}"/>
              </a:ext>
            </a:extLst>
          </p:cNvPr>
          <p:cNvCxnSpPr>
            <a:cxnSpLocks/>
          </p:cNvCxnSpPr>
          <p:nvPr/>
        </p:nvCxnSpPr>
        <p:spPr>
          <a:xfrm>
            <a:off x="5776640" y="3545056"/>
            <a:ext cx="0" cy="155660"/>
          </a:xfrm>
          <a:prstGeom prst="straightConnector1">
            <a:avLst/>
          </a:prstGeom>
          <a:noFill/>
          <a:ln w="19050" cap="flat" cmpd="sng" algn="ctr">
            <a:solidFill>
              <a:sysClr val="windowText" lastClr="000000"/>
            </a:solidFill>
            <a:prstDash val="solid"/>
            <a:tailEnd type="triangle"/>
          </a:ln>
          <a:effectLst/>
        </p:spPr>
      </p:cxnSp>
      <p:sp>
        <p:nvSpPr>
          <p:cNvPr id="37" name="TextBox 33">
            <a:extLst>
              <a:ext uri="{FF2B5EF4-FFF2-40B4-BE49-F238E27FC236}">
                <a16:creationId xmlns:a16="http://schemas.microsoft.com/office/drawing/2014/main" id="{809C3C99-1DBD-FC0A-DF74-81FCA0D1D05F}"/>
              </a:ext>
            </a:extLst>
          </p:cNvPr>
          <p:cNvSpPr txBox="1"/>
          <p:nvPr/>
        </p:nvSpPr>
        <p:spPr>
          <a:xfrm>
            <a:off x="5589912" y="3493072"/>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Y</a:t>
            </a:r>
          </a:p>
        </p:txBody>
      </p:sp>
      <p:sp>
        <p:nvSpPr>
          <p:cNvPr id="38" name="Flowchart: Process 34">
            <a:extLst>
              <a:ext uri="{FF2B5EF4-FFF2-40B4-BE49-F238E27FC236}">
                <a16:creationId xmlns:a16="http://schemas.microsoft.com/office/drawing/2014/main" id="{418EDCE3-955A-6140-4E60-889B2166D2FD}"/>
              </a:ext>
            </a:extLst>
          </p:cNvPr>
          <p:cNvSpPr/>
          <p:nvPr/>
        </p:nvSpPr>
        <p:spPr>
          <a:xfrm>
            <a:off x="5234906" y="3709852"/>
            <a:ext cx="1081799" cy="206051"/>
          </a:xfrm>
          <a:prstGeom prst="flowChartProcess">
            <a:avLst/>
          </a:prstGeom>
          <a:noFill/>
          <a:ln w="19050" cap="flat" cmpd="sng" algn="ctr">
            <a:solidFill>
              <a:schemeClr val="tx1"/>
            </a:solidFill>
            <a:prstDash val="solid"/>
          </a:ln>
          <a:effectLst/>
        </p:spPr>
        <p:txBody>
          <a:bodyPr lIns="18000" rIns="18000" rtlCol="0" anchor="ctr"/>
          <a:lstStyle/>
          <a:p>
            <a:pPr lvl="0" algn="ctr" eaLnBrk="1" fontAlgn="auto" hangingPunct="1">
              <a:spcBef>
                <a:spcPts val="0"/>
              </a:spcBef>
              <a:spcAft>
                <a:spcPts val="0"/>
              </a:spcAft>
              <a:defRPr/>
            </a:pPr>
            <a:r>
              <a:rPr lang="en-US" sz="900" kern="0" dirty="0">
                <a:solidFill>
                  <a:prstClr val="black"/>
                </a:solidFill>
                <a:latin typeface="+mn-lt"/>
              </a:rPr>
              <a:t>NUBP </a:t>
            </a:r>
            <a:r>
              <a:rPr kumimoji="0" lang="en-US" sz="900" i="0" u="none" strike="noStrike" kern="0" cap="none" spc="0" normalizeH="0" baseline="0" noProof="0" dirty="0">
                <a:ln>
                  <a:noFill/>
                </a:ln>
                <a:solidFill>
                  <a:prstClr val="black"/>
                </a:solidFill>
                <a:uLnTx/>
                <a:uFillTx/>
                <a:latin typeface="+mn-lt"/>
                <a:ea typeface="+mn-ea"/>
                <a:cs typeface="+mn-cs"/>
              </a:rPr>
              <a:t>=</a:t>
            </a:r>
            <a:r>
              <a:rPr lang="en-US" sz="900" kern="0" dirty="0">
                <a:solidFill>
                  <a:prstClr val="black"/>
                </a:solidFill>
                <a:latin typeface="+mn-lt"/>
              </a:rPr>
              <a:t> NUBP-</a:t>
            </a:r>
            <a:r>
              <a:rPr kumimoji="0" lang="en-US" sz="900" i="0" u="none" strike="noStrike" kern="0" cap="none" spc="0" normalizeH="0" baseline="0" noProof="0" dirty="0">
                <a:ln>
                  <a:noFill/>
                </a:ln>
                <a:solidFill>
                  <a:prstClr val="black"/>
                </a:solidFill>
                <a:uLnTx/>
                <a:uFillTx/>
                <a:latin typeface="+mn-lt"/>
                <a:ea typeface="+mn-ea"/>
                <a:cs typeface="+mn-cs"/>
              </a:rPr>
              <a:t>1</a:t>
            </a:r>
          </a:p>
        </p:txBody>
      </p:sp>
      <p:sp>
        <p:nvSpPr>
          <p:cNvPr id="39" name="Flowchart: Decision 35">
            <a:extLst>
              <a:ext uri="{FF2B5EF4-FFF2-40B4-BE49-F238E27FC236}">
                <a16:creationId xmlns:a16="http://schemas.microsoft.com/office/drawing/2014/main" id="{5A34DD8F-7233-B67D-666B-94FEDBCCA7BA}"/>
              </a:ext>
            </a:extLst>
          </p:cNvPr>
          <p:cNvSpPr/>
          <p:nvPr/>
        </p:nvSpPr>
        <p:spPr>
          <a:xfrm>
            <a:off x="5086426" y="4132764"/>
            <a:ext cx="1372370" cy="252957"/>
          </a:xfrm>
          <a:prstGeom prst="flowChartDecision">
            <a:avLst/>
          </a:prstGeom>
          <a:noFill/>
          <a:ln w="19050" cap="flat" cmpd="sng" algn="ctr">
            <a:solidFill>
              <a:schemeClr val="tx1"/>
            </a:solidFill>
            <a:prstDash val="solid"/>
          </a:ln>
          <a:effectLst/>
        </p:spPr>
        <p:txBody>
          <a:bodyPr lIns="18000" rIns="18000" rtlCol="0" anchor="ctr"/>
          <a:lstStyle/>
          <a:p>
            <a:pPr lvl="0" algn="ctr" eaLnBrk="1" fontAlgn="auto" hangingPunct="1">
              <a:spcBef>
                <a:spcPts val="0"/>
              </a:spcBef>
              <a:spcAft>
                <a:spcPts val="0"/>
              </a:spcAft>
              <a:defRPr/>
            </a:pPr>
            <a:r>
              <a:rPr lang="en-US" sz="900" kern="0" dirty="0">
                <a:solidFill>
                  <a:prstClr val="black"/>
                </a:solidFill>
                <a:latin typeface="+mn-lt"/>
              </a:rPr>
              <a:t>NUBP </a:t>
            </a:r>
            <a:r>
              <a:rPr kumimoji="0" lang="en-US" sz="900" i="0" u="none" strike="noStrike" kern="0" cap="none" spc="0" normalizeH="0" baseline="0" noProof="0" dirty="0">
                <a:ln>
                  <a:noFill/>
                </a:ln>
                <a:solidFill>
                  <a:prstClr val="black"/>
                </a:solidFill>
                <a:uLnTx/>
                <a:uFillTx/>
                <a:latin typeface="+mn-lt"/>
                <a:ea typeface="+mn-ea"/>
                <a:cs typeface="+mn-cs"/>
              </a:rPr>
              <a:t>= 0?</a:t>
            </a:r>
          </a:p>
        </p:txBody>
      </p:sp>
      <p:sp>
        <p:nvSpPr>
          <p:cNvPr id="40" name="TextBox 36">
            <a:extLst>
              <a:ext uri="{FF2B5EF4-FFF2-40B4-BE49-F238E27FC236}">
                <a16:creationId xmlns:a16="http://schemas.microsoft.com/office/drawing/2014/main" id="{31A44DDB-A0BA-57BC-53C5-B7E4B14B83C1}"/>
              </a:ext>
            </a:extLst>
          </p:cNvPr>
          <p:cNvSpPr txBox="1"/>
          <p:nvPr/>
        </p:nvSpPr>
        <p:spPr>
          <a:xfrm>
            <a:off x="5586396" y="4407677"/>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Y</a:t>
            </a:r>
          </a:p>
        </p:txBody>
      </p:sp>
      <p:cxnSp>
        <p:nvCxnSpPr>
          <p:cNvPr id="41" name="Straight Arrow Connector 37">
            <a:extLst>
              <a:ext uri="{FF2B5EF4-FFF2-40B4-BE49-F238E27FC236}">
                <a16:creationId xmlns:a16="http://schemas.microsoft.com/office/drawing/2014/main" id="{8DF71F7D-1B7A-CB0E-C254-BD80501DB576}"/>
              </a:ext>
            </a:extLst>
          </p:cNvPr>
          <p:cNvCxnSpPr>
            <a:cxnSpLocks/>
            <a:endCxn id="39" idx="0"/>
          </p:cNvCxnSpPr>
          <p:nvPr/>
        </p:nvCxnSpPr>
        <p:spPr>
          <a:xfrm flipH="1">
            <a:off x="5772611" y="3913917"/>
            <a:ext cx="3194" cy="218847"/>
          </a:xfrm>
          <a:prstGeom prst="straightConnector1">
            <a:avLst/>
          </a:prstGeom>
          <a:noFill/>
          <a:ln w="19050" cap="flat" cmpd="sng" algn="ctr">
            <a:solidFill>
              <a:sysClr val="windowText" lastClr="000000"/>
            </a:solidFill>
            <a:prstDash val="solid"/>
            <a:tailEnd type="triangle"/>
          </a:ln>
          <a:effectLst/>
        </p:spPr>
      </p:cxnSp>
      <p:cxnSp>
        <p:nvCxnSpPr>
          <p:cNvPr id="42" name="Straight Arrow Connector 39">
            <a:extLst>
              <a:ext uri="{FF2B5EF4-FFF2-40B4-BE49-F238E27FC236}">
                <a16:creationId xmlns:a16="http://schemas.microsoft.com/office/drawing/2014/main" id="{72EC1D57-0C00-12C6-E161-8B093701CCD1}"/>
              </a:ext>
            </a:extLst>
          </p:cNvPr>
          <p:cNvCxnSpPr>
            <a:cxnSpLocks/>
          </p:cNvCxnSpPr>
          <p:nvPr/>
        </p:nvCxnSpPr>
        <p:spPr>
          <a:xfrm>
            <a:off x="5775574" y="4391227"/>
            <a:ext cx="0" cy="238481"/>
          </a:xfrm>
          <a:prstGeom prst="straightConnector1">
            <a:avLst/>
          </a:prstGeom>
          <a:noFill/>
          <a:ln w="19050" cap="flat" cmpd="sng" algn="ctr">
            <a:solidFill>
              <a:sysClr val="windowText" lastClr="000000"/>
            </a:solidFill>
            <a:prstDash val="solid"/>
            <a:tailEnd type="triangle"/>
          </a:ln>
          <a:effectLst/>
        </p:spPr>
      </p:cxnSp>
      <p:sp>
        <p:nvSpPr>
          <p:cNvPr id="43" name="Flowchart: Process 41">
            <a:extLst>
              <a:ext uri="{FF2B5EF4-FFF2-40B4-BE49-F238E27FC236}">
                <a16:creationId xmlns:a16="http://schemas.microsoft.com/office/drawing/2014/main" id="{7D52927A-76AA-75D9-CC2D-AD31CE608BA0}"/>
              </a:ext>
            </a:extLst>
          </p:cNvPr>
          <p:cNvSpPr/>
          <p:nvPr/>
        </p:nvSpPr>
        <p:spPr>
          <a:xfrm>
            <a:off x="5234907" y="4628514"/>
            <a:ext cx="1082054" cy="192249"/>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Perform CCA</a:t>
            </a:r>
          </a:p>
        </p:txBody>
      </p:sp>
      <p:sp>
        <p:nvSpPr>
          <p:cNvPr id="44" name="Flowchart: Decision 43">
            <a:extLst>
              <a:ext uri="{FF2B5EF4-FFF2-40B4-BE49-F238E27FC236}">
                <a16:creationId xmlns:a16="http://schemas.microsoft.com/office/drawing/2014/main" id="{009A3CE0-0522-FA4B-A3E9-9ADF50E9CC8B}"/>
              </a:ext>
            </a:extLst>
          </p:cNvPr>
          <p:cNvSpPr/>
          <p:nvPr/>
        </p:nvSpPr>
        <p:spPr>
          <a:xfrm>
            <a:off x="5201877" y="5038060"/>
            <a:ext cx="1152408" cy="393385"/>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Channel idle?</a:t>
            </a:r>
          </a:p>
        </p:txBody>
      </p:sp>
      <p:cxnSp>
        <p:nvCxnSpPr>
          <p:cNvPr id="45" name="Straight Arrow Connector 53">
            <a:extLst>
              <a:ext uri="{FF2B5EF4-FFF2-40B4-BE49-F238E27FC236}">
                <a16:creationId xmlns:a16="http://schemas.microsoft.com/office/drawing/2014/main" id="{419D532B-2490-2FEC-00A0-737B1C642D9B}"/>
              </a:ext>
            </a:extLst>
          </p:cNvPr>
          <p:cNvCxnSpPr>
            <a:cxnSpLocks/>
          </p:cNvCxnSpPr>
          <p:nvPr/>
        </p:nvCxnSpPr>
        <p:spPr>
          <a:xfrm>
            <a:off x="5772611" y="5429713"/>
            <a:ext cx="0" cy="222792"/>
          </a:xfrm>
          <a:prstGeom prst="straightConnector1">
            <a:avLst/>
          </a:prstGeom>
          <a:noFill/>
          <a:ln w="19050" cap="flat" cmpd="sng" algn="ctr">
            <a:solidFill>
              <a:sysClr val="windowText" lastClr="000000"/>
            </a:solidFill>
            <a:prstDash val="solid"/>
            <a:tailEnd type="triangle"/>
          </a:ln>
          <a:effectLst/>
        </p:spPr>
      </p:cxnSp>
      <p:sp>
        <p:nvSpPr>
          <p:cNvPr id="46" name="TextBox 54">
            <a:extLst>
              <a:ext uri="{FF2B5EF4-FFF2-40B4-BE49-F238E27FC236}">
                <a16:creationId xmlns:a16="http://schemas.microsoft.com/office/drawing/2014/main" id="{5EDAF111-EC8F-9359-16F9-8E8A204B8A50}"/>
              </a:ext>
            </a:extLst>
          </p:cNvPr>
          <p:cNvSpPr txBox="1"/>
          <p:nvPr/>
        </p:nvSpPr>
        <p:spPr>
          <a:xfrm>
            <a:off x="5585171" y="5427878"/>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Y</a:t>
            </a:r>
          </a:p>
        </p:txBody>
      </p:sp>
      <p:cxnSp>
        <p:nvCxnSpPr>
          <p:cNvPr id="47" name="Straight Arrow Connector 55">
            <a:extLst>
              <a:ext uri="{FF2B5EF4-FFF2-40B4-BE49-F238E27FC236}">
                <a16:creationId xmlns:a16="http://schemas.microsoft.com/office/drawing/2014/main" id="{4C07522D-B3D7-34DF-B43A-3653A3FBFB17}"/>
              </a:ext>
            </a:extLst>
          </p:cNvPr>
          <p:cNvCxnSpPr>
            <a:cxnSpLocks/>
            <a:stCxn id="43" idx="2"/>
          </p:cNvCxnSpPr>
          <p:nvPr/>
        </p:nvCxnSpPr>
        <p:spPr>
          <a:xfrm>
            <a:off x="5775934" y="4820763"/>
            <a:ext cx="0" cy="210131"/>
          </a:xfrm>
          <a:prstGeom prst="straightConnector1">
            <a:avLst/>
          </a:prstGeom>
          <a:noFill/>
          <a:ln w="19050" cap="flat" cmpd="sng" algn="ctr">
            <a:solidFill>
              <a:sysClr val="windowText" lastClr="000000"/>
            </a:solidFill>
            <a:prstDash val="solid"/>
            <a:tailEnd type="triangle"/>
          </a:ln>
          <a:effectLst/>
        </p:spPr>
      </p:cxnSp>
      <p:sp>
        <p:nvSpPr>
          <p:cNvPr id="48" name="Rounded Rectangle 53">
            <a:extLst>
              <a:ext uri="{FF2B5EF4-FFF2-40B4-BE49-F238E27FC236}">
                <a16:creationId xmlns:a16="http://schemas.microsoft.com/office/drawing/2014/main" id="{D15378F3-7885-EA35-637B-9B993B6E4B2F}"/>
              </a:ext>
            </a:extLst>
          </p:cNvPr>
          <p:cNvSpPr/>
          <p:nvPr/>
        </p:nvSpPr>
        <p:spPr>
          <a:xfrm>
            <a:off x="5211239" y="1275815"/>
            <a:ext cx="1138895" cy="300313"/>
          </a:xfrm>
          <a:prstGeom prst="roundRect">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err="1">
                <a:ln>
                  <a:noFill/>
                </a:ln>
                <a:solidFill>
                  <a:prstClr val="black"/>
                </a:solidFill>
                <a:uLnTx/>
                <a:uFillTx/>
                <a:latin typeface="+mn-lt"/>
                <a:ea typeface="+mn-ea"/>
                <a:cs typeface="+mn-cs"/>
              </a:rPr>
              <a:t>Suspendable</a:t>
            </a:r>
            <a:r>
              <a:rPr kumimoji="0" lang="en-US" sz="900" i="0" u="none" strike="noStrike" kern="0" cap="none" spc="0" normalizeH="0" baseline="0" noProof="0" dirty="0">
                <a:ln>
                  <a:noFill/>
                </a:ln>
                <a:solidFill>
                  <a:prstClr val="black"/>
                </a:solidFill>
                <a:uLnTx/>
                <a:uFillTx/>
                <a:latin typeface="+mn-lt"/>
                <a:ea typeface="+mn-ea"/>
                <a:cs typeface="+mn-cs"/>
              </a:rPr>
              <a:t> CSMA-CA</a:t>
            </a:r>
          </a:p>
        </p:txBody>
      </p:sp>
      <p:sp>
        <p:nvSpPr>
          <p:cNvPr id="49" name="Rounded Rectangle 53">
            <a:extLst>
              <a:ext uri="{FF2B5EF4-FFF2-40B4-BE49-F238E27FC236}">
                <a16:creationId xmlns:a16="http://schemas.microsoft.com/office/drawing/2014/main" id="{0BB22B44-418F-1347-DD26-6C692C9443CB}"/>
              </a:ext>
            </a:extLst>
          </p:cNvPr>
          <p:cNvSpPr/>
          <p:nvPr/>
        </p:nvSpPr>
        <p:spPr>
          <a:xfrm>
            <a:off x="5402957" y="5652676"/>
            <a:ext cx="749791" cy="201168"/>
          </a:xfrm>
          <a:prstGeom prst="roundRect">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Success</a:t>
            </a:r>
          </a:p>
        </p:txBody>
      </p:sp>
      <p:sp>
        <p:nvSpPr>
          <p:cNvPr id="50" name="TextBox 64">
            <a:extLst>
              <a:ext uri="{FF2B5EF4-FFF2-40B4-BE49-F238E27FC236}">
                <a16:creationId xmlns:a16="http://schemas.microsoft.com/office/drawing/2014/main" id="{77CC7915-556F-39BB-B15D-322A127A55AC}"/>
              </a:ext>
            </a:extLst>
          </p:cNvPr>
          <p:cNvSpPr txBox="1"/>
          <p:nvPr/>
        </p:nvSpPr>
        <p:spPr>
          <a:xfrm>
            <a:off x="8729327" y="5003507"/>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N</a:t>
            </a:r>
          </a:p>
        </p:txBody>
      </p:sp>
      <p:sp>
        <p:nvSpPr>
          <p:cNvPr id="51" name="Flowchart: Process 65">
            <a:extLst>
              <a:ext uri="{FF2B5EF4-FFF2-40B4-BE49-F238E27FC236}">
                <a16:creationId xmlns:a16="http://schemas.microsoft.com/office/drawing/2014/main" id="{0DC741E9-1B73-1044-6E61-82023306FCB8}"/>
              </a:ext>
            </a:extLst>
          </p:cNvPr>
          <p:cNvSpPr/>
          <p:nvPr/>
        </p:nvSpPr>
        <p:spPr>
          <a:xfrm>
            <a:off x="6964923" y="4505384"/>
            <a:ext cx="1872313" cy="312686"/>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NB=NB+1</a:t>
            </a:r>
          </a:p>
          <a:p>
            <a:pPr marL="0" marR="0" lvl="0" indent="0" algn="ctr" defTabSz="914400" eaLnBrk="1" fontAlgn="auto" latinLnBrk="0" hangingPunct="1">
              <a:lnSpc>
                <a:spcPct val="100000"/>
              </a:lnSpc>
              <a:spcBef>
                <a:spcPts val="0"/>
              </a:spcBef>
              <a:spcAft>
                <a:spcPts val="0"/>
              </a:spcAft>
              <a:buClrTx/>
              <a:buSzTx/>
              <a:buFontTx/>
              <a:buNone/>
              <a:tabLst/>
              <a:defRPr/>
            </a:pPr>
            <a:r>
              <a:rPr lang="en-US" sz="900" kern="0" dirty="0">
                <a:solidFill>
                  <a:prstClr val="black"/>
                </a:solidFill>
                <a:latin typeface="+mn-lt"/>
              </a:rPr>
              <a:t>BE=min(BE+1, </a:t>
            </a:r>
            <a:r>
              <a:rPr lang="en-US" sz="900" kern="0" dirty="0" err="1">
                <a:solidFill>
                  <a:prstClr val="black"/>
                </a:solidFill>
                <a:latin typeface="+mn-lt"/>
              </a:rPr>
              <a:t>macMaxBe</a:t>
            </a:r>
            <a:r>
              <a:rPr lang="en-US" sz="900" kern="0" dirty="0">
                <a:solidFill>
                  <a:prstClr val="black"/>
                </a:solidFill>
                <a:latin typeface="+mn-lt"/>
              </a:rPr>
              <a:t>)</a:t>
            </a:r>
            <a:endParaRPr kumimoji="0" lang="en-US" sz="900" i="0" u="none" strike="noStrike" kern="0" cap="none" spc="0" normalizeH="0" baseline="0" noProof="0" dirty="0">
              <a:ln>
                <a:noFill/>
              </a:ln>
              <a:solidFill>
                <a:prstClr val="black"/>
              </a:solidFill>
              <a:uLnTx/>
              <a:uFillTx/>
              <a:latin typeface="+mn-lt"/>
              <a:ea typeface="+mn-ea"/>
            </a:endParaRPr>
          </a:p>
        </p:txBody>
      </p:sp>
      <p:sp>
        <p:nvSpPr>
          <p:cNvPr id="52" name="Flowchart: Decision 68">
            <a:extLst>
              <a:ext uri="{FF2B5EF4-FFF2-40B4-BE49-F238E27FC236}">
                <a16:creationId xmlns:a16="http://schemas.microsoft.com/office/drawing/2014/main" id="{D72930C1-DE10-14F0-DE4C-5FD4BCF0E72B}"/>
              </a:ext>
            </a:extLst>
          </p:cNvPr>
          <p:cNvSpPr/>
          <p:nvPr/>
        </p:nvSpPr>
        <p:spPr>
          <a:xfrm>
            <a:off x="6963698" y="4984064"/>
            <a:ext cx="1872311" cy="531038"/>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NB &gt; </a:t>
            </a:r>
            <a:r>
              <a:rPr kumimoji="0" lang="en-US" sz="900" i="0" u="none" strike="noStrike" kern="0" cap="none" spc="0" normalizeH="0" baseline="0" noProof="0" dirty="0" err="1">
                <a:ln>
                  <a:noFill/>
                </a:ln>
                <a:solidFill>
                  <a:prstClr val="black"/>
                </a:solidFill>
                <a:uLnTx/>
                <a:uFillTx/>
                <a:latin typeface="+mn-lt"/>
                <a:ea typeface="+mn-ea"/>
                <a:cs typeface="+mn-cs"/>
              </a:rPr>
              <a:t>macMaxCSMA</a:t>
            </a:r>
            <a:r>
              <a:rPr kumimoji="0" lang="en-US" sz="900" i="0" u="none" strike="noStrike" kern="0" cap="none" spc="0" normalizeH="0" baseline="0" noProof="0" dirty="0">
                <a:ln>
                  <a:noFill/>
                </a:ln>
                <a:solidFill>
                  <a:prstClr val="black"/>
                </a:solidFill>
                <a:uLnTx/>
                <a:uFillTx/>
                <a:latin typeface="+mn-lt"/>
                <a:ea typeface="+mn-ea"/>
                <a:cs typeface="+mn-cs"/>
              </a:rPr>
              <a:t> </a:t>
            </a:r>
            <a:r>
              <a:rPr kumimoji="0" lang="en-US" sz="900" i="0" u="none" strike="noStrike" kern="0" cap="none" spc="0" normalizeH="0" baseline="0" noProof="0" dirty="0" err="1">
                <a:ln>
                  <a:noFill/>
                </a:ln>
                <a:solidFill>
                  <a:prstClr val="black"/>
                </a:solidFill>
                <a:uLnTx/>
                <a:uFillTx/>
                <a:latin typeface="+mn-lt"/>
                <a:ea typeface="+mn-ea"/>
                <a:cs typeface="+mn-cs"/>
              </a:rPr>
              <a:t>Backoffs</a:t>
            </a:r>
            <a:r>
              <a:rPr kumimoji="0" lang="en-US" sz="900" i="0" u="none" strike="noStrike" kern="0" cap="none" spc="0" normalizeH="0" baseline="0" noProof="0" dirty="0">
                <a:ln>
                  <a:noFill/>
                </a:ln>
                <a:solidFill>
                  <a:prstClr val="black"/>
                </a:solidFill>
                <a:uLnTx/>
                <a:uFillTx/>
                <a:latin typeface="+mn-lt"/>
                <a:ea typeface="+mn-ea"/>
                <a:cs typeface="+mn-cs"/>
              </a:rPr>
              <a:t>?</a:t>
            </a:r>
          </a:p>
        </p:txBody>
      </p:sp>
      <p:cxnSp>
        <p:nvCxnSpPr>
          <p:cNvPr id="53" name="Straight Arrow Connector 69">
            <a:extLst>
              <a:ext uri="{FF2B5EF4-FFF2-40B4-BE49-F238E27FC236}">
                <a16:creationId xmlns:a16="http://schemas.microsoft.com/office/drawing/2014/main" id="{8E54C723-E3A9-49A2-5D9C-77C38DD5AD37}"/>
              </a:ext>
            </a:extLst>
          </p:cNvPr>
          <p:cNvCxnSpPr>
            <a:cxnSpLocks/>
            <a:stCxn id="51" idx="2"/>
            <a:endCxn id="52" idx="0"/>
          </p:cNvCxnSpPr>
          <p:nvPr/>
        </p:nvCxnSpPr>
        <p:spPr>
          <a:xfrm flipH="1">
            <a:off x="7899854" y="4818070"/>
            <a:ext cx="1226" cy="165994"/>
          </a:xfrm>
          <a:prstGeom prst="straightConnector1">
            <a:avLst/>
          </a:prstGeom>
          <a:noFill/>
          <a:ln w="19050" cap="flat" cmpd="sng" algn="ctr">
            <a:solidFill>
              <a:sysClr val="windowText" lastClr="000000"/>
            </a:solidFill>
            <a:prstDash val="solid"/>
            <a:tailEnd type="triangle"/>
          </a:ln>
          <a:effectLst/>
        </p:spPr>
      </p:cxnSp>
      <p:sp>
        <p:nvSpPr>
          <p:cNvPr id="54" name="TextBox 71">
            <a:extLst>
              <a:ext uri="{FF2B5EF4-FFF2-40B4-BE49-F238E27FC236}">
                <a16:creationId xmlns:a16="http://schemas.microsoft.com/office/drawing/2014/main" id="{A3C50CDF-E0A4-E05B-2F09-1FB279CF1D46}"/>
              </a:ext>
            </a:extLst>
          </p:cNvPr>
          <p:cNvSpPr txBox="1"/>
          <p:nvPr/>
        </p:nvSpPr>
        <p:spPr>
          <a:xfrm>
            <a:off x="7714281" y="5458683"/>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Y</a:t>
            </a:r>
          </a:p>
        </p:txBody>
      </p:sp>
      <p:sp>
        <p:nvSpPr>
          <p:cNvPr id="55" name="Rounded Rectangle 53">
            <a:extLst>
              <a:ext uri="{FF2B5EF4-FFF2-40B4-BE49-F238E27FC236}">
                <a16:creationId xmlns:a16="http://schemas.microsoft.com/office/drawing/2014/main" id="{EAD77EC7-72D8-E5C3-6AB6-940232D0DFF6}"/>
              </a:ext>
            </a:extLst>
          </p:cNvPr>
          <p:cNvSpPr/>
          <p:nvPr/>
        </p:nvSpPr>
        <p:spPr>
          <a:xfrm>
            <a:off x="7536300" y="5657528"/>
            <a:ext cx="719668" cy="201168"/>
          </a:xfrm>
          <a:prstGeom prst="roundRect">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Failure</a:t>
            </a:r>
          </a:p>
        </p:txBody>
      </p:sp>
      <p:cxnSp>
        <p:nvCxnSpPr>
          <p:cNvPr id="56" name="Elbow Connector 51">
            <a:extLst>
              <a:ext uri="{FF2B5EF4-FFF2-40B4-BE49-F238E27FC236}">
                <a16:creationId xmlns:a16="http://schemas.microsoft.com/office/drawing/2014/main" id="{087C8CCD-9B73-0AF2-F23F-FE59DB0CB92B}"/>
              </a:ext>
            </a:extLst>
          </p:cNvPr>
          <p:cNvCxnSpPr>
            <a:cxnSpLocks/>
            <a:stCxn id="52" idx="3"/>
          </p:cNvCxnSpPr>
          <p:nvPr/>
        </p:nvCxnSpPr>
        <p:spPr>
          <a:xfrm flipH="1" flipV="1">
            <a:off x="5812894" y="2116540"/>
            <a:ext cx="3023115" cy="3133043"/>
          </a:xfrm>
          <a:prstGeom prst="bentConnector4">
            <a:avLst>
              <a:gd name="adj1" fmla="val -11028"/>
              <a:gd name="adj2" fmla="val 99961"/>
            </a:avLst>
          </a:prstGeom>
          <a:noFill/>
          <a:ln w="19050" cap="flat" cmpd="sng" algn="ctr">
            <a:solidFill>
              <a:sysClr val="windowText" lastClr="000000"/>
            </a:solidFill>
            <a:prstDash val="solid"/>
            <a:tailEnd type="triangle"/>
          </a:ln>
          <a:effectLst/>
        </p:spPr>
      </p:cxnSp>
      <p:sp>
        <p:nvSpPr>
          <p:cNvPr id="57" name="TextBox 74">
            <a:extLst>
              <a:ext uri="{FF2B5EF4-FFF2-40B4-BE49-F238E27FC236}">
                <a16:creationId xmlns:a16="http://schemas.microsoft.com/office/drawing/2014/main" id="{72094D63-79E0-458D-1E86-8EB3F61FBD7C}"/>
              </a:ext>
            </a:extLst>
          </p:cNvPr>
          <p:cNvSpPr txBox="1"/>
          <p:nvPr/>
        </p:nvSpPr>
        <p:spPr>
          <a:xfrm>
            <a:off x="6707192" y="5118368"/>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N</a:t>
            </a:r>
          </a:p>
        </p:txBody>
      </p:sp>
      <p:sp>
        <p:nvSpPr>
          <p:cNvPr id="58" name="TextBox 75">
            <a:extLst>
              <a:ext uri="{FF2B5EF4-FFF2-40B4-BE49-F238E27FC236}">
                <a16:creationId xmlns:a16="http://schemas.microsoft.com/office/drawing/2014/main" id="{27D225A0-6FE2-620A-FB59-9D0DD0BCC9AB}"/>
              </a:ext>
            </a:extLst>
          </p:cNvPr>
          <p:cNvSpPr txBox="1"/>
          <p:nvPr/>
        </p:nvSpPr>
        <p:spPr>
          <a:xfrm>
            <a:off x="6402982" y="4049872"/>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N</a:t>
            </a:r>
          </a:p>
        </p:txBody>
      </p:sp>
      <p:sp>
        <p:nvSpPr>
          <p:cNvPr id="59" name="Flowchart: Process 76">
            <a:extLst>
              <a:ext uri="{FF2B5EF4-FFF2-40B4-BE49-F238E27FC236}">
                <a16:creationId xmlns:a16="http://schemas.microsoft.com/office/drawing/2014/main" id="{D4E0196C-4F1E-7417-3FBD-2A4A103C90C0}"/>
              </a:ext>
            </a:extLst>
          </p:cNvPr>
          <p:cNvSpPr/>
          <p:nvPr/>
        </p:nvSpPr>
        <p:spPr>
          <a:xfrm>
            <a:off x="6965034" y="3916740"/>
            <a:ext cx="1872206" cy="220645"/>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900" kern="0" dirty="0">
                <a:solidFill>
                  <a:prstClr val="black"/>
                </a:solidFill>
                <a:latin typeface="+mn-lt"/>
              </a:rPr>
              <a:t>Delay to next unit </a:t>
            </a:r>
            <a:r>
              <a:rPr lang="en-US" sz="900" kern="0" dirty="0" err="1">
                <a:solidFill>
                  <a:prstClr val="black"/>
                </a:solidFill>
                <a:latin typeface="+mn-lt"/>
              </a:rPr>
              <a:t>backoff</a:t>
            </a:r>
            <a:r>
              <a:rPr lang="en-US" sz="900" kern="0" dirty="0">
                <a:solidFill>
                  <a:prstClr val="black"/>
                </a:solidFill>
                <a:latin typeface="+mn-lt"/>
              </a:rPr>
              <a:t> period</a:t>
            </a:r>
            <a:endParaRPr kumimoji="0" lang="en-US" sz="900" i="0" u="none" strike="noStrike" kern="0" cap="none" spc="0" normalizeH="0" baseline="0" noProof="0" dirty="0">
              <a:ln>
                <a:noFill/>
              </a:ln>
              <a:solidFill>
                <a:prstClr val="black"/>
              </a:solidFill>
              <a:uLnTx/>
              <a:uFillTx/>
              <a:latin typeface="+mn-lt"/>
              <a:ea typeface="+mn-ea"/>
            </a:endParaRPr>
          </a:p>
        </p:txBody>
      </p:sp>
      <p:cxnSp>
        <p:nvCxnSpPr>
          <p:cNvPr id="60" name="Elbow Connector 51">
            <a:extLst>
              <a:ext uri="{FF2B5EF4-FFF2-40B4-BE49-F238E27FC236}">
                <a16:creationId xmlns:a16="http://schemas.microsoft.com/office/drawing/2014/main" id="{C9FE41C2-0803-95F4-3B10-2609F266B85A}"/>
              </a:ext>
            </a:extLst>
          </p:cNvPr>
          <p:cNvCxnSpPr>
            <a:cxnSpLocks/>
            <a:stCxn id="68" idx="0"/>
            <a:endCxn id="33" idx="3"/>
          </p:cNvCxnSpPr>
          <p:nvPr/>
        </p:nvCxnSpPr>
        <p:spPr>
          <a:xfrm rot="16200000" flipV="1">
            <a:off x="7572928" y="2683150"/>
            <a:ext cx="108141" cy="538275"/>
          </a:xfrm>
          <a:prstGeom prst="bentConnector2">
            <a:avLst/>
          </a:prstGeom>
          <a:noFill/>
          <a:ln w="19050" cap="flat" cmpd="sng" algn="ctr">
            <a:solidFill>
              <a:sysClr val="windowText" lastClr="000000"/>
            </a:solidFill>
            <a:prstDash val="solid"/>
            <a:tailEnd type="triangle"/>
          </a:ln>
          <a:effectLst/>
        </p:spPr>
      </p:cxnSp>
      <p:cxnSp>
        <p:nvCxnSpPr>
          <p:cNvPr id="61" name="Elbow Connector 51">
            <a:extLst>
              <a:ext uri="{FF2B5EF4-FFF2-40B4-BE49-F238E27FC236}">
                <a16:creationId xmlns:a16="http://schemas.microsoft.com/office/drawing/2014/main" id="{8784C388-92A9-6512-ADEA-201306E22C60}"/>
              </a:ext>
            </a:extLst>
          </p:cNvPr>
          <p:cNvCxnSpPr>
            <a:cxnSpLocks/>
            <a:stCxn id="39" idx="3"/>
            <a:endCxn id="59" idx="2"/>
          </p:cNvCxnSpPr>
          <p:nvPr/>
        </p:nvCxnSpPr>
        <p:spPr>
          <a:xfrm flipV="1">
            <a:off x="6458796" y="4137385"/>
            <a:ext cx="1442341" cy="121858"/>
          </a:xfrm>
          <a:prstGeom prst="bentConnector2">
            <a:avLst/>
          </a:prstGeom>
          <a:noFill/>
          <a:ln w="19050" cap="flat" cmpd="sng" algn="ctr">
            <a:solidFill>
              <a:sysClr val="windowText" lastClr="000000"/>
            </a:solidFill>
            <a:prstDash val="solid"/>
            <a:tailEnd type="triangle"/>
          </a:ln>
          <a:effectLst/>
        </p:spPr>
      </p:cxnSp>
      <p:sp>
        <p:nvSpPr>
          <p:cNvPr id="62" name="TextBox 82">
            <a:extLst>
              <a:ext uri="{FF2B5EF4-FFF2-40B4-BE49-F238E27FC236}">
                <a16:creationId xmlns:a16="http://schemas.microsoft.com/office/drawing/2014/main" id="{4165AB7A-A5A2-6D9C-6F24-60103B1A95EB}"/>
              </a:ext>
            </a:extLst>
          </p:cNvPr>
          <p:cNvSpPr txBox="1"/>
          <p:nvPr/>
        </p:nvSpPr>
        <p:spPr>
          <a:xfrm>
            <a:off x="6402484" y="3163062"/>
            <a:ext cx="352659"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N</a:t>
            </a:r>
          </a:p>
        </p:txBody>
      </p:sp>
      <p:cxnSp>
        <p:nvCxnSpPr>
          <p:cNvPr id="63" name="Elbow Connector 51">
            <a:extLst>
              <a:ext uri="{FF2B5EF4-FFF2-40B4-BE49-F238E27FC236}">
                <a16:creationId xmlns:a16="http://schemas.microsoft.com/office/drawing/2014/main" id="{0E4122EA-DF8C-EFB5-C92F-9732A025278C}"/>
              </a:ext>
            </a:extLst>
          </p:cNvPr>
          <p:cNvCxnSpPr>
            <a:cxnSpLocks/>
            <a:stCxn id="44" idx="3"/>
            <a:endCxn id="51" idx="1"/>
          </p:cNvCxnSpPr>
          <p:nvPr/>
        </p:nvCxnSpPr>
        <p:spPr>
          <a:xfrm flipV="1">
            <a:off x="6354285" y="4661727"/>
            <a:ext cx="610638" cy="573026"/>
          </a:xfrm>
          <a:prstGeom prst="bentConnector3">
            <a:avLst>
              <a:gd name="adj1" fmla="val 50000"/>
            </a:avLst>
          </a:prstGeom>
          <a:noFill/>
          <a:ln w="19050" cap="flat" cmpd="sng" algn="ctr">
            <a:solidFill>
              <a:sysClr val="windowText" lastClr="000000"/>
            </a:solidFill>
            <a:prstDash val="solid"/>
            <a:tailEnd type="triangle"/>
          </a:ln>
          <a:effectLst/>
        </p:spPr>
      </p:cxnSp>
      <p:sp>
        <p:nvSpPr>
          <p:cNvPr id="64" name="Rectangle 84">
            <a:extLst>
              <a:ext uri="{FF2B5EF4-FFF2-40B4-BE49-F238E27FC236}">
                <a16:creationId xmlns:a16="http://schemas.microsoft.com/office/drawing/2014/main" id="{E064C43F-237D-FF42-5758-316AFB1D7021}"/>
              </a:ext>
            </a:extLst>
          </p:cNvPr>
          <p:cNvSpPr/>
          <p:nvPr/>
        </p:nvSpPr>
        <p:spPr bwMode="auto">
          <a:xfrm>
            <a:off x="4841267" y="2234653"/>
            <a:ext cx="4240719" cy="2205438"/>
          </a:xfrm>
          <a:prstGeom prst="rect">
            <a:avLst/>
          </a:prstGeom>
          <a:noFill/>
          <a:ln w="12700" cap="flat" cmpd="sng" algn="ctr">
            <a:solidFill>
              <a:schemeClr val="tx1">
                <a:lumMod val="65000"/>
                <a:lumOff val="35000"/>
              </a:schemeClr>
            </a:solidFill>
            <a:prstDash val="sysDash"/>
            <a:round/>
            <a:headEnd type="none" w="med" len="med"/>
            <a:tailEnd type="none" w="med" len="med"/>
          </a:ln>
          <a:effectLst/>
        </p:spPr>
        <p:txBody>
          <a:bodyPr vert="horz" wrap="square" lIns="18000" tIns="45720" rIns="1800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i="0" u="none" strike="noStrike" cap="none" normalizeH="0" baseline="0">
              <a:ln>
                <a:noFill/>
              </a:ln>
              <a:solidFill>
                <a:schemeClr val="bg1"/>
              </a:solidFill>
              <a:latin typeface="+mn-lt"/>
              <a:ea typeface="MS Gothic" charset="-128"/>
            </a:endParaRPr>
          </a:p>
        </p:txBody>
      </p:sp>
      <p:sp>
        <p:nvSpPr>
          <p:cNvPr id="65" name="TextBox 85">
            <a:extLst>
              <a:ext uri="{FF2B5EF4-FFF2-40B4-BE49-F238E27FC236}">
                <a16:creationId xmlns:a16="http://schemas.microsoft.com/office/drawing/2014/main" id="{EA84DF62-67DB-0D12-76B6-B053D8CBDB4F}"/>
              </a:ext>
            </a:extLst>
          </p:cNvPr>
          <p:cNvSpPr txBox="1"/>
          <p:nvPr/>
        </p:nvSpPr>
        <p:spPr>
          <a:xfrm>
            <a:off x="7281148" y="2244733"/>
            <a:ext cx="1880128" cy="523220"/>
          </a:xfrm>
          <a:prstGeom prst="rect">
            <a:avLst/>
          </a:prstGeom>
          <a:noFill/>
          <a:effectLst/>
        </p:spPr>
        <p:txBody>
          <a:bodyPr wrap="square" lIns="18000" rIns="18000" rtlCol="0">
            <a:spAutoFit/>
          </a:bodyPr>
          <a:lstStyle/>
          <a:p>
            <a:pPr algn="ctr" eaLnBrk="1" fontAlgn="auto" hangingPunct="1">
              <a:spcBef>
                <a:spcPts val="0"/>
              </a:spcBef>
              <a:spcAft>
                <a:spcPts val="0"/>
              </a:spcAft>
            </a:pPr>
            <a:r>
              <a:rPr lang="en-US" sz="1400" b="1" dirty="0">
                <a:solidFill>
                  <a:srgbClr val="00B050"/>
                </a:solidFill>
                <a:latin typeface="+mn-lt"/>
              </a:rPr>
              <a:t>Non-slotted</a:t>
            </a:r>
          </a:p>
          <a:p>
            <a:pPr algn="ctr" eaLnBrk="1" fontAlgn="auto" hangingPunct="1">
              <a:spcBef>
                <a:spcPts val="0"/>
              </a:spcBef>
              <a:spcAft>
                <a:spcPts val="0"/>
              </a:spcAft>
            </a:pPr>
            <a:r>
              <a:rPr lang="en-US" sz="1400" b="1" dirty="0" err="1">
                <a:solidFill>
                  <a:srgbClr val="00B050"/>
                </a:solidFill>
                <a:latin typeface="+mn-lt"/>
              </a:rPr>
              <a:t>suspendable</a:t>
            </a:r>
            <a:r>
              <a:rPr lang="en-US" sz="1400" b="1" dirty="0">
                <a:solidFill>
                  <a:srgbClr val="00B050"/>
                </a:solidFill>
                <a:latin typeface="+mn-lt"/>
              </a:rPr>
              <a:t> </a:t>
            </a:r>
            <a:r>
              <a:rPr lang="en-US" sz="1400" b="1" dirty="0" err="1">
                <a:solidFill>
                  <a:srgbClr val="00B050"/>
                </a:solidFill>
                <a:latin typeface="+mn-lt"/>
              </a:rPr>
              <a:t>backoff</a:t>
            </a:r>
            <a:endParaRPr lang="en-US" sz="1400" b="1" dirty="0">
              <a:solidFill>
                <a:srgbClr val="00B050"/>
              </a:solidFill>
              <a:latin typeface="+mn-lt"/>
            </a:endParaRPr>
          </a:p>
        </p:txBody>
      </p:sp>
      <p:sp>
        <p:nvSpPr>
          <p:cNvPr id="66" name="TextBox 98">
            <a:extLst>
              <a:ext uri="{FF2B5EF4-FFF2-40B4-BE49-F238E27FC236}">
                <a16:creationId xmlns:a16="http://schemas.microsoft.com/office/drawing/2014/main" id="{21FEC691-4FE9-CC6A-147E-06CE490C7290}"/>
              </a:ext>
            </a:extLst>
          </p:cNvPr>
          <p:cNvSpPr txBox="1"/>
          <p:nvPr/>
        </p:nvSpPr>
        <p:spPr>
          <a:xfrm>
            <a:off x="6496987" y="1263586"/>
            <a:ext cx="2735340" cy="261610"/>
          </a:xfrm>
          <a:prstGeom prst="rect">
            <a:avLst/>
          </a:prstGeom>
          <a:noFill/>
          <a:effectLst/>
        </p:spPr>
        <p:txBody>
          <a:bodyPr wrap="square" lIns="18000" rIns="18000" rtlCol="0">
            <a:spAutoFit/>
          </a:bodyPr>
          <a:lstStyle/>
          <a:p>
            <a:r>
              <a:rPr lang="en-US" sz="1100" dirty="0">
                <a:solidFill>
                  <a:schemeClr val="tx1"/>
                </a:solidFill>
                <a:latin typeface="+mn-lt"/>
              </a:rPr>
              <a:t>NUBP = Number of Unit </a:t>
            </a:r>
            <a:r>
              <a:rPr lang="en-US" sz="1100" dirty="0" err="1">
                <a:solidFill>
                  <a:schemeClr val="tx1"/>
                </a:solidFill>
                <a:latin typeface="+mn-lt"/>
              </a:rPr>
              <a:t>Backoff</a:t>
            </a:r>
            <a:r>
              <a:rPr lang="en-US" sz="1100" dirty="0">
                <a:solidFill>
                  <a:schemeClr val="tx1"/>
                </a:solidFill>
                <a:latin typeface="+mn-lt"/>
              </a:rPr>
              <a:t> Periods</a:t>
            </a:r>
          </a:p>
        </p:txBody>
      </p:sp>
      <p:sp>
        <p:nvSpPr>
          <p:cNvPr id="67" name="Flowchart: Process 108">
            <a:extLst>
              <a:ext uri="{FF2B5EF4-FFF2-40B4-BE49-F238E27FC236}">
                <a16:creationId xmlns:a16="http://schemas.microsoft.com/office/drawing/2014/main" id="{66B570D8-A67F-8D2E-A499-25ABE2CC2A29}"/>
              </a:ext>
            </a:extLst>
          </p:cNvPr>
          <p:cNvSpPr/>
          <p:nvPr/>
        </p:nvSpPr>
        <p:spPr>
          <a:xfrm>
            <a:off x="6965034" y="3572096"/>
            <a:ext cx="1872203" cy="195331"/>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900" kern="0" dirty="0">
                <a:solidFill>
                  <a:prstClr val="black"/>
                </a:solidFill>
                <a:latin typeface="+mn-lt"/>
              </a:rPr>
              <a:t>BT=</a:t>
            </a:r>
            <a:r>
              <a:rPr lang="en-US" sz="900" kern="0" dirty="0" err="1">
                <a:solidFill>
                  <a:prstClr val="black"/>
                </a:solidFill>
                <a:latin typeface="+mn-lt"/>
              </a:rPr>
              <a:t>BT+aUnitBackoffPeriod</a:t>
            </a:r>
            <a:endParaRPr kumimoji="0" lang="en-US" sz="900" i="0" u="none" strike="noStrike" kern="0" cap="none" spc="0" normalizeH="0" baseline="0" noProof="0" dirty="0">
              <a:ln>
                <a:noFill/>
              </a:ln>
              <a:solidFill>
                <a:prstClr val="black"/>
              </a:solidFill>
              <a:uLnTx/>
              <a:uFillTx/>
              <a:latin typeface="+mn-lt"/>
              <a:ea typeface="+mn-ea"/>
            </a:endParaRPr>
          </a:p>
        </p:txBody>
      </p:sp>
      <p:sp>
        <p:nvSpPr>
          <p:cNvPr id="68" name="Flowchart: Decision 109">
            <a:extLst>
              <a:ext uri="{FF2B5EF4-FFF2-40B4-BE49-F238E27FC236}">
                <a16:creationId xmlns:a16="http://schemas.microsoft.com/office/drawing/2014/main" id="{D0A19FB5-5181-38AB-74BA-4AAA9A87DE17}"/>
              </a:ext>
            </a:extLst>
          </p:cNvPr>
          <p:cNvSpPr/>
          <p:nvPr/>
        </p:nvSpPr>
        <p:spPr>
          <a:xfrm>
            <a:off x="7234903" y="3006358"/>
            <a:ext cx="1322463" cy="413092"/>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prstClr val="black"/>
                </a:solidFill>
                <a:uLnTx/>
                <a:uFillTx/>
                <a:latin typeface="+mn-lt"/>
                <a:ea typeface="+mn-ea"/>
                <a:cs typeface="+mn-cs"/>
              </a:rPr>
              <a:t>BT &gt; </a:t>
            </a:r>
            <a:r>
              <a:rPr kumimoji="0" lang="en-US" sz="900" i="0" u="none" strike="noStrike" kern="0" cap="none" spc="0" normalizeH="0" baseline="0" noProof="0" dirty="0" err="1">
                <a:ln>
                  <a:noFill/>
                </a:ln>
                <a:solidFill>
                  <a:prstClr val="black"/>
                </a:solidFill>
                <a:uLnTx/>
                <a:uFillTx/>
                <a:latin typeface="+mn-lt"/>
                <a:ea typeface="+mn-ea"/>
                <a:cs typeface="+mn-cs"/>
              </a:rPr>
              <a:t>MaxBT</a:t>
            </a:r>
            <a:r>
              <a:rPr kumimoji="0" lang="en-US" sz="900" i="0" u="none" strike="noStrike" kern="0" cap="none" spc="0" normalizeH="0" baseline="0" noProof="0" dirty="0">
                <a:ln>
                  <a:noFill/>
                </a:ln>
                <a:solidFill>
                  <a:prstClr val="black"/>
                </a:solidFill>
                <a:uLnTx/>
                <a:uFillTx/>
                <a:latin typeface="+mn-lt"/>
                <a:ea typeface="+mn-ea"/>
                <a:cs typeface="+mn-cs"/>
              </a:rPr>
              <a:t>?</a:t>
            </a:r>
          </a:p>
        </p:txBody>
      </p:sp>
      <p:cxnSp>
        <p:nvCxnSpPr>
          <p:cNvPr id="69" name="Straight Arrow Connector 110">
            <a:extLst>
              <a:ext uri="{FF2B5EF4-FFF2-40B4-BE49-F238E27FC236}">
                <a16:creationId xmlns:a16="http://schemas.microsoft.com/office/drawing/2014/main" id="{678CB002-D4A2-4424-DB7A-4A233C492785}"/>
              </a:ext>
            </a:extLst>
          </p:cNvPr>
          <p:cNvCxnSpPr>
            <a:cxnSpLocks/>
            <a:stCxn id="68" idx="2"/>
            <a:endCxn id="67" idx="0"/>
          </p:cNvCxnSpPr>
          <p:nvPr/>
        </p:nvCxnSpPr>
        <p:spPr>
          <a:xfrm>
            <a:off x="7896135" y="3419450"/>
            <a:ext cx="5001" cy="152646"/>
          </a:xfrm>
          <a:prstGeom prst="straightConnector1">
            <a:avLst/>
          </a:prstGeom>
          <a:noFill/>
          <a:ln w="19050" cap="flat" cmpd="sng" algn="ctr">
            <a:solidFill>
              <a:sysClr val="windowText" lastClr="000000"/>
            </a:solidFill>
            <a:prstDash val="solid"/>
            <a:headEnd type="triangle"/>
            <a:tailEnd type="none"/>
          </a:ln>
          <a:effectLst/>
        </p:spPr>
      </p:cxnSp>
      <p:cxnSp>
        <p:nvCxnSpPr>
          <p:cNvPr id="70" name="Elbow Connector 51">
            <a:extLst>
              <a:ext uri="{FF2B5EF4-FFF2-40B4-BE49-F238E27FC236}">
                <a16:creationId xmlns:a16="http://schemas.microsoft.com/office/drawing/2014/main" id="{E3DD5BA4-EBD3-A4F3-9B47-F409EAB4A411}"/>
              </a:ext>
            </a:extLst>
          </p:cNvPr>
          <p:cNvCxnSpPr>
            <a:cxnSpLocks/>
            <a:stCxn id="68" idx="3"/>
            <a:endCxn id="55" idx="3"/>
          </p:cNvCxnSpPr>
          <p:nvPr/>
        </p:nvCxnSpPr>
        <p:spPr>
          <a:xfrm flipH="1">
            <a:off x="8255968" y="3212904"/>
            <a:ext cx="301398" cy="2545208"/>
          </a:xfrm>
          <a:prstGeom prst="bentConnector3">
            <a:avLst>
              <a:gd name="adj1" fmla="val -144741"/>
            </a:avLst>
          </a:prstGeom>
          <a:noFill/>
          <a:ln w="19050" cap="flat" cmpd="sng" algn="ctr">
            <a:solidFill>
              <a:sysClr val="windowText" lastClr="000000"/>
            </a:solidFill>
            <a:prstDash val="solid"/>
            <a:tailEnd type="triangle"/>
          </a:ln>
          <a:effectLst/>
        </p:spPr>
      </p:cxnSp>
      <p:sp>
        <p:nvSpPr>
          <p:cNvPr id="71" name="TextBox 112">
            <a:extLst>
              <a:ext uri="{FF2B5EF4-FFF2-40B4-BE49-F238E27FC236}">
                <a16:creationId xmlns:a16="http://schemas.microsoft.com/office/drawing/2014/main" id="{DAF9AB4B-4B4D-AAAA-D21C-A67815041802}"/>
              </a:ext>
            </a:extLst>
          </p:cNvPr>
          <p:cNvSpPr txBox="1"/>
          <p:nvPr/>
        </p:nvSpPr>
        <p:spPr>
          <a:xfrm>
            <a:off x="7942997" y="2805821"/>
            <a:ext cx="426191"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N</a:t>
            </a:r>
          </a:p>
        </p:txBody>
      </p:sp>
      <p:sp>
        <p:nvSpPr>
          <p:cNvPr id="72" name="TextBox 113">
            <a:extLst>
              <a:ext uri="{FF2B5EF4-FFF2-40B4-BE49-F238E27FC236}">
                <a16:creationId xmlns:a16="http://schemas.microsoft.com/office/drawing/2014/main" id="{F846B23D-4636-ECB9-0314-882813D3C067}"/>
              </a:ext>
            </a:extLst>
          </p:cNvPr>
          <p:cNvSpPr txBox="1"/>
          <p:nvPr/>
        </p:nvSpPr>
        <p:spPr>
          <a:xfrm>
            <a:off x="8556104" y="3025117"/>
            <a:ext cx="426191" cy="230832"/>
          </a:xfrm>
          <a:prstGeom prst="rect">
            <a:avLst/>
          </a:prstGeom>
          <a:noFill/>
          <a:effectLst/>
        </p:spPr>
        <p:txBody>
          <a:bodyPr wrap="square" lIns="18000" rIns="18000" rtlCol="0">
            <a:spAutoFit/>
          </a:bodyPr>
          <a:lstStyle/>
          <a:p>
            <a:pPr eaLnBrk="1" fontAlgn="auto" hangingPunct="1">
              <a:spcBef>
                <a:spcPts val="0"/>
              </a:spcBef>
              <a:spcAft>
                <a:spcPts val="0"/>
              </a:spcAft>
            </a:pPr>
            <a:r>
              <a:rPr lang="en-US" sz="900" dirty="0">
                <a:solidFill>
                  <a:prstClr val="black"/>
                </a:solidFill>
                <a:latin typeface="+mn-lt"/>
              </a:rPr>
              <a:t>Y</a:t>
            </a:r>
          </a:p>
        </p:txBody>
      </p:sp>
      <p:cxnSp>
        <p:nvCxnSpPr>
          <p:cNvPr id="73" name="Straight Arrow Connector 115">
            <a:extLst>
              <a:ext uri="{FF2B5EF4-FFF2-40B4-BE49-F238E27FC236}">
                <a16:creationId xmlns:a16="http://schemas.microsoft.com/office/drawing/2014/main" id="{C541D43C-109D-6DDC-A3CB-7F1FE273240F}"/>
              </a:ext>
            </a:extLst>
          </p:cNvPr>
          <p:cNvCxnSpPr>
            <a:cxnSpLocks/>
            <a:stCxn id="67" idx="2"/>
            <a:endCxn id="59" idx="0"/>
          </p:cNvCxnSpPr>
          <p:nvPr/>
        </p:nvCxnSpPr>
        <p:spPr>
          <a:xfrm>
            <a:off x="7901136" y="3767427"/>
            <a:ext cx="1" cy="149313"/>
          </a:xfrm>
          <a:prstGeom prst="straightConnector1">
            <a:avLst/>
          </a:prstGeom>
          <a:noFill/>
          <a:ln w="19050" cap="flat" cmpd="sng" algn="ctr">
            <a:solidFill>
              <a:sysClr val="windowText" lastClr="000000"/>
            </a:solidFill>
            <a:prstDash val="solid"/>
            <a:headEnd type="triangle"/>
            <a:tailEnd type="none"/>
          </a:ln>
          <a:effectLst/>
        </p:spPr>
      </p:cxnSp>
      <p:cxnSp>
        <p:nvCxnSpPr>
          <p:cNvPr id="74" name="Elbow Connector 51">
            <a:extLst>
              <a:ext uri="{FF2B5EF4-FFF2-40B4-BE49-F238E27FC236}">
                <a16:creationId xmlns:a16="http://schemas.microsoft.com/office/drawing/2014/main" id="{E787C5E6-89E4-AC82-F639-E2ED488DDAED}"/>
              </a:ext>
            </a:extLst>
          </p:cNvPr>
          <p:cNvCxnSpPr>
            <a:cxnSpLocks/>
            <a:stCxn id="29" idx="3"/>
            <a:endCxn id="59" idx="1"/>
          </p:cNvCxnSpPr>
          <p:nvPr/>
        </p:nvCxnSpPr>
        <p:spPr>
          <a:xfrm>
            <a:off x="6355983" y="3356649"/>
            <a:ext cx="609051" cy="670414"/>
          </a:xfrm>
          <a:prstGeom prst="bentConnector3">
            <a:avLst>
              <a:gd name="adj1" fmla="val 50000"/>
            </a:avLst>
          </a:prstGeom>
          <a:noFill/>
          <a:ln w="19050" cap="flat" cmpd="sng" algn="ctr">
            <a:solidFill>
              <a:sysClr val="windowText" lastClr="000000"/>
            </a:solidFill>
            <a:prstDash val="solid"/>
            <a:tailEnd type="triangle"/>
          </a:ln>
          <a:effectLst/>
        </p:spPr>
      </p:cxnSp>
      <p:sp>
        <p:nvSpPr>
          <p:cNvPr id="75" name="TextBox 128">
            <a:extLst>
              <a:ext uri="{FF2B5EF4-FFF2-40B4-BE49-F238E27FC236}">
                <a16:creationId xmlns:a16="http://schemas.microsoft.com/office/drawing/2014/main" id="{5FB2BCFB-638C-6BAA-75FA-591A904CF73F}"/>
              </a:ext>
            </a:extLst>
          </p:cNvPr>
          <p:cNvSpPr txBox="1"/>
          <p:nvPr/>
        </p:nvSpPr>
        <p:spPr>
          <a:xfrm>
            <a:off x="6496980" y="1756500"/>
            <a:ext cx="2571061" cy="261610"/>
          </a:xfrm>
          <a:prstGeom prst="rect">
            <a:avLst/>
          </a:prstGeom>
          <a:noFill/>
          <a:effectLst/>
        </p:spPr>
        <p:txBody>
          <a:bodyPr wrap="square" lIns="18000" rIns="18000" rtlCol="0">
            <a:spAutoFit/>
          </a:bodyPr>
          <a:lstStyle/>
          <a:p>
            <a:r>
              <a:rPr lang="en-US" sz="1100" dirty="0" err="1">
                <a:solidFill>
                  <a:schemeClr val="tx1"/>
                </a:solidFill>
                <a:latin typeface="+mn-lt"/>
              </a:rPr>
              <a:t>MaxBT</a:t>
            </a:r>
            <a:r>
              <a:rPr lang="en-US" sz="1100" dirty="0">
                <a:solidFill>
                  <a:schemeClr val="tx1"/>
                </a:solidFill>
                <a:latin typeface="+mn-lt"/>
              </a:rPr>
              <a:t>= </a:t>
            </a:r>
            <a:r>
              <a:rPr lang="en-US" sz="1100" dirty="0" err="1">
                <a:solidFill>
                  <a:schemeClr val="tx1"/>
                </a:solidFill>
                <a:latin typeface="+mn-lt"/>
              </a:rPr>
              <a:t>macSuspendedCsmaMaxTime</a:t>
            </a:r>
            <a:endParaRPr lang="en-US" sz="1100" dirty="0">
              <a:solidFill>
                <a:schemeClr val="tx1"/>
              </a:solidFill>
              <a:latin typeface="+mn-lt"/>
            </a:endParaRPr>
          </a:p>
        </p:txBody>
      </p:sp>
      <p:sp>
        <p:nvSpPr>
          <p:cNvPr id="76" name="TextBox 133">
            <a:extLst>
              <a:ext uri="{FF2B5EF4-FFF2-40B4-BE49-F238E27FC236}">
                <a16:creationId xmlns:a16="http://schemas.microsoft.com/office/drawing/2014/main" id="{4803F014-EA9B-54D5-346B-8F83D8E43122}"/>
              </a:ext>
            </a:extLst>
          </p:cNvPr>
          <p:cNvSpPr txBox="1"/>
          <p:nvPr/>
        </p:nvSpPr>
        <p:spPr>
          <a:xfrm>
            <a:off x="6496982" y="1504472"/>
            <a:ext cx="1743718" cy="261610"/>
          </a:xfrm>
          <a:prstGeom prst="rect">
            <a:avLst/>
          </a:prstGeom>
          <a:noFill/>
          <a:effectLst/>
        </p:spPr>
        <p:txBody>
          <a:bodyPr wrap="square" lIns="18000" rIns="18000" rtlCol="0">
            <a:spAutoFit/>
          </a:bodyPr>
          <a:lstStyle/>
          <a:p>
            <a:r>
              <a:rPr lang="en-US" sz="1100" dirty="0">
                <a:solidFill>
                  <a:schemeClr val="tx1"/>
                </a:solidFill>
                <a:latin typeface="+mn-lt"/>
              </a:rPr>
              <a:t>BT = </a:t>
            </a:r>
            <a:r>
              <a:rPr lang="en-US" sz="1100" dirty="0" err="1">
                <a:solidFill>
                  <a:schemeClr val="tx1"/>
                </a:solidFill>
                <a:latin typeface="+mn-lt"/>
              </a:rPr>
              <a:t>Backoff</a:t>
            </a:r>
            <a:r>
              <a:rPr lang="en-US" sz="1100" dirty="0">
                <a:solidFill>
                  <a:schemeClr val="tx1"/>
                </a:solidFill>
                <a:latin typeface="+mn-lt"/>
              </a:rPr>
              <a:t> Time</a:t>
            </a:r>
          </a:p>
        </p:txBody>
      </p:sp>
      <p:cxnSp>
        <p:nvCxnSpPr>
          <p:cNvPr id="77" name="Straight Arrow Connector 136">
            <a:extLst>
              <a:ext uri="{FF2B5EF4-FFF2-40B4-BE49-F238E27FC236}">
                <a16:creationId xmlns:a16="http://schemas.microsoft.com/office/drawing/2014/main" id="{79A3722C-E57D-FB64-76B3-BE2739B61F79}"/>
              </a:ext>
            </a:extLst>
          </p:cNvPr>
          <p:cNvCxnSpPr>
            <a:cxnSpLocks/>
            <a:endCxn id="55" idx="0"/>
          </p:cNvCxnSpPr>
          <p:nvPr/>
        </p:nvCxnSpPr>
        <p:spPr>
          <a:xfrm flipH="1">
            <a:off x="7896134" y="5515102"/>
            <a:ext cx="1" cy="142426"/>
          </a:xfrm>
          <a:prstGeom prst="straightConnector1">
            <a:avLst/>
          </a:prstGeom>
          <a:noFill/>
          <a:ln w="19050" cap="flat" cmpd="sng" algn="ctr">
            <a:solidFill>
              <a:sysClr val="windowText" lastClr="000000"/>
            </a:solidFill>
            <a:prstDash val="solid"/>
            <a:tailEnd type="triangle"/>
          </a:ln>
          <a:effectLst/>
        </p:spPr>
      </p:cxnSp>
      <p:sp>
        <p:nvSpPr>
          <p:cNvPr id="3" name="Footer Placeholder 4">
            <a:extLst>
              <a:ext uri="{FF2B5EF4-FFF2-40B4-BE49-F238E27FC236}">
                <a16:creationId xmlns:a16="http://schemas.microsoft.com/office/drawing/2014/main" id="{F35F18FA-17A0-985E-C626-0A906A26EB00}"/>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3474515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19161E-C9F7-B212-886A-7EC9645BCE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820EA9-1301-067C-457E-CE42B22F3778}"/>
              </a:ext>
            </a:extLst>
          </p:cNvPr>
          <p:cNvSpPr>
            <a:spLocks noGrp="1"/>
          </p:cNvSpPr>
          <p:nvPr>
            <p:ph type="title"/>
          </p:nvPr>
        </p:nvSpPr>
        <p:spPr>
          <a:xfrm>
            <a:off x="731520" y="731524"/>
            <a:ext cx="8288868" cy="364430"/>
          </a:xfrm>
        </p:spPr>
        <p:txBody>
          <a:bodyPr/>
          <a:lstStyle/>
          <a:p>
            <a:r>
              <a:rPr lang="en-US" altLang="ja-JP" sz="2800" dirty="0" err="1"/>
              <a:t>Suspendable</a:t>
            </a:r>
            <a:r>
              <a:rPr lang="en-US" altLang="ja-JP" sz="2800" dirty="0"/>
              <a:t> Slotted CSMA/CA for IEEE 802.15.4</a:t>
            </a:r>
            <a:endParaRPr lang="en-US" sz="2800" dirty="0"/>
          </a:p>
        </p:txBody>
      </p:sp>
      <p:sp>
        <p:nvSpPr>
          <p:cNvPr id="4" name="Slide Number Placeholder 3">
            <a:extLst>
              <a:ext uri="{FF2B5EF4-FFF2-40B4-BE49-F238E27FC236}">
                <a16:creationId xmlns:a16="http://schemas.microsoft.com/office/drawing/2014/main" id="{72E1A0F6-5629-9493-2D83-20AFE2E085AE}"/>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26254239-11CF-BBE1-34F6-AC22A55830F7}"/>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sp>
        <p:nvSpPr>
          <p:cNvPr id="3" name="TextBox 97">
            <a:extLst>
              <a:ext uri="{FF2B5EF4-FFF2-40B4-BE49-F238E27FC236}">
                <a16:creationId xmlns:a16="http://schemas.microsoft.com/office/drawing/2014/main" id="{1B8DF4AC-5B10-D539-F2F2-48176869ADE3}"/>
              </a:ext>
            </a:extLst>
          </p:cNvPr>
          <p:cNvSpPr txBox="1"/>
          <p:nvPr/>
        </p:nvSpPr>
        <p:spPr>
          <a:xfrm>
            <a:off x="2273645" y="6141876"/>
            <a:ext cx="6018851" cy="246221"/>
          </a:xfrm>
          <a:prstGeom prst="rect">
            <a:avLst/>
          </a:prstGeom>
          <a:noFill/>
          <a:effectLst/>
        </p:spPr>
        <p:txBody>
          <a:bodyPr wrap="square" lIns="18000" tIns="0" rIns="18000" bIns="0" rtlCol="0">
            <a:spAutoFit/>
          </a:bodyPr>
          <a:lstStyle/>
          <a:p>
            <a:pPr algn="ctr" eaLnBrk="1" fontAlgn="auto" hangingPunct="1">
              <a:spcBef>
                <a:spcPts val="0"/>
              </a:spcBef>
              <a:spcAft>
                <a:spcPts val="0"/>
              </a:spcAft>
            </a:pPr>
            <a:r>
              <a:rPr lang="en-US" sz="1600" dirty="0" err="1">
                <a:solidFill>
                  <a:srgbClr val="00B050"/>
                </a:solidFill>
                <a:latin typeface="Calibri" panose="020F0502020204030204" pitchFamily="34" charset="0"/>
                <a:cs typeface="Calibri" panose="020F0502020204030204" pitchFamily="34" charset="0"/>
              </a:rPr>
              <a:t>Suspendable</a:t>
            </a:r>
            <a:r>
              <a:rPr lang="en-US" sz="1600" dirty="0">
                <a:solidFill>
                  <a:srgbClr val="00B050"/>
                </a:solidFill>
                <a:latin typeface="Calibri" panose="020F0502020204030204" pitchFamily="34" charset="0"/>
                <a:cs typeface="Calibri" panose="020F0502020204030204" pitchFamily="34" charset="0"/>
              </a:rPr>
              <a:t> Slotted CSMA/CA for IEEE 802.15.4</a:t>
            </a:r>
            <a:endParaRPr lang="en-US" sz="1600" b="1" dirty="0">
              <a:solidFill>
                <a:srgbClr val="00B050"/>
              </a:solidFill>
              <a:latin typeface="Calibri" panose="020F0502020204030204" pitchFamily="34" charset="0"/>
              <a:cs typeface="Calibri" panose="020F0502020204030204" pitchFamily="34" charset="0"/>
            </a:endParaRPr>
          </a:p>
        </p:txBody>
      </p:sp>
      <p:sp>
        <p:nvSpPr>
          <p:cNvPr id="5" name="Flowchart: Decision 60">
            <a:extLst>
              <a:ext uri="{FF2B5EF4-FFF2-40B4-BE49-F238E27FC236}">
                <a16:creationId xmlns:a16="http://schemas.microsoft.com/office/drawing/2014/main" id="{C19E7187-4424-7D9B-73E9-F453DE60F35A}"/>
              </a:ext>
            </a:extLst>
          </p:cNvPr>
          <p:cNvSpPr/>
          <p:nvPr/>
        </p:nvSpPr>
        <p:spPr>
          <a:xfrm>
            <a:off x="4544940" y="2576106"/>
            <a:ext cx="1453614" cy="397418"/>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Channel idle?</a:t>
            </a:r>
          </a:p>
        </p:txBody>
      </p:sp>
      <p:sp>
        <p:nvSpPr>
          <p:cNvPr id="7" name="Flowchart: Process 62">
            <a:extLst>
              <a:ext uri="{FF2B5EF4-FFF2-40B4-BE49-F238E27FC236}">
                <a16:creationId xmlns:a16="http://schemas.microsoft.com/office/drawing/2014/main" id="{F7BE63A0-0146-07CF-44E2-BC17266BE1EF}"/>
              </a:ext>
            </a:extLst>
          </p:cNvPr>
          <p:cNvSpPr/>
          <p:nvPr/>
        </p:nvSpPr>
        <p:spPr>
          <a:xfrm>
            <a:off x="4010547" y="1737053"/>
            <a:ext cx="2520721" cy="263124"/>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NUBP = random (2</a:t>
            </a:r>
            <a:r>
              <a:rPr kumimoji="0" lang="en-US" sz="1050" i="0" u="none" strike="noStrike" kern="0" cap="none" spc="0" normalizeH="0" baseline="30000" noProof="0" dirty="0">
                <a:ln>
                  <a:noFill/>
                </a:ln>
                <a:solidFill>
                  <a:prstClr val="black"/>
                </a:solidFill>
                <a:effectLst/>
                <a:uLnTx/>
                <a:uFillTx/>
                <a:latin typeface="Calibri" panose="020F0502020204030204" pitchFamily="34" charset="0"/>
                <a:cs typeface="Calibri" panose="020F0502020204030204" pitchFamily="34" charset="0"/>
              </a:rPr>
              <a:t>BE</a:t>
            </a:r>
            <a:r>
              <a:rPr lang="en-US" sz="1050" kern="0" dirty="0">
                <a:solidFill>
                  <a:prstClr val="black"/>
                </a:solidFill>
                <a:latin typeface="Calibri" panose="020F0502020204030204" pitchFamily="34" charset="0"/>
                <a:cs typeface="Calibri" panose="020F0502020204030204" pitchFamily="34" charset="0"/>
              </a:rPr>
              <a:t>-</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1) unit </a:t>
            </a:r>
            <a:r>
              <a:rPr kumimoji="0" lang="en-US" sz="105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backoff</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periods</a:t>
            </a:r>
          </a:p>
        </p:txBody>
      </p:sp>
      <p:sp>
        <p:nvSpPr>
          <p:cNvPr id="9" name="Flowchart: Process 66">
            <a:extLst>
              <a:ext uri="{FF2B5EF4-FFF2-40B4-BE49-F238E27FC236}">
                <a16:creationId xmlns:a16="http://schemas.microsoft.com/office/drawing/2014/main" id="{F70544E5-3050-88A5-FCDC-5CAA40331F9D}"/>
              </a:ext>
            </a:extLst>
          </p:cNvPr>
          <p:cNvSpPr/>
          <p:nvPr/>
        </p:nvSpPr>
        <p:spPr>
          <a:xfrm>
            <a:off x="4018100" y="2171032"/>
            <a:ext cx="2505618" cy="252568"/>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Perform CCA on </a:t>
            </a:r>
            <a:r>
              <a:rPr kumimoji="0" lang="en-US" sz="105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backoff</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period boundary</a:t>
            </a:r>
          </a:p>
        </p:txBody>
      </p:sp>
      <p:cxnSp>
        <p:nvCxnSpPr>
          <p:cNvPr id="79" name="Straight Arrow Connector 67">
            <a:extLst>
              <a:ext uri="{FF2B5EF4-FFF2-40B4-BE49-F238E27FC236}">
                <a16:creationId xmlns:a16="http://schemas.microsoft.com/office/drawing/2014/main" id="{E5A0FFB5-DA1F-98DC-9AF6-9C093388685C}"/>
              </a:ext>
            </a:extLst>
          </p:cNvPr>
          <p:cNvCxnSpPr>
            <a:cxnSpLocks/>
            <a:stCxn id="7" idx="2"/>
            <a:endCxn id="9" idx="0"/>
          </p:cNvCxnSpPr>
          <p:nvPr/>
        </p:nvCxnSpPr>
        <p:spPr>
          <a:xfrm>
            <a:off x="5270908" y="2000177"/>
            <a:ext cx="1" cy="170855"/>
          </a:xfrm>
          <a:prstGeom prst="straightConnector1">
            <a:avLst/>
          </a:prstGeom>
          <a:noFill/>
          <a:ln w="19050" cap="flat" cmpd="sng" algn="ctr">
            <a:solidFill>
              <a:sysClr val="windowText" lastClr="000000"/>
            </a:solidFill>
            <a:prstDash val="solid"/>
            <a:tailEnd type="triangle"/>
          </a:ln>
          <a:effectLst/>
        </p:spPr>
      </p:cxnSp>
      <p:cxnSp>
        <p:nvCxnSpPr>
          <p:cNvPr id="80" name="Straight Arrow Connector 80">
            <a:extLst>
              <a:ext uri="{FF2B5EF4-FFF2-40B4-BE49-F238E27FC236}">
                <a16:creationId xmlns:a16="http://schemas.microsoft.com/office/drawing/2014/main" id="{C8D8D4BB-7562-1229-4F0C-327EDAC951A2}"/>
              </a:ext>
            </a:extLst>
          </p:cNvPr>
          <p:cNvCxnSpPr>
            <a:cxnSpLocks/>
            <a:stCxn id="9" idx="2"/>
            <a:endCxn id="5" idx="0"/>
          </p:cNvCxnSpPr>
          <p:nvPr/>
        </p:nvCxnSpPr>
        <p:spPr>
          <a:xfrm>
            <a:off x="5270909" y="2423600"/>
            <a:ext cx="838" cy="152506"/>
          </a:xfrm>
          <a:prstGeom prst="straightConnector1">
            <a:avLst/>
          </a:prstGeom>
          <a:noFill/>
          <a:ln w="19050" cap="flat" cmpd="sng" algn="ctr">
            <a:solidFill>
              <a:sysClr val="windowText" lastClr="000000"/>
            </a:solidFill>
            <a:prstDash val="solid"/>
            <a:tailEnd type="triangle"/>
          </a:ln>
          <a:effectLst/>
        </p:spPr>
      </p:cxnSp>
      <p:cxnSp>
        <p:nvCxnSpPr>
          <p:cNvPr id="81" name="Straight Arrow Connector 81">
            <a:extLst>
              <a:ext uri="{FF2B5EF4-FFF2-40B4-BE49-F238E27FC236}">
                <a16:creationId xmlns:a16="http://schemas.microsoft.com/office/drawing/2014/main" id="{9F107D52-CF25-C457-93C2-1DBDED1E797C}"/>
              </a:ext>
            </a:extLst>
          </p:cNvPr>
          <p:cNvCxnSpPr>
            <a:cxnSpLocks/>
            <a:stCxn id="5" idx="2"/>
            <a:endCxn id="83" idx="0"/>
          </p:cNvCxnSpPr>
          <p:nvPr/>
        </p:nvCxnSpPr>
        <p:spPr>
          <a:xfrm flipH="1">
            <a:off x="5269623" y="2973524"/>
            <a:ext cx="2124" cy="180020"/>
          </a:xfrm>
          <a:prstGeom prst="straightConnector1">
            <a:avLst/>
          </a:prstGeom>
          <a:noFill/>
          <a:ln w="19050" cap="flat" cmpd="sng" algn="ctr">
            <a:solidFill>
              <a:sysClr val="windowText" lastClr="000000"/>
            </a:solidFill>
            <a:prstDash val="solid"/>
            <a:tailEnd type="triangle"/>
          </a:ln>
          <a:effectLst/>
        </p:spPr>
      </p:cxnSp>
      <p:sp>
        <p:nvSpPr>
          <p:cNvPr id="82" name="TextBox 86">
            <a:extLst>
              <a:ext uri="{FF2B5EF4-FFF2-40B4-BE49-F238E27FC236}">
                <a16:creationId xmlns:a16="http://schemas.microsoft.com/office/drawing/2014/main" id="{8EC1FAA1-EA92-89D0-51F5-50003F331C15}"/>
              </a:ext>
            </a:extLst>
          </p:cNvPr>
          <p:cNvSpPr txBox="1"/>
          <p:nvPr/>
        </p:nvSpPr>
        <p:spPr>
          <a:xfrm>
            <a:off x="5053777" y="2916938"/>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Y</a:t>
            </a:r>
          </a:p>
        </p:txBody>
      </p:sp>
      <p:sp>
        <p:nvSpPr>
          <p:cNvPr id="83" name="Flowchart: Process 100">
            <a:extLst>
              <a:ext uri="{FF2B5EF4-FFF2-40B4-BE49-F238E27FC236}">
                <a16:creationId xmlns:a16="http://schemas.microsoft.com/office/drawing/2014/main" id="{9CD3C76D-B19B-C3BF-9CAD-96C51EF7D3E8}"/>
              </a:ext>
            </a:extLst>
          </p:cNvPr>
          <p:cNvSpPr/>
          <p:nvPr/>
        </p:nvSpPr>
        <p:spPr>
          <a:xfrm>
            <a:off x="4556458" y="3153544"/>
            <a:ext cx="1426329" cy="191476"/>
          </a:xfrm>
          <a:prstGeom prst="flowChartProcess">
            <a:avLst/>
          </a:prstGeom>
          <a:noFill/>
          <a:ln w="19050" cap="flat" cmpd="sng" algn="ctr">
            <a:solidFill>
              <a:schemeClr val="tx1"/>
            </a:solidFill>
            <a:prstDash val="solid"/>
          </a:ln>
          <a:effectLst/>
        </p:spPr>
        <p:txBody>
          <a:bodyPr lIns="18000" rIns="18000" rtlCol="0" anchor="ctr"/>
          <a:lstStyle/>
          <a:p>
            <a:pPr lvl="0" algn="ctr" eaLnBrk="1" fontAlgn="auto" hangingPunct="1">
              <a:spcBef>
                <a:spcPts val="0"/>
              </a:spcBef>
              <a:spcAft>
                <a:spcPts val="0"/>
              </a:spcAft>
              <a:defRPr/>
            </a:pPr>
            <a:r>
              <a:rPr lang="en-US" sz="1050" kern="0" dirty="0">
                <a:solidFill>
                  <a:prstClr val="black"/>
                </a:solidFill>
                <a:latin typeface="Calibri" panose="020F0502020204030204" pitchFamily="34" charset="0"/>
                <a:cs typeface="Calibri" panose="020F0502020204030204" pitchFamily="34" charset="0"/>
              </a:rPr>
              <a:t>NUBP </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t>
            </a:r>
            <a:r>
              <a:rPr lang="en-US" sz="1050" kern="0" dirty="0">
                <a:solidFill>
                  <a:prstClr val="black"/>
                </a:solidFill>
                <a:latin typeface="Calibri" panose="020F0502020204030204" pitchFamily="34" charset="0"/>
                <a:cs typeface="Calibri" panose="020F0502020204030204" pitchFamily="34" charset="0"/>
              </a:rPr>
              <a:t> NUBP-</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1</a:t>
            </a:r>
          </a:p>
        </p:txBody>
      </p:sp>
      <p:sp>
        <p:nvSpPr>
          <p:cNvPr id="84" name="Flowchart: Decision 103">
            <a:extLst>
              <a:ext uri="{FF2B5EF4-FFF2-40B4-BE49-F238E27FC236}">
                <a16:creationId xmlns:a16="http://schemas.microsoft.com/office/drawing/2014/main" id="{24E62D94-D098-894E-E761-1055DFA266EF}"/>
              </a:ext>
            </a:extLst>
          </p:cNvPr>
          <p:cNvSpPr/>
          <p:nvPr/>
        </p:nvSpPr>
        <p:spPr>
          <a:xfrm>
            <a:off x="4411127" y="3513584"/>
            <a:ext cx="1725813" cy="339045"/>
          </a:xfrm>
          <a:prstGeom prst="flowChartDecision">
            <a:avLst/>
          </a:prstGeom>
          <a:noFill/>
          <a:ln w="19050" cap="flat" cmpd="sng" algn="ctr">
            <a:solidFill>
              <a:schemeClr val="tx1"/>
            </a:solidFill>
            <a:prstDash val="solid"/>
          </a:ln>
          <a:effectLst/>
        </p:spPr>
        <p:txBody>
          <a:bodyPr lIns="18000" rIns="18000" rtlCol="0" anchor="ctr"/>
          <a:lstStyle/>
          <a:p>
            <a:pPr lvl="0" algn="ctr" eaLnBrk="1" fontAlgn="auto" hangingPunct="1">
              <a:spcBef>
                <a:spcPts val="0"/>
              </a:spcBef>
              <a:spcAft>
                <a:spcPts val="0"/>
              </a:spcAft>
              <a:defRPr/>
            </a:pPr>
            <a:r>
              <a:rPr lang="en-US" sz="1050" kern="0" dirty="0">
                <a:solidFill>
                  <a:prstClr val="black"/>
                </a:solidFill>
                <a:latin typeface="Calibri" panose="020F0502020204030204" pitchFamily="34" charset="0"/>
                <a:cs typeface="Calibri" panose="020F0502020204030204" pitchFamily="34" charset="0"/>
              </a:rPr>
              <a:t>NUBP </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=0?</a:t>
            </a:r>
          </a:p>
        </p:txBody>
      </p:sp>
      <p:cxnSp>
        <p:nvCxnSpPr>
          <p:cNvPr id="85" name="Straight Arrow Connector 106">
            <a:extLst>
              <a:ext uri="{FF2B5EF4-FFF2-40B4-BE49-F238E27FC236}">
                <a16:creationId xmlns:a16="http://schemas.microsoft.com/office/drawing/2014/main" id="{37990024-F42A-0CE1-08C8-83AF6E6324AD}"/>
              </a:ext>
            </a:extLst>
          </p:cNvPr>
          <p:cNvCxnSpPr>
            <a:cxnSpLocks/>
            <a:stCxn id="83" idx="2"/>
            <a:endCxn id="84" idx="0"/>
          </p:cNvCxnSpPr>
          <p:nvPr/>
        </p:nvCxnSpPr>
        <p:spPr>
          <a:xfrm>
            <a:off x="5269623" y="3345020"/>
            <a:ext cx="4411" cy="168564"/>
          </a:xfrm>
          <a:prstGeom prst="straightConnector1">
            <a:avLst/>
          </a:prstGeom>
          <a:noFill/>
          <a:ln w="19050" cap="flat" cmpd="sng" algn="ctr">
            <a:solidFill>
              <a:sysClr val="windowText" lastClr="000000"/>
            </a:solidFill>
            <a:prstDash val="solid"/>
            <a:tailEnd type="triangle"/>
          </a:ln>
          <a:effectLst/>
        </p:spPr>
      </p:cxnSp>
      <p:cxnSp>
        <p:nvCxnSpPr>
          <p:cNvPr id="86" name="Straight Arrow Connector 107">
            <a:extLst>
              <a:ext uri="{FF2B5EF4-FFF2-40B4-BE49-F238E27FC236}">
                <a16:creationId xmlns:a16="http://schemas.microsoft.com/office/drawing/2014/main" id="{A19F146F-0905-6B4A-4FB0-5A6C9A192675}"/>
              </a:ext>
            </a:extLst>
          </p:cNvPr>
          <p:cNvCxnSpPr>
            <a:cxnSpLocks/>
            <a:stCxn id="84" idx="2"/>
            <a:endCxn id="87" idx="0"/>
          </p:cNvCxnSpPr>
          <p:nvPr/>
        </p:nvCxnSpPr>
        <p:spPr>
          <a:xfrm>
            <a:off x="5274034" y="3852629"/>
            <a:ext cx="896" cy="273023"/>
          </a:xfrm>
          <a:prstGeom prst="straightConnector1">
            <a:avLst/>
          </a:prstGeom>
          <a:noFill/>
          <a:ln w="19050" cap="flat" cmpd="sng" algn="ctr">
            <a:solidFill>
              <a:sysClr val="windowText" lastClr="000000"/>
            </a:solidFill>
            <a:prstDash val="solid"/>
            <a:tailEnd type="triangle"/>
          </a:ln>
          <a:effectLst/>
        </p:spPr>
      </p:cxnSp>
      <p:sp>
        <p:nvSpPr>
          <p:cNvPr id="87" name="Flowchart: Process 108">
            <a:extLst>
              <a:ext uri="{FF2B5EF4-FFF2-40B4-BE49-F238E27FC236}">
                <a16:creationId xmlns:a16="http://schemas.microsoft.com/office/drawing/2014/main" id="{8352D7C2-41F2-8F77-02A8-81E56609A738}"/>
              </a:ext>
            </a:extLst>
          </p:cNvPr>
          <p:cNvSpPr/>
          <p:nvPr/>
        </p:nvSpPr>
        <p:spPr>
          <a:xfrm>
            <a:off x="4304908" y="4125652"/>
            <a:ext cx="1940044" cy="327261"/>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Perform CCA on backoff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period boundary</a:t>
            </a:r>
          </a:p>
        </p:txBody>
      </p:sp>
      <p:sp>
        <p:nvSpPr>
          <p:cNvPr id="88" name="Flowchart: Decision 109">
            <a:extLst>
              <a:ext uri="{FF2B5EF4-FFF2-40B4-BE49-F238E27FC236}">
                <a16:creationId xmlns:a16="http://schemas.microsoft.com/office/drawing/2014/main" id="{EF2B620C-6F07-8292-0502-4672E828283C}"/>
              </a:ext>
            </a:extLst>
          </p:cNvPr>
          <p:cNvSpPr/>
          <p:nvPr/>
        </p:nvSpPr>
        <p:spPr>
          <a:xfrm>
            <a:off x="4480759" y="4593704"/>
            <a:ext cx="1584173" cy="281486"/>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Channel idle?</a:t>
            </a:r>
          </a:p>
        </p:txBody>
      </p:sp>
      <p:cxnSp>
        <p:nvCxnSpPr>
          <p:cNvPr id="89" name="Straight Arrow Connector 110">
            <a:extLst>
              <a:ext uri="{FF2B5EF4-FFF2-40B4-BE49-F238E27FC236}">
                <a16:creationId xmlns:a16="http://schemas.microsoft.com/office/drawing/2014/main" id="{D2D508A0-8711-063B-07F7-9AABCF4E20FC}"/>
              </a:ext>
            </a:extLst>
          </p:cNvPr>
          <p:cNvCxnSpPr>
            <a:cxnSpLocks/>
            <a:stCxn id="115" idx="2"/>
            <a:endCxn id="116" idx="0"/>
          </p:cNvCxnSpPr>
          <p:nvPr/>
        </p:nvCxnSpPr>
        <p:spPr>
          <a:xfrm>
            <a:off x="5272269" y="5235686"/>
            <a:ext cx="1328" cy="145406"/>
          </a:xfrm>
          <a:prstGeom prst="straightConnector1">
            <a:avLst/>
          </a:prstGeom>
          <a:noFill/>
          <a:ln w="19050" cap="flat" cmpd="sng" algn="ctr">
            <a:solidFill>
              <a:sysClr val="windowText" lastClr="000000"/>
            </a:solidFill>
            <a:prstDash val="solid"/>
            <a:tailEnd type="triangle"/>
          </a:ln>
          <a:effectLst/>
        </p:spPr>
      </p:cxnSp>
      <p:sp>
        <p:nvSpPr>
          <p:cNvPr id="90" name="TextBox 111">
            <a:extLst>
              <a:ext uri="{FF2B5EF4-FFF2-40B4-BE49-F238E27FC236}">
                <a16:creationId xmlns:a16="http://schemas.microsoft.com/office/drawing/2014/main" id="{E1977208-A9A6-577C-A7AA-9C751B62C967}"/>
              </a:ext>
            </a:extLst>
          </p:cNvPr>
          <p:cNvSpPr txBox="1"/>
          <p:nvPr/>
        </p:nvSpPr>
        <p:spPr>
          <a:xfrm>
            <a:off x="5062134" y="5592885"/>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Y</a:t>
            </a:r>
          </a:p>
        </p:txBody>
      </p:sp>
      <p:cxnSp>
        <p:nvCxnSpPr>
          <p:cNvPr id="91" name="Straight Arrow Connector 112">
            <a:extLst>
              <a:ext uri="{FF2B5EF4-FFF2-40B4-BE49-F238E27FC236}">
                <a16:creationId xmlns:a16="http://schemas.microsoft.com/office/drawing/2014/main" id="{F46DAAB6-A0F2-5FBB-EFD5-FFD796F821E0}"/>
              </a:ext>
            </a:extLst>
          </p:cNvPr>
          <p:cNvCxnSpPr>
            <a:cxnSpLocks/>
            <a:stCxn id="87" idx="2"/>
            <a:endCxn id="88" idx="0"/>
          </p:cNvCxnSpPr>
          <p:nvPr/>
        </p:nvCxnSpPr>
        <p:spPr>
          <a:xfrm flipH="1">
            <a:off x="5272846" y="4452913"/>
            <a:ext cx="2084" cy="140791"/>
          </a:xfrm>
          <a:prstGeom prst="straightConnector1">
            <a:avLst/>
          </a:prstGeom>
          <a:noFill/>
          <a:ln w="19050" cap="flat" cmpd="sng" algn="ctr">
            <a:solidFill>
              <a:sysClr val="windowText" lastClr="000000"/>
            </a:solidFill>
            <a:prstDash val="solid"/>
            <a:tailEnd type="triangle"/>
          </a:ln>
          <a:effectLst/>
        </p:spPr>
      </p:cxnSp>
      <p:sp>
        <p:nvSpPr>
          <p:cNvPr id="92" name="Rounded Rectangle 53">
            <a:extLst>
              <a:ext uri="{FF2B5EF4-FFF2-40B4-BE49-F238E27FC236}">
                <a16:creationId xmlns:a16="http://schemas.microsoft.com/office/drawing/2014/main" id="{2DF58513-25BD-C376-4000-9E954A08DF2A}"/>
              </a:ext>
            </a:extLst>
          </p:cNvPr>
          <p:cNvSpPr/>
          <p:nvPr/>
        </p:nvSpPr>
        <p:spPr>
          <a:xfrm>
            <a:off x="4804792" y="5817840"/>
            <a:ext cx="936103" cy="223855"/>
          </a:xfrm>
          <a:prstGeom prst="roundRect">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Success</a:t>
            </a:r>
          </a:p>
        </p:txBody>
      </p:sp>
      <p:sp>
        <p:nvSpPr>
          <p:cNvPr id="93" name="TextBox 114">
            <a:extLst>
              <a:ext uri="{FF2B5EF4-FFF2-40B4-BE49-F238E27FC236}">
                <a16:creationId xmlns:a16="http://schemas.microsoft.com/office/drawing/2014/main" id="{81A47F53-9066-F928-0E72-DBED3379CFD3}"/>
              </a:ext>
            </a:extLst>
          </p:cNvPr>
          <p:cNvSpPr txBox="1"/>
          <p:nvPr/>
        </p:nvSpPr>
        <p:spPr>
          <a:xfrm>
            <a:off x="8411724" y="4717511"/>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N</a:t>
            </a:r>
          </a:p>
        </p:txBody>
      </p:sp>
      <p:sp>
        <p:nvSpPr>
          <p:cNvPr id="94" name="Flowchart: Process 115">
            <a:extLst>
              <a:ext uri="{FF2B5EF4-FFF2-40B4-BE49-F238E27FC236}">
                <a16:creationId xmlns:a16="http://schemas.microsoft.com/office/drawing/2014/main" id="{FB2819A5-A9BB-51C4-B911-40641E798D2C}"/>
              </a:ext>
            </a:extLst>
          </p:cNvPr>
          <p:cNvSpPr/>
          <p:nvPr/>
        </p:nvSpPr>
        <p:spPr>
          <a:xfrm>
            <a:off x="6549232" y="4026817"/>
            <a:ext cx="1801715" cy="401187"/>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NB=NB+1, CW=CW</a:t>
            </a:r>
            <a:r>
              <a:rPr kumimoji="0" lang="en-US" sz="1050" i="0" u="none" strike="noStrike" kern="0" cap="none" spc="0" normalizeH="0" baseline="-25000" noProof="0" dirty="0">
                <a:ln>
                  <a:noFill/>
                </a:ln>
                <a:solidFill>
                  <a:prstClr val="black"/>
                </a:solidFill>
                <a:effectLst/>
                <a:uLnTx/>
                <a:uFillTx/>
                <a:latin typeface="Calibri" panose="020F0502020204030204" pitchFamily="34" charset="0"/>
                <a:cs typeface="Calibri" panose="020F0502020204030204" pitchFamily="34" charset="0"/>
              </a:rPr>
              <a:t>0</a:t>
            </a:r>
          </a:p>
          <a:p>
            <a:pPr marL="0" marR="0" lvl="0" indent="0" algn="ctr" defTabSz="914400" eaLnBrk="1" fontAlgn="auto" latinLnBrk="0" hangingPunct="1">
              <a:lnSpc>
                <a:spcPct val="100000"/>
              </a:lnSpc>
              <a:spcBef>
                <a:spcPts val="0"/>
              </a:spcBef>
              <a:spcAft>
                <a:spcPts val="0"/>
              </a:spcAft>
              <a:buClrTx/>
              <a:buSzTx/>
              <a:buFontTx/>
              <a:buNone/>
              <a:tabLst/>
              <a:defRPr/>
            </a:pPr>
            <a:r>
              <a:rPr lang="en-US" sz="1050" kern="0" dirty="0">
                <a:solidFill>
                  <a:prstClr val="black"/>
                </a:solidFill>
                <a:latin typeface="Calibri" panose="020F0502020204030204" pitchFamily="34" charset="0"/>
                <a:cs typeface="Calibri" panose="020F0502020204030204" pitchFamily="34" charset="0"/>
              </a:rPr>
              <a:t>BE=min(BE+1, </a:t>
            </a:r>
            <a:r>
              <a:rPr lang="en-US" sz="1050" kern="0" dirty="0" err="1">
                <a:solidFill>
                  <a:prstClr val="black"/>
                </a:solidFill>
                <a:latin typeface="Calibri" panose="020F0502020204030204" pitchFamily="34" charset="0"/>
                <a:cs typeface="Calibri" panose="020F0502020204030204" pitchFamily="34" charset="0"/>
              </a:rPr>
              <a:t>macMaxBE</a:t>
            </a:r>
            <a:r>
              <a:rPr lang="en-US" sz="1050" kern="0" dirty="0">
                <a:solidFill>
                  <a:prstClr val="black"/>
                </a:solidFill>
                <a:latin typeface="Calibri" panose="020F0502020204030204" pitchFamily="34" charset="0"/>
                <a:cs typeface="Calibri" panose="020F0502020204030204" pitchFamily="34" charset="0"/>
              </a:rPr>
              <a:t>)</a:t>
            </a:r>
            <a:endPar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95" name="Flowchart: Decision 116">
            <a:extLst>
              <a:ext uri="{FF2B5EF4-FFF2-40B4-BE49-F238E27FC236}">
                <a16:creationId xmlns:a16="http://schemas.microsoft.com/office/drawing/2014/main" id="{50E0C1E4-C725-E1C5-0A3A-12317F81DC09}"/>
              </a:ext>
            </a:extLst>
          </p:cNvPr>
          <p:cNvSpPr/>
          <p:nvPr/>
        </p:nvSpPr>
        <p:spPr>
          <a:xfrm>
            <a:off x="6395276" y="4612721"/>
            <a:ext cx="2084529" cy="600823"/>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NB &gt; </a:t>
            </a:r>
            <a:r>
              <a:rPr kumimoji="0" lang="en-US" sz="105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macMaxCSMA</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a:t>
            </a:r>
            <a:r>
              <a:rPr kumimoji="0" lang="en-US" sz="105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Backoffs</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t>
            </a:r>
          </a:p>
        </p:txBody>
      </p:sp>
      <p:cxnSp>
        <p:nvCxnSpPr>
          <p:cNvPr id="96" name="Straight Arrow Connector 117">
            <a:extLst>
              <a:ext uri="{FF2B5EF4-FFF2-40B4-BE49-F238E27FC236}">
                <a16:creationId xmlns:a16="http://schemas.microsoft.com/office/drawing/2014/main" id="{2A9B1DE7-F018-DDA7-3258-95631DEB78CA}"/>
              </a:ext>
            </a:extLst>
          </p:cNvPr>
          <p:cNvCxnSpPr>
            <a:cxnSpLocks/>
          </p:cNvCxnSpPr>
          <p:nvPr/>
        </p:nvCxnSpPr>
        <p:spPr>
          <a:xfrm>
            <a:off x="7439330" y="4420913"/>
            <a:ext cx="0" cy="201124"/>
          </a:xfrm>
          <a:prstGeom prst="straightConnector1">
            <a:avLst/>
          </a:prstGeom>
          <a:noFill/>
          <a:ln w="19050" cap="flat" cmpd="sng" algn="ctr">
            <a:solidFill>
              <a:sysClr val="windowText" lastClr="000000"/>
            </a:solidFill>
            <a:prstDash val="solid"/>
            <a:tailEnd type="triangle"/>
          </a:ln>
          <a:effectLst/>
        </p:spPr>
      </p:cxnSp>
      <p:cxnSp>
        <p:nvCxnSpPr>
          <p:cNvPr id="97" name="Straight Arrow Connector 118">
            <a:extLst>
              <a:ext uri="{FF2B5EF4-FFF2-40B4-BE49-F238E27FC236}">
                <a16:creationId xmlns:a16="http://schemas.microsoft.com/office/drawing/2014/main" id="{D7E13E66-5385-DD29-C8B5-9833FC0A0110}"/>
              </a:ext>
            </a:extLst>
          </p:cNvPr>
          <p:cNvCxnSpPr>
            <a:cxnSpLocks/>
            <a:stCxn id="95" idx="2"/>
            <a:endCxn id="99" idx="0"/>
          </p:cNvCxnSpPr>
          <p:nvPr/>
        </p:nvCxnSpPr>
        <p:spPr>
          <a:xfrm flipH="1">
            <a:off x="7435795" y="5213544"/>
            <a:ext cx="1746" cy="282899"/>
          </a:xfrm>
          <a:prstGeom prst="straightConnector1">
            <a:avLst/>
          </a:prstGeom>
          <a:noFill/>
          <a:ln w="19050" cap="flat" cmpd="sng" algn="ctr">
            <a:solidFill>
              <a:sysClr val="windowText" lastClr="000000"/>
            </a:solidFill>
            <a:prstDash val="solid"/>
            <a:tailEnd type="triangle"/>
          </a:ln>
          <a:effectLst/>
        </p:spPr>
      </p:cxnSp>
      <p:sp>
        <p:nvSpPr>
          <p:cNvPr id="98" name="TextBox 119">
            <a:extLst>
              <a:ext uri="{FF2B5EF4-FFF2-40B4-BE49-F238E27FC236}">
                <a16:creationId xmlns:a16="http://schemas.microsoft.com/office/drawing/2014/main" id="{89BA5FE3-01B2-47E1-19F1-430A53D40A92}"/>
              </a:ext>
            </a:extLst>
          </p:cNvPr>
          <p:cNvSpPr txBox="1"/>
          <p:nvPr/>
        </p:nvSpPr>
        <p:spPr>
          <a:xfrm>
            <a:off x="7236526" y="5188464"/>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Y</a:t>
            </a:r>
          </a:p>
        </p:txBody>
      </p:sp>
      <p:sp>
        <p:nvSpPr>
          <p:cNvPr id="99" name="Rounded Rectangle 53">
            <a:extLst>
              <a:ext uri="{FF2B5EF4-FFF2-40B4-BE49-F238E27FC236}">
                <a16:creationId xmlns:a16="http://schemas.microsoft.com/office/drawing/2014/main" id="{AF6B299B-8536-422B-6B7E-CA3EE5BA3179}"/>
              </a:ext>
            </a:extLst>
          </p:cNvPr>
          <p:cNvSpPr/>
          <p:nvPr/>
        </p:nvSpPr>
        <p:spPr>
          <a:xfrm>
            <a:off x="6970453" y="5496443"/>
            <a:ext cx="930683" cy="223855"/>
          </a:xfrm>
          <a:prstGeom prst="roundRect">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Failure</a:t>
            </a:r>
          </a:p>
        </p:txBody>
      </p:sp>
      <p:cxnSp>
        <p:nvCxnSpPr>
          <p:cNvPr id="100" name="Elbow Connector 51">
            <a:extLst>
              <a:ext uri="{FF2B5EF4-FFF2-40B4-BE49-F238E27FC236}">
                <a16:creationId xmlns:a16="http://schemas.microsoft.com/office/drawing/2014/main" id="{1502E934-0AD1-845D-1927-56EEA5A432EE}"/>
              </a:ext>
            </a:extLst>
          </p:cNvPr>
          <p:cNvCxnSpPr>
            <a:cxnSpLocks/>
            <a:stCxn id="95" idx="3"/>
          </p:cNvCxnSpPr>
          <p:nvPr/>
        </p:nvCxnSpPr>
        <p:spPr>
          <a:xfrm flipH="1" flipV="1">
            <a:off x="5314332" y="1517174"/>
            <a:ext cx="3165473" cy="3395959"/>
          </a:xfrm>
          <a:prstGeom prst="bentConnector4">
            <a:avLst>
              <a:gd name="adj1" fmla="val -12759"/>
              <a:gd name="adj2" fmla="val 99468"/>
            </a:avLst>
          </a:prstGeom>
          <a:noFill/>
          <a:ln w="19050" cap="flat" cmpd="sng" algn="ctr">
            <a:solidFill>
              <a:sysClr val="windowText" lastClr="000000"/>
            </a:solidFill>
            <a:prstDash val="solid"/>
            <a:tailEnd type="triangle"/>
          </a:ln>
          <a:effectLst/>
        </p:spPr>
      </p:cxnSp>
      <p:sp>
        <p:nvSpPr>
          <p:cNvPr id="101" name="TextBox 122">
            <a:extLst>
              <a:ext uri="{FF2B5EF4-FFF2-40B4-BE49-F238E27FC236}">
                <a16:creationId xmlns:a16="http://schemas.microsoft.com/office/drawing/2014/main" id="{88526DB7-66D3-888A-EF96-263AFB39A2CA}"/>
              </a:ext>
            </a:extLst>
          </p:cNvPr>
          <p:cNvSpPr txBox="1"/>
          <p:nvPr/>
        </p:nvSpPr>
        <p:spPr>
          <a:xfrm>
            <a:off x="6028920" y="4494238"/>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N</a:t>
            </a:r>
          </a:p>
        </p:txBody>
      </p:sp>
      <p:sp>
        <p:nvSpPr>
          <p:cNvPr id="102" name="TextBox 123">
            <a:extLst>
              <a:ext uri="{FF2B5EF4-FFF2-40B4-BE49-F238E27FC236}">
                <a16:creationId xmlns:a16="http://schemas.microsoft.com/office/drawing/2014/main" id="{6EA33172-F462-68B9-96AB-D48E420EE70D}"/>
              </a:ext>
            </a:extLst>
          </p:cNvPr>
          <p:cNvSpPr txBox="1"/>
          <p:nvPr/>
        </p:nvSpPr>
        <p:spPr>
          <a:xfrm>
            <a:off x="6088167" y="3456073"/>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N</a:t>
            </a:r>
          </a:p>
        </p:txBody>
      </p:sp>
      <p:sp>
        <p:nvSpPr>
          <p:cNvPr id="103" name="Flowchart: Process 124">
            <a:extLst>
              <a:ext uri="{FF2B5EF4-FFF2-40B4-BE49-F238E27FC236}">
                <a16:creationId xmlns:a16="http://schemas.microsoft.com/office/drawing/2014/main" id="{54FAD99B-ABED-85FC-EF78-19E37B137A01}"/>
              </a:ext>
            </a:extLst>
          </p:cNvPr>
          <p:cNvSpPr/>
          <p:nvPr/>
        </p:nvSpPr>
        <p:spPr>
          <a:xfrm>
            <a:off x="6439236" y="3261556"/>
            <a:ext cx="2037965" cy="245531"/>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050" kern="0" dirty="0">
                <a:solidFill>
                  <a:prstClr val="black"/>
                </a:solidFill>
                <a:latin typeface="Calibri" panose="020F0502020204030204" pitchFamily="34" charset="0"/>
                <a:cs typeface="Calibri" panose="020F0502020204030204" pitchFamily="34" charset="0"/>
              </a:rPr>
              <a:t>Locate </a:t>
            </a:r>
            <a:r>
              <a:rPr lang="en-US" sz="1050" kern="0" dirty="0" err="1">
                <a:solidFill>
                  <a:prstClr val="black"/>
                </a:solidFill>
                <a:latin typeface="Calibri" panose="020F0502020204030204" pitchFamily="34" charset="0"/>
                <a:cs typeface="Calibri" panose="020F0502020204030204" pitchFamily="34" charset="0"/>
              </a:rPr>
              <a:t>backoff</a:t>
            </a:r>
            <a:r>
              <a:rPr lang="en-US" sz="1050" kern="0" dirty="0">
                <a:solidFill>
                  <a:prstClr val="black"/>
                </a:solidFill>
                <a:latin typeface="Calibri" panose="020F0502020204030204" pitchFamily="34" charset="0"/>
                <a:cs typeface="Calibri" panose="020F0502020204030204" pitchFamily="34" charset="0"/>
              </a:rPr>
              <a:t> period boundary</a:t>
            </a:r>
            <a:endPar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cxnSp>
        <p:nvCxnSpPr>
          <p:cNvPr id="104" name="Elbow Connector 51">
            <a:extLst>
              <a:ext uri="{FF2B5EF4-FFF2-40B4-BE49-F238E27FC236}">
                <a16:creationId xmlns:a16="http://schemas.microsoft.com/office/drawing/2014/main" id="{6C37987D-E659-28DE-1909-252712F0E87A}"/>
              </a:ext>
            </a:extLst>
          </p:cNvPr>
          <p:cNvCxnSpPr>
            <a:cxnSpLocks/>
            <a:stCxn id="111" idx="0"/>
            <a:endCxn id="9" idx="3"/>
          </p:cNvCxnSpPr>
          <p:nvPr/>
        </p:nvCxnSpPr>
        <p:spPr>
          <a:xfrm rot="16200000" flipV="1">
            <a:off x="6920712" y="1900322"/>
            <a:ext cx="136148" cy="930136"/>
          </a:xfrm>
          <a:prstGeom prst="bentConnector2">
            <a:avLst/>
          </a:prstGeom>
          <a:noFill/>
          <a:ln w="19050" cap="flat" cmpd="sng" algn="ctr">
            <a:solidFill>
              <a:sysClr val="windowText" lastClr="000000"/>
            </a:solidFill>
            <a:prstDash val="solid"/>
            <a:tailEnd type="triangle"/>
          </a:ln>
          <a:effectLst/>
        </p:spPr>
      </p:cxnSp>
      <p:cxnSp>
        <p:nvCxnSpPr>
          <p:cNvPr id="105" name="Elbow Connector 51">
            <a:extLst>
              <a:ext uri="{FF2B5EF4-FFF2-40B4-BE49-F238E27FC236}">
                <a16:creationId xmlns:a16="http://schemas.microsoft.com/office/drawing/2014/main" id="{1CE3E56C-40F1-75D1-36CB-5344F55B1446}"/>
              </a:ext>
            </a:extLst>
          </p:cNvPr>
          <p:cNvCxnSpPr>
            <a:cxnSpLocks/>
            <a:stCxn id="84" idx="3"/>
            <a:endCxn id="103" idx="2"/>
          </p:cNvCxnSpPr>
          <p:nvPr/>
        </p:nvCxnSpPr>
        <p:spPr>
          <a:xfrm flipV="1">
            <a:off x="6136940" y="3507087"/>
            <a:ext cx="1321279" cy="176020"/>
          </a:xfrm>
          <a:prstGeom prst="bentConnector2">
            <a:avLst/>
          </a:prstGeom>
          <a:noFill/>
          <a:ln w="19050" cap="flat" cmpd="sng" algn="ctr">
            <a:solidFill>
              <a:sysClr val="windowText" lastClr="000000"/>
            </a:solidFill>
            <a:prstDash val="solid"/>
            <a:tailEnd type="triangle"/>
          </a:ln>
          <a:effectLst/>
        </p:spPr>
      </p:cxnSp>
      <p:sp>
        <p:nvSpPr>
          <p:cNvPr id="106" name="TextBox 127">
            <a:extLst>
              <a:ext uri="{FF2B5EF4-FFF2-40B4-BE49-F238E27FC236}">
                <a16:creationId xmlns:a16="http://schemas.microsoft.com/office/drawing/2014/main" id="{655E048B-9185-DCEA-1DFB-BD8EBEF3C987}"/>
              </a:ext>
            </a:extLst>
          </p:cNvPr>
          <p:cNvSpPr txBox="1"/>
          <p:nvPr/>
        </p:nvSpPr>
        <p:spPr>
          <a:xfrm>
            <a:off x="5962258" y="2552030"/>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N</a:t>
            </a:r>
          </a:p>
        </p:txBody>
      </p:sp>
      <p:cxnSp>
        <p:nvCxnSpPr>
          <p:cNvPr id="107" name="Elbow Connector 51">
            <a:extLst>
              <a:ext uri="{FF2B5EF4-FFF2-40B4-BE49-F238E27FC236}">
                <a16:creationId xmlns:a16="http://schemas.microsoft.com/office/drawing/2014/main" id="{85203263-B7FD-E71A-DCEE-7059C6F8BEE6}"/>
              </a:ext>
            </a:extLst>
          </p:cNvPr>
          <p:cNvCxnSpPr>
            <a:cxnSpLocks/>
            <a:stCxn id="88" idx="3"/>
            <a:endCxn id="94" idx="1"/>
          </p:cNvCxnSpPr>
          <p:nvPr/>
        </p:nvCxnSpPr>
        <p:spPr>
          <a:xfrm flipV="1">
            <a:off x="6064932" y="4227411"/>
            <a:ext cx="484300" cy="507036"/>
          </a:xfrm>
          <a:prstGeom prst="bentConnector3">
            <a:avLst>
              <a:gd name="adj1" fmla="val 61407"/>
            </a:avLst>
          </a:prstGeom>
          <a:noFill/>
          <a:ln w="19050" cap="flat" cmpd="sng" algn="ctr">
            <a:solidFill>
              <a:sysClr val="windowText" lastClr="000000"/>
            </a:solidFill>
            <a:prstDash val="solid"/>
            <a:tailEnd type="triangle"/>
          </a:ln>
          <a:effectLst/>
        </p:spPr>
      </p:cxnSp>
      <p:sp>
        <p:nvSpPr>
          <p:cNvPr id="108" name="Rectangle 152">
            <a:extLst>
              <a:ext uri="{FF2B5EF4-FFF2-40B4-BE49-F238E27FC236}">
                <a16:creationId xmlns:a16="http://schemas.microsoft.com/office/drawing/2014/main" id="{EEDA20A0-2078-1DC5-9036-C325427C0768}"/>
              </a:ext>
            </a:extLst>
          </p:cNvPr>
          <p:cNvSpPr/>
          <p:nvPr/>
        </p:nvSpPr>
        <p:spPr bwMode="auto">
          <a:xfrm>
            <a:off x="3919606" y="1628585"/>
            <a:ext cx="4866942" cy="2286820"/>
          </a:xfrm>
          <a:prstGeom prst="rect">
            <a:avLst/>
          </a:prstGeom>
          <a:noFill/>
          <a:ln w="19050" cap="flat" cmpd="sng" algn="ctr">
            <a:solidFill>
              <a:schemeClr val="tx1">
                <a:lumMod val="65000"/>
                <a:lumOff val="35000"/>
              </a:schemeClr>
            </a:solidFill>
            <a:prstDash val="sysDash"/>
            <a:round/>
            <a:headEnd type="none" w="med" len="med"/>
            <a:tailEnd type="none" w="med" len="med"/>
          </a:ln>
          <a:effectLst/>
        </p:spPr>
        <p:txBody>
          <a:bodyPr vert="horz" wrap="square" lIns="18000" tIns="45720" rIns="1800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200" i="0" u="none" strike="noStrike" cap="none" normalizeH="0" baseline="0">
              <a:ln>
                <a:noFill/>
              </a:ln>
              <a:solidFill>
                <a:schemeClr val="bg1"/>
              </a:solidFill>
              <a:effectLst/>
              <a:latin typeface="Calibri" panose="020F0502020204030204" pitchFamily="34" charset="0"/>
              <a:ea typeface="MS Gothic" charset="-128"/>
              <a:cs typeface="Calibri" panose="020F0502020204030204" pitchFamily="34" charset="0"/>
            </a:endParaRPr>
          </a:p>
        </p:txBody>
      </p:sp>
      <p:sp>
        <p:nvSpPr>
          <p:cNvPr id="109" name="TextBox 153">
            <a:extLst>
              <a:ext uri="{FF2B5EF4-FFF2-40B4-BE49-F238E27FC236}">
                <a16:creationId xmlns:a16="http://schemas.microsoft.com/office/drawing/2014/main" id="{E067E0F7-6C4E-0E58-DC09-4E639C8AF5ED}"/>
              </a:ext>
            </a:extLst>
          </p:cNvPr>
          <p:cNvSpPr txBox="1"/>
          <p:nvPr/>
        </p:nvSpPr>
        <p:spPr>
          <a:xfrm>
            <a:off x="6632642" y="1622029"/>
            <a:ext cx="1886566" cy="523220"/>
          </a:xfrm>
          <a:prstGeom prst="rect">
            <a:avLst/>
          </a:prstGeom>
          <a:noFill/>
          <a:effectLst/>
        </p:spPr>
        <p:txBody>
          <a:bodyPr wrap="square" lIns="18000" rIns="18000" rtlCol="0">
            <a:spAutoFit/>
          </a:bodyPr>
          <a:lstStyle/>
          <a:p>
            <a:pPr algn="ctr" eaLnBrk="1" fontAlgn="auto" hangingPunct="1">
              <a:spcBef>
                <a:spcPts val="0"/>
              </a:spcBef>
              <a:spcAft>
                <a:spcPts val="0"/>
              </a:spcAft>
            </a:pPr>
            <a:r>
              <a:rPr lang="en-US" sz="1400" b="1" dirty="0">
                <a:solidFill>
                  <a:srgbClr val="00B050"/>
                </a:solidFill>
                <a:latin typeface="Calibri" panose="020F0502020204030204" pitchFamily="34" charset="0"/>
                <a:cs typeface="Calibri" panose="020F0502020204030204" pitchFamily="34" charset="0"/>
              </a:rPr>
              <a:t>Slotted </a:t>
            </a:r>
            <a:r>
              <a:rPr lang="en-US" sz="1400" b="1" dirty="0" err="1">
                <a:solidFill>
                  <a:srgbClr val="00B050"/>
                </a:solidFill>
                <a:latin typeface="Calibri" panose="020F0502020204030204" pitchFamily="34" charset="0"/>
                <a:cs typeface="Calibri" panose="020F0502020204030204" pitchFamily="34" charset="0"/>
              </a:rPr>
              <a:t>Suspendable</a:t>
            </a:r>
            <a:r>
              <a:rPr lang="en-US" sz="1400" b="1" dirty="0">
                <a:solidFill>
                  <a:srgbClr val="00B050"/>
                </a:solidFill>
                <a:latin typeface="Calibri" panose="020F0502020204030204" pitchFamily="34" charset="0"/>
                <a:cs typeface="Calibri" panose="020F0502020204030204" pitchFamily="34" charset="0"/>
              </a:rPr>
              <a:t> </a:t>
            </a:r>
            <a:r>
              <a:rPr lang="en-US" sz="1400" b="1" dirty="0" err="1">
                <a:solidFill>
                  <a:srgbClr val="00B050"/>
                </a:solidFill>
                <a:latin typeface="Calibri" panose="020F0502020204030204" pitchFamily="34" charset="0"/>
                <a:cs typeface="Calibri" panose="020F0502020204030204" pitchFamily="34" charset="0"/>
              </a:rPr>
              <a:t>Backoff</a:t>
            </a:r>
            <a:endParaRPr lang="en-US" sz="1400" b="1" dirty="0">
              <a:solidFill>
                <a:srgbClr val="00B050"/>
              </a:solidFill>
              <a:latin typeface="Calibri" panose="020F0502020204030204" pitchFamily="34" charset="0"/>
              <a:cs typeface="Calibri" panose="020F0502020204030204" pitchFamily="34" charset="0"/>
            </a:endParaRPr>
          </a:p>
        </p:txBody>
      </p:sp>
      <p:sp>
        <p:nvSpPr>
          <p:cNvPr id="110" name="Flowchart: Process 154">
            <a:extLst>
              <a:ext uri="{FF2B5EF4-FFF2-40B4-BE49-F238E27FC236}">
                <a16:creationId xmlns:a16="http://schemas.microsoft.com/office/drawing/2014/main" id="{8FC8D268-4941-250E-B3E8-1AC1438FF26A}"/>
              </a:ext>
            </a:extLst>
          </p:cNvPr>
          <p:cNvSpPr/>
          <p:nvPr/>
        </p:nvSpPr>
        <p:spPr>
          <a:xfrm>
            <a:off x="6439236" y="2872009"/>
            <a:ext cx="2037964" cy="245531"/>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050" kern="0" dirty="0">
                <a:solidFill>
                  <a:prstClr val="black"/>
                </a:solidFill>
                <a:latin typeface="Calibri" panose="020F0502020204030204" pitchFamily="34" charset="0"/>
                <a:cs typeface="Calibri" panose="020F0502020204030204" pitchFamily="34" charset="0"/>
              </a:rPr>
              <a:t>BT=</a:t>
            </a:r>
            <a:r>
              <a:rPr lang="en-US" sz="1050" kern="0" dirty="0" err="1">
                <a:solidFill>
                  <a:prstClr val="black"/>
                </a:solidFill>
                <a:latin typeface="Calibri" panose="020F0502020204030204" pitchFamily="34" charset="0"/>
                <a:cs typeface="Calibri" panose="020F0502020204030204" pitchFamily="34" charset="0"/>
              </a:rPr>
              <a:t>BT+aUnitBackoffPeriod</a:t>
            </a:r>
            <a:endPar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111" name="Flowchart: Decision 155">
            <a:extLst>
              <a:ext uri="{FF2B5EF4-FFF2-40B4-BE49-F238E27FC236}">
                <a16:creationId xmlns:a16="http://schemas.microsoft.com/office/drawing/2014/main" id="{98917AA5-DD57-63D0-22BB-1F9C5DEB2F50}"/>
              </a:ext>
            </a:extLst>
          </p:cNvPr>
          <p:cNvSpPr/>
          <p:nvPr/>
        </p:nvSpPr>
        <p:spPr>
          <a:xfrm>
            <a:off x="6539893" y="2433464"/>
            <a:ext cx="1827922" cy="282161"/>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BT &gt; </a:t>
            </a:r>
            <a:r>
              <a:rPr kumimoji="0" lang="en-US" sz="105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MaxBT</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t>
            </a:r>
          </a:p>
        </p:txBody>
      </p:sp>
      <p:cxnSp>
        <p:nvCxnSpPr>
          <p:cNvPr id="112" name="Elbow Connector 51">
            <a:extLst>
              <a:ext uri="{FF2B5EF4-FFF2-40B4-BE49-F238E27FC236}">
                <a16:creationId xmlns:a16="http://schemas.microsoft.com/office/drawing/2014/main" id="{A62A2C05-5699-B691-BFC5-57E449098D37}"/>
              </a:ext>
            </a:extLst>
          </p:cNvPr>
          <p:cNvCxnSpPr>
            <a:cxnSpLocks/>
            <a:stCxn id="5" idx="3"/>
            <a:endCxn id="103" idx="1"/>
          </p:cNvCxnSpPr>
          <p:nvPr/>
        </p:nvCxnSpPr>
        <p:spPr>
          <a:xfrm>
            <a:off x="5998554" y="2774815"/>
            <a:ext cx="440682" cy="609507"/>
          </a:xfrm>
          <a:prstGeom prst="bentConnector3">
            <a:avLst>
              <a:gd name="adj1" fmla="val 50000"/>
            </a:avLst>
          </a:prstGeom>
          <a:noFill/>
          <a:ln w="19050" cap="flat" cmpd="sng" algn="ctr">
            <a:solidFill>
              <a:sysClr val="windowText" lastClr="000000"/>
            </a:solidFill>
            <a:prstDash val="solid"/>
            <a:tailEnd type="triangle"/>
          </a:ln>
          <a:effectLst/>
        </p:spPr>
      </p:cxnSp>
      <p:cxnSp>
        <p:nvCxnSpPr>
          <p:cNvPr id="113" name="Straight Arrow Connector 157">
            <a:extLst>
              <a:ext uri="{FF2B5EF4-FFF2-40B4-BE49-F238E27FC236}">
                <a16:creationId xmlns:a16="http://schemas.microsoft.com/office/drawing/2014/main" id="{E00230D6-B534-612F-5705-73062E9E0FDC}"/>
              </a:ext>
            </a:extLst>
          </p:cNvPr>
          <p:cNvCxnSpPr>
            <a:cxnSpLocks/>
            <a:stCxn id="110" idx="2"/>
            <a:endCxn id="103" idx="0"/>
          </p:cNvCxnSpPr>
          <p:nvPr/>
        </p:nvCxnSpPr>
        <p:spPr>
          <a:xfrm>
            <a:off x="7458218" y="3117540"/>
            <a:ext cx="1" cy="144016"/>
          </a:xfrm>
          <a:prstGeom prst="straightConnector1">
            <a:avLst/>
          </a:prstGeom>
          <a:noFill/>
          <a:ln w="19050" cap="flat" cmpd="sng" algn="ctr">
            <a:solidFill>
              <a:sysClr val="windowText" lastClr="000000"/>
            </a:solidFill>
            <a:prstDash val="solid"/>
            <a:headEnd type="triangle"/>
            <a:tailEnd type="none"/>
          </a:ln>
          <a:effectLst/>
        </p:spPr>
      </p:cxnSp>
      <p:cxnSp>
        <p:nvCxnSpPr>
          <p:cNvPr id="114" name="Straight Arrow Connector 158">
            <a:extLst>
              <a:ext uri="{FF2B5EF4-FFF2-40B4-BE49-F238E27FC236}">
                <a16:creationId xmlns:a16="http://schemas.microsoft.com/office/drawing/2014/main" id="{4505C757-7FC9-3ABD-BEB8-D3F8B526CF62}"/>
              </a:ext>
            </a:extLst>
          </p:cNvPr>
          <p:cNvCxnSpPr>
            <a:cxnSpLocks/>
            <a:stCxn id="111" idx="2"/>
            <a:endCxn id="110" idx="0"/>
          </p:cNvCxnSpPr>
          <p:nvPr/>
        </p:nvCxnSpPr>
        <p:spPr>
          <a:xfrm>
            <a:off x="7453854" y="2715625"/>
            <a:ext cx="4364" cy="156384"/>
          </a:xfrm>
          <a:prstGeom prst="straightConnector1">
            <a:avLst/>
          </a:prstGeom>
          <a:noFill/>
          <a:ln w="19050" cap="flat" cmpd="sng" algn="ctr">
            <a:solidFill>
              <a:sysClr val="windowText" lastClr="000000"/>
            </a:solidFill>
            <a:prstDash val="solid"/>
            <a:headEnd type="triangle"/>
            <a:tailEnd type="none"/>
          </a:ln>
          <a:effectLst/>
        </p:spPr>
      </p:cxnSp>
      <p:sp>
        <p:nvSpPr>
          <p:cNvPr id="115" name="Flowchart: Process 163">
            <a:extLst>
              <a:ext uri="{FF2B5EF4-FFF2-40B4-BE49-F238E27FC236}">
                <a16:creationId xmlns:a16="http://schemas.microsoft.com/office/drawing/2014/main" id="{1FB40C2B-FCD3-646E-3FE0-C82DFE039602}"/>
              </a:ext>
            </a:extLst>
          </p:cNvPr>
          <p:cNvSpPr/>
          <p:nvPr/>
        </p:nvSpPr>
        <p:spPr>
          <a:xfrm>
            <a:off x="4594539" y="5025752"/>
            <a:ext cx="1355459" cy="209934"/>
          </a:xfrm>
          <a:prstGeom prst="flowChartProcess">
            <a:avLst/>
          </a:prstGeom>
          <a:noFill/>
          <a:ln w="19050" cap="flat" cmpd="sng" algn="ctr">
            <a:solidFill>
              <a:schemeClr val="tx1"/>
            </a:solidFill>
            <a:prstDash val="solid"/>
          </a:ln>
          <a:effectLst/>
        </p:spPr>
        <p:txBody>
          <a:bodyPr lIns="18000" rIns="18000" rtlCol="0" anchor="ctr"/>
          <a:lstStyle/>
          <a:p>
            <a:pPr lvl="0" algn="ctr" eaLnBrk="1" fontAlgn="auto" hangingPunct="1">
              <a:spcBef>
                <a:spcPts val="0"/>
              </a:spcBef>
              <a:spcAft>
                <a:spcPts val="0"/>
              </a:spcAft>
              <a:defRPr/>
            </a:pPr>
            <a:r>
              <a:rPr lang="en-US" sz="1050" kern="0" dirty="0">
                <a:solidFill>
                  <a:prstClr val="black"/>
                </a:solidFill>
                <a:latin typeface="Calibri" panose="020F0502020204030204" pitchFamily="34" charset="0"/>
                <a:cs typeface="Calibri" panose="020F0502020204030204" pitchFamily="34" charset="0"/>
              </a:rPr>
              <a:t>CW </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t>
            </a:r>
            <a:r>
              <a:rPr lang="en-US" sz="1050" kern="0" dirty="0">
                <a:solidFill>
                  <a:prstClr val="black"/>
                </a:solidFill>
                <a:latin typeface="Calibri" panose="020F0502020204030204" pitchFamily="34" charset="0"/>
                <a:cs typeface="Calibri" panose="020F0502020204030204" pitchFamily="34" charset="0"/>
              </a:rPr>
              <a:t> CW-</a:t>
            </a: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1</a:t>
            </a:r>
          </a:p>
        </p:txBody>
      </p:sp>
      <p:sp>
        <p:nvSpPr>
          <p:cNvPr id="116" name="Flowchart: Decision 164">
            <a:extLst>
              <a:ext uri="{FF2B5EF4-FFF2-40B4-BE49-F238E27FC236}">
                <a16:creationId xmlns:a16="http://schemas.microsoft.com/office/drawing/2014/main" id="{5D8C1524-1264-FD54-DD48-05D38EEB953B}"/>
              </a:ext>
            </a:extLst>
          </p:cNvPr>
          <p:cNvSpPr/>
          <p:nvPr/>
        </p:nvSpPr>
        <p:spPr>
          <a:xfrm>
            <a:off x="4551631" y="5381092"/>
            <a:ext cx="1443931" cy="281486"/>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CW=0?</a:t>
            </a:r>
          </a:p>
        </p:txBody>
      </p:sp>
      <p:cxnSp>
        <p:nvCxnSpPr>
          <p:cNvPr id="117" name="Elbow Connector 51">
            <a:extLst>
              <a:ext uri="{FF2B5EF4-FFF2-40B4-BE49-F238E27FC236}">
                <a16:creationId xmlns:a16="http://schemas.microsoft.com/office/drawing/2014/main" id="{68EC4C84-5DE8-0806-8641-F4132F8E9872}"/>
              </a:ext>
            </a:extLst>
          </p:cNvPr>
          <p:cNvCxnSpPr>
            <a:cxnSpLocks/>
          </p:cNvCxnSpPr>
          <p:nvPr/>
        </p:nvCxnSpPr>
        <p:spPr>
          <a:xfrm rot="10800000" flipH="1">
            <a:off x="4583061" y="3995605"/>
            <a:ext cx="653779" cy="1526230"/>
          </a:xfrm>
          <a:prstGeom prst="bentConnector4">
            <a:avLst>
              <a:gd name="adj1" fmla="val -64396"/>
              <a:gd name="adj2" fmla="val 99795"/>
            </a:avLst>
          </a:prstGeom>
          <a:noFill/>
          <a:ln w="19050" cap="flat" cmpd="sng" algn="ctr">
            <a:solidFill>
              <a:sysClr val="windowText" lastClr="000000"/>
            </a:solidFill>
            <a:prstDash val="solid"/>
            <a:tailEnd type="triangle"/>
          </a:ln>
          <a:effectLst/>
        </p:spPr>
      </p:cxnSp>
      <p:cxnSp>
        <p:nvCxnSpPr>
          <p:cNvPr id="118" name="Straight Arrow Connector 166">
            <a:extLst>
              <a:ext uri="{FF2B5EF4-FFF2-40B4-BE49-F238E27FC236}">
                <a16:creationId xmlns:a16="http://schemas.microsoft.com/office/drawing/2014/main" id="{C60BB8E1-D758-0F22-ADFE-3C88DEC8E093}"/>
              </a:ext>
            </a:extLst>
          </p:cNvPr>
          <p:cNvCxnSpPr>
            <a:cxnSpLocks/>
            <a:stCxn id="88" idx="2"/>
            <a:endCxn id="115" idx="0"/>
          </p:cNvCxnSpPr>
          <p:nvPr/>
        </p:nvCxnSpPr>
        <p:spPr>
          <a:xfrm flipH="1">
            <a:off x="5272269" y="4875190"/>
            <a:ext cx="577" cy="150562"/>
          </a:xfrm>
          <a:prstGeom prst="straightConnector1">
            <a:avLst/>
          </a:prstGeom>
          <a:noFill/>
          <a:ln w="19050" cap="flat" cmpd="sng" algn="ctr">
            <a:solidFill>
              <a:sysClr val="windowText" lastClr="000000"/>
            </a:solidFill>
            <a:prstDash val="solid"/>
            <a:tailEnd type="triangle"/>
          </a:ln>
          <a:effectLst/>
        </p:spPr>
      </p:cxnSp>
      <p:cxnSp>
        <p:nvCxnSpPr>
          <p:cNvPr id="119" name="Straight Arrow Connector 167">
            <a:extLst>
              <a:ext uri="{FF2B5EF4-FFF2-40B4-BE49-F238E27FC236}">
                <a16:creationId xmlns:a16="http://schemas.microsoft.com/office/drawing/2014/main" id="{6DBAECF4-8F05-D17C-507F-10B9851A08EE}"/>
              </a:ext>
            </a:extLst>
          </p:cNvPr>
          <p:cNvCxnSpPr>
            <a:cxnSpLocks/>
            <a:stCxn id="116" idx="2"/>
            <a:endCxn id="92" idx="0"/>
          </p:cNvCxnSpPr>
          <p:nvPr/>
        </p:nvCxnSpPr>
        <p:spPr>
          <a:xfrm flipH="1">
            <a:off x="5272844" y="5662578"/>
            <a:ext cx="753" cy="155262"/>
          </a:xfrm>
          <a:prstGeom prst="straightConnector1">
            <a:avLst/>
          </a:prstGeom>
          <a:noFill/>
          <a:ln w="19050" cap="flat" cmpd="sng" algn="ctr">
            <a:solidFill>
              <a:sysClr val="windowText" lastClr="000000"/>
            </a:solidFill>
            <a:prstDash val="solid"/>
            <a:tailEnd type="triangle"/>
          </a:ln>
          <a:effectLst/>
        </p:spPr>
      </p:cxnSp>
      <p:sp>
        <p:nvSpPr>
          <p:cNvPr id="120" name="TextBox 168">
            <a:extLst>
              <a:ext uri="{FF2B5EF4-FFF2-40B4-BE49-F238E27FC236}">
                <a16:creationId xmlns:a16="http://schemas.microsoft.com/office/drawing/2014/main" id="{B2C48319-F1AE-A5F7-5351-6A899D3305C4}"/>
              </a:ext>
            </a:extLst>
          </p:cNvPr>
          <p:cNvSpPr txBox="1"/>
          <p:nvPr/>
        </p:nvSpPr>
        <p:spPr>
          <a:xfrm>
            <a:off x="4396051" y="5283938"/>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N</a:t>
            </a:r>
          </a:p>
        </p:txBody>
      </p:sp>
      <p:cxnSp>
        <p:nvCxnSpPr>
          <p:cNvPr id="121" name="Elbow Connector 51">
            <a:extLst>
              <a:ext uri="{FF2B5EF4-FFF2-40B4-BE49-F238E27FC236}">
                <a16:creationId xmlns:a16="http://schemas.microsoft.com/office/drawing/2014/main" id="{16E7EFB1-DB54-1384-B95B-ACBC508B1C97}"/>
              </a:ext>
            </a:extLst>
          </p:cNvPr>
          <p:cNvCxnSpPr>
            <a:cxnSpLocks/>
            <a:stCxn id="111" idx="3"/>
            <a:endCxn id="99" idx="3"/>
          </p:cNvCxnSpPr>
          <p:nvPr/>
        </p:nvCxnSpPr>
        <p:spPr>
          <a:xfrm flipH="1">
            <a:off x="7901136" y="2574545"/>
            <a:ext cx="466679" cy="3033826"/>
          </a:xfrm>
          <a:prstGeom prst="bentConnector3">
            <a:avLst>
              <a:gd name="adj1" fmla="val -135115"/>
            </a:avLst>
          </a:prstGeom>
          <a:noFill/>
          <a:ln w="19050" cap="flat" cmpd="sng" algn="ctr">
            <a:solidFill>
              <a:sysClr val="windowText" lastClr="000000"/>
            </a:solidFill>
            <a:prstDash val="solid"/>
            <a:tailEnd type="triangle"/>
          </a:ln>
          <a:effectLst/>
        </p:spPr>
      </p:cxnSp>
      <p:sp>
        <p:nvSpPr>
          <p:cNvPr id="122" name="Flowchart: Process 171">
            <a:extLst>
              <a:ext uri="{FF2B5EF4-FFF2-40B4-BE49-F238E27FC236}">
                <a16:creationId xmlns:a16="http://schemas.microsoft.com/office/drawing/2014/main" id="{EB12E8E8-95EB-DC79-81F7-4E316C55CE99}"/>
              </a:ext>
            </a:extLst>
          </p:cNvPr>
          <p:cNvSpPr/>
          <p:nvPr/>
        </p:nvSpPr>
        <p:spPr>
          <a:xfrm>
            <a:off x="2212503" y="2837893"/>
            <a:ext cx="1441655" cy="316694"/>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NB=0, BT=0</a:t>
            </a:r>
          </a:p>
          <a:p>
            <a:pPr marL="0" marR="0" lvl="0" indent="0" algn="ctr" defTabSz="914400" eaLnBrk="1" fontAlgn="auto" latinLnBrk="0" hangingPunct="1">
              <a:lnSpc>
                <a:spcPct val="100000"/>
              </a:lnSpc>
              <a:spcBef>
                <a:spcPts val="0"/>
              </a:spcBef>
              <a:spcAft>
                <a:spcPts val="0"/>
              </a:spcAft>
              <a:buClrTx/>
              <a:buSzTx/>
              <a:buFontTx/>
              <a:buNone/>
              <a:tabLst/>
              <a:defRPr/>
            </a:pPr>
            <a:r>
              <a:rPr lang="en-US" sz="1000" kern="0" dirty="0">
                <a:solidFill>
                  <a:prstClr val="black"/>
                </a:solidFill>
                <a:latin typeface="Calibri" panose="020F0502020204030204" pitchFamily="34" charset="0"/>
                <a:cs typeface="Calibri" panose="020F0502020204030204" pitchFamily="34" charset="0"/>
              </a:rPr>
              <a:t>CW=CW</a:t>
            </a:r>
            <a:r>
              <a:rPr lang="en-US" sz="1000" kern="0" baseline="-25000" dirty="0">
                <a:solidFill>
                  <a:prstClr val="black"/>
                </a:solidFill>
                <a:latin typeface="Calibri" panose="020F0502020204030204" pitchFamily="34" charset="0"/>
                <a:cs typeface="Calibri" panose="020F0502020204030204" pitchFamily="34" charset="0"/>
              </a:rPr>
              <a:t>0</a:t>
            </a:r>
            <a:endParaRPr kumimoji="0" lang="en-US" sz="1000" i="0" u="none" strike="noStrike" kern="0" cap="none" spc="0" normalizeH="0" baseline="-25000" noProof="0" dirty="0">
              <a:ln>
                <a:noFill/>
              </a:ln>
              <a:solidFill>
                <a:prstClr val="black"/>
              </a:solidFill>
              <a:effectLst/>
              <a:uLnTx/>
              <a:uFillTx/>
              <a:latin typeface="Calibri" panose="020F0502020204030204" pitchFamily="34" charset="0"/>
              <a:cs typeface="Calibri" panose="020F0502020204030204" pitchFamily="34" charset="0"/>
            </a:endParaRPr>
          </a:p>
        </p:txBody>
      </p:sp>
      <p:cxnSp>
        <p:nvCxnSpPr>
          <p:cNvPr id="123" name="Straight Arrow Connector 172">
            <a:extLst>
              <a:ext uri="{FF2B5EF4-FFF2-40B4-BE49-F238E27FC236}">
                <a16:creationId xmlns:a16="http://schemas.microsoft.com/office/drawing/2014/main" id="{4A297FF8-047E-51A2-964B-3E39E9B63C96}"/>
              </a:ext>
            </a:extLst>
          </p:cNvPr>
          <p:cNvCxnSpPr>
            <a:cxnSpLocks/>
            <a:stCxn id="124" idx="2"/>
            <a:endCxn id="122" idx="0"/>
          </p:cNvCxnSpPr>
          <p:nvPr/>
        </p:nvCxnSpPr>
        <p:spPr>
          <a:xfrm flipH="1">
            <a:off x="2933331" y="2649488"/>
            <a:ext cx="695" cy="188405"/>
          </a:xfrm>
          <a:prstGeom prst="straightConnector1">
            <a:avLst/>
          </a:prstGeom>
          <a:noFill/>
          <a:ln w="19050" cap="flat" cmpd="sng" algn="ctr">
            <a:solidFill>
              <a:sysClr val="windowText" lastClr="000000"/>
            </a:solidFill>
            <a:prstDash val="solid"/>
            <a:tailEnd type="triangle"/>
          </a:ln>
          <a:effectLst/>
        </p:spPr>
      </p:cxnSp>
      <p:sp>
        <p:nvSpPr>
          <p:cNvPr id="124" name="Rounded Rectangle 53">
            <a:extLst>
              <a:ext uri="{FF2B5EF4-FFF2-40B4-BE49-F238E27FC236}">
                <a16:creationId xmlns:a16="http://schemas.microsoft.com/office/drawing/2014/main" id="{A2324DA3-0ED0-0186-689C-1B317187AEA4}"/>
              </a:ext>
            </a:extLst>
          </p:cNvPr>
          <p:cNvSpPr/>
          <p:nvPr/>
        </p:nvSpPr>
        <p:spPr>
          <a:xfrm>
            <a:off x="2212503" y="2340993"/>
            <a:ext cx="1443045" cy="308495"/>
          </a:xfrm>
          <a:prstGeom prst="roundRect">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Slotted </a:t>
            </a:r>
            <a:r>
              <a:rPr kumimoji="0" lang="en-US" sz="100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suspendable</a:t>
            </a: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CSMA-CA</a:t>
            </a:r>
          </a:p>
        </p:txBody>
      </p:sp>
      <p:sp>
        <p:nvSpPr>
          <p:cNvPr id="125" name="Flowchart: Process 178">
            <a:extLst>
              <a:ext uri="{FF2B5EF4-FFF2-40B4-BE49-F238E27FC236}">
                <a16:creationId xmlns:a16="http://schemas.microsoft.com/office/drawing/2014/main" id="{73E482FE-9128-338D-A066-A20AA14B3409}"/>
              </a:ext>
            </a:extLst>
          </p:cNvPr>
          <p:cNvSpPr/>
          <p:nvPr/>
        </p:nvSpPr>
        <p:spPr>
          <a:xfrm>
            <a:off x="2209541" y="4151247"/>
            <a:ext cx="1438213" cy="285145"/>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000" kern="0" dirty="0">
                <a:solidFill>
                  <a:prstClr val="black"/>
                </a:solidFill>
                <a:latin typeface="Calibri" panose="020F0502020204030204" pitchFamily="34" charset="0"/>
                <a:cs typeface="Calibri" panose="020F0502020204030204" pitchFamily="34" charset="0"/>
              </a:rPr>
              <a:t>BE=</a:t>
            </a:r>
            <a:r>
              <a:rPr lang="en-US" sz="1000" kern="0" dirty="0" err="1">
                <a:solidFill>
                  <a:prstClr val="black"/>
                </a:solidFill>
                <a:latin typeface="Calibri" panose="020F0502020204030204" pitchFamily="34" charset="0"/>
                <a:cs typeface="Calibri" panose="020F0502020204030204" pitchFamily="34" charset="0"/>
              </a:rPr>
              <a:t>macMinBe</a:t>
            </a:r>
            <a:endPar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126" name="Flowchart: Decision 179">
            <a:extLst>
              <a:ext uri="{FF2B5EF4-FFF2-40B4-BE49-F238E27FC236}">
                <a16:creationId xmlns:a16="http://schemas.microsoft.com/office/drawing/2014/main" id="{40A2818C-4C79-A235-FBAE-A2BF86DB51C5}"/>
              </a:ext>
            </a:extLst>
          </p:cNvPr>
          <p:cNvSpPr/>
          <p:nvPr/>
        </p:nvSpPr>
        <p:spPr>
          <a:xfrm>
            <a:off x="2168477" y="3388862"/>
            <a:ext cx="1532966" cy="524265"/>
          </a:xfrm>
          <a:prstGeom prst="flowChartDecision">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Battery Life Extension?</a:t>
            </a:r>
          </a:p>
        </p:txBody>
      </p:sp>
      <p:cxnSp>
        <p:nvCxnSpPr>
          <p:cNvPr id="127" name="Straight Arrow Connector 180">
            <a:extLst>
              <a:ext uri="{FF2B5EF4-FFF2-40B4-BE49-F238E27FC236}">
                <a16:creationId xmlns:a16="http://schemas.microsoft.com/office/drawing/2014/main" id="{C6B7A2EA-14FD-1F58-0CBD-0DC8923C9638}"/>
              </a:ext>
            </a:extLst>
          </p:cNvPr>
          <p:cNvCxnSpPr>
            <a:cxnSpLocks/>
          </p:cNvCxnSpPr>
          <p:nvPr/>
        </p:nvCxnSpPr>
        <p:spPr>
          <a:xfrm>
            <a:off x="2932584" y="3143517"/>
            <a:ext cx="0" cy="245345"/>
          </a:xfrm>
          <a:prstGeom prst="straightConnector1">
            <a:avLst/>
          </a:prstGeom>
          <a:noFill/>
          <a:ln w="19050" cap="flat" cmpd="sng" algn="ctr">
            <a:solidFill>
              <a:sysClr val="windowText" lastClr="000000"/>
            </a:solidFill>
            <a:prstDash val="solid"/>
            <a:tailEnd type="triangle"/>
          </a:ln>
          <a:effectLst/>
        </p:spPr>
      </p:cxnSp>
      <p:cxnSp>
        <p:nvCxnSpPr>
          <p:cNvPr id="128" name="Straight Arrow Connector 183">
            <a:extLst>
              <a:ext uri="{FF2B5EF4-FFF2-40B4-BE49-F238E27FC236}">
                <a16:creationId xmlns:a16="http://schemas.microsoft.com/office/drawing/2014/main" id="{555FFD47-3AA9-8B7F-2AB3-EABE27991D04}"/>
              </a:ext>
            </a:extLst>
          </p:cNvPr>
          <p:cNvCxnSpPr>
            <a:cxnSpLocks/>
          </p:cNvCxnSpPr>
          <p:nvPr/>
        </p:nvCxnSpPr>
        <p:spPr>
          <a:xfrm>
            <a:off x="2931851" y="3912745"/>
            <a:ext cx="0" cy="245345"/>
          </a:xfrm>
          <a:prstGeom prst="straightConnector1">
            <a:avLst/>
          </a:prstGeom>
          <a:noFill/>
          <a:ln w="19050" cap="flat" cmpd="sng" algn="ctr">
            <a:solidFill>
              <a:sysClr val="windowText" lastClr="000000"/>
            </a:solidFill>
            <a:prstDash val="solid"/>
            <a:tailEnd type="triangle"/>
          </a:ln>
          <a:effectLst/>
        </p:spPr>
      </p:cxnSp>
      <p:sp>
        <p:nvSpPr>
          <p:cNvPr id="129" name="Flowchart: Process 184">
            <a:extLst>
              <a:ext uri="{FF2B5EF4-FFF2-40B4-BE49-F238E27FC236}">
                <a16:creationId xmlns:a16="http://schemas.microsoft.com/office/drawing/2014/main" id="{634C00B7-8A9D-A3AB-D422-7603E4DDFB0D}"/>
              </a:ext>
            </a:extLst>
          </p:cNvPr>
          <p:cNvSpPr/>
          <p:nvPr/>
        </p:nvSpPr>
        <p:spPr>
          <a:xfrm>
            <a:off x="974921" y="3493918"/>
            <a:ext cx="897570" cy="343702"/>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000" kern="0" dirty="0">
                <a:solidFill>
                  <a:prstClr val="black"/>
                </a:solidFill>
                <a:latin typeface="Calibri" panose="020F0502020204030204" pitchFamily="34" charset="0"/>
                <a:cs typeface="Calibri" panose="020F0502020204030204" pitchFamily="34" charset="0"/>
              </a:rPr>
              <a:t>BE=min{2, </a:t>
            </a:r>
            <a:r>
              <a:rPr lang="en-US" sz="1000" kern="0" dirty="0" err="1">
                <a:solidFill>
                  <a:prstClr val="black"/>
                </a:solidFill>
                <a:latin typeface="Calibri" panose="020F0502020204030204" pitchFamily="34" charset="0"/>
                <a:cs typeface="Calibri" panose="020F0502020204030204" pitchFamily="34" charset="0"/>
              </a:rPr>
              <a:t>macMinBe</a:t>
            </a:r>
            <a:r>
              <a:rPr lang="en-US" sz="1000" kern="0" dirty="0">
                <a:solidFill>
                  <a:prstClr val="black"/>
                </a:solidFill>
                <a:latin typeface="Calibri" panose="020F0502020204030204" pitchFamily="34" charset="0"/>
                <a:cs typeface="Calibri" panose="020F0502020204030204" pitchFamily="34" charset="0"/>
              </a:rPr>
              <a:t>}</a:t>
            </a:r>
            <a:endPar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130" name="Flowchart: Process 185">
            <a:extLst>
              <a:ext uri="{FF2B5EF4-FFF2-40B4-BE49-F238E27FC236}">
                <a16:creationId xmlns:a16="http://schemas.microsoft.com/office/drawing/2014/main" id="{90953779-1BAE-A740-DDA9-7EF040310CCB}"/>
              </a:ext>
            </a:extLst>
          </p:cNvPr>
          <p:cNvSpPr/>
          <p:nvPr/>
        </p:nvSpPr>
        <p:spPr>
          <a:xfrm>
            <a:off x="2209540" y="4677012"/>
            <a:ext cx="1438213" cy="332630"/>
          </a:xfrm>
          <a:prstGeom prst="flowChartProcess">
            <a:avLst/>
          </a:prstGeom>
          <a:noFill/>
          <a:ln w="19050" cap="flat" cmpd="sng" algn="ctr">
            <a:solidFill>
              <a:schemeClr val="tx1"/>
            </a:solidFill>
            <a:prstDash val="solid"/>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Locate </a:t>
            </a:r>
            <a:r>
              <a:rPr kumimoji="0" lang="en-US" sz="1000" i="0" u="none" strike="noStrike" kern="0" cap="none" spc="0" normalizeH="0" baseline="0" noProof="0" dirty="0" err="1">
                <a:ln>
                  <a:noFill/>
                </a:ln>
                <a:solidFill>
                  <a:prstClr val="black"/>
                </a:solidFill>
                <a:effectLst/>
                <a:uLnTx/>
                <a:uFillTx/>
                <a:latin typeface="Calibri" panose="020F0502020204030204" pitchFamily="34" charset="0"/>
                <a:cs typeface="Calibri" panose="020F0502020204030204" pitchFamily="34" charset="0"/>
              </a:rPr>
              <a:t>backoff</a:t>
            </a:r>
            <a:r>
              <a:rPr kumimoji="0" lang="en-US" sz="100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period boundary</a:t>
            </a:r>
          </a:p>
        </p:txBody>
      </p:sp>
      <p:cxnSp>
        <p:nvCxnSpPr>
          <p:cNvPr id="131" name="Straight Arrow Connector 186">
            <a:extLst>
              <a:ext uri="{FF2B5EF4-FFF2-40B4-BE49-F238E27FC236}">
                <a16:creationId xmlns:a16="http://schemas.microsoft.com/office/drawing/2014/main" id="{A46AB8BD-A98C-881C-4166-34626BF99FD8}"/>
              </a:ext>
            </a:extLst>
          </p:cNvPr>
          <p:cNvCxnSpPr>
            <a:cxnSpLocks/>
          </p:cNvCxnSpPr>
          <p:nvPr/>
        </p:nvCxnSpPr>
        <p:spPr>
          <a:xfrm>
            <a:off x="1872491" y="3651313"/>
            <a:ext cx="290577" cy="0"/>
          </a:xfrm>
          <a:prstGeom prst="straightConnector1">
            <a:avLst/>
          </a:prstGeom>
          <a:noFill/>
          <a:ln w="19050" cap="flat" cmpd="sng" algn="ctr">
            <a:solidFill>
              <a:sysClr val="windowText" lastClr="000000"/>
            </a:solidFill>
            <a:prstDash val="solid"/>
            <a:headEnd type="triangle"/>
            <a:tailEnd type="none"/>
          </a:ln>
          <a:effectLst/>
        </p:spPr>
      </p:cxnSp>
      <p:sp>
        <p:nvSpPr>
          <p:cNvPr id="132" name="TextBox 187">
            <a:extLst>
              <a:ext uri="{FF2B5EF4-FFF2-40B4-BE49-F238E27FC236}">
                <a16:creationId xmlns:a16="http://schemas.microsoft.com/office/drawing/2014/main" id="{4C13294B-6F9E-D927-61FB-D77F56C35BA4}"/>
              </a:ext>
            </a:extLst>
          </p:cNvPr>
          <p:cNvSpPr txBox="1"/>
          <p:nvPr/>
        </p:nvSpPr>
        <p:spPr>
          <a:xfrm>
            <a:off x="2386639" y="3865754"/>
            <a:ext cx="441871" cy="246221"/>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00" dirty="0">
                <a:solidFill>
                  <a:prstClr val="black"/>
                </a:solidFill>
                <a:latin typeface="Calibri" panose="020F0502020204030204" pitchFamily="34" charset="0"/>
                <a:cs typeface="Calibri" panose="020F0502020204030204" pitchFamily="34" charset="0"/>
              </a:rPr>
              <a:t>N</a:t>
            </a:r>
          </a:p>
        </p:txBody>
      </p:sp>
      <p:sp>
        <p:nvSpPr>
          <p:cNvPr id="133" name="TextBox 188">
            <a:extLst>
              <a:ext uri="{FF2B5EF4-FFF2-40B4-BE49-F238E27FC236}">
                <a16:creationId xmlns:a16="http://schemas.microsoft.com/office/drawing/2014/main" id="{5C0F3E49-2F81-B9F8-8AAE-F6B245CE4127}"/>
              </a:ext>
            </a:extLst>
          </p:cNvPr>
          <p:cNvSpPr txBox="1"/>
          <p:nvPr/>
        </p:nvSpPr>
        <p:spPr>
          <a:xfrm>
            <a:off x="2028779" y="3376113"/>
            <a:ext cx="441871" cy="246221"/>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00" dirty="0">
                <a:solidFill>
                  <a:prstClr val="black"/>
                </a:solidFill>
                <a:latin typeface="Calibri" panose="020F0502020204030204" pitchFamily="34" charset="0"/>
                <a:cs typeface="Calibri" panose="020F0502020204030204" pitchFamily="34" charset="0"/>
              </a:rPr>
              <a:t>Y</a:t>
            </a:r>
          </a:p>
        </p:txBody>
      </p:sp>
      <p:cxnSp>
        <p:nvCxnSpPr>
          <p:cNvPr id="134" name="Straight Arrow Connector 189">
            <a:extLst>
              <a:ext uri="{FF2B5EF4-FFF2-40B4-BE49-F238E27FC236}">
                <a16:creationId xmlns:a16="http://schemas.microsoft.com/office/drawing/2014/main" id="{FD3394ED-F2E2-DA4C-AAE6-2A3FD25BFEC5}"/>
              </a:ext>
            </a:extLst>
          </p:cNvPr>
          <p:cNvCxnSpPr>
            <a:cxnSpLocks/>
          </p:cNvCxnSpPr>
          <p:nvPr/>
        </p:nvCxnSpPr>
        <p:spPr>
          <a:xfrm>
            <a:off x="2935533" y="4436392"/>
            <a:ext cx="0" cy="245345"/>
          </a:xfrm>
          <a:prstGeom prst="straightConnector1">
            <a:avLst/>
          </a:prstGeom>
          <a:noFill/>
          <a:ln w="19050" cap="flat" cmpd="sng" algn="ctr">
            <a:solidFill>
              <a:sysClr val="windowText" lastClr="000000"/>
            </a:solidFill>
            <a:prstDash val="solid"/>
            <a:tailEnd type="triangle"/>
          </a:ln>
          <a:effectLst/>
        </p:spPr>
      </p:cxnSp>
      <p:cxnSp>
        <p:nvCxnSpPr>
          <p:cNvPr id="135" name="Elbow Connector 51">
            <a:extLst>
              <a:ext uri="{FF2B5EF4-FFF2-40B4-BE49-F238E27FC236}">
                <a16:creationId xmlns:a16="http://schemas.microsoft.com/office/drawing/2014/main" id="{1ECF626A-D8B9-5500-6C43-11EF56102C05}"/>
              </a:ext>
            </a:extLst>
          </p:cNvPr>
          <p:cNvCxnSpPr>
            <a:cxnSpLocks/>
            <a:stCxn id="129" idx="2"/>
          </p:cNvCxnSpPr>
          <p:nvPr/>
        </p:nvCxnSpPr>
        <p:spPr>
          <a:xfrm rot="16200000" flipH="1">
            <a:off x="1837635" y="3423690"/>
            <a:ext cx="680286" cy="1508145"/>
          </a:xfrm>
          <a:prstGeom prst="bentConnector2">
            <a:avLst/>
          </a:prstGeom>
          <a:noFill/>
          <a:ln w="19050" cap="flat" cmpd="sng" algn="ctr">
            <a:solidFill>
              <a:sysClr val="windowText" lastClr="000000"/>
            </a:solidFill>
            <a:prstDash val="solid"/>
            <a:tailEnd type="triangle"/>
          </a:ln>
          <a:effectLst/>
        </p:spPr>
      </p:cxnSp>
      <p:cxnSp>
        <p:nvCxnSpPr>
          <p:cNvPr id="136" name="Elbow Connector 51">
            <a:extLst>
              <a:ext uri="{FF2B5EF4-FFF2-40B4-BE49-F238E27FC236}">
                <a16:creationId xmlns:a16="http://schemas.microsoft.com/office/drawing/2014/main" id="{DC3ED0D4-682D-4F07-D533-8BECCC54028E}"/>
              </a:ext>
            </a:extLst>
          </p:cNvPr>
          <p:cNvCxnSpPr>
            <a:cxnSpLocks/>
            <a:stCxn id="130" idx="3"/>
            <a:endCxn id="7" idx="0"/>
          </p:cNvCxnSpPr>
          <p:nvPr/>
        </p:nvCxnSpPr>
        <p:spPr>
          <a:xfrm flipV="1">
            <a:off x="3647753" y="1737053"/>
            <a:ext cx="1623155" cy="3106274"/>
          </a:xfrm>
          <a:prstGeom prst="bentConnector4">
            <a:avLst>
              <a:gd name="adj1" fmla="val 11176"/>
              <a:gd name="adj2" fmla="val 109444"/>
            </a:avLst>
          </a:prstGeom>
          <a:noFill/>
          <a:ln w="19050" cap="flat" cmpd="sng" algn="ctr">
            <a:solidFill>
              <a:sysClr val="windowText" lastClr="000000"/>
            </a:solidFill>
            <a:prstDash val="solid"/>
            <a:tailEnd type="triangle"/>
          </a:ln>
          <a:effectLst/>
        </p:spPr>
      </p:cxnSp>
      <p:sp>
        <p:nvSpPr>
          <p:cNvPr id="137" name="TextBox 198">
            <a:extLst>
              <a:ext uri="{FF2B5EF4-FFF2-40B4-BE49-F238E27FC236}">
                <a16:creationId xmlns:a16="http://schemas.microsoft.com/office/drawing/2014/main" id="{01469307-6EC4-480C-AD51-CCBEC9ADEF59}"/>
              </a:ext>
            </a:extLst>
          </p:cNvPr>
          <p:cNvSpPr txBox="1"/>
          <p:nvPr/>
        </p:nvSpPr>
        <p:spPr>
          <a:xfrm>
            <a:off x="5327346" y="3883189"/>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Y</a:t>
            </a:r>
          </a:p>
        </p:txBody>
      </p:sp>
      <p:sp>
        <p:nvSpPr>
          <p:cNvPr id="138" name="TextBox 203">
            <a:extLst>
              <a:ext uri="{FF2B5EF4-FFF2-40B4-BE49-F238E27FC236}">
                <a16:creationId xmlns:a16="http://schemas.microsoft.com/office/drawing/2014/main" id="{8702600E-0AC8-3002-8A02-40C43DAAF115}"/>
              </a:ext>
            </a:extLst>
          </p:cNvPr>
          <p:cNvSpPr txBox="1"/>
          <p:nvPr/>
        </p:nvSpPr>
        <p:spPr>
          <a:xfrm>
            <a:off x="7496919" y="2228127"/>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N</a:t>
            </a:r>
          </a:p>
        </p:txBody>
      </p:sp>
      <p:sp>
        <p:nvSpPr>
          <p:cNvPr id="139" name="TextBox 204">
            <a:extLst>
              <a:ext uri="{FF2B5EF4-FFF2-40B4-BE49-F238E27FC236}">
                <a16:creationId xmlns:a16="http://schemas.microsoft.com/office/drawing/2014/main" id="{51FF0E51-D52B-9B4D-75C8-2EE4FC07A8C9}"/>
              </a:ext>
            </a:extLst>
          </p:cNvPr>
          <p:cNvSpPr txBox="1"/>
          <p:nvPr/>
        </p:nvSpPr>
        <p:spPr>
          <a:xfrm>
            <a:off x="8348877" y="2347885"/>
            <a:ext cx="441871" cy="253916"/>
          </a:xfrm>
          <a:prstGeom prst="rect">
            <a:avLst/>
          </a:prstGeom>
          <a:noFill/>
          <a:effectLst/>
        </p:spPr>
        <p:txBody>
          <a:bodyPr wrap="square" lIns="18000" rIns="18000" rtlCol="0">
            <a:spAutoFit/>
          </a:bodyPr>
          <a:lstStyle/>
          <a:p>
            <a:pPr eaLnBrk="1" fontAlgn="auto" hangingPunct="1">
              <a:spcBef>
                <a:spcPts val="0"/>
              </a:spcBef>
              <a:spcAft>
                <a:spcPts val="0"/>
              </a:spcAft>
            </a:pPr>
            <a:r>
              <a:rPr lang="en-US" sz="1050" dirty="0">
                <a:solidFill>
                  <a:prstClr val="black"/>
                </a:solidFill>
                <a:latin typeface="Calibri" panose="020F0502020204030204" pitchFamily="34" charset="0"/>
                <a:cs typeface="Calibri" panose="020F0502020204030204" pitchFamily="34" charset="0"/>
              </a:rPr>
              <a:t>Y</a:t>
            </a:r>
          </a:p>
        </p:txBody>
      </p:sp>
      <p:sp>
        <p:nvSpPr>
          <p:cNvPr id="140" name="TextBox 205">
            <a:extLst>
              <a:ext uri="{FF2B5EF4-FFF2-40B4-BE49-F238E27FC236}">
                <a16:creationId xmlns:a16="http://schemas.microsoft.com/office/drawing/2014/main" id="{55D236FF-5502-E914-4256-6E6A97A549CA}"/>
              </a:ext>
            </a:extLst>
          </p:cNvPr>
          <p:cNvSpPr txBox="1"/>
          <p:nvPr/>
        </p:nvSpPr>
        <p:spPr>
          <a:xfrm>
            <a:off x="926346" y="1425352"/>
            <a:ext cx="2718614" cy="276999"/>
          </a:xfrm>
          <a:prstGeom prst="rect">
            <a:avLst/>
          </a:prstGeom>
          <a:noFill/>
          <a:effectLst/>
        </p:spPr>
        <p:txBody>
          <a:bodyPr wrap="square" lIns="18000" rIns="18000" rtlCol="0">
            <a:spAutoFit/>
          </a:bodyPr>
          <a:lstStyle/>
          <a:p>
            <a:r>
              <a:rPr lang="en-US" sz="1200" b="1" dirty="0">
                <a:solidFill>
                  <a:schemeClr val="tx1"/>
                </a:solidFill>
                <a:latin typeface="Calibri" panose="020F0502020204030204" pitchFamily="34" charset="0"/>
                <a:cs typeface="Calibri" panose="020F0502020204030204" pitchFamily="34" charset="0"/>
              </a:rPr>
              <a:t>NUBP = Number of Unit </a:t>
            </a:r>
            <a:r>
              <a:rPr lang="en-US" sz="1200" b="1" dirty="0" err="1">
                <a:solidFill>
                  <a:schemeClr val="tx1"/>
                </a:solidFill>
                <a:latin typeface="Calibri" panose="020F0502020204030204" pitchFamily="34" charset="0"/>
                <a:cs typeface="Calibri" panose="020F0502020204030204" pitchFamily="34" charset="0"/>
              </a:rPr>
              <a:t>Backoff</a:t>
            </a:r>
            <a:r>
              <a:rPr lang="en-US" sz="1200" b="1" dirty="0">
                <a:solidFill>
                  <a:schemeClr val="tx1"/>
                </a:solidFill>
                <a:latin typeface="Calibri" panose="020F0502020204030204" pitchFamily="34" charset="0"/>
                <a:cs typeface="Calibri" panose="020F0502020204030204" pitchFamily="34" charset="0"/>
              </a:rPr>
              <a:t> Periods</a:t>
            </a:r>
          </a:p>
        </p:txBody>
      </p:sp>
      <p:cxnSp>
        <p:nvCxnSpPr>
          <p:cNvPr id="141" name="Straight Connector 206">
            <a:extLst>
              <a:ext uri="{FF2B5EF4-FFF2-40B4-BE49-F238E27FC236}">
                <a16:creationId xmlns:a16="http://schemas.microsoft.com/office/drawing/2014/main" id="{173967E4-BDBB-18F8-AF1C-5386A75795F1}"/>
              </a:ext>
            </a:extLst>
          </p:cNvPr>
          <p:cNvCxnSpPr>
            <a:cxnSpLocks/>
          </p:cNvCxnSpPr>
          <p:nvPr/>
        </p:nvCxnSpPr>
        <p:spPr>
          <a:xfrm flipV="1">
            <a:off x="844352" y="1353344"/>
            <a:ext cx="0" cy="4788532"/>
          </a:xfrm>
          <a:prstGeom prst="line">
            <a:avLst/>
          </a:prstGeom>
          <a:ln w="19050">
            <a:solidFill>
              <a:srgbClr val="00B050"/>
            </a:solidFill>
          </a:ln>
          <a:effectLst/>
        </p:spPr>
        <p:style>
          <a:lnRef idx="1">
            <a:schemeClr val="accent1"/>
          </a:lnRef>
          <a:fillRef idx="0">
            <a:schemeClr val="accent1"/>
          </a:fillRef>
          <a:effectRef idx="0">
            <a:schemeClr val="accent1"/>
          </a:effectRef>
          <a:fontRef idx="minor">
            <a:schemeClr val="tx1"/>
          </a:fontRef>
        </p:style>
      </p:cxnSp>
      <p:cxnSp>
        <p:nvCxnSpPr>
          <p:cNvPr id="142" name="Straight Connector 207">
            <a:extLst>
              <a:ext uri="{FF2B5EF4-FFF2-40B4-BE49-F238E27FC236}">
                <a16:creationId xmlns:a16="http://schemas.microsoft.com/office/drawing/2014/main" id="{90958663-39DB-77BD-FFD7-76F63C909E23}"/>
              </a:ext>
            </a:extLst>
          </p:cNvPr>
          <p:cNvCxnSpPr>
            <a:cxnSpLocks/>
          </p:cNvCxnSpPr>
          <p:nvPr/>
        </p:nvCxnSpPr>
        <p:spPr>
          <a:xfrm flipV="1">
            <a:off x="9341296" y="1353344"/>
            <a:ext cx="0" cy="4788532"/>
          </a:xfrm>
          <a:prstGeom prst="line">
            <a:avLst/>
          </a:prstGeom>
          <a:ln w="19050">
            <a:solidFill>
              <a:srgbClr val="00B050"/>
            </a:solidFill>
          </a:ln>
          <a:effectLst/>
        </p:spPr>
        <p:style>
          <a:lnRef idx="1">
            <a:schemeClr val="accent1"/>
          </a:lnRef>
          <a:fillRef idx="0">
            <a:schemeClr val="accent1"/>
          </a:fillRef>
          <a:effectRef idx="0">
            <a:schemeClr val="accent1"/>
          </a:effectRef>
          <a:fontRef idx="minor">
            <a:schemeClr val="tx1"/>
          </a:fontRef>
        </p:style>
      </p:cxnSp>
      <p:cxnSp>
        <p:nvCxnSpPr>
          <p:cNvPr id="143" name="Straight Connector 209">
            <a:extLst>
              <a:ext uri="{FF2B5EF4-FFF2-40B4-BE49-F238E27FC236}">
                <a16:creationId xmlns:a16="http://schemas.microsoft.com/office/drawing/2014/main" id="{E5A78F63-839A-6587-5D0F-B022371BDAAC}"/>
              </a:ext>
            </a:extLst>
          </p:cNvPr>
          <p:cNvCxnSpPr>
            <a:cxnSpLocks/>
          </p:cNvCxnSpPr>
          <p:nvPr/>
        </p:nvCxnSpPr>
        <p:spPr>
          <a:xfrm>
            <a:off x="844352" y="6141876"/>
            <a:ext cx="8496944" cy="0"/>
          </a:xfrm>
          <a:prstGeom prst="line">
            <a:avLst/>
          </a:prstGeom>
          <a:ln w="19050">
            <a:solidFill>
              <a:srgbClr val="00B050"/>
            </a:solidFill>
          </a:ln>
          <a:effectLst/>
        </p:spPr>
        <p:style>
          <a:lnRef idx="1">
            <a:schemeClr val="accent1"/>
          </a:lnRef>
          <a:fillRef idx="0">
            <a:schemeClr val="accent1"/>
          </a:fillRef>
          <a:effectRef idx="0">
            <a:schemeClr val="accent1"/>
          </a:effectRef>
          <a:fontRef idx="minor">
            <a:schemeClr val="tx1"/>
          </a:fontRef>
        </p:style>
      </p:cxnSp>
      <p:cxnSp>
        <p:nvCxnSpPr>
          <p:cNvPr id="144" name="Straight Connector 210">
            <a:extLst>
              <a:ext uri="{FF2B5EF4-FFF2-40B4-BE49-F238E27FC236}">
                <a16:creationId xmlns:a16="http://schemas.microsoft.com/office/drawing/2014/main" id="{7DFFDBEF-CE58-1D4D-9C8D-A5083E29F27C}"/>
              </a:ext>
            </a:extLst>
          </p:cNvPr>
          <p:cNvCxnSpPr>
            <a:cxnSpLocks/>
          </p:cNvCxnSpPr>
          <p:nvPr/>
        </p:nvCxnSpPr>
        <p:spPr>
          <a:xfrm>
            <a:off x="844352" y="1353344"/>
            <a:ext cx="8496944" cy="0"/>
          </a:xfrm>
          <a:prstGeom prst="line">
            <a:avLst/>
          </a:prstGeom>
          <a:ln w="19050">
            <a:solidFill>
              <a:srgbClr val="00B050"/>
            </a:solidFill>
          </a:ln>
          <a:effectLst/>
        </p:spPr>
        <p:style>
          <a:lnRef idx="1">
            <a:schemeClr val="accent1"/>
          </a:lnRef>
          <a:fillRef idx="0">
            <a:schemeClr val="accent1"/>
          </a:fillRef>
          <a:effectRef idx="0">
            <a:schemeClr val="accent1"/>
          </a:effectRef>
          <a:fontRef idx="minor">
            <a:schemeClr val="tx1"/>
          </a:fontRef>
        </p:style>
      </p:cxnSp>
      <p:sp>
        <p:nvSpPr>
          <p:cNvPr id="145" name="TextBox 211">
            <a:extLst>
              <a:ext uri="{FF2B5EF4-FFF2-40B4-BE49-F238E27FC236}">
                <a16:creationId xmlns:a16="http://schemas.microsoft.com/office/drawing/2014/main" id="{48460D93-CDE4-7C41-9E03-7B5991731F6A}"/>
              </a:ext>
            </a:extLst>
          </p:cNvPr>
          <p:cNvSpPr txBox="1"/>
          <p:nvPr/>
        </p:nvSpPr>
        <p:spPr>
          <a:xfrm>
            <a:off x="931275" y="1661513"/>
            <a:ext cx="1641031" cy="276999"/>
          </a:xfrm>
          <a:prstGeom prst="rect">
            <a:avLst/>
          </a:prstGeom>
          <a:noFill/>
          <a:effectLst/>
        </p:spPr>
        <p:txBody>
          <a:bodyPr wrap="square" lIns="18000" rIns="18000" rtlCol="0">
            <a:spAutoFit/>
          </a:bodyPr>
          <a:lstStyle/>
          <a:p>
            <a:r>
              <a:rPr lang="en-US" sz="1200" b="1" dirty="0">
                <a:solidFill>
                  <a:schemeClr val="tx1"/>
                </a:solidFill>
                <a:latin typeface="Calibri" panose="020F0502020204030204" pitchFamily="34" charset="0"/>
                <a:cs typeface="Calibri" panose="020F0502020204030204" pitchFamily="34" charset="0"/>
              </a:rPr>
              <a:t>BT = </a:t>
            </a:r>
            <a:r>
              <a:rPr lang="en-US" sz="1200" b="1" dirty="0" err="1">
                <a:solidFill>
                  <a:schemeClr val="tx1"/>
                </a:solidFill>
                <a:latin typeface="Calibri" panose="020F0502020204030204" pitchFamily="34" charset="0"/>
                <a:cs typeface="Calibri" panose="020F0502020204030204" pitchFamily="34" charset="0"/>
              </a:rPr>
              <a:t>Backoff</a:t>
            </a:r>
            <a:r>
              <a:rPr lang="en-US" sz="1200" b="1" dirty="0">
                <a:solidFill>
                  <a:schemeClr val="tx1"/>
                </a:solidFill>
                <a:latin typeface="Calibri" panose="020F0502020204030204" pitchFamily="34" charset="0"/>
                <a:cs typeface="Calibri" panose="020F0502020204030204" pitchFamily="34" charset="0"/>
              </a:rPr>
              <a:t> Time</a:t>
            </a:r>
          </a:p>
        </p:txBody>
      </p:sp>
      <p:sp>
        <p:nvSpPr>
          <p:cNvPr id="146" name="TextBox 212">
            <a:extLst>
              <a:ext uri="{FF2B5EF4-FFF2-40B4-BE49-F238E27FC236}">
                <a16:creationId xmlns:a16="http://schemas.microsoft.com/office/drawing/2014/main" id="{89A07319-5064-1647-AF6D-9D37B8F281AF}"/>
              </a:ext>
            </a:extLst>
          </p:cNvPr>
          <p:cNvSpPr txBox="1"/>
          <p:nvPr/>
        </p:nvSpPr>
        <p:spPr>
          <a:xfrm>
            <a:off x="923425" y="1904437"/>
            <a:ext cx="2758286" cy="276999"/>
          </a:xfrm>
          <a:prstGeom prst="rect">
            <a:avLst/>
          </a:prstGeom>
          <a:noFill/>
          <a:effectLst/>
        </p:spPr>
        <p:txBody>
          <a:bodyPr wrap="square" lIns="18000" rIns="18000" rtlCol="0">
            <a:spAutoFit/>
          </a:bodyPr>
          <a:lstStyle/>
          <a:p>
            <a:r>
              <a:rPr lang="en-US" sz="1200" b="1" dirty="0" err="1">
                <a:solidFill>
                  <a:schemeClr val="tx1"/>
                </a:solidFill>
                <a:latin typeface="Calibri" panose="020F0502020204030204" pitchFamily="34" charset="0"/>
                <a:cs typeface="Calibri" panose="020F0502020204030204" pitchFamily="34" charset="0"/>
              </a:rPr>
              <a:t>MaxBT</a:t>
            </a:r>
            <a:r>
              <a:rPr lang="en-US" sz="1200" b="1" dirty="0">
                <a:solidFill>
                  <a:schemeClr val="tx1"/>
                </a:solidFill>
                <a:latin typeface="Calibri" panose="020F0502020204030204" pitchFamily="34" charset="0"/>
                <a:cs typeface="Calibri" panose="020F0502020204030204" pitchFamily="34" charset="0"/>
              </a:rPr>
              <a:t> = </a:t>
            </a:r>
            <a:r>
              <a:rPr lang="en-US" sz="1200" b="1" dirty="0" err="1">
                <a:solidFill>
                  <a:schemeClr val="tx1"/>
                </a:solidFill>
                <a:latin typeface="Calibri" panose="020F0502020204030204" pitchFamily="34" charset="0"/>
                <a:cs typeface="Calibri" panose="020F0502020204030204" pitchFamily="34" charset="0"/>
              </a:rPr>
              <a:t>macSuspendedCsmaMaxTime</a:t>
            </a:r>
            <a:endParaRPr lang="en-US" sz="1200" b="1" dirty="0">
              <a:solidFill>
                <a:schemeClr val="tx1"/>
              </a:solidFill>
              <a:latin typeface="Calibri" panose="020F0502020204030204" pitchFamily="34" charset="0"/>
              <a:cs typeface="Calibri" panose="020F0502020204030204" pitchFamily="34" charset="0"/>
            </a:endParaRPr>
          </a:p>
        </p:txBody>
      </p:sp>
      <p:sp>
        <p:nvSpPr>
          <p:cNvPr id="147" name="正方形/長方形 191">
            <a:extLst>
              <a:ext uri="{FF2B5EF4-FFF2-40B4-BE49-F238E27FC236}">
                <a16:creationId xmlns:a16="http://schemas.microsoft.com/office/drawing/2014/main" id="{2CA2230E-5C51-578D-6453-CFE982963444}"/>
              </a:ext>
            </a:extLst>
          </p:cNvPr>
          <p:cNvSpPr/>
          <p:nvPr/>
        </p:nvSpPr>
        <p:spPr bwMode="auto">
          <a:xfrm flipV="1">
            <a:off x="772344" y="1281336"/>
            <a:ext cx="8640960" cy="5148572"/>
          </a:xfrm>
          <a:prstGeom prst="rect">
            <a:avLst/>
          </a:prstGeom>
          <a:noFill/>
          <a:ln w="19050">
            <a:solidFill>
              <a:schemeClr val="bg1"/>
            </a:solidFill>
            <a:miter lim="800000"/>
            <a:headEnd/>
            <a:tailEnd/>
          </a:ln>
        </p:spPr>
        <p:txBody>
          <a:bodyPr wrap="square" lIns="72000" tIns="36000" rIns="72000" bIns="36000" rtlCol="0" anchor="ctr">
            <a:noAutofit/>
          </a:bodyPr>
          <a:lstStyle/>
          <a:p>
            <a:pPr algn="ctr">
              <a:tabLst>
                <a:tab pos="360370" algn="l"/>
              </a:tabLst>
            </a:pPr>
            <a:endParaRPr lang="ja-JP" altLang="en-US" sz="1200" dirty="0">
              <a:latin typeface="+mn-lt"/>
              <a:ea typeface="Meiryo UI" pitchFamily="50" charset="-128"/>
              <a:cs typeface="Meiryo UI" pitchFamily="50" charset="-128"/>
            </a:endParaRPr>
          </a:p>
        </p:txBody>
      </p:sp>
      <p:sp>
        <p:nvSpPr>
          <p:cNvPr id="10" name="Footer Placeholder 4">
            <a:extLst>
              <a:ext uri="{FF2B5EF4-FFF2-40B4-BE49-F238E27FC236}">
                <a16:creationId xmlns:a16="http://schemas.microsoft.com/office/drawing/2014/main" id="{EE496515-2E6E-775D-3110-0F8222F2EE53}"/>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1344781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49608B-EA94-E500-E9B8-112DDB0AF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855F28-5DE9-02CE-2B53-C9B07D277586}"/>
              </a:ext>
            </a:extLst>
          </p:cNvPr>
          <p:cNvSpPr>
            <a:spLocks noGrp="1"/>
          </p:cNvSpPr>
          <p:nvPr>
            <p:ph type="title"/>
          </p:nvPr>
        </p:nvSpPr>
        <p:spPr>
          <a:xfrm>
            <a:off x="731520" y="731523"/>
            <a:ext cx="8288868" cy="513809"/>
          </a:xfrm>
        </p:spPr>
        <p:txBody>
          <a:bodyPr/>
          <a:lstStyle/>
          <a:p>
            <a:r>
              <a:rPr lang="en-US" altLang="ja-JP" sz="2800" dirty="0"/>
              <a:t>Ideas on Recommendation Updates in IEEE 802.19.3a</a:t>
            </a:r>
            <a:endParaRPr lang="en-US" sz="2800" dirty="0"/>
          </a:p>
        </p:txBody>
      </p:sp>
      <p:sp>
        <p:nvSpPr>
          <p:cNvPr id="3" name="Content Placeholder 2">
            <a:extLst>
              <a:ext uri="{FF2B5EF4-FFF2-40B4-BE49-F238E27FC236}">
                <a16:creationId xmlns:a16="http://schemas.microsoft.com/office/drawing/2014/main" id="{ED9FB955-420A-E57B-8F19-83EBC7B95698}"/>
              </a:ext>
            </a:extLst>
          </p:cNvPr>
          <p:cNvSpPr>
            <a:spLocks noGrp="1"/>
          </p:cNvSpPr>
          <p:nvPr>
            <p:ph idx="1"/>
          </p:nvPr>
        </p:nvSpPr>
        <p:spPr>
          <a:xfrm>
            <a:off x="556320" y="1218365"/>
            <a:ext cx="8640960" cy="5571584"/>
          </a:xfrm>
        </p:spPr>
        <p:txBody>
          <a:bodyPr/>
          <a:lstStyle/>
          <a:p>
            <a:pPr>
              <a:spcBef>
                <a:spcPts val="300"/>
              </a:spcBef>
            </a:pPr>
            <a:r>
              <a:rPr lang="en-US" dirty="0"/>
              <a:t>Assumptions on IEEE 802.15.4 system and IEEE 802.11 system coexistence</a:t>
            </a:r>
          </a:p>
          <a:p>
            <a:pPr lvl="1">
              <a:spcBef>
                <a:spcPts val="300"/>
              </a:spcBef>
            </a:pPr>
            <a:r>
              <a:rPr lang="en-US" sz="1800" dirty="0"/>
              <a:t>IEEE 802.11 system is less affected since it is more aggressive in channel access contention</a:t>
            </a:r>
          </a:p>
          <a:p>
            <a:pPr lvl="1">
              <a:spcBef>
                <a:spcPts val="300"/>
              </a:spcBef>
            </a:pPr>
            <a:r>
              <a:rPr lang="en-US" sz="1800" dirty="0"/>
              <a:t>IEEE 802.15.4 system is more affected due to its low-power low-rate functionality</a:t>
            </a:r>
          </a:p>
          <a:p>
            <a:pPr>
              <a:spcBef>
                <a:spcPts val="300"/>
              </a:spcBef>
            </a:pPr>
            <a:r>
              <a:rPr lang="en-US" dirty="0"/>
              <a:t>Objectives (recommendations) of IEEE 802.19.3a are to improve IEEE 802.15.4 system performance</a:t>
            </a:r>
          </a:p>
          <a:p>
            <a:pPr>
              <a:spcBef>
                <a:spcPts val="300"/>
              </a:spcBef>
            </a:pPr>
            <a:r>
              <a:rPr lang="en-US" dirty="0"/>
              <a:t>Recommendation on backoff suspension implementation in IEEE 802.15.4 systems coexisting with more aggressive systems</a:t>
            </a:r>
          </a:p>
          <a:p>
            <a:pPr lvl="1">
              <a:spcBef>
                <a:spcPts val="300"/>
              </a:spcBef>
            </a:pPr>
            <a:r>
              <a:rPr lang="en-US" sz="1800" dirty="0"/>
              <a:t>Apply backoff suspension in IEEE 802.15.4 system if reliability is focus</a:t>
            </a:r>
          </a:p>
          <a:p>
            <a:pPr lvl="1">
              <a:spcBef>
                <a:spcPts val="300"/>
              </a:spcBef>
            </a:pPr>
            <a:r>
              <a:rPr lang="en-US" sz="1800" dirty="0"/>
              <a:t>Don’t apply backoff suspension in IEEE 802.15.4 system if latency is focus</a:t>
            </a:r>
          </a:p>
          <a:p>
            <a:pPr>
              <a:spcBef>
                <a:spcPts val="300"/>
              </a:spcBef>
            </a:pPr>
            <a:r>
              <a:rPr lang="en-US" dirty="0"/>
              <a:t>PHY combinations under consideration, see document </a:t>
            </a:r>
            <a:r>
              <a:rPr lang="en-GB" dirty="0">
                <a:solidFill>
                  <a:schemeClr val="tx1"/>
                </a:solidFill>
              </a:rPr>
              <a:t>19-25/0006r0</a:t>
            </a:r>
            <a:endParaRPr lang="en-US" dirty="0"/>
          </a:p>
          <a:p>
            <a:pPr marL="0" indent="0">
              <a:spcBef>
                <a:spcPts val="300"/>
              </a:spcBef>
              <a:buNone/>
            </a:pPr>
            <a:endParaRPr lang="en-US" sz="1600" dirty="0"/>
          </a:p>
          <a:p>
            <a:pPr lvl="2">
              <a:spcBef>
                <a:spcPts val="300"/>
              </a:spcBef>
            </a:pPr>
            <a:endParaRPr lang="en-US" dirty="0"/>
          </a:p>
        </p:txBody>
      </p:sp>
      <p:sp>
        <p:nvSpPr>
          <p:cNvPr id="4" name="Slide Number Placeholder 3">
            <a:extLst>
              <a:ext uri="{FF2B5EF4-FFF2-40B4-BE49-F238E27FC236}">
                <a16:creationId xmlns:a16="http://schemas.microsoft.com/office/drawing/2014/main" id="{D5F11E25-1B0B-49BC-58F2-8F3896DBA31E}"/>
              </a:ext>
            </a:extLst>
          </p:cNvPr>
          <p:cNvSpPr>
            <a:spLocks noGrp="1"/>
          </p:cNvSpPr>
          <p:nvPr>
            <p:ph type="sldNum" idx="12"/>
          </p:nvPr>
        </p:nvSpPr>
        <p:spPr>
          <a:xfrm>
            <a:off x="4470401" y="6907109"/>
            <a:ext cx="728133" cy="387773"/>
          </a:xfrm>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BB504B69-637E-350D-B856-2696ED8AC155}"/>
              </a:ext>
            </a:extLst>
          </p:cNvPr>
          <p:cNvSpPr>
            <a:spLocks noGrp="1"/>
          </p:cNvSpPr>
          <p:nvPr>
            <p:ph type="dt" idx="10"/>
          </p:nvPr>
        </p:nvSpPr>
        <p:spPr>
          <a:xfrm>
            <a:off x="743373" y="355601"/>
            <a:ext cx="1999811" cy="291253"/>
          </a:xfrm>
        </p:spPr>
        <p:txBody>
          <a:bodyPr/>
          <a:lstStyle/>
          <a:p>
            <a:r>
              <a:rPr lang="en-US" altLang="ja-JP" dirty="0"/>
              <a:t>March 2025</a:t>
            </a:r>
            <a:endParaRPr lang="en-GB" altLang="ja-JP" dirty="0"/>
          </a:p>
        </p:txBody>
      </p:sp>
      <p:pic>
        <p:nvPicPr>
          <p:cNvPr id="5" name="Picture 4">
            <a:extLst>
              <a:ext uri="{FF2B5EF4-FFF2-40B4-BE49-F238E27FC236}">
                <a16:creationId xmlns:a16="http://schemas.microsoft.com/office/drawing/2014/main" id="{0BD28DFC-EFC3-40CE-B5D7-D649DC2A238A}"/>
              </a:ext>
            </a:extLst>
          </p:cNvPr>
          <p:cNvPicPr>
            <a:picLocks noChangeAspect="1"/>
          </p:cNvPicPr>
          <p:nvPr/>
        </p:nvPicPr>
        <p:blipFill>
          <a:blip r:embed="rId2"/>
          <a:stretch>
            <a:fillRect/>
          </a:stretch>
        </p:blipFill>
        <p:spPr>
          <a:xfrm>
            <a:off x="1456420" y="5781836"/>
            <a:ext cx="7071520" cy="1125877"/>
          </a:xfrm>
          <a:prstGeom prst="rect">
            <a:avLst/>
          </a:prstGeom>
        </p:spPr>
      </p:pic>
      <p:sp>
        <p:nvSpPr>
          <p:cNvPr id="7" name="Footer Placeholder 4">
            <a:extLst>
              <a:ext uri="{FF2B5EF4-FFF2-40B4-BE49-F238E27FC236}">
                <a16:creationId xmlns:a16="http://schemas.microsoft.com/office/drawing/2014/main" id="{D0510D2E-76AE-DD36-92F1-8DE0783D5EC5}"/>
              </a:ext>
            </a:extLst>
          </p:cNvPr>
          <p:cNvSpPr>
            <a:spLocks noGrp="1"/>
          </p:cNvSpPr>
          <p:nvPr>
            <p:ph type="ftr" idx="11"/>
          </p:nvPr>
        </p:nvSpPr>
        <p:spPr>
          <a:xfrm>
            <a:off x="5560876" y="6907108"/>
            <a:ext cx="3550951" cy="206876"/>
          </a:xfrm>
        </p:spPr>
        <p:txBody>
          <a:bodyPr/>
          <a:lstStyle/>
          <a:p>
            <a:r>
              <a:rPr lang="it-IT" dirty="0"/>
              <a:t>Jianlin Guo et al, Mitsubishi Electric</a:t>
            </a:r>
            <a:endParaRPr lang="en-GB" dirty="0"/>
          </a:p>
        </p:txBody>
      </p:sp>
    </p:spTree>
    <p:extLst>
      <p:ext uri="{BB962C8B-B14F-4D97-AF65-F5344CB8AC3E}">
        <p14:creationId xmlns:p14="http://schemas.microsoft.com/office/powerpoint/2010/main" val="25480124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TotalTime>
  <Words>1636</Words>
  <Application>Microsoft Office PowerPoint</Application>
  <PresentationFormat>Custom</PresentationFormat>
  <Paragraphs>359</Paragraphs>
  <Slides>13</Slides>
  <Notes>8</Notes>
  <HiddenSlides>0</HiddenSlides>
  <MMClips>0</MMClips>
  <ScaleCrop>false</ScaleCrop>
  <HeadingPairs>
    <vt:vector size="8" baseType="variant">
      <vt:variant>
        <vt:lpstr>Fonts Used</vt:lpstr>
      </vt:variant>
      <vt:variant>
        <vt:i4>8</vt:i4>
      </vt:variant>
      <vt:variant>
        <vt:lpstr>Theme</vt:lpstr>
      </vt:variant>
      <vt:variant>
        <vt:i4>3</vt:i4>
      </vt:variant>
      <vt:variant>
        <vt:lpstr>Embedded OLE Servers</vt:lpstr>
      </vt:variant>
      <vt:variant>
        <vt:i4>1</vt:i4>
      </vt:variant>
      <vt:variant>
        <vt:lpstr>Slide Titles</vt:lpstr>
      </vt:variant>
      <vt:variant>
        <vt:i4>13</vt:i4>
      </vt:variant>
    </vt:vector>
  </HeadingPairs>
  <TitlesOfParts>
    <vt:vector size="25" baseType="lpstr">
      <vt:lpstr>ＭＳ Ｐゴシック</vt:lpstr>
      <vt:lpstr>Aptos</vt:lpstr>
      <vt:lpstr>Aptos Display</vt:lpstr>
      <vt:lpstr>Arial</vt:lpstr>
      <vt:lpstr>Calibri</vt:lpstr>
      <vt:lpstr>Courier New</vt:lpstr>
      <vt:lpstr>Times New Roman</vt:lpstr>
      <vt:lpstr>Wingdings</vt:lpstr>
      <vt:lpstr>Office Theme</vt:lpstr>
      <vt:lpstr>Custom Design</vt:lpstr>
      <vt:lpstr>1_Custom Design</vt:lpstr>
      <vt:lpstr>Document</vt:lpstr>
      <vt:lpstr>Ideas and Discussions on IEEE 802.19.3a Recommended Practice</vt:lpstr>
      <vt:lpstr>Abstract</vt:lpstr>
      <vt:lpstr>CSMA Differences in IEEE 802.15.4 and IEEE 802.11</vt:lpstr>
      <vt:lpstr>Some Other Differences in IEEE 802.15.4 and IEEE 802.11</vt:lpstr>
      <vt:lpstr>Illustration of IEEE 802.15.4 Backoff Failure</vt:lpstr>
      <vt:lpstr>Adoption of Backoff Suspension in IEEE 802.15.4</vt:lpstr>
      <vt:lpstr>Suspendable Non-Slotted CSMA/CA for IEEE 802.15.4</vt:lpstr>
      <vt:lpstr>Suspendable Slotted CSMA/CA for IEEE 802.15.4</vt:lpstr>
      <vt:lpstr>Ideas on Recommendation Updates in IEEE 802.19.3a</vt:lpstr>
      <vt:lpstr>Ideas on Recommendation Updates in IEEE 802.19.3a</vt:lpstr>
      <vt:lpstr>Ideas on Recommendation Updates in IEEE 802.19.3a</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Jianlin Guo</cp:lastModifiedBy>
  <cp:revision>4</cp:revision>
  <dcterms:created xsi:type="dcterms:W3CDTF">2024-09-10T03:22:33Z</dcterms:created>
  <dcterms:modified xsi:type="dcterms:W3CDTF">2025-03-10T19:49:56Z</dcterms:modified>
</cp:coreProperties>
</file>