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6" r:id="rId3"/>
    <p:sldId id="267" r:id="rId4"/>
    <p:sldId id="268" r:id="rId5"/>
    <p:sldId id="269" r:id="rId6"/>
    <p:sldId id="270" r:id="rId7"/>
    <p:sldId id="271" r:id="rId8"/>
    <p:sldId id="272" r:id="rId9"/>
    <p:sldId id="273" r:id="rId10"/>
    <p:sldId id="264"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25" d="100"/>
          <a:sy n="125" d="100"/>
        </p:scale>
        <p:origin x="96" y="-43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Joerg Robert, FAU / Fraunhofer IIS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de-DE"/>
              <a:t>Mar.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de-DE"/>
              <a:t>Mar.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Joerg Robert, FAU / Fraunhofer IIS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802.19-25/0015r0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de-DE"/>
              <a:t>Mar.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Joerg Robert, FAU / Fraunhofer IIS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t>OFDM Windowing for Improved Reception Performance</a:t>
            </a:r>
          </a:p>
        </p:txBody>
      </p:sp>
      <p:sp>
        <p:nvSpPr>
          <p:cNvPr id="3074" name="Rectangle 2"/>
          <p:cNvSpPr>
            <a:spLocks noGrp="1" noChangeArrowheads="1"/>
          </p:cNvSpPr>
          <p:nvPr>
            <p:ph type="body" idx="1"/>
          </p:nvPr>
        </p:nvSpPr>
        <p:spPr>
          <a:xfrm>
            <a:off x="743373" y="171810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2025-03-13</a:t>
            </a:r>
          </a:p>
        </p:txBody>
      </p:sp>
      <p:graphicFrame>
        <p:nvGraphicFramePr>
          <p:cNvPr id="3075" name="Object 3"/>
          <p:cNvGraphicFramePr>
            <a:graphicFrameLocks noChangeAspect="1"/>
          </p:cNvGraphicFramePr>
          <p:nvPr>
            <p:extLst>
              <p:ext uri="{D42A27DB-BD31-4B8C-83A1-F6EECF244321}">
                <p14:modId xmlns:p14="http://schemas.microsoft.com/office/powerpoint/2010/main" val="2570712690"/>
              </p:ext>
            </p:extLst>
          </p:nvPr>
        </p:nvGraphicFramePr>
        <p:xfrm>
          <a:off x="550863" y="2428875"/>
          <a:ext cx="8593137" cy="2663825"/>
        </p:xfrm>
        <a:graphic>
          <a:graphicData uri="http://schemas.openxmlformats.org/presentationml/2006/ole">
            <mc:AlternateContent xmlns:mc="http://schemas.openxmlformats.org/markup-compatibility/2006">
              <mc:Choice xmlns:v="urn:schemas-microsoft-com:vml" Requires="v">
                <p:oleObj spid="_x0000_s3137" name="Document" r:id="rId4" imgW="8249468" imgH="2565062" progId="Word.Document.8">
                  <p:embed/>
                </p:oleObj>
              </mc:Choice>
              <mc:Fallback>
                <p:oleObj name="Document" r:id="rId4" imgW="8249468" imgH="2565062" progId="Word.Document.8">
                  <p:embed/>
                  <p:pic>
                    <p:nvPicPr>
                      <p:cNvPr id="0" name="Picture 3"/>
                      <p:cNvPicPr>
                        <a:picLocks noChangeAspect="1" noChangeArrowheads="1"/>
                      </p:cNvPicPr>
                      <p:nvPr/>
                    </p:nvPicPr>
                    <p:blipFill>
                      <a:blip r:embed="rId5"/>
                      <a:srcRect/>
                      <a:stretch>
                        <a:fillRect/>
                      </a:stretch>
                    </p:blipFill>
                    <p:spPr bwMode="auto">
                      <a:xfrm>
                        <a:off x="550863" y="2428875"/>
                        <a:ext cx="8593137" cy="26638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de-DE"/>
              <a:t>Mar. 2025</a:t>
            </a:r>
            <a:endParaRPr lang="en-GB"/>
          </a:p>
        </p:txBody>
      </p:sp>
      <p:sp>
        <p:nvSpPr>
          <p:cNvPr id="5" name="Footer Placeholder 4"/>
          <p:cNvSpPr>
            <a:spLocks noGrp="1"/>
          </p:cNvSpPr>
          <p:nvPr>
            <p:ph type="ftr" idx="14"/>
          </p:nvPr>
        </p:nvSpPr>
        <p:spPr>
          <a:xfrm>
            <a:off x="5867401" y="6907108"/>
            <a:ext cx="3244428" cy="255692"/>
          </a:xfrm>
        </p:spPr>
        <p:txBody>
          <a:bodyPr/>
          <a:lstStyle/>
          <a:p>
            <a:r>
              <a:rPr lang="en-GB"/>
              <a:t>Joerg Robert, FAU / Fraunhofer IIS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2113281"/>
            <a:ext cx="8290560" cy="4489027"/>
          </a:xfrm>
          <a:ln/>
        </p:spPr>
        <p:txBody>
          <a:bodyPr/>
          <a:lstStyle/>
          <a:p>
            <a:pPr marL="354013" indent="-354013">
              <a:buNone/>
            </a:pPr>
            <a:r>
              <a:rPr lang="en-US" sz="2000" dirty="0"/>
              <a:t>[1] C. </a:t>
            </a:r>
            <a:r>
              <a:rPr lang="en-US" sz="2000" dirty="0" err="1"/>
              <a:t>Muschallik</a:t>
            </a:r>
            <a:r>
              <a:rPr lang="en-US" sz="2000" dirty="0"/>
              <a:t>, "Improving an OFDM reception using an adaptive Nyquist windowing," in IEEE Transactions on Consumer Electronics, vol. 42, no. 3, pp. 259-269, Aug. 1996</a:t>
            </a:r>
          </a:p>
          <a:p>
            <a:pPr marL="354013" indent="-354013">
              <a:buNone/>
            </a:pPr>
            <a:r>
              <a:rPr lang="en-US" sz="2000" dirty="0"/>
              <a:t>[2] M. </a:t>
            </a:r>
            <a:r>
              <a:rPr lang="en-US" sz="2000" dirty="0" err="1"/>
              <a:t>Speth</a:t>
            </a:r>
            <a:r>
              <a:rPr lang="en-US" sz="2000" dirty="0"/>
              <a:t>, S. Fechtel, G. </a:t>
            </a:r>
            <a:r>
              <a:rPr lang="en-US" sz="2000" dirty="0" err="1"/>
              <a:t>Fock</a:t>
            </a:r>
            <a:r>
              <a:rPr lang="en-US" sz="2000" dirty="0"/>
              <a:t> and H. </a:t>
            </a:r>
            <a:r>
              <a:rPr lang="en-US" sz="2000" dirty="0" err="1"/>
              <a:t>Meyr</a:t>
            </a:r>
            <a:r>
              <a:rPr lang="en-US" sz="2000" dirty="0"/>
              <a:t>, "Optimum receiver design for OFDM-based broadband transmission .II. A case study," in IEEE Transactions on Communications, vol. 49, no. 4, pp. 571-578, April 2001</a:t>
            </a:r>
          </a:p>
          <a:p>
            <a:pPr marL="354013" indent="-354013">
              <a:buNone/>
            </a:pPr>
            <a:r>
              <a:rPr lang="en-US" sz="2000" dirty="0"/>
              <a:t>[3] J. Robert, J. Zoellner and M. Slimani, "Adaptive Windowing for OFDM with Dense Subcarrier Spacing in Mobile Channels," OFDM 2012; 17th International OFDM Workshop 2012 (InOWo'12), Essen, Germany, 2012</a:t>
            </a:r>
          </a:p>
          <a:p>
            <a:pPr marL="354013" indent="-354013">
              <a:buNone/>
            </a:pP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9C0317-0EA0-452F-AB4A-62DABB754792}"/>
              </a:ext>
            </a:extLst>
          </p:cNvPr>
          <p:cNvSpPr>
            <a:spLocks noGrp="1"/>
          </p:cNvSpPr>
          <p:nvPr>
            <p:ph type="title"/>
          </p:nvPr>
        </p:nvSpPr>
        <p:spPr/>
        <p:txBody>
          <a:bodyPr/>
          <a:lstStyle/>
          <a:p>
            <a:r>
              <a:rPr lang="en-US" dirty="0"/>
              <a:t>Motivation </a:t>
            </a:r>
          </a:p>
        </p:txBody>
      </p:sp>
      <p:sp>
        <p:nvSpPr>
          <p:cNvPr id="3" name="Inhaltsplatzhalter 2">
            <a:extLst>
              <a:ext uri="{FF2B5EF4-FFF2-40B4-BE49-F238E27FC236}">
                <a16:creationId xmlns:a16="http://schemas.microsoft.com/office/drawing/2014/main" id="{03012EBE-DB6D-473B-8816-39B1196F2AE3}"/>
              </a:ext>
            </a:extLst>
          </p:cNvPr>
          <p:cNvSpPr>
            <a:spLocks noGrp="1"/>
          </p:cNvSpPr>
          <p:nvPr>
            <p:ph idx="1"/>
          </p:nvPr>
        </p:nvSpPr>
        <p:spPr/>
        <p:txBody>
          <a:bodyPr/>
          <a:lstStyle/>
          <a:p>
            <a:r>
              <a:rPr lang="en-US" dirty="0"/>
              <a:t>The sub-GHz bands are getting more and more crowded</a:t>
            </a:r>
          </a:p>
          <a:p>
            <a:r>
              <a:rPr lang="en-US" dirty="0"/>
              <a:t>Some systems do not use LBT, resulting in unavoidable interference</a:t>
            </a:r>
          </a:p>
          <a:p>
            <a:r>
              <a:rPr lang="en-US" dirty="0"/>
              <a:t>The effect of narrow-band interference on OFDM systems can be reduced significantly using optimized receivers without any need to change the standard</a:t>
            </a:r>
          </a:p>
          <a:p>
            <a:endParaRPr lang="en-US" dirty="0"/>
          </a:p>
          <a:p>
            <a:endParaRPr lang="en-US" dirty="0"/>
          </a:p>
        </p:txBody>
      </p:sp>
      <p:sp>
        <p:nvSpPr>
          <p:cNvPr id="4" name="Foliennummernplatzhalter 3">
            <a:extLst>
              <a:ext uri="{FF2B5EF4-FFF2-40B4-BE49-F238E27FC236}">
                <a16:creationId xmlns:a16="http://schemas.microsoft.com/office/drawing/2014/main" id="{02D339D4-D161-4408-8FBE-54B0EF0DCFD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ußzeilenplatzhalter 4">
            <a:extLst>
              <a:ext uri="{FF2B5EF4-FFF2-40B4-BE49-F238E27FC236}">
                <a16:creationId xmlns:a16="http://schemas.microsoft.com/office/drawing/2014/main" id="{3B8762E6-16FF-43E8-AA00-F78BCC77010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4E566D1F-B9A1-4225-B18A-620BBE4018C4}"/>
              </a:ext>
            </a:extLst>
          </p:cNvPr>
          <p:cNvSpPr>
            <a:spLocks noGrp="1"/>
          </p:cNvSpPr>
          <p:nvPr>
            <p:ph type="dt" idx="15"/>
          </p:nvPr>
        </p:nvSpPr>
        <p:spPr/>
        <p:txBody>
          <a:bodyPr/>
          <a:lstStyle/>
          <a:p>
            <a:r>
              <a:rPr lang="de-DE"/>
              <a:t>Mar. 2025</a:t>
            </a:r>
            <a:endParaRPr lang="en-GB" dirty="0"/>
          </a:p>
        </p:txBody>
      </p:sp>
    </p:spTree>
    <p:extLst>
      <p:ext uri="{BB962C8B-B14F-4D97-AF65-F5344CB8AC3E}">
        <p14:creationId xmlns:p14="http://schemas.microsoft.com/office/powerpoint/2010/main" val="1605287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4E79D8-868C-4BEF-A74B-0A789B53F5DA}"/>
              </a:ext>
            </a:extLst>
          </p:cNvPr>
          <p:cNvSpPr>
            <a:spLocks noGrp="1"/>
          </p:cNvSpPr>
          <p:nvPr>
            <p:ph type="title"/>
          </p:nvPr>
        </p:nvSpPr>
        <p:spPr/>
        <p:txBody>
          <a:bodyPr/>
          <a:lstStyle/>
          <a:p>
            <a:r>
              <a:rPr lang="en-US" dirty="0"/>
              <a:t>“Classical” OFDM Reception</a:t>
            </a:r>
          </a:p>
        </p:txBody>
      </p:sp>
      <p:sp>
        <p:nvSpPr>
          <p:cNvPr id="3" name="Inhaltsplatzhalter 2">
            <a:extLst>
              <a:ext uri="{FF2B5EF4-FFF2-40B4-BE49-F238E27FC236}">
                <a16:creationId xmlns:a16="http://schemas.microsoft.com/office/drawing/2014/main" id="{5484FB9C-26D8-438D-91FA-ED607481EBBB}"/>
              </a:ext>
            </a:extLst>
          </p:cNvPr>
          <p:cNvSpPr>
            <a:spLocks noGrp="1"/>
          </p:cNvSpPr>
          <p:nvPr>
            <p:ph idx="1"/>
          </p:nvPr>
        </p:nvSpPr>
        <p:spPr/>
        <p:txBody>
          <a:bodyPr/>
          <a:lstStyle/>
          <a:p>
            <a:r>
              <a:rPr lang="en-US" dirty="0"/>
              <a:t>Classical reception and synchronization of OFDM is e.g. described in [2]</a:t>
            </a:r>
          </a:p>
          <a:p>
            <a:endParaRPr lang="en-US" dirty="0"/>
          </a:p>
        </p:txBody>
      </p:sp>
      <p:sp>
        <p:nvSpPr>
          <p:cNvPr id="4" name="Foliennummernplatzhalter 3">
            <a:extLst>
              <a:ext uri="{FF2B5EF4-FFF2-40B4-BE49-F238E27FC236}">
                <a16:creationId xmlns:a16="http://schemas.microsoft.com/office/drawing/2014/main" id="{81B392B1-2F2A-4DBA-A676-E3DC45B7DC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ußzeilenplatzhalter 4">
            <a:extLst>
              <a:ext uri="{FF2B5EF4-FFF2-40B4-BE49-F238E27FC236}">
                <a16:creationId xmlns:a16="http://schemas.microsoft.com/office/drawing/2014/main" id="{7066707B-7DC5-4460-929E-984A4FDE4BF4}"/>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8B48C01B-A7B7-4EB0-9359-D06E9B11C5BC}"/>
              </a:ext>
            </a:extLst>
          </p:cNvPr>
          <p:cNvSpPr>
            <a:spLocks noGrp="1"/>
          </p:cNvSpPr>
          <p:nvPr>
            <p:ph type="dt" idx="15"/>
          </p:nvPr>
        </p:nvSpPr>
        <p:spPr/>
        <p:txBody>
          <a:bodyPr/>
          <a:lstStyle/>
          <a:p>
            <a:r>
              <a:rPr lang="de-DE"/>
              <a:t>Mar. 2025</a:t>
            </a:r>
            <a:endParaRPr lang="en-GB" dirty="0"/>
          </a:p>
        </p:txBody>
      </p:sp>
      <p:sp>
        <p:nvSpPr>
          <p:cNvPr id="7" name="Rechteck 6">
            <a:extLst>
              <a:ext uri="{FF2B5EF4-FFF2-40B4-BE49-F238E27FC236}">
                <a16:creationId xmlns:a16="http://schemas.microsoft.com/office/drawing/2014/main" id="{14166BA3-2DB5-4B69-913D-B1AB1CBD16FD}"/>
              </a:ext>
            </a:extLst>
          </p:cNvPr>
          <p:cNvSpPr/>
          <p:nvPr/>
        </p:nvSpPr>
        <p:spPr bwMode="auto">
          <a:xfrm>
            <a:off x="2743184" y="3810000"/>
            <a:ext cx="5181600" cy="9906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“Useful” Part</a:t>
            </a:r>
          </a:p>
        </p:txBody>
      </p:sp>
      <p:sp>
        <p:nvSpPr>
          <p:cNvPr id="8" name="Rechteck 7">
            <a:extLst>
              <a:ext uri="{FF2B5EF4-FFF2-40B4-BE49-F238E27FC236}">
                <a16:creationId xmlns:a16="http://schemas.microsoft.com/office/drawing/2014/main" id="{8CDE2FAB-79F0-487E-9C16-AA03AEA739BC}"/>
              </a:ext>
            </a:extLst>
          </p:cNvPr>
          <p:cNvSpPr/>
          <p:nvPr/>
        </p:nvSpPr>
        <p:spPr bwMode="auto">
          <a:xfrm>
            <a:off x="1447784" y="3810000"/>
            <a:ext cx="1295400" cy="9906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err="1">
                <a:ln>
                  <a:noFill/>
                </a:ln>
                <a:solidFill>
                  <a:schemeClr val="bg1"/>
                </a:solidFill>
                <a:effectLst/>
                <a:latin typeface="Times New Roman" pitchFamily="16" charset="0"/>
                <a:ea typeface="MS Gothic" charset="-128"/>
              </a:rPr>
              <a:t>Cylic</a:t>
            </a:r>
            <a:endParaRPr kumimoji="0" lang="en-US" sz="2400" b="0" i="0" u="none" strike="noStrike" cap="none" normalizeH="0" baseline="0" dirty="0">
              <a:ln>
                <a:noFill/>
              </a:ln>
              <a:solidFill>
                <a:schemeClr val="bg1"/>
              </a:solidFill>
              <a:effectLst/>
              <a:latin typeface="Times New Roman" pitchFamily="16" charset="0"/>
              <a:ea typeface="MS Gothic" charset="-128"/>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400" dirty="0"/>
              <a:t>Prefix</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9" name="Rechteck 8">
            <a:extLst>
              <a:ext uri="{FF2B5EF4-FFF2-40B4-BE49-F238E27FC236}">
                <a16:creationId xmlns:a16="http://schemas.microsoft.com/office/drawing/2014/main" id="{03DFAF2E-C6B3-4F6C-887F-010124EDE8D0}"/>
              </a:ext>
            </a:extLst>
          </p:cNvPr>
          <p:cNvSpPr/>
          <p:nvPr/>
        </p:nvSpPr>
        <p:spPr bwMode="auto">
          <a:xfrm>
            <a:off x="2740074" y="3817776"/>
            <a:ext cx="5181600" cy="990600"/>
          </a:xfrm>
          <a:prstGeom prst="rect">
            <a:avLst/>
          </a:prstGeom>
          <a:noFill/>
          <a:ln w="85725">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1" name="Gerade Verbindung mit Pfeil 10">
            <a:extLst>
              <a:ext uri="{FF2B5EF4-FFF2-40B4-BE49-F238E27FC236}">
                <a16:creationId xmlns:a16="http://schemas.microsoft.com/office/drawing/2014/main" id="{3CBDF507-DD11-4B81-8490-2B0F69236BF3}"/>
              </a:ext>
            </a:extLst>
          </p:cNvPr>
          <p:cNvCxnSpPr>
            <a:stCxn id="9" idx="2"/>
          </p:cNvCxnSpPr>
          <p:nvPr/>
        </p:nvCxnSpPr>
        <p:spPr bwMode="auto">
          <a:xfrm>
            <a:off x="5330874" y="4808376"/>
            <a:ext cx="0" cy="601824"/>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
        <p:nvSpPr>
          <p:cNvPr id="12" name="Textfeld 11">
            <a:extLst>
              <a:ext uri="{FF2B5EF4-FFF2-40B4-BE49-F238E27FC236}">
                <a16:creationId xmlns:a16="http://schemas.microsoft.com/office/drawing/2014/main" id="{7864D900-D14E-4742-90CE-C9F2FEDE975A}"/>
              </a:ext>
            </a:extLst>
          </p:cNvPr>
          <p:cNvSpPr txBox="1"/>
          <p:nvPr/>
        </p:nvSpPr>
        <p:spPr>
          <a:xfrm>
            <a:off x="4998664" y="5472693"/>
            <a:ext cx="745717" cy="482761"/>
          </a:xfrm>
          <a:prstGeom prst="rect">
            <a:avLst/>
          </a:prstGeom>
          <a:noFill/>
        </p:spPr>
        <p:txBody>
          <a:bodyPr wrap="none" rtlCol="0">
            <a:spAutoFit/>
          </a:bodyPr>
          <a:lstStyle/>
          <a:p>
            <a:r>
              <a:rPr lang="en-US" dirty="0">
                <a:solidFill>
                  <a:schemeClr val="tx1"/>
                </a:solidFill>
              </a:rPr>
              <a:t>FFT</a:t>
            </a:r>
          </a:p>
        </p:txBody>
      </p:sp>
      <p:cxnSp>
        <p:nvCxnSpPr>
          <p:cNvPr id="13" name="Gerade Verbindung mit Pfeil 12">
            <a:extLst>
              <a:ext uri="{FF2B5EF4-FFF2-40B4-BE49-F238E27FC236}">
                <a16:creationId xmlns:a16="http://schemas.microsoft.com/office/drawing/2014/main" id="{1E938D1C-16C9-4107-B4E3-E8D574D20655}"/>
              </a:ext>
            </a:extLst>
          </p:cNvPr>
          <p:cNvCxnSpPr>
            <a:cxnSpLocks/>
          </p:cNvCxnSpPr>
          <p:nvPr/>
        </p:nvCxnSpPr>
        <p:spPr bwMode="auto">
          <a:xfrm>
            <a:off x="7921674" y="4953000"/>
            <a:ext cx="838200" cy="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
        <p:nvSpPr>
          <p:cNvPr id="16" name="Textfeld 15">
            <a:extLst>
              <a:ext uri="{FF2B5EF4-FFF2-40B4-BE49-F238E27FC236}">
                <a16:creationId xmlns:a16="http://schemas.microsoft.com/office/drawing/2014/main" id="{FBCFEA6C-6284-4D8F-887D-629BDB7B333B}"/>
              </a:ext>
            </a:extLst>
          </p:cNvPr>
          <p:cNvSpPr txBox="1"/>
          <p:nvPr/>
        </p:nvSpPr>
        <p:spPr>
          <a:xfrm>
            <a:off x="8321185" y="5105401"/>
            <a:ext cx="859338" cy="482761"/>
          </a:xfrm>
          <a:prstGeom prst="rect">
            <a:avLst/>
          </a:prstGeom>
          <a:noFill/>
        </p:spPr>
        <p:txBody>
          <a:bodyPr wrap="none" rtlCol="0">
            <a:spAutoFit/>
          </a:bodyPr>
          <a:lstStyle/>
          <a:p>
            <a:r>
              <a:rPr lang="en-US" dirty="0">
                <a:solidFill>
                  <a:schemeClr val="tx1"/>
                </a:solidFill>
              </a:rPr>
              <a:t>Time</a:t>
            </a:r>
          </a:p>
        </p:txBody>
      </p:sp>
    </p:spTree>
    <p:extLst>
      <p:ext uri="{BB962C8B-B14F-4D97-AF65-F5344CB8AC3E}">
        <p14:creationId xmlns:p14="http://schemas.microsoft.com/office/powerpoint/2010/main" val="164884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8F616-1E49-4136-8F55-606817333D43}"/>
              </a:ext>
            </a:extLst>
          </p:cNvPr>
          <p:cNvSpPr>
            <a:spLocks noGrp="1"/>
          </p:cNvSpPr>
          <p:nvPr>
            <p:ph type="title"/>
          </p:nvPr>
        </p:nvSpPr>
        <p:spPr/>
        <p:txBody>
          <a:bodyPr/>
          <a:lstStyle/>
          <a:p>
            <a:r>
              <a:rPr lang="en-US" dirty="0"/>
              <a:t>What is the Problem ( I / III )?</a:t>
            </a:r>
          </a:p>
        </p:txBody>
      </p:sp>
      <p:sp>
        <p:nvSpPr>
          <p:cNvPr id="3" name="Inhaltsplatzhalter 2">
            <a:extLst>
              <a:ext uri="{FF2B5EF4-FFF2-40B4-BE49-F238E27FC236}">
                <a16:creationId xmlns:a16="http://schemas.microsoft.com/office/drawing/2014/main" id="{85CF3E63-1DC4-4129-A542-F8EE760FB543}"/>
              </a:ext>
            </a:extLst>
          </p:cNvPr>
          <p:cNvSpPr>
            <a:spLocks noGrp="1"/>
          </p:cNvSpPr>
          <p:nvPr>
            <p:ph idx="1"/>
          </p:nvPr>
        </p:nvSpPr>
        <p:spPr/>
        <p:txBody>
          <a:bodyPr/>
          <a:lstStyle/>
          <a:p>
            <a:r>
              <a:rPr lang="en-US" dirty="0"/>
              <a:t>Cutting out the “useful” part out of the time signal is a windowing function</a:t>
            </a:r>
          </a:p>
          <a:p>
            <a:r>
              <a:rPr lang="en-US" dirty="0"/>
              <a:t>The classical window is a rectangular window</a:t>
            </a:r>
          </a:p>
          <a:p>
            <a:endParaRPr lang="en-US" dirty="0"/>
          </a:p>
          <a:p>
            <a:endParaRPr lang="en-US" dirty="0"/>
          </a:p>
          <a:p>
            <a:r>
              <a:rPr lang="en-US" dirty="0"/>
              <a:t>In the frequency domain after the FFT we get</a:t>
            </a:r>
          </a:p>
          <a:p>
            <a:endParaRPr lang="en-US" dirty="0"/>
          </a:p>
          <a:p>
            <a:endParaRPr lang="en-US" dirty="0"/>
          </a:p>
          <a:p>
            <a:r>
              <a:rPr lang="en-US" dirty="0"/>
              <a:t>As the payload data is also a           fu       function the window-</a:t>
            </a:r>
            <a:r>
              <a:rPr lang="en-US" dirty="0" err="1"/>
              <a:t>sinc</a:t>
            </a:r>
            <a:r>
              <a:rPr lang="en-US" dirty="0"/>
              <a:t> function has no effect</a:t>
            </a:r>
          </a:p>
          <a:p>
            <a:endParaRPr lang="en-US" dirty="0"/>
          </a:p>
        </p:txBody>
      </p:sp>
      <p:sp>
        <p:nvSpPr>
          <p:cNvPr id="4" name="Foliennummernplatzhalter 3">
            <a:extLst>
              <a:ext uri="{FF2B5EF4-FFF2-40B4-BE49-F238E27FC236}">
                <a16:creationId xmlns:a16="http://schemas.microsoft.com/office/drawing/2014/main" id="{1A73BFD5-FEEC-4C77-8567-8254F15E9AA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a:extLst>
              <a:ext uri="{FF2B5EF4-FFF2-40B4-BE49-F238E27FC236}">
                <a16:creationId xmlns:a16="http://schemas.microsoft.com/office/drawing/2014/main" id="{D380E378-4177-4594-B9EB-3B592809401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A1D70425-D597-4D58-8D74-ABDA6BDC260E}"/>
              </a:ext>
            </a:extLst>
          </p:cNvPr>
          <p:cNvSpPr>
            <a:spLocks noGrp="1"/>
          </p:cNvSpPr>
          <p:nvPr>
            <p:ph type="dt" idx="15"/>
          </p:nvPr>
        </p:nvSpPr>
        <p:spPr/>
        <p:txBody>
          <a:bodyPr/>
          <a:lstStyle/>
          <a:p>
            <a:r>
              <a:rPr lang="de-DE"/>
              <a:t>Mar. 2025</a:t>
            </a:r>
            <a:endParaRPr lang="en-GB" dirty="0"/>
          </a:p>
        </p:txBody>
      </p:sp>
      <p:pic>
        <p:nvPicPr>
          <p:cNvPr id="8" name="Grafik 7">
            <a:extLst>
              <a:ext uri="{FF2B5EF4-FFF2-40B4-BE49-F238E27FC236}">
                <a16:creationId xmlns:a16="http://schemas.microsoft.com/office/drawing/2014/main" id="{C676A797-A126-4621-A81C-FDACAD35DB4D}"/>
              </a:ext>
            </a:extLst>
          </p:cNvPr>
          <p:cNvPicPr>
            <a:picLocks noChangeAspect="1"/>
          </p:cNvPicPr>
          <p:nvPr/>
        </p:nvPicPr>
        <p:blipFill>
          <a:blip r:embed="rId2"/>
          <a:stretch>
            <a:fillRect/>
          </a:stretch>
        </p:blipFill>
        <p:spPr>
          <a:xfrm>
            <a:off x="1524000" y="3505200"/>
            <a:ext cx="3067478" cy="476317"/>
          </a:xfrm>
          <a:prstGeom prst="rect">
            <a:avLst/>
          </a:prstGeom>
        </p:spPr>
      </p:pic>
      <p:pic>
        <p:nvPicPr>
          <p:cNvPr id="10" name="Grafik 9">
            <a:extLst>
              <a:ext uri="{FF2B5EF4-FFF2-40B4-BE49-F238E27FC236}">
                <a16:creationId xmlns:a16="http://schemas.microsoft.com/office/drawing/2014/main" id="{0999BEA3-23E6-45C7-8124-2F8D2526715F}"/>
              </a:ext>
            </a:extLst>
          </p:cNvPr>
          <p:cNvPicPr>
            <a:picLocks noChangeAspect="1"/>
          </p:cNvPicPr>
          <p:nvPr/>
        </p:nvPicPr>
        <p:blipFill>
          <a:blip r:embed="rId3"/>
          <a:stretch>
            <a:fillRect/>
          </a:stretch>
        </p:blipFill>
        <p:spPr>
          <a:xfrm>
            <a:off x="1580671" y="4917217"/>
            <a:ext cx="3591426" cy="323895"/>
          </a:xfrm>
          <a:prstGeom prst="rect">
            <a:avLst/>
          </a:prstGeom>
        </p:spPr>
      </p:pic>
      <p:pic>
        <p:nvPicPr>
          <p:cNvPr id="11" name="Grafik 10">
            <a:extLst>
              <a:ext uri="{FF2B5EF4-FFF2-40B4-BE49-F238E27FC236}">
                <a16:creationId xmlns:a16="http://schemas.microsoft.com/office/drawing/2014/main" id="{F74696CF-CAA5-4F75-B6FA-D6C614C748A3}"/>
              </a:ext>
            </a:extLst>
          </p:cNvPr>
          <p:cNvPicPr>
            <a:picLocks noChangeAspect="1"/>
          </p:cNvPicPr>
          <p:nvPr/>
        </p:nvPicPr>
        <p:blipFill rotWithShape="1">
          <a:blip r:embed="rId3"/>
          <a:srcRect l="61530"/>
          <a:stretch/>
        </p:blipFill>
        <p:spPr>
          <a:xfrm>
            <a:off x="4868679" y="5695905"/>
            <a:ext cx="1381626" cy="323895"/>
          </a:xfrm>
          <a:prstGeom prst="rect">
            <a:avLst/>
          </a:prstGeom>
        </p:spPr>
      </p:pic>
    </p:spTree>
    <p:extLst>
      <p:ext uri="{BB962C8B-B14F-4D97-AF65-F5344CB8AC3E}">
        <p14:creationId xmlns:p14="http://schemas.microsoft.com/office/powerpoint/2010/main" val="2405685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8F616-1E49-4136-8F55-606817333D43}"/>
              </a:ext>
            </a:extLst>
          </p:cNvPr>
          <p:cNvSpPr>
            <a:spLocks noGrp="1"/>
          </p:cNvSpPr>
          <p:nvPr>
            <p:ph type="title"/>
          </p:nvPr>
        </p:nvSpPr>
        <p:spPr/>
        <p:txBody>
          <a:bodyPr/>
          <a:lstStyle/>
          <a:p>
            <a:r>
              <a:rPr lang="en-US" dirty="0"/>
              <a:t>What is the Problem ( II / III )?</a:t>
            </a:r>
          </a:p>
        </p:txBody>
      </p:sp>
      <p:sp>
        <p:nvSpPr>
          <p:cNvPr id="3" name="Inhaltsplatzhalter 2">
            <a:extLst>
              <a:ext uri="{FF2B5EF4-FFF2-40B4-BE49-F238E27FC236}">
                <a16:creationId xmlns:a16="http://schemas.microsoft.com/office/drawing/2014/main" id="{85CF3E63-1DC4-4129-A542-F8EE760FB543}"/>
              </a:ext>
            </a:extLst>
          </p:cNvPr>
          <p:cNvSpPr>
            <a:spLocks noGrp="1"/>
          </p:cNvSpPr>
          <p:nvPr>
            <p:ph idx="1"/>
          </p:nvPr>
        </p:nvSpPr>
        <p:spPr/>
        <p:txBody>
          <a:bodyPr/>
          <a:lstStyle/>
          <a:p>
            <a:r>
              <a:rPr lang="en-US" dirty="0"/>
              <a:t>We now have a narrow-band interfering signal</a:t>
            </a:r>
          </a:p>
          <a:p>
            <a:endParaRPr lang="en-US" dirty="0"/>
          </a:p>
          <a:p>
            <a:r>
              <a:rPr lang="en-US" dirty="0"/>
              <a:t>After the FFT we get the following spectrum</a:t>
            </a:r>
          </a:p>
          <a:p>
            <a:endParaRPr lang="en-US" dirty="0"/>
          </a:p>
          <a:p>
            <a:endParaRPr lang="en-US" dirty="0"/>
          </a:p>
          <a:p>
            <a:endParaRPr lang="en-US" dirty="0"/>
          </a:p>
          <a:p>
            <a:r>
              <a:rPr lang="en-US" dirty="0"/>
              <a:t>Depending on the frequency f</a:t>
            </a:r>
            <a:r>
              <a:rPr lang="en-US" baseline="-25000" dirty="0"/>
              <a:t>0</a:t>
            </a:r>
            <a:r>
              <a:rPr lang="en-US" dirty="0"/>
              <a:t> of the narrow-band interferer we get a </a:t>
            </a:r>
            <a:r>
              <a:rPr lang="en-US" dirty="0" err="1"/>
              <a:t>sinc</a:t>
            </a:r>
            <a:r>
              <a:rPr lang="en-US" dirty="0"/>
              <a:t>-function added on the payload data</a:t>
            </a:r>
          </a:p>
          <a:p>
            <a:endParaRPr lang="en-US" dirty="0"/>
          </a:p>
          <a:p>
            <a:endParaRPr lang="en-US" dirty="0"/>
          </a:p>
          <a:p>
            <a:endParaRPr lang="en-US" dirty="0"/>
          </a:p>
        </p:txBody>
      </p:sp>
      <p:sp>
        <p:nvSpPr>
          <p:cNvPr id="4" name="Foliennummernplatzhalter 3">
            <a:extLst>
              <a:ext uri="{FF2B5EF4-FFF2-40B4-BE49-F238E27FC236}">
                <a16:creationId xmlns:a16="http://schemas.microsoft.com/office/drawing/2014/main" id="{1A73BFD5-FEEC-4C77-8567-8254F15E9AA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a:extLst>
              <a:ext uri="{FF2B5EF4-FFF2-40B4-BE49-F238E27FC236}">
                <a16:creationId xmlns:a16="http://schemas.microsoft.com/office/drawing/2014/main" id="{D380E378-4177-4594-B9EB-3B592809401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A1D70425-D597-4D58-8D74-ABDA6BDC260E}"/>
              </a:ext>
            </a:extLst>
          </p:cNvPr>
          <p:cNvSpPr>
            <a:spLocks noGrp="1"/>
          </p:cNvSpPr>
          <p:nvPr>
            <p:ph type="dt" idx="15"/>
          </p:nvPr>
        </p:nvSpPr>
        <p:spPr/>
        <p:txBody>
          <a:bodyPr/>
          <a:lstStyle/>
          <a:p>
            <a:r>
              <a:rPr lang="de-DE"/>
              <a:t>Mar. 2025</a:t>
            </a:r>
            <a:endParaRPr lang="en-GB" dirty="0"/>
          </a:p>
        </p:txBody>
      </p:sp>
      <p:pic>
        <p:nvPicPr>
          <p:cNvPr id="9" name="Grafik 8">
            <a:extLst>
              <a:ext uri="{FF2B5EF4-FFF2-40B4-BE49-F238E27FC236}">
                <a16:creationId xmlns:a16="http://schemas.microsoft.com/office/drawing/2014/main" id="{7F5C0417-D1E7-4328-AE4B-0C9741692015}"/>
              </a:ext>
            </a:extLst>
          </p:cNvPr>
          <p:cNvPicPr>
            <a:picLocks noChangeAspect="1"/>
          </p:cNvPicPr>
          <p:nvPr/>
        </p:nvPicPr>
        <p:blipFill>
          <a:blip r:embed="rId2"/>
          <a:stretch>
            <a:fillRect/>
          </a:stretch>
        </p:blipFill>
        <p:spPr>
          <a:xfrm>
            <a:off x="1219200" y="2590800"/>
            <a:ext cx="2510188" cy="452501"/>
          </a:xfrm>
          <a:prstGeom prst="rect">
            <a:avLst/>
          </a:prstGeom>
        </p:spPr>
      </p:pic>
      <p:pic>
        <p:nvPicPr>
          <p:cNvPr id="12" name="Grafik 11">
            <a:extLst>
              <a:ext uri="{FF2B5EF4-FFF2-40B4-BE49-F238E27FC236}">
                <a16:creationId xmlns:a16="http://schemas.microsoft.com/office/drawing/2014/main" id="{2715EAF8-978C-46FF-A7B2-546293E734DB}"/>
              </a:ext>
            </a:extLst>
          </p:cNvPr>
          <p:cNvPicPr>
            <a:picLocks noChangeAspect="1"/>
          </p:cNvPicPr>
          <p:nvPr/>
        </p:nvPicPr>
        <p:blipFill>
          <a:blip r:embed="rId3"/>
          <a:stretch>
            <a:fillRect/>
          </a:stretch>
        </p:blipFill>
        <p:spPr>
          <a:xfrm>
            <a:off x="1217159" y="3527601"/>
            <a:ext cx="6506483" cy="843080"/>
          </a:xfrm>
          <a:prstGeom prst="rect">
            <a:avLst/>
          </a:prstGeom>
        </p:spPr>
      </p:pic>
    </p:spTree>
    <p:extLst>
      <p:ext uri="{BB962C8B-B14F-4D97-AF65-F5344CB8AC3E}">
        <p14:creationId xmlns:p14="http://schemas.microsoft.com/office/powerpoint/2010/main" val="3209487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8F616-1E49-4136-8F55-606817333D43}"/>
              </a:ext>
            </a:extLst>
          </p:cNvPr>
          <p:cNvSpPr>
            <a:spLocks noGrp="1"/>
          </p:cNvSpPr>
          <p:nvPr>
            <p:ph type="title"/>
          </p:nvPr>
        </p:nvSpPr>
        <p:spPr/>
        <p:txBody>
          <a:bodyPr/>
          <a:lstStyle/>
          <a:p>
            <a:r>
              <a:rPr lang="en-US" dirty="0"/>
              <a:t>What is the Problem ( III / III )?</a:t>
            </a:r>
          </a:p>
        </p:txBody>
      </p:sp>
      <p:sp>
        <p:nvSpPr>
          <p:cNvPr id="3" name="Inhaltsplatzhalter 2">
            <a:extLst>
              <a:ext uri="{FF2B5EF4-FFF2-40B4-BE49-F238E27FC236}">
                <a16:creationId xmlns:a16="http://schemas.microsoft.com/office/drawing/2014/main" id="{85CF3E63-1DC4-4129-A542-F8EE760FB543}"/>
              </a:ext>
            </a:extLst>
          </p:cNvPr>
          <p:cNvSpPr>
            <a:spLocks noGrp="1"/>
          </p:cNvSpPr>
          <p:nvPr>
            <p:ph idx="1"/>
          </p:nvPr>
        </p:nvSpPr>
        <p:spPr>
          <a:xfrm>
            <a:off x="731520" y="5661326"/>
            <a:ext cx="8288868" cy="839383"/>
          </a:xfrm>
        </p:spPr>
        <p:txBody>
          <a:bodyPr/>
          <a:lstStyle/>
          <a:p>
            <a:pPr>
              <a:buFont typeface="Wingdings" panose="05000000000000000000" pitchFamily="2" charset="2"/>
              <a:buChar char="§"/>
            </a:pPr>
            <a:r>
              <a:rPr lang="en-US" dirty="0"/>
              <a:t>Example for 802.15.4g OFDM with N=128 and 106 active carriers</a:t>
            </a:r>
          </a:p>
          <a:p>
            <a:pPr>
              <a:buFont typeface="Wingdings" panose="05000000000000000000" pitchFamily="2" charset="2"/>
              <a:buChar char="§"/>
            </a:pPr>
            <a:r>
              <a:rPr lang="en-US" dirty="0"/>
              <a:t>The narrow-band interferer spreads out</a:t>
            </a:r>
          </a:p>
        </p:txBody>
      </p:sp>
      <p:sp>
        <p:nvSpPr>
          <p:cNvPr id="4" name="Foliennummernplatzhalter 3">
            <a:extLst>
              <a:ext uri="{FF2B5EF4-FFF2-40B4-BE49-F238E27FC236}">
                <a16:creationId xmlns:a16="http://schemas.microsoft.com/office/drawing/2014/main" id="{1A73BFD5-FEEC-4C77-8567-8254F15E9AA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a:extLst>
              <a:ext uri="{FF2B5EF4-FFF2-40B4-BE49-F238E27FC236}">
                <a16:creationId xmlns:a16="http://schemas.microsoft.com/office/drawing/2014/main" id="{D380E378-4177-4594-B9EB-3B592809401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A1D70425-D597-4D58-8D74-ABDA6BDC260E}"/>
              </a:ext>
            </a:extLst>
          </p:cNvPr>
          <p:cNvSpPr>
            <a:spLocks noGrp="1"/>
          </p:cNvSpPr>
          <p:nvPr>
            <p:ph type="dt" idx="15"/>
          </p:nvPr>
        </p:nvSpPr>
        <p:spPr/>
        <p:txBody>
          <a:bodyPr/>
          <a:lstStyle/>
          <a:p>
            <a:r>
              <a:rPr lang="de-DE"/>
              <a:t>Mar. 2025</a:t>
            </a:r>
            <a:endParaRPr lang="en-GB" dirty="0"/>
          </a:p>
        </p:txBody>
      </p:sp>
      <p:pic>
        <p:nvPicPr>
          <p:cNvPr id="8" name="Grafik 7">
            <a:extLst>
              <a:ext uri="{FF2B5EF4-FFF2-40B4-BE49-F238E27FC236}">
                <a16:creationId xmlns:a16="http://schemas.microsoft.com/office/drawing/2014/main" id="{784E0E95-42AE-4F40-892C-B485ACF5DFFD}"/>
              </a:ext>
            </a:extLst>
          </p:cNvPr>
          <p:cNvPicPr>
            <a:picLocks noChangeAspect="1"/>
          </p:cNvPicPr>
          <p:nvPr/>
        </p:nvPicPr>
        <p:blipFill>
          <a:blip r:embed="rId2"/>
          <a:stretch>
            <a:fillRect/>
          </a:stretch>
        </p:blipFill>
        <p:spPr>
          <a:xfrm>
            <a:off x="1524000" y="1653874"/>
            <a:ext cx="6216844" cy="4062820"/>
          </a:xfrm>
          <a:prstGeom prst="rect">
            <a:avLst/>
          </a:prstGeom>
        </p:spPr>
      </p:pic>
    </p:spTree>
    <p:extLst>
      <p:ext uri="{BB962C8B-B14F-4D97-AF65-F5344CB8AC3E}">
        <p14:creationId xmlns:p14="http://schemas.microsoft.com/office/powerpoint/2010/main" val="4291602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4E79D8-868C-4BEF-A74B-0A789B53F5DA}"/>
              </a:ext>
            </a:extLst>
          </p:cNvPr>
          <p:cNvSpPr>
            <a:spLocks noGrp="1"/>
          </p:cNvSpPr>
          <p:nvPr>
            <p:ph type="title"/>
          </p:nvPr>
        </p:nvSpPr>
        <p:spPr/>
        <p:txBody>
          <a:bodyPr/>
          <a:lstStyle/>
          <a:p>
            <a:r>
              <a:rPr lang="en-US" dirty="0"/>
              <a:t>“Windowed” OFDM Reception ( I / III )</a:t>
            </a:r>
          </a:p>
        </p:txBody>
      </p:sp>
      <p:sp>
        <p:nvSpPr>
          <p:cNvPr id="3" name="Inhaltsplatzhalter 2">
            <a:extLst>
              <a:ext uri="{FF2B5EF4-FFF2-40B4-BE49-F238E27FC236}">
                <a16:creationId xmlns:a16="http://schemas.microsoft.com/office/drawing/2014/main" id="{5484FB9C-26D8-438D-91FA-ED607481EBBB}"/>
              </a:ext>
            </a:extLst>
          </p:cNvPr>
          <p:cNvSpPr>
            <a:spLocks noGrp="1"/>
          </p:cNvSpPr>
          <p:nvPr>
            <p:ph idx="1"/>
          </p:nvPr>
        </p:nvSpPr>
        <p:spPr/>
        <p:txBody>
          <a:bodyPr/>
          <a:lstStyle/>
          <a:p>
            <a:r>
              <a:rPr lang="en-US" dirty="0"/>
              <a:t>OFDM symbol is cut out with Nyquist roll-off [1]</a:t>
            </a:r>
          </a:p>
          <a:p>
            <a:r>
              <a:rPr lang="en-US" dirty="0"/>
              <a:t>The data is stuffed with zeros to match 2 times the FFT</a:t>
            </a:r>
          </a:p>
          <a:p>
            <a:r>
              <a:rPr lang="en-US" dirty="0"/>
              <a:t>Only the first half of the carriers are used</a:t>
            </a:r>
          </a:p>
          <a:p>
            <a:endParaRPr lang="en-US" dirty="0"/>
          </a:p>
        </p:txBody>
      </p:sp>
      <p:sp>
        <p:nvSpPr>
          <p:cNvPr id="4" name="Foliennummernplatzhalter 3">
            <a:extLst>
              <a:ext uri="{FF2B5EF4-FFF2-40B4-BE49-F238E27FC236}">
                <a16:creationId xmlns:a16="http://schemas.microsoft.com/office/drawing/2014/main" id="{81B392B1-2F2A-4DBA-A676-E3DC45B7DC5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a:extLst>
              <a:ext uri="{FF2B5EF4-FFF2-40B4-BE49-F238E27FC236}">
                <a16:creationId xmlns:a16="http://schemas.microsoft.com/office/drawing/2014/main" id="{7066707B-7DC5-4460-929E-984A4FDE4BF4}"/>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8B48C01B-A7B7-4EB0-9359-D06E9B11C5BC}"/>
              </a:ext>
            </a:extLst>
          </p:cNvPr>
          <p:cNvSpPr>
            <a:spLocks noGrp="1"/>
          </p:cNvSpPr>
          <p:nvPr>
            <p:ph type="dt" idx="15"/>
          </p:nvPr>
        </p:nvSpPr>
        <p:spPr/>
        <p:txBody>
          <a:bodyPr/>
          <a:lstStyle/>
          <a:p>
            <a:r>
              <a:rPr lang="de-DE"/>
              <a:t>Mar. 2025</a:t>
            </a:r>
            <a:endParaRPr lang="en-GB" dirty="0"/>
          </a:p>
        </p:txBody>
      </p:sp>
      <p:sp>
        <p:nvSpPr>
          <p:cNvPr id="7" name="Rechteck 6">
            <a:extLst>
              <a:ext uri="{FF2B5EF4-FFF2-40B4-BE49-F238E27FC236}">
                <a16:creationId xmlns:a16="http://schemas.microsoft.com/office/drawing/2014/main" id="{14166BA3-2DB5-4B69-913D-B1AB1CBD16FD}"/>
              </a:ext>
            </a:extLst>
          </p:cNvPr>
          <p:cNvSpPr/>
          <p:nvPr/>
        </p:nvSpPr>
        <p:spPr bwMode="auto">
          <a:xfrm>
            <a:off x="2743184" y="3810000"/>
            <a:ext cx="5181600" cy="9906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“Useful” Part</a:t>
            </a:r>
          </a:p>
        </p:txBody>
      </p:sp>
      <p:sp>
        <p:nvSpPr>
          <p:cNvPr id="8" name="Rechteck 7">
            <a:extLst>
              <a:ext uri="{FF2B5EF4-FFF2-40B4-BE49-F238E27FC236}">
                <a16:creationId xmlns:a16="http://schemas.microsoft.com/office/drawing/2014/main" id="{8CDE2FAB-79F0-487E-9C16-AA03AEA739BC}"/>
              </a:ext>
            </a:extLst>
          </p:cNvPr>
          <p:cNvSpPr/>
          <p:nvPr/>
        </p:nvSpPr>
        <p:spPr bwMode="auto">
          <a:xfrm>
            <a:off x="1447784" y="3810000"/>
            <a:ext cx="1295400" cy="9906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err="1">
                <a:ln>
                  <a:noFill/>
                </a:ln>
                <a:solidFill>
                  <a:schemeClr val="bg1"/>
                </a:solidFill>
                <a:effectLst/>
                <a:latin typeface="Times New Roman" pitchFamily="16" charset="0"/>
                <a:ea typeface="MS Gothic" charset="-128"/>
              </a:rPr>
              <a:t>Cylic</a:t>
            </a:r>
            <a:endParaRPr kumimoji="0" lang="en-US" sz="2400" b="0" i="0" u="none" strike="noStrike" cap="none" normalizeH="0" baseline="0" dirty="0">
              <a:ln>
                <a:noFill/>
              </a:ln>
              <a:solidFill>
                <a:schemeClr val="bg1"/>
              </a:solidFill>
              <a:effectLst/>
              <a:latin typeface="Times New Roman" pitchFamily="16" charset="0"/>
              <a:ea typeface="MS Gothic" charset="-128"/>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400" dirty="0"/>
              <a:t>Prefix</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1" name="Gerade Verbindung mit Pfeil 10">
            <a:extLst>
              <a:ext uri="{FF2B5EF4-FFF2-40B4-BE49-F238E27FC236}">
                <a16:creationId xmlns:a16="http://schemas.microsoft.com/office/drawing/2014/main" id="{3CBDF507-DD11-4B81-8490-2B0F69236BF3}"/>
              </a:ext>
            </a:extLst>
          </p:cNvPr>
          <p:cNvCxnSpPr>
            <a:cxnSpLocks/>
          </p:cNvCxnSpPr>
          <p:nvPr/>
        </p:nvCxnSpPr>
        <p:spPr bwMode="auto">
          <a:xfrm>
            <a:off x="5330874" y="4808376"/>
            <a:ext cx="0" cy="601824"/>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
        <p:nvSpPr>
          <p:cNvPr id="12" name="Textfeld 11">
            <a:extLst>
              <a:ext uri="{FF2B5EF4-FFF2-40B4-BE49-F238E27FC236}">
                <a16:creationId xmlns:a16="http://schemas.microsoft.com/office/drawing/2014/main" id="{7864D900-D14E-4742-90CE-C9F2FEDE975A}"/>
              </a:ext>
            </a:extLst>
          </p:cNvPr>
          <p:cNvSpPr txBox="1"/>
          <p:nvPr/>
        </p:nvSpPr>
        <p:spPr>
          <a:xfrm>
            <a:off x="4834467" y="5472693"/>
            <a:ext cx="1069524" cy="482761"/>
          </a:xfrm>
          <a:prstGeom prst="rect">
            <a:avLst/>
          </a:prstGeom>
          <a:noFill/>
        </p:spPr>
        <p:txBody>
          <a:bodyPr wrap="none" rtlCol="0">
            <a:spAutoFit/>
          </a:bodyPr>
          <a:lstStyle/>
          <a:p>
            <a:r>
              <a:rPr lang="en-US" dirty="0">
                <a:solidFill>
                  <a:schemeClr val="tx1"/>
                </a:solidFill>
              </a:rPr>
              <a:t>2xFFT</a:t>
            </a:r>
          </a:p>
        </p:txBody>
      </p:sp>
      <p:cxnSp>
        <p:nvCxnSpPr>
          <p:cNvPr id="13" name="Gerade Verbindung mit Pfeil 12">
            <a:extLst>
              <a:ext uri="{FF2B5EF4-FFF2-40B4-BE49-F238E27FC236}">
                <a16:creationId xmlns:a16="http://schemas.microsoft.com/office/drawing/2014/main" id="{1E938D1C-16C9-4107-B4E3-E8D574D20655}"/>
              </a:ext>
            </a:extLst>
          </p:cNvPr>
          <p:cNvCxnSpPr>
            <a:cxnSpLocks/>
          </p:cNvCxnSpPr>
          <p:nvPr/>
        </p:nvCxnSpPr>
        <p:spPr bwMode="auto">
          <a:xfrm>
            <a:off x="7921674" y="4953000"/>
            <a:ext cx="838200" cy="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
        <p:nvSpPr>
          <p:cNvPr id="16" name="Textfeld 15">
            <a:extLst>
              <a:ext uri="{FF2B5EF4-FFF2-40B4-BE49-F238E27FC236}">
                <a16:creationId xmlns:a16="http://schemas.microsoft.com/office/drawing/2014/main" id="{FBCFEA6C-6284-4D8F-887D-629BDB7B333B}"/>
              </a:ext>
            </a:extLst>
          </p:cNvPr>
          <p:cNvSpPr txBox="1"/>
          <p:nvPr/>
        </p:nvSpPr>
        <p:spPr>
          <a:xfrm>
            <a:off x="8321185" y="5105401"/>
            <a:ext cx="859338" cy="482761"/>
          </a:xfrm>
          <a:prstGeom prst="rect">
            <a:avLst/>
          </a:prstGeom>
          <a:noFill/>
        </p:spPr>
        <p:txBody>
          <a:bodyPr wrap="none" rtlCol="0">
            <a:spAutoFit/>
          </a:bodyPr>
          <a:lstStyle/>
          <a:p>
            <a:r>
              <a:rPr lang="en-US" dirty="0">
                <a:solidFill>
                  <a:schemeClr val="tx1"/>
                </a:solidFill>
              </a:rPr>
              <a:t>Time</a:t>
            </a:r>
          </a:p>
        </p:txBody>
      </p:sp>
      <p:cxnSp>
        <p:nvCxnSpPr>
          <p:cNvPr id="14" name="Gerader Verbinder 13">
            <a:extLst>
              <a:ext uri="{FF2B5EF4-FFF2-40B4-BE49-F238E27FC236}">
                <a16:creationId xmlns:a16="http://schemas.microsoft.com/office/drawing/2014/main" id="{FB2668FB-0785-474E-A6F9-867CF0E51CB0}"/>
              </a:ext>
            </a:extLst>
          </p:cNvPr>
          <p:cNvCxnSpPr/>
          <p:nvPr/>
        </p:nvCxnSpPr>
        <p:spPr bwMode="auto">
          <a:xfrm>
            <a:off x="2362200" y="3810000"/>
            <a:ext cx="4876800"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7" name="Gerader Verbinder 16">
            <a:extLst>
              <a:ext uri="{FF2B5EF4-FFF2-40B4-BE49-F238E27FC236}">
                <a16:creationId xmlns:a16="http://schemas.microsoft.com/office/drawing/2014/main" id="{3640F173-0913-446D-A695-2BAE387ECA1B}"/>
              </a:ext>
            </a:extLst>
          </p:cNvPr>
          <p:cNvCxnSpPr>
            <a:cxnSpLocks/>
          </p:cNvCxnSpPr>
          <p:nvPr/>
        </p:nvCxnSpPr>
        <p:spPr bwMode="auto">
          <a:xfrm>
            <a:off x="1524000" y="4808376"/>
            <a:ext cx="6324600"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1" name="Bogen 20">
            <a:extLst>
              <a:ext uri="{FF2B5EF4-FFF2-40B4-BE49-F238E27FC236}">
                <a16:creationId xmlns:a16="http://schemas.microsoft.com/office/drawing/2014/main" id="{F1ABCBFA-EE6A-453D-B674-05B97989D1B8}"/>
              </a:ext>
            </a:extLst>
          </p:cNvPr>
          <p:cNvSpPr/>
          <p:nvPr/>
        </p:nvSpPr>
        <p:spPr bwMode="auto">
          <a:xfrm>
            <a:off x="6974002" y="3802224"/>
            <a:ext cx="533400" cy="914399"/>
          </a:xfrm>
          <a:prstGeom prst="arc">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2" name="Bogen 21">
            <a:extLst>
              <a:ext uri="{FF2B5EF4-FFF2-40B4-BE49-F238E27FC236}">
                <a16:creationId xmlns:a16="http://schemas.microsoft.com/office/drawing/2014/main" id="{94C68C51-725C-4B3A-95CE-B2AA9C8F4A3A}"/>
              </a:ext>
            </a:extLst>
          </p:cNvPr>
          <p:cNvSpPr/>
          <p:nvPr/>
        </p:nvSpPr>
        <p:spPr bwMode="auto">
          <a:xfrm rot="10800000">
            <a:off x="7492002" y="3771264"/>
            <a:ext cx="661413" cy="990601"/>
          </a:xfrm>
          <a:prstGeom prst="arc">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nvGrpSpPr>
          <p:cNvPr id="25" name="Gruppieren 24">
            <a:extLst>
              <a:ext uri="{FF2B5EF4-FFF2-40B4-BE49-F238E27FC236}">
                <a16:creationId xmlns:a16="http://schemas.microsoft.com/office/drawing/2014/main" id="{F25826CC-53F5-481D-817D-F8F25089672B}"/>
              </a:ext>
            </a:extLst>
          </p:cNvPr>
          <p:cNvGrpSpPr/>
          <p:nvPr/>
        </p:nvGrpSpPr>
        <p:grpSpPr>
          <a:xfrm flipH="1">
            <a:off x="1184022" y="3791529"/>
            <a:ext cx="1559161" cy="990601"/>
            <a:chOff x="2813149" y="4922040"/>
            <a:chExt cx="1179413" cy="990601"/>
          </a:xfrm>
        </p:grpSpPr>
        <p:sp>
          <p:nvSpPr>
            <p:cNvPr id="23" name="Bogen 22">
              <a:extLst>
                <a:ext uri="{FF2B5EF4-FFF2-40B4-BE49-F238E27FC236}">
                  <a16:creationId xmlns:a16="http://schemas.microsoft.com/office/drawing/2014/main" id="{2F160D9A-E0E1-47B0-BEF0-D3D1A1F0D986}"/>
                </a:ext>
              </a:extLst>
            </p:cNvPr>
            <p:cNvSpPr/>
            <p:nvPr/>
          </p:nvSpPr>
          <p:spPr bwMode="auto">
            <a:xfrm>
              <a:off x="2813149" y="4953000"/>
              <a:ext cx="533400" cy="914399"/>
            </a:xfrm>
            <a:prstGeom prst="arc">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4" name="Bogen 23">
              <a:extLst>
                <a:ext uri="{FF2B5EF4-FFF2-40B4-BE49-F238E27FC236}">
                  <a16:creationId xmlns:a16="http://schemas.microsoft.com/office/drawing/2014/main" id="{B5BBB7E9-0E7E-4111-A34B-4ECDD14C4505}"/>
                </a:ext>
              </a:extLst>
            </p:cNvPr>
            <p:cNvSpPr/>
            <p:nvPr/>
          </p:nvSpPr>
          <p:spPr bwMode="auto">
            <a:xfrm rot="10800000">
              <a:off x="3331149" y="4922040"/>
              <a:ext cx="661413" cy="990601"/>
            </a:xfrm>
            <a:prstGeom prst="arc">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767475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91DA0A-1947-411D-82F0-56D3D11835A6}"/>
              </a:ext>
            </a:extLst>
          </p:cNvPr>
          <p:cNvSpPr>
            <a:spLocks noGrp="1"/>
          </p:cNvSpPr>
          <p:nvPr>
            <p:ph type="title"/>
          </p:nvPr>
        </p:nvSpPr>
        <p:spPr/>
        <p:txBody>
          <a:bodyPr/>
          <a:lstStyle/>
          <a:p>
            <a:r>
              <a:rPr lang="en-US" dirty="0"/>
              <a:t>“Windowed” OFDM Reception ( II / III )</a:t>
            </a:r>
          </a:p>
        </p:txBody>
      </p:sp>
      <p:sp>
        <p:nvSpPr>
          <p:cNvPr id="3" name="Inhaltsplatzhalter 2">
            <a:extLst>
              <a:ext uri="{FF2B5EF4-FFF2-40B4-BE49-F238E27FC236}">
                <a16:creationId xmlns:a16="http://schemas.microsoft.com/office/drawing/2014/main" id="{BADD568A-A72F-475F-A227-A800AFA84DFC}"/>
              </a:ext>
            </a:extLst>
          </p:cNvPr>
          <p:cNvSpPr>
            <a:spLocks noGrp="1"/>
          </p:cNvSpPr>
          <p:nvPr>
            <p:ph idx="1"/>
          </p:nvPr>
        </p:nvSpPr>
        <p:spPr>
          <a:xfrm>
            <a:off x="731520" y="5701454"/>
            <a:ext cx="8288868" cy="799255"/>
          </a:xfrm>
        </p:spPr>
        <p:txBody>
          <a:bodyPr/>
          <a:lstStyle/>
          <a:p>
            <a:r>
              <a:rPr lang="en-US" dirty="0"/>
              <a:t>Effect of narrow-band interferer with (red) and without windowing (blue)</a:t>
            </a:r>
          </a:p>
          <a:p>
            <a:r>
              <a:rPr lang="en-US" dirty="0"/>
              <a:t>Interferer remains more localized</a:t>
            </a:r>
          </a:p>
          <a:p>
            <a:endParaRPr lang="en-US" dirty="0"/>
          </a:p>
        </p:txBody>
      </p:sp>
      <p:sp>
        <p:nvSpPr>
          <p:cNvPr id="4" name="Foliennummernplatzhalter 3">
            <a:extLst>
              <a:ext uri="{FF2B5EF4-FFF2-40B4-BE49-F238E27FC236}">
                <a16:creationId xmlns:a16="http://schemas.microsoft.com/office/drawing/2014/main" id="{9BA7F49B-C702-44B3-AB08-C64E44DF270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a:extLst>
              <a:ext uri="{FF2B5EF4-FFF2-40B4-BE49-F238E27FC236}">
                <a16:creationId xmlns:a16="http://schemas.microsoft.com/office/drawing/2014/main" id="{08F7BCE5-DE8C-44A6-96C0-982580AB263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5330BE31-177C-44AD-9736-43DDC5165DF5}"/>
              </a:ext>
            </a:extLst>
          </p:cNvPr>
          <p:cNvSpPr>
            <a:spLocks noGrp="1"/>
          </p:cNvSpPr>
          <p:nvPr>
            <p:ph type="dt" idx="15"/>
          </p:nvPr>
        </p:nvSpPr>
        <p:spPr/>
        <p:txBody>
          <a:bodyPr/>
          <a:lstStyle/>
          <a:p>
            <a:r>
              <a:rPr lang="de-DE"/>
              <a:t>Mar. 2025</a:t>
            </a:r>
            <a:endParaRPr lang="en-GB" dirty="0"/>
          </a:p>
        </p:txBody>
      </p:sp>
      <p:pic>
        <p:nvPicPr>
          <p:cNvPr id="8" name="Grafik 7">
            <a:extLst>
              <a:ext uri="{FF2B5EF4-FFF2-40B4-BE49-F238E27FC236}">
                <a16:creationId xmlns:a16="http://schemas.microsoft.com/office/drawing/2014/main" id="{A4F0312E-EFF2-4E42-BE34-16D2E89E7B83}"/>
              </a:ext>
            </a:extLst>
          </p:cNvPr>
          <p:cNvPicPr>
            <a:picLocks noChangeAspect="1"/>
          </p:cNvPicPr>
          <p:nvPr/>
        </p:nvPicPr>
        <p:blipFill>
          <a:blip r:embed="rId2"/>
          <a:stretch>
            <a:fillRect/>
          </a:stretch>
        </p:blipFill>
        <p:spPr>
          <a:xfrm>
            <a:off x="1600200" y="1692672"/>
            <a:ext cx="6248400" cy="4008782"/>
          </a:xfrm>
          <a:prstGeom prst="rect">
            <a:avLst/>
          </a:prstGeom>
        </p:spPr>
      </p:pic>
    </p:spTree>
    <p:extLst>
      <p:ext uri="{BB962C8B-B14F-4D97-AF65-F5344CB8AC3E}">
        <p14:creationId xmlns:p14="http://schemas.microsoft.com/office/powerpoint/2010/main" val="341138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25DE36-321D-4C57-B266-0E45DC0AD8C4}"/>
              </a:ext>
            </a:extLst>
          </p:cNvPr>
          <p:cNvSpPr>
            <a:spLocks noGrp="1"/>
          </p:cNvSpPr>
          <p:nvPr>
            <p:ph type="title"/>
          </p:nvPr>
        </p:nvSpPr>
        <p:spPr/>
        <p:txBody>
          <a:bodyPr/>
          <a:lstStyle/>
          <a:p>
            <a:r>
              <a:rPr lang="en-US" dirty="0"/>
              <a:t>“Windowed” OFDM Reception ( III / III )</a:t>
            </a:r>
          </a:p>
        </p:txBody>
      </p:sp>
      <p:sp>
        <p:nvSpPr>
          <p:cNvPr id="3" name="Inhaltsplatzhalter 2">
            <a:extLst>
              <a:ext uri="{FF2B5EF4-FFF2-40B4-BE49-F238E27FC236}">
                <a16:creationId xmlns:a16="http://schemas.microsoft.com/office/drawing/2014/main" id="{79464D8B-30F4-4E4E-973D-FC550876F7E7}"/>
              </a:ext>
            </a:extLst>
          </p:cNvPr>
          <p:cNvSpPr>
            <a:spLocks noGrp="1"/>
          </p:cNvSpPr>
          <p:nvPr>
            <p:ph idx="1"/>
          </p:nvPr>
        </p:nvSpPr>
        <p:spPr/>
        <p:txBody>
          <a:bodyPr/>
          <a:lstStyle/>
          <a:p>
            <a:r>
              <a:rPr lang="en-US" dirty="0"/>
              <a:t>The interfered OFDM sub-carriers still have to be detected and the data recovered by means of the forward error correction</a:t>
            </a:r>
          </a:p>
          <a:p>
            <a:r>
              <a:rPr lang="en-US" dirty="0"/>
              <a:t>A longer the Nyquist roll-off leads to a better localization of the interferer</a:t>
            </a:r>
          </a:p>
          <a:p>
            <a:pPr marL="0" indent="0">
              <a:buNone/>
            </a:pPr>
            <a:r>
              <a:rPr lang="en-US" dirty="0"/>
              <a:t>BUT</a:t>
            </a:r>
          </a:p>
          <a:p>
            <a:r>
              <a:rPr lang="en-US" dirty="0"/>
              <a:t>This also consumes the useable cyclic prefix</a:t>
            </a:r>
          </a:p>
          <a:p>
            <a:pPr>
              <a:buFont typeface="Wingdings" panose="05000000000000000000" pitchFamily="2" charset="2"/>
              <a:buChar char="è"/>
            </a:pPr>
            <a:r>
              <a:rPr lang="en-US" dirty="0">
                <a:sym typeface="Wingdings" panose="05000000000000000000" pitchFamily="2" charset="2"/>
              </a:rPr>
              <a:t>Optimization required, e.g. as proposed in [3] for mobile reception</a:t>
            </a:r>
          </a:p>
          <a:p>
            <a:pPr>
              <a:buFont typeface="Wingdings" panose="05000000000000000000" pitchFamily="2" charset="2"/>
              <a:buChar char="è"/>
            </a:pPr>
            <a:r>
              <a:rPr lang="en-US" dirty="0">
                <a:sym typeface="Wingdings" panose="05000000000000000000" pitchFamily="2" charset="2"/>
              </a:rPr>
              <a:t>The use of the Nyquist roll-off does not have to be specified in the standard, but a sufficient cyclic prefix length is required</a:t>
            </a:r>
          </a:p>
          <a:p>
            <a:pPr marL="0" indent="0">
              <a:buNone/>
            </a:pPr>
            <a:endParaRPr lang="en-US" dirty="0">
              <a:sym typeface="Wingdings" panose="05000000000000000000" pitchFamily="2" charset="2"/>
            </a:endParaRPr>
          </a:p>
          <a:p>
            <a:pPr>
              <a:buFont typeface="Wingdings" panose="05000000000000000000" pitchFamily="2" charset="2"/>
              <a:buChar char="è"/>
            </a:pPr>
            <a:endParaRPr lang="en-US" dirty="0"/>
          </a:p>
        </p:txBody>
      </p:sp>
      <p:sp>
        <p:nvSpPr>
          <p:cNvPr id="4" name="Foliennummernplatzhalter 3">
            <a:extLst>
              <a:ext uri="{FF2B5EF4-FFF2-40B4-BE49-F238E27FC236}">
                <a16:creationId xmlns:a16="http://schemas.microsoft.com/office/drawing/2014/main" id="{71465C6B-8DF9-4510-B939-12A38143628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a:extLst>
              <a:ext uri="{FF2B5EF4-FFF2-40B4-BE49-F238E27FC236}">
                <a16:creationId xmlns:a16="http://schemas.microsoft.com/office/drawing/2014/main" id="{2C4E8282-69F3-4FBF-821F-40FF7B2BC872}"/>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F61B5DD5-4AE4-4507-AE44-8A169353A739}"/>
              </a:ext>
            </a:extLst>
          </p:cNvPr>
          <p:cNvSpPr>
            <a:spLocks noGrp="1"/>
          </p:cNvSpPr>
          <p:nvPr>
            <p:ph type="dt" idx="15"/>
          </p:nvPr>
        </p:nvSpPr>
        <p:spPr/>
        <p:txBody>
          <a:bodyPr/>
          <a:lstStyle/>
          <a:p>
            <a:r>
              <a:rPr lang="de-DE"/>
              <a:t>Mar. 2025</a:t>
            </a:r>
            <a:endParaRPr lang="en-GB" dirty="0"/>
          </a:p>
        </p:txBody>
      </p:sp>
    </p:spTree>
    <p:extLst>
      <p:ext uri="{BB962C8B-B14F-4D97-AF65-F5344CB8AC3E}">
        <p14:creationId xmlns:p14="http://schemas.microsoft.com/office/powerpoint/2010/main" val="176152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739</Words>
  <Application>Microsoft Office PowerPoint</Application>
  <PresentationFormat>Benutzerdefiniert</PresentationFormat>
  <Paragraphs>97</Paragraphs>
  <Slides>10</Slides>
  <Notes>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17" baseType="lpstr">
      <vt:lpstr>Arial</vt:lpstr>
      <vt:lpstr>Calibri</vt:lpstr>
      <vt:lpstr>Courier New</vt:lpstr>
      <vt:lpstr>Times New Roman</vt:lpstr>
      <vt:lpstr>Wingdings</vt:lpstr>
      <vt:lpstr>Office Theme</vt:lpstr>
      <vt:lpstr>Document</vt:lpstr>
      <vt:lpstr>OFDM Windowing for Improved Reception Performance</vt:lpstr>
      <vt:lpstr>Motivation </vt:lpstr>
      <vt:lpstr>“Classical” OFDM Reception</vt:lpstr>
      <vt:lpstr>What is the Problem ( I / III )?</vt:lpstr>
      <vt:lpstr>What is the Problem ( II / III )?</vt:lpstr>
      <vt:lpstr>What is the Problem ( III / III )?</vt:lpstr>
      <vt:lpstr>“Windowed” OFDM Reception ( I / III )</vt:lpstr>
      <vt:lpstr>“Windowed” OFDM Reception ( II / III )</vt:lpstr>
      <vt:lpstr>“Windowed” OFDM Reception ( III / III )</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Robert, Jörg</cp:lastModifiedBy>
  <cp:revision>52</cp:revision>
  <cp:lastPrinted>2014-11-08T20:15:38Z</cp:lastPrinted>
  <dcterms:created xsi:type="dcterms:W3CDTF">2014-10-30T17:06:39Z</dcterms:created>
  <dcterms:modified xsi:type="dcterms:W3CDTF">2025-03-13T17:45:36Z</dcterms:modified>
</cp:coreProperties>
</file>