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66" r:id="rId3"/>
    <p:sldId id="274" r:id="rId4"/>
    <p:sldId id="275" r:id="rId5"/>
    <p:sldId id="264"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3" d="100"/>
          <a:sy n="103" d="100"/>
        </p:scale>
        <p:origin x="546"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Joerg Robert, FAU / Fraunhofer IIS</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de-DE"/>
              <a:t>Mar.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de-DE"/>
              <a:t>Mar.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Joerg Robert, FAU / Fraunhofer IIS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802.19-25/0016r0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de-DE"/>
              <a:t>Mar.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a:t>Joerg Robert, FAU / Fraunhofer IIS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t>Planned Interference Measurements</a:t>
            </a:r>
          </a:p>
        </p:txBody>
      </p:sp>
      <p:sp>
        <p:nvSpPr>
          <p:cNvPr id="3074" name="Rectangle 2"/>
          <p:cNvSpPr>
            <a:spLocks noGrp="1" noChangeArrowheads="1"/>
          </p:cNvSpPr>
          <p:nvPr>
            <p:ph type="body" idx="1"/>
          </p:nvPr>
        </p:nvSpPr>
        <p:spPr>
          <a:xfrm>
            <a:off x="743373" y="171810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2025-03-13</a:t>
            </a:r>
          </a:p>
        </p:txBody>
      </p:sp>
      <p:graphicFrame>
        <p:nvGraphicFramePr>
          <p:cNvPr id="3075" name="Object 3"/>
          <p:cNvGraphicFramePr>
            <a:graphicFrameLocks noChangeAspect="1"/>
          </p:cNvGraphicFramePr>
          <p:nvPr>
            <p:extLst>
              <p:ext uri="{D42A27DB-BD31-4B8C-83A1-F6EECF244321}">
                <p14:modId xmlns:p14="http://schemas.microsoft.com/office/powerpoint/2010/main" val="2570712690"/>
              </p:ext>
            </p:extLst>
          </p:nvPr>
        </p:nvGraphicFramePr>
        <p:xfrm>
          <a:off x="550863" y="2428875"/>
          <a:ext cx="8593137" cy="2663825"/>
        </p:xfrm>
        <a:graphic>
          <a:graphicData uri="http://schemas.openxmlformats.org/presentationml/2006/ole">
            <mc:AlternateContent xmlns:mc="http://schemas.openxmlformats.org/markup-compatibility/2006">
              <mc:Choice xmlns:v="urn:schemas-microsoft-com:vml" Requires="v">
                <p:oleObj spid="_x0000_s3158" name="Document" r:id="rId4" imgW="8249468" imgH="2565062" progId="Word.Document.8">
                  <p:embed/>
                </p:oleObj>
              </mc:Choice>
              <mc:Fallback>
                <p:oleObj name="Document" r:id="rId4" imgW="8249468" imgH="2565062" progId="Word.Document.8">
                  <p:embed/>
                  <p:pic>
                    <p:nvPicPr>
                      <p:cNvPr id="0" name="Picture 3"/>
                      <p:cNvPicPr>
                        <a:picLocks noChangeAspect="1" noChangeArrowheads="1"/>
                      </p:cNvPicPr>
                      <p:nvPr/>
                    </p:nvPicPr>
                    <p:blipFill>
                      <a:blip r:embed="rId5"/>
                      <a:srcRect/>
                      <a:stretch>
                        <a:fillRect/>
                      </a:stretch>
                    </p:blipFill>
                    <p:spPr bwMode="auto">
                      <a:xfrm>
                        <a:off x="550863" y="2428875"/>
                        <a:ext cx="8593137" cy="26638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9C0317-0EA0-452F-AB4A-62DABB754792}"/>
              </a:ext>
            </a:extLst>
          </p:cNvPr>
          <p:cNvSpPr>
            <a:spLocks noGrp="1"/>
          </p:cNvSpPr>
          <p:nvPr>
            <p:ph type="title"/>
          </p:nvPr>
        </p:nvSpPr>
        <p:spPr/>
        <p:txBody>
          <a:bodyPr/>
          <a:lstStyle/>
          <a:p>
            <a:r>
              <a:rPr lang="en-US" dirty="0"/>
              <a:t>Motivation </a:t>
            </a:r>
          </a:p>
        </p:txBody>
      </p:sp>
      <p:sp>
        <p:nvSpPr>
          <p:cNvPr id="3" name="Inhaltsplatzhalter 2">
            <a:extLst>
              <a:ext uri="{FF2B5EF4-FFF2-40B4-BE49-F238E27FC236}">
                <a16:creationId xmlns:a16="http://schemas.microsoft.com/office/drawing/2014/main" id="{03012EBE-DB6D-473B-8816-39B1196F2AE3}"/>
              </a:ext>
            </a:extLst>
          </p:cNvPr>
          <p:cNvSpPr>
            <a:spLocks noGrp="1"/>
          </p:cNvSpPr>
          <p:nvPr>
            <p:ph idx="1"/>
          </p:nvPr>
        </p:nvSpPr>
        <p:spPr/>
        <p:txBody>
          <a:bodyPr/>
          <a:lstStyle/>
          <a:p>
            <a:r>
              <a:rPr lang="en-US" dirty="0"/>
              <a:t>The interference model in [1] was published in 2018</a:t>
            </a:r>
          </a:p>
          <a:p>
            <a:pPr marL="0" indent="0">
              <a:buNone/>
            </a:pPr>
            <a:r>
              <a:rPr lang="en-US" dirty="0"/>
              <a:t>But:</a:t>
            </a:r>
          </a:p>
          <a:p>
            <a:r>
              <a:rPr lang="en-US" dirty="0"/>
              <a:t>Spectrum use in license exempt band has increased</a:t>
            </a:r>
          </a:p>
          <a:p>
            <a:r>
              <a:rPr lang="en-US" dirty="0"/>
              <a:t>New systems have been introduced</a:t>
            </a:r>
          </a:p>
          <a:p>
            <a:r>
              <a:rPr lang="en-US" dirty="0"/>
              <a:t>Spatial information is unknown</a:t>
            </a:r>
          </a:p>
          <a:p>
            <a:r>
              <a:rPr lang="en-US" dirty="0"/>
              <a:t>No information on different environments</a:t>
            </a:r>
          </a:p>
          <a:p>
            <a:r>
              <a:rPr lang="en-US" dirty="0"/>
              <a:t>Impact of antenna height unknown</a:t>
            </a:r>
          </a:p>
          <a:p>
            <a:endParaRPr lang="en-US" dirty="0"/>
          </a:p>
          <a:p>
            <a:pPr marL="0" indent="0">
              <a:buNone/>
            </a:pPr>
            <a:r>
              <a:rPr lang="en-US" dirty="0">
                <a:sym typeface="Wingdings" panose="05000000000000000000" pitchFamily="2" charset="2"/>
              </a:rPr>
              <a:t> New measurement campaign focusing on sub-GHz</a:t>
            </a:r>
            <a:endParaRPr lang="en-US" dirty="0"/>
          </a:p>
          <a:p>
            <a:pPr lvl="1"/>
            <a:endParaRPr lang="en-US" dirty="0"/>
          </a:p>
          <a:p>
            <a:endParaRPr lang="en-US" dirty="0"/>
          </a:p>
        </p:txBody>
      </p:sp>
      <p:sp>
        <p:nvSpPr>
          <p:cNvPr id="4" name="Foliennummernplatzhalter 3">
            <a:extLst>
              <a:ext uri="{FF2B5EF4-FFF2-40B4-BE49-F238E27FC236}">
                <a16:creationId xmlns:a16="http://schemas.microsoft.com/office/drawing/2014/main" id="{02D339D4-D161-4408-8FBE-54B0EF0DCFD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ußzeilenplatzhalter 4">
            <a:extLst>
              <a:ext uri="{FF2B5EF4-FFF2-40B4-BE49-F238E27FC236}">
                <a16:creationId xmlns:a16="http://schemas.microsoft.com/office/drawing/2014/main" id="{3B8762E6-16FF-43E8-AA00-F78BCC77010C}"/>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4E566D1F-B9A1-4225-B18A-620BBE4018C4}"/>
              </a:ext>
            </a:extLst>
          </p:cNvPr>
          <p:cNvSpPr>
            <a:spLocks noGrp="1"/>
          </p:cNvSpPr>
          <p:nvPr>
            <p:ph type="dt" idx="15"/>
          </p:nvPr>
        </p:nvSpPr>
        <p:spPr/>
        <p:txBody>
          <a:bodyPr/>
          <a:lstStyle/>
          <a:p>
            <a:r>
              <a:rPr lang="de-DE"/>
              <a:t>Mar. 2025</a:t>
            </a:r>
            <a:endParaRPr lang="en-GB" dirty="0"/>
          </a:p>
        </p:txBody>
      </p:sp>
    </p:spTree>
    <p:extLst>
      <p:ext uri="{BB962C8B-B14F-4D97-AF65-F5344CB8AC3E}">
        <p14:creationId xmlns:p14="http://schemas.microsoft.com/office/powerpoint/2010/main" val="160528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A131AA-4870-4293-B029-803CFA9DBC77}"/>
              </a:ext>
            </a:extLst>
          </p:cNvPr>
          <p:cNvSpPr>
            <a:spLocks noGrp="1"/>
          </p:cNvSpPr>
          <p:nvPr>
            <p:ph type="title"/>
          </p:nvPr>
        </p:nvSpPr>
        <p:spPr/>
        <p:txBody>
          <a:bodyPr/>
          <a:lstStyle/>
          <a:p>
            <a:r>
              <a:rPr lang="en-US" dirty="0"/>
              <a:t>Planned Hardware Setup</a:t>
            </a:r>
          </a:p>
        </p:txBody>
      </p:sp>
      <p:sp>
        <p:nvSpPr>
          <p:cNvPr id="3" name="Inhaltsplatzhalter 2">
            <a:extLst>
              <a:ext uri="{FF2B5EF4-FFF2-40B4-BE49-F238E27FC236}">
                <a16:creationId xmlns:a16="http://schemas.microsoft.com/office/drawing/2014/main" id="{AA28072B-CB5E-4B71-A953-941C6C7A9E8D}"/>
              </a:ext>
            </a:extLst>
          </p:cNvPr>
          <p:cNvSpPr>
            <a:spLocks noGrp="1"/>
          </p:cNvSpPr>
          <p:nvPr>
            <p:ph idx="1"/>
          </p:nvPr>
        </p:nvSpPr>
        <p:spPr>
          <a:xfrm>
            <a:off x="731520" y="5258012"/>
            <a:ext cx="8288868" cy="1242698"/>
          </a:xfrm>
        </p:spPr>
        <p:txBody>
          <a:bodyPr/>
          <a:lstStyle/>
          <a:p>
            <a:r>
              <a:rPr lang="en-US" dirty="0"/>
              <a:t>Bandpass filters to avoid non-linear effects in case of strong signals outside the desired frequency band</a:t>
            </a:r>
          </a:p>
          <a:p>
            <a:r>
              <a:rPr lang="en-US" dirty="0"/>
              <a:t>At least two synchronized inputs to obtain spatial information</a:t>
            </a:r>
          </a:p>
          <a:p>
            <a:endParaRPr lang="en-US" dirty="0"/>
          </a:p>
        </p:txBody>
      </p:sp>
      <p:sp>
        <p:nvSpPr>
          <p:cNvPr id="4" name="Foliennummernplatzhalter 3">
            <a:extLst>
              <a:ext uri="{FF2B5EF4-FFF2-40B4-BE49-F238E27FC236}">
                <a16:creationId xmlns:a16="http://schemas.microsoft.com/office/drawing/2014/main" id="{509BC169-FBF7-42D3-8075-FB7FB8055FB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ußzeilenplatzhalter 4">
            <a:extLst>
              <a:ext uri="{FF2B5EF4-FFF2-40B4-BE49-F238E27FC236}">
                <a16:creationId xmlns:a16="http://schemas.microsoft.com/office/drawing/2014/main" id="{77E217D0-BCE6-4795-897B-8C5609171CDC}"/>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8AE4D92C-8472-4D53-90A0-6BCDEBE34E92}"/>
              </a:ext>
            </a:extLst>
          </p:cNvPr>
          <p:cNvSpPr>
            <a:spLocks noGrp="1"/>
          </p:cNvSpPr>
          <p:nvPr>
            <p:ph type="dt" idx="15"/>
          </p:nvPr>
        </p:nvSpPr>
        <p:spPr/>
        <p:txBody>
          <a:bodyPr/>
          <a:lstStyle/>
          <a:p>
            <a:r>
              <a:rPr lang="de-DE"/>
              <a:t>Mar. 2025</a:t>
            </a:r>
            <a:endParaRPr lang="en-GB" dirty="0"/>
          </a:p>
        </p:txBody>
      </p:sp>
      <p:cxnSp>
        <p:nvCxnSpPr>
          <p:cNvPr id="8" name="Gerade Verbindung mit Pfeil 7">
            <a:extLst>
              <a:ext uri="{FF2B5EF4-FFF2-40B4-BE49-F238E27FC236}">
                <a16:creationId xmlns:a16="http://schemas.microsoft.com/office/drawing/2014/main" id="{A94C0117-31D1-47E6-A2E8-52559CB36388}"/>
              </a:ext>
            </a:extLst>
          </p:cNvPr>
          <p:cNvCxnSpPr/>
          <p:nvPr/>
        </p:nvCxnSpPr>
        <p:spPr bwMode="auto">
          <a:xfrm flipV="1">
            <a:off x="812801" y="2300182"/>
            <a:ext cx="0" cy="685800"/>
          </a:xfrm>
          <a:prstGeom prst="straightConnector1">
            <a:avLst/>
          </a:prstGeom>
          <a:ln>
            <a:headEnd type="none" w="med" len="med"/>
            <a:tailEnd type="arrow" w="lg" len="lg"/>
          </a:ln>
        </p:spPr>
        <p:style>
          <a:lnRef idx="1">
            <a:schemeClr val="accent4"/>
          </a:lnRef>
          <a:fillRef idx="0">
            <a:schemeClr val="accent4"/>
          </a:fillRef>
          <a:effectRef idx="0">
            <a:schemeClr val="accent4"/>
          </a:effectRef>
          <a:fontRef idx="minor">
            <a:schemeClr val="tx1"/>
          </a:fontRef>
        </p:style>
      </p:cxnSp>
      <p:cxnSp>
        <p:nvCxnSpPr>
          <p:cNvPr id="9" name="Gerade Verbindung mit Pfeil 8">
            <a:extLst>
              <a:ext uri="{FF2B5EF4-FFF2-40B4-BE49-F238E27FC236}">
                <a16:creationId xmlns:a16="http://schemas.microsoft.com/office/drawing/2014/main" id="{95852759-25A4-4B59-85CF-215DDEC637CD}"/>
              </a:ext>
            </a:extLst>
          </p:cNvPr>
          <p:cNvCxnSpPr/>
          <p:nvPr/>
        </p:nvCxnSpPr>
        <p:spPr bwMode="auto">
          <a:xfrm flipV="1">
            <a:off x="812801" y="3290782"/>
            <a:ext cx="0" cy="685800"/>
          </a:xfrm>
          <a:prstGeom prst="straightConnector1">
            <a:avLst/>
          </a:prstGeom>
          <a:ln>
            <a:headEnd type="none" w="med" len="med"/>
            <a:tailEnd type="arrow" w="lg" len="lg"/>
          </a:ln>
        </p:spPr>
        <p:style>
          <a:lnRef idx="1">
            <a:schemeClr val="accent4"/>
          </a:lnRef>
          <a:fillRef idx="0">
            <a:schemeClr val="accent4"/>
          </a:fillRef>
          <a:effectRef idx="0">
            <a:schemeClr val="accent4"/>
          </a:effectRef>
          <a:fontRef idx="minor">
            <a:schemeClr val="tx1"/>
          </a:fontRef>
        </p:style>
      </p:cxnSp>
      <p:cxnSp>
        <p:nvCxnSpPr>
          <p:cNvPr id="11" name="Gerader Verbinder 10">
            <a:extLst>
              <a:ext uri="{FF2B5EF4-FFF2-40B4-BE49-F238E27FC236}">
                <a16:creationId xmlns:a16="http://schemas.microsoft.com/office/drawing/2014/main" id="{74F42F90-AF72-4BA5-B0C4-2B7A50C478B6}"/>
              </a:ext>
            </a:extLst>
          </p:cNvPr>
          <p:cNvCxnSpPr/>
          <p:nvPr/>
        </p:nvCxnSpPr>
        <p:spPr bwMode="auto">
          <a:xfrm>
            <a:off x="812801" y="2985982"/>
            <a:ext cx="914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Gerader Verbinder 11">
            <a:extLst>
              <a:ext uri="{FF2B5EF4-FFF2-40B4-BE49-F238E27FC236}">
                <a16:creationId xmlns:a16="http://schemas.microsoft.com/office/drawing/2014/main" id="{ADD005D1-4721-4B29-AEED-2BD4F80F3DDB}"/>
              </a:ext>
            </a:extLst>
          </p:cNvPr>
          <p:cNvCxnSpPr/>
          <p:nvPr/>
        </p:nvCxnSpPr>
        <p:spPr bwMode="auto">
          <a:xfrm>
            <a:off x="812801" y="3975629"/>
            <a:ext cx="914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pic>
        <p:nvPicPr>
          <p:cNvPr id="15" name="Grafik 14">
            <a:extLst>
              <a:ext uri="{FF2B5EF4-FFF2-40B4-BE49-F238E27FC236}">
                <a16:creationId xmlns:a16="http://schemas.microsoft.com/office/drawing/2014/main" id="{E0260177-A8B4-4119-A43D-744F5FBCED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1472" y="2617047"/>
            <a:ext cx="733425" cy="737870"/>
          </a:xfrm>
          <a:prstGeom prst="rect">
            <a:avLst/>
          </a:prstGeom>
        </p:spPr>
      </p:pic>
      <p:pic>
        <p:nvPicPr>
          <p:cNvPr id="16" name="Grafik 15">
            <a:extLst>
              <a:ext uri="{FF2B5EF4-FFF2-40B4-BE49-F238E27FC236}">
                <a16:creationId xmlns:a16="http://schemas.microsoft.com/office/drawing/2014/main" id="{FBEC0789-55B0-4EAF-BD5E-A219DA60CF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27201" y="3610822"/>
            <a:ext cx="733425" cy="737870"/>
          </a:xfrm>
          <a:prstGeom prst="rect">
            <a:avLst/>
          </a:prstGeom>
        </p:spPr>
      </p:pic>
      <p:pic>
        <p:nvPicPr>
          <p:cNvPr id="18" name="Grafik 17">
            <a:extLst>
              <a:ext uri="{FF2B5EF4-FFF2-40B4-BE49-F238E27FC236}">
                <a16:creationId xmlns:a16="http://schemas.microsoft.com/office/drawing/2014/main" id="{240B65FD-3BE2-464F-9A5B-35E27B7991C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8667" t="28667" r="28666" b="29841"/>
          <a:stretch/>
        </p:blipFill>
        <p:spPr>
          <a:xfrm>
            <a:off x="2794001" y="2617047"/>
            <a:ext cx="758767" cy="737870"/>
          </a:xfrm>
          <a:prstGeom prst="rect">
            <a:avLst/>
          </a:prstGeom>
        </p:spPr>
      </p:pic>
      <p:pic>
        <p:nvPicPr>
          <p:cNvPr id="19" name="Grafik 18">
            <a:extLst>
              <a:ext uri="{FF2B5EF4-FFF2-40B4-BE49-F238E27FC236}">
                <a16:creationId xmlns:a16="http://schemas.microsoft.com/office/drawing/2014/main" id="{13EF8D45-510A-4470-A6B6-F7A351521FF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8667" t="28667" r="28666" b="29841"/>
          <a:stretch/>
        </p:blipFill>
        <p:spPr>
          <a:xfrm>
            <a:off x="2801587" y="3622676"/>
            <a:ext cx="758767" cy="737870"/>
          </a:xfrm>
          <a:prstGeom prst="rect">
            <a:avLst/>
          </a:prstGeom>
        </p:spPr>
      </p:pic>
      <p:cxnSp>
        <p:nvCxnSpPr>
          <p:cNvPr id="21" name="Gerader Verbinder 20">
            <a:extLst>
              <a:ext uri="{FF2B5EF4-FFF2-40B4-BE49-F238E27FC236}">
                <a16:creationId xmlns:a16="http://schemas.microsoft.com/office/drawing/2014/main" id="{27773F7B-8D9E-4B7A-9F2F-A6ADD4D18DA5}"/>
              </a:ext>
            </a:extLst>
          </p:cNvPr>
          <p:cNvCxnSpPr>
            <a:stCxn id="15" idx="3"/>
            <a:endCxn id="18" idx="1"/>
          </p:cNvCxnSpPr>
          <p:nvPr/>
        </p:nvCxnSpPr>
        <p:spPr bwMode="auto">
          <a:xfrm>
            <a:off x="2474897" y="2985982"/>
            <a:ext cx="31910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2" name="Gerader Verbinder 21">
            <a:extLst>
              <a:ext uri="{FF2B5EF4-FFF2-40B4-BE49-F238E27FC236}">
                <a16:creationId xmlns:a16="http://schemas.microsoft.com/office/drawing/2014/main" id="{1C1C7EC6-B588-4E79-AF2F-D9DD337AA371}"/>
              </a:ext>
            </a:extLst>
          </p:cNvPr>
          <p:cNvCxnSpPr/>
          <p:nvPr/>
        </p:nvCxnSpPr>
        <p:spPr bwMode="auto">
          <a:xfrm>
            <a:off x="2474897" y="3975629"/>
            <a:ext cx="31910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Rechteck 22">
            <a:extLst>
              <a:ext uri="{FF2B5EF4-FFF2-40B4-BE49-F238E27FC236}">
                <a16:creationId xmlns:a16="http://schemas.microsoft.com/office/drawing/2014/main" id="{BE51C9A4-7F80-4758-AE99-3AF9423F2358}"/>
              </a:ext>
            </a:extLst>
          </p:cNvPr>
          <p:cNvSpPr/>
          <p:nvPr/>
        </p:nvSpPr>
        <p:spPr bwMode="auto">
          <a:xfrm>
            <a:off x="4470401" y="2681182"/>
            <a:ext cx="1828800" cy="1667510"/>
          </a:xfrm>
          <a:prstGeom prst="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ysClr val="windowText" lastClr="000000"/>
              </a:solidFill>
              <a:effectLst/>
              <a:latin typeface="Times New Roman" pitchFamily="16" charset="0"/>
              <a:ea typeface="MS Gothic" charset="-128"/>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ysClr val="windowText" lastClr="000000"/>
                </a:solidFill>
                <a:effectLst/>
                <a:latin typeface="Times New Roman" pitchFamily="16" charset="0"/>
                <a:ea typeface="MS Gothic" charset="-128"/>
              </a:rPr>
              <a:t>2-Input SDR Frontend</a:t>
            </a:r>
          </a:p>
        </p:txBody>
      </p:sp>
      <p:cxnSp>
        <p:nvCxnSpPr>
          <p:cNvPr id="24" name="Gerader Verbinder 23">
            <a:extLst>
              <a:ext uri="{FF2B5EF4-FFF2-40B4-BE49-F238E27FC236}">
                <a16:creationId xmlns:a16="http://schemas.microsoft.com/office/drawing/2014/main" id="{15731341-315E-4DB3-973E-6F5DB22F23C7}"/>
              </a:ext>
            </a:extLst>
          </p:cNvPr>
          <p:cNvCxnSpPr>
            <a:cxnSpLocks/>
          </p:cNvCxnSpPr>
          <p:nvPr/>
        </p:nvCxnSpPr>
        <p:spPr bwMode="auto">
          <a:xfrm>
            <a:off x="3516298" y="2985982"/>
            <a:ext cx="9541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Gerader Verbinder 25">
            <a:extLst>
              <a:ext uri="{FF2B5EF4-FFF2-40B4-BE49-F238E27FC236}">
                <a16:creationId xmlns:a16="http://schemas.microsoft.com/office/drawing/2014/main" id="{B9AD27FD-D130-41CF-984A-D185B17FE680}"/>
              </a:ext>
            </a:extLst>
          </p:cNvPr>
          <p:cNvCxnSpPr>
            <a:cxnSpLocks/>
          </p:cNvCxnSpPr>
          <p:nvPr/>
        </p:nvCxnSpPr>
        <p:spPr bwMode="auto">
          <a:xfrm>
            <a:off x="3516298" y="3988329"/>
            <a:ext cx="95410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8" name="Rechteck 27">
            <a:extLst>
              <a:ext uri="{FF2B5EF4-FFF2-40B4-BE49-F238E27FC236}">
                <a16:creationId xmlns:a16="http://schemas.microsoft.com/office/drawing/2014/main" id="{E7E8E334-295B-406D-A22E-987FE2761142}"/>
              </a:ext>
            </a:extLst>
          </p:cNvPr>
          <p:cNvSpPr/>
          <p:nvPr/>
        </p:nvSpPr>
        <p:spPr bwMode="auto">
          <a:xfrm>
            <a:off x="6651419" y="2953226"/>
            <a:ext cx="1523994" cy="1035103"/>
          </a:xfrm>
          <a:prstGeom prst="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400" dirty="0">
                <a:solidFill>
                  <a:sysClr val="windowText" lastClr="000000"/>
                </a:solidFill>
                <a:latin typeface="Times New Roman" pitchFamily="16" charset="0"/>
                <a:ea typeface="MS Gothic" charset="-128"/>
              </a:rPr>
              <a:t>Pre-Processing</a:t>
            </a:r>
            <a:endParaRPr kumimoji="0" lang="en-US" sz="2400" b="0" i="0" u="none" strike="noStrike" cap="none" normalizeH="0" baseline="0" dirty="0">
              <a:ln>
                <a:noFill/>
              </a:ln>
              <a:solidFill>
                <a:sysClr val="windowText" lastClr="000000"/>
              </a:solidFill>
              <a:effectLst/>
              <a:latin typeface="Times New Roman" pitchFamily="16" charset="0"/>
              <a:ea typeface="MS Gothic" charset="-128"/>
            </a:endParaRPr>
          </a:p>
        </p:txBody>
      </p:sp>
      <p:pic>
        <p:nvPicPr>
          <p:cNvPr id="30" name="Grafik 29">
            <a:extLst>
              <a:ext uri="{FF2B5EF4-FFF2-40B4-BE49-F238E27FC236}">
                <a16:creationId xmlns:a16="http://schemas.microsoft.com/office/drawing/2014/main" id="{D90DC2A5-D09D-4CBD-AA96-08544BA7D7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16936" y="3046914"/>
            <a:ext cx="847725" cy="847725"/>
          </a:xfrm>
          <a:prstGeom prst="rect">
            <a:avLst/>
          </a:prstGeom>
        </p:spPr>
      </p:pic>
      <p:cxnSp>
        <p:nvCxnSpPr>
          <p:cNvPr id="32" name="Gerader Verbinder 31">
            <a:extLst>
              <a:ext uri="{FF2B5EF4-FFF2-40B4-BE49-F238E27FC236}">
                <a16:creationId xmlns:a16="http://schemas.microsoft.com/office/drawing/2014/main" id="{38E3A168-384E-4E3F-B436-4EF6A2CE934E}"/>
              </a:ext>
            </a:extLst>
          </p:cNvPr>
          <p:cNvCxnSpPr>
            <a:stCxn id="23" idx="3"/>
            <a:endCxn id="28" idx="1"/>
          </p:cNvCxnSpPr>
          <p:nvPr/>
        </p:nvCxnSpPr>
        <p:spPr bwMode="auto">
          <a:xfrm>
            <a:off x="6299201" y="3514937"/>
            <a:ext cx="35221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Gerader Verbinder 32">
            <a:extLst>
              <a:ext uri="{FF2B5EF4-FFF2-40B4-BE49-F238E27FC236}">
                <a16:creationId xmlns:a16="http://schemas.microsoft.com/office/drawing/2014/main" id="{AA82A70B-C087-45A2-B78B-DC47A92CC174}"/>
              </a:ext>
            </a:extLst>
          </p:cNvPr>
          <p:cNvCxnSpPr/>
          <p:nvPr/>
        </p:nvCxnSpPr>
        <p:spPr bwMode="auto">
          <a:xfrm>
            <a:off x="8175413" y="3514937"/>
            <a:ext cx="35221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112624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DB3902-7CB9-47CE-BD46-7E6168E8BACE}"/>
              </a:ext>
            </a:extLst>
          </p:cNvPr>
          <p:cNvSpPr>
            <a:spLocks noGrp="1"/>
          </p:cNvSpPr>
          <p:nvPr>
            <p:ph type="title"/>
          </p:nvPr>
        </p:nvSpPr>
        <p:spPr/>
        <p:txBody>
          <a:bodyPr/>
          <a:lstStyle/>
          <a:p>
            <a:r>
              <a:rPr lang="en-US" dirty="0"/>
              <a:t>Next Steps</a:t>
            </a:r>
          </a:p>
        </p:txBody>
      </p:sp>
      <p:sp>
        <p:nvSpPr>
          <p:cNvPr id="3" name="Inhaltsplatzhalter 2">
            <a:extLst>
              <a:ext uri="{FF2B5EF4-FFF2-40B4-BE49-F238E27FC236}">
                <a16:creationId xmlns:a16="http://schemas.microsoft.com/office/drawing/2014/main" id="{E05399CB-462A-44C5-AEA5-0B428C408339}"/>
              </a:ext>
            </a:extLst>
          </p:cNvPr>
          <p:cNvSpPr>
            <a:spLocks noGrp="1"/>
          </p:cNvSpPr>
          <p:nvPr>
            <p:ph idx="1"/>
          </p:nvPr>
        </p:nvSpPr>
        <p:spPr/>
        <p:txBody>
          <a:bodyPr/>
          <a:lstStyle/>
          <a:p>
            <a:r>
              <a:rPr lang="en-US" dirty="0"/>
              <a:t>Definition of file storage format keeping privacy constraints into account (no exchange of raw IQ data)</a:t>
            </a:r>
          </a:p>
          <a:p>
            <a:r>
              <a:rPr lang="en-US" dirty="0"/>
              <a:t>Development of tools for automatic signal recognition and classification</a:t>
            </a:r>
          </a:p>
          <a:p>
            <a:r>
              <a:rPr lang="en-US" dirty="0"/>
              <a:t>Planning and execution of measurement campaigns</a:t>
            </a:r>
          </a:p>
          <a:p>
            <a:r>
              <a:rPr lang="en-US" dirty="0"/>
              <a:t>Parameter extraction for updated interference model</a:t>
            </a:r>
          </a:p>
          <a:p>
            <a:endParaRPr lang="en-US" dirty="0"/>
          </a:p>
          <a:p>
            <a:r>
              <a:rPr lang="en-US" dirty="0"/>
              <a:t>Planned time-frame is 6 month</a:t>
            </a:r>
          </a:p>
        </p:txBody>
      </p:sp>
      <p:sp>
        <p:nvSpPr>
          <p:cNvPr id="4" name="Foliennummernplatzhalter 3">
            <a:extLst>
              <a:ext uri="{FF2B5EF4-FFF2-40B4-BE49-F238E27FC236}">
                <a16:creationId xmlns:a16="http://schemas.microsoft.com/office/drawing/2014/main" id="{ECB9B769-F029-4173-ADE6-865980EF659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a:extLst>
              <a:ext uri="{FF2B5EF4-FFF2-40B4-BE49-F238E27FC236}">
                <a16:creationId xmlns:a16="http://schemas.microsoft.com/office/drawing/2014/main" id="{6FFDC8D3-21FB-4392-A3ED-D9001993E150}"/>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12D203C3-9650-44D4-9F13-7A247AC1142C}"/>
              </a:ext>
            </a:extLst>
          </p:cNvPr>
          <p:cNvSpPr>
            <a:spLocks noGrp="1"/>
          </p:cNvSpPr>
          <p:nvPr>
            <p:ph type="dt" idx="15"/>
          </p:nvPr>
        </p:nvSpPr>
        <p:spPr/>
        <p:txBody>
          <a:bodyPr/>
          <a:lstStyle/>
          <a:p>
            <a:r>
              <a:rPr lang="de-DE"/>
              <a:t>Mar. 2025</a:t>
            </a:r>
            <a:endParaRPr lang="en-GB" dirty="0"/>
          </a:p>
        </p:txBody>
      </p:sp>
    </p:spTree>
    <p:extLst>
      <p:ext uri="{BB962C8B-B14F-4D97-AF65-F5344CB8AC3E}">
        <p14:creationId xmlns:p14="http://schemas.microsoft.com/office/powerpoint/2010/main" val="79534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de-DE"/>
              <a:t>Mar. 2025</a:t>
            </a:r>
            <a:endParaRPr lang="en-GB"/>
          </a:p>
        </p:txBody>
      </p:sp>
      <p:sp>
        <p:nvSpPr>
          <p:cNvPr id="5" name="Footer Placeholder 4"/>
          <p:cNvSpPr>
            <a:spLocks noGrp="1"/>
          </p:cNvSpPr>
          <p:nvPr>
            <p:ph type="ftr" idx="14"/>
          </p:nvPr>
        </p:nvSpPr>
        <p:spPr>
          <a:xfrm>
            <a:off x="5867401" y="6907108"/>
            <a:ext cx="3244428" cy="255692"/>
          </a:xfrm>
        </p:spPr>
        <p:txBody>
          <a:bodyPr/>
          <a:lstStyle/>
          <a:p>
            <a:r>
              <a:rPr lang="en-GB"/>
              <a:t>Joerg Robert, FAU / Fraunhofer IIS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2113281"/>
            <a:ext cx="8290560" cy="4489027"/>
          </a:xfrm>
          <a:ln/>
        </p:spPr>
        <p:txBody>
          <a:bodyPr/>
          <a:lstStyle/>
          <a:p>
            <a:pPr marL="354013" indent="-354013">
              <a:buNone/>
            </a:pPr>
            <a:r>
              <a:rPr lang="en-US" sz="2000" dirty="0"/>
              <a:t>[1] J. Robert, S. Rauh, H. Lieske and A. Heuberger, "IEEE 802.15 Low Power Wide Area Network (LPWAN) PHY Interference Model," 2018 IEEE International Conference on Communications (ICC), Kansas City, MO, USA, 2018</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350</Words>
  <Application>Microsoft Office PowerPoint</Application>
  <PresentationFormat>Benutzerdefiniert</PresentationFormat>
  <Paragraphs>52</Paragraphs>
  <Slides>5</Slides>
  <Notes>2</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5</vt:i4>
      </vt:variant>
    </vt:vector>
  </HeadingPairs>
  <TitlesOfParts>
    <vt:vector size="11" baseType="lpstr">
      <vt:lpstr>Arial</vt:lpstr>
      <vt:lpstr>Calibri</vt:lpstr>
      <vt:lpstr>Courier New</vt:lpstr>
      <vt:lpstr>Times New Roman</vt:lpstr>
      <vt:lpstr>Office Theme</vt:lpstr>
      <vt:lpstr>Document</vt:lpstr>
      <vt:lpstr>Planned Interference Measurements</vt:lpstr>
      <vt:lpstr>Motivation </vt:lpstr>
      <vt:lpstr>Planned Hardware Setup</vt:lpstr>
      <vt:lpstr>Next Steps</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Robert, Jörg</cp:lastModifiedBy>
  <cp:revision>68</cp:revision>
  <cp:lastPrinted>2014-11-08T20:15:38Z</cp:lastPrinted>
  <dcterms:created xsi:type="dcterms:W3CDTF">2014-10-30T17:06:39Z</dcterms:created>
  <dcterms:modified xsi:type="dcterms:W3CDTF">2025-03-13T18:52:35Z</dcterms:modified>
</cp:coreProperties>
</file>