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57" r:id="rId3"/>
    <p:sldId id="258" r:id="rId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65" d="100"/>
          <a:sy n="65" d="100"/>
        </p:scale>
        <p:origin x="1646" y="2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5/12/2025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802.19-25/0029r0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9/dcn/25/19-25-0005-00-003a-table-of-contents-of-19-3a-draft.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802.15.4 Preparation for Drafting</a:t>
            </a:r>
            <a:br>
              <a:rPr lang="en-US" sz="3600" dirty="0"/>
            </a:br>
            <a:r>
              <a:rPr lang="en-US" sz="3100" dirty="0"/>
              <a:t>TG 19.3a Contribution</a:t>
            </a:r>
            <a:endParaRPr lang="en-GB" sz="31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2025-05-12</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112126534"/>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MERL, et 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D48A3-DDD9-7935-291B-B3176626A43A}"/>
              </a:ext>
            </a:extLst>
          </p:cNvPr>
          <p:cNvSpPr>
            <a:spLocks noGrp="1"/>
          </p:cNvSpPr>
          <p:nvPr>
            <p:ph type="title"/>
          </p:nvPr>
        </p:nvSpPr>
        <p:spPr>
          <a:xfrm>
            <a:off x="731520" y="731523"/>
            <a:ext cx="8288868" cy="868678"/>
          </a:xfrm>
        </p:spPr>
        <p:txBody>
          <a:bodyPr/>
          <a:lstStyle/>
          <a:p>
            <a:r>
              <a:rPr lang="en-US" dirty="0"/>
              <a:t>Preparing for Drafting</a:t>
            </a:r>
          </a:p>
        </p:txBody>
      </p:sp>
      <p:sp>
        <p:nvSpPr>
          <p:cNvPr id="3" name="Content Placeholder 2">
            <a:extLst>
              <a:ext uri="{FF2B5EF4-FFF2-40B4-BE49-F238E27FC236}">
                <a16:creationId xmlns:a16="http://schemas.microsoft.com/office/drawing/2014/main" id="{E9D156AF-5E10-3364-4C4C-F38C32C3BB00}"/>
              </a:ext>
            </a:extLst>
          </p:cNvPr>
          <p:cNvSpPr>
            <a:spLocks noGrp="1"/>
          </p:cNvSpPr>
          <p:nvPr>
            <p:ph idx="1"/>
          </p:nvPr>
        </p:nvSpPr>
        <p:spPr>
          <a:xfrm>
            <a:off x="731520" y="1684870"/>
            <a:ext cx="8288868" cy="4815839"/>
          </a:xfrm>
        </p:spPr>
        <p:txBody>
          <a:bodyPr/>
          <a:lstStyle/>
          <a:p>
            <a:pPr marL="0" indent="0">
              <a:buNone/>
            </a:pPr>
            <a:r>
              <a:rPr lang="en-US" dirty="0" err="1"/>
              <a:t>ToC</a:t>
            </a:r>
            <a:r>
              <a:rPr lang="en-US" dirty="0"/>
              <a:t>:  </a:t>
            </a:r>
            <a:r>
              <a:rPr lang="en-US" dirty="0">
                <a:hlinkClick r:id="rId2"/>
              </a:rPr>
              <a:t>https://mentor.ieee.org/802.19/dcn/25/19-25-0005-00-003a-table-of-contents-of-19-3a-draft.docx</a:t>
            </a:r>
            <a:endParaRPr lang="en-US" dirty="0"/>
          </a:p>
          <a:p>
            <a:pPr marL="0" indent="0">
              <a:buNone/>
            </a:pPr>
            <a:r>
              <a:rPr lang="en-US" dirty="0"/>
              <a:t>Parts of the draft:</a:t>
            </a:r>
          </a:p>
          <a:p>
            <a:r>
              <a:rPr lang="en-US" dirty="0"/>
              <a:t>Background information updates (Clauses 4 thru 8)</a:t>
            </a:r>
          </a:p>
          <a:p>
            <a:pPr lvl="1"/>
            <a:r>
              <a:rPr lang="en-US" dirty="0"/>
              <a:t>Sub 1-GHz systems considered</a:t>
            </a:r>
          </a:p>
          <a:p>
            <a:pPr lvl="1"/>
            <a:r>
              <a:rPr lang="en-US" dirty="0"/>
              <a:t>Coexistence principles and methods</a:t>
            </a:r>
          </a:p>
          <a:p>
            <a:pPr lvl="1"/>
            <a:r>
              <a:rPr lang="en-US" dirty="0"/>
              <a:t>Use case updates</a:t>
            </a:r>
          </a:p>
          <a:p>
            <a:pPr lvl="1"/>
            <a:r>
              <a:rPr lang="en-US" dirty="0"/>
              <a:t>Regional allocations</a:t>
            </a:r>
          </a:p>
          <a:p>
            <a:r>
              <a:rPr lang="en-US" dirty="0"/>
              <a:t>Mechanisms available for coexistence (8)</a:t>
            </a:r>
          </a:p>
          <a:p>
            <a:r>
              <a:rPr lang="en-US" dirty="0"/>
              <a:t>Recommendations (9)</a:t>
            </a:r>
          </a:p>
          <a:p>
            <a:pPr lvl="1"/>
            <a:r>
              <a:rPr lang="en-US" dirty="0"/>
              <a:t>Organized by usage scenarios</a:t>
            </a:r>
          </a:p>
          <a:p>
            <a:pPr lvl="1"/>
            <a:endParaRPr lang="en-US" dirty="0"/>
          </a:p>
          <a:p>
            <a:endParaRPr lang="en-US" dirty="0"/>
          </a:p>
        </p:txBody>
      </p:sp>
      <p:sp>
        <p:nvSpPr>
          <p:cNvPr id="4" name="Slide Number Placeholder 3">
            <a:extLst>
              <a:ext uri="{FF2B5EF4-FFF2-40B4-BE49-F238E27FC236}">
                <a16:creationId xmlns:a16="http://schemas.microsoft.com/office/drawing/2014/main" id="{707D5E0E-BA62-0128-440A-307E53A3E45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0E6675DA-7DF9-8416-930C-2C9044C8DE42}"/>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940B2B-F8C4-A891-4018-2ED02C364953}"/>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59755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3763D-A740-8511-9645-429121A56DC8}"/>
              </a:ext>
            </a:extLst>
          </p:cNvPr>
          <p:cNvSpPr>
            <a:spLocks noGrp="1"/>
          </p:cNvSpPr>
          <p:nvPr>
            <p:ph type="title"/>
          </p:nvPr>
        </p:nvSpPr>
        <p:spPr>
          <a:xfrm>
            <a:off x="731520" y="731523"/>
            <a:ext cx="8288868" cy="563878"/>
          </a:xfrm>
        </p:spPr>
        <p:txBody>
          <a:bodyPr/>
          <a:lstStyle/>
          <a:p>
            <a:r>
              <a:rPr lang="en-US" dirty="0"/>
              <a:t>Contribution Map</a:t>
            </a:r>
          </a:p>
        </p:txBody>
      </p:sp>
      <p:sp>
        <p:nvSpPr>
          <p:cNvPr id="4" name="Slide Number Placeholder 3">
            <a:extLst>
              <a:ext uri="{FF2B5EF4-FFF2-40B4-BE49-F238E27FC236}">
                <a16:creationId xmlns:a16="http://schemas.microsoft.com/office/drawing/2014/main" id="{98EC1DB6-0E7F-7F49-751F-89E68620C80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707BC95-FEDA-0AAF-CB3E-D9F3E6A37169}"/>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15C3601-E9DB-69C3-9201-4F502C0B3796}"/>
              </a:ext>
            </a:extLst>
          </p:cNvPr>
          <p:cNvSpPr>
            <a:spLocks noGrp="1"/>
          </p:cNvSpPr>
          <p:nvPr>
            <p:ph type="dt" idx="15"/>
          </p:nvPr>
        </p:nvSpPr>
        <p:spPr/>
        <p:txBody>
          <a:bodyPr/>
          <a:lstStyle/>
          <a:p>
            <a:r>
              <a:rPr lang="en-US"/>
              <a:t>May 2025</a:t>
            </a:r>
            <a:endParaRPr lang="en-GB" dirty="0"/>
          </a:p>
        </p:txBody>
      </p:sp>
      <p:graphicFrame>
        <p:nvGraphicFramePr>
          <p:cNvPr id="7" name="Table 6">
            <a:extLst>
              <a:ext uri="{FF2B5EF4-FFF2-40B4-BE49-F238E27FC236}">
                <a16:creationId xmlns:a16="http://schemas.microsoft.com/office/drawing/2014/main" id="{790F109D-C916-3E36-CF25-6F2DFAA63B4D}"/>
              </a:ext>
            </a:extLst>
          </p:cNvPr>
          <p:cNvGraphicFramePr>
            <a:graphicFrameLocks noGrp="1"/>
          </p:cNvGraphicFramePr>
          <p:nvPr>
            <p:extLst>
              <p:ext uri="{D42A27DB-BD31-4B8C-83A1-F6EECF244321}">
                <p14:modId xmlns:p14="http://schemas.microsoft.com/office/powerpoint/2010/main" val="3799745628"/>
              </p:ext>
            </p:extLst>
          </p:nvPr>
        </p:nvGraphicFramePr>
        <p:xfrm>
          <a:off x="641773" y="1905000"/>
          <a:ext cx="8470055" cy="4320226"/>
        </p:xfrm>
        <a:graphic>
          <a:graphicData uri="http://schemas.openxmlformats.org/drawingml/2006/table">
            <a:tbl>
              <a:tblPr>
                <a:tableStyleId>{5C22544A-7EE6-4342-B048-85BDC9FD1C3A}</a:tableStyleId>
              </a:tblPr>
              <a:tblGrid>
                <a:gridCol w="5922825">
                  <a:extLst>
                    <a:ext uri="{9D8B030D-6E8A-4147-A177-3AD203B41FA5}">
                      <a16:colId xmlns:a16="http://schemas.microsoft.com/office/drawing/2014/main" val="2458042594"/>
                    </a:ext>
                  </a:extLst>
                </a:gridCol>
                <a:gridCol w="1180424">
                  <a:extLst>
                    <a:ext uri="{9D8B030D-6E8A-4147-A177-3AD203B41FA5}">
                      <a16:colId xmlns:a16="http://schemas.microsoft.com/office/drawing/2014/main" val="2111102193"/>
                    </a:ext>
                  </a:extLst>
                </a:gridCol>
                <a:gridCol w="1366806">
                  <a:extLst>
                    <a:ext uri="{9D8B030D-6E8A-4147-A177-3AD203B41FA5}">
                      <a16:colId xmlns:a16="http://schemas.microsoft.com/office/drawing/2014/main" val="4013997663"/>
                    </a:ext>
                  </a:extLst>
                </a:gridCol>
              </a:tblGrid>
              <a:tr h="334411">
                <a:tc>
                  <a:txBody>
                    <a:bodyPr/>
                    <a:lstStyle/>
                    <a:p>
                      <a:pPr algn="l" fontAlgn="b"/>
                      <a:r>
                        <a:rPr lang="en-US" sz="1800" u="none" strike="noStrike">
                          <a:effectLst/>
                        </a:rPr>
                        <a:t>Contribution</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DCN</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Draft Clause</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513529756"/>
                  </a:ext>
                </a:extLst>
              </a:tr>
              <a:tr h="334411">
                <a:tc>
                  <a:txBody>
                    <a:bodyPr/>
                    <a:lstStyle/>
                    <a:p>
                      <a:pPr algn="l" fontAlgn="b"/>
                      <a:r>
                        <a:rPr lang="en-US" sz="1800" u="none" strike="noStrike">
                          <a:effectLst/>
                        </a:rPr>
                        <a:t>Coexistence Simulation </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19-25-0018</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7</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049686033"/>
                  </a:ext>
                </a:extLst>
              </a:tr>
              <a:tr h="334411">
                <a:tc>
                  <a:txBody>
                    <a:bodyPr/>
                    <a:lstStyle/>
                    <a:p>
                      <a:pPr algn="l" fontAlgn="b"/>
                      <a:r>
                        <a:rPr lang="en-US" sz="1800" u="none" strike="noStrike">
                          <a:effectLst/>
                        </a:rPr>
                        <a:t>Experimental results of coexistence</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19-25-0019</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7</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574630033"/>
                  </a:ext>
                </a:extLst>
              </a:tr>
              <a:tr h="334411">
                <a:tc>
                  <a:txBody>
                    <a:bodyPr/>
                    <a:lstStyle/>
                    <a:p>
                      <a:pPr algn="l" fontAlgn="b"/>
                      <a:r>
                        <a:rPr lang="en-US" sz="1800" u="none" strike="noStrike">
                          <a:effectLst/>
                        </a:rPr>
                        <a:t>OFDM Windowing for Improved Reception Performance</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19-25-0015</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8, 9</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4251635467"/>
                  </a:ext>
                </a:extLst>
              </a:tr>
              <a:tr h="659783">
                <a:tc>
                  <a:txBody>
                    <a:bodyPr/>
                    <a:lstStyle/>
                    <a:p>
                      <a:pPr algn="l" fontAlgn="b"/>
                      <a:r>
                        <a:rPr lang="en-US" sz="1800" u="none" strike="noStrike">
                          <a:effectLst/>
                        </a:rPr>
                        <a:t>Ideas and Discussins on IEEE 802.19.3a Recommended Practice</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19-25-0013</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9</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10907053"/>
                  </a:ext>
                </a:extLst>
              </a:tr>
              <a:tr h="334411">
                <a:tc>
                  <a:txBody>
                    <a:bodyPr/>
                    <a:lstStyle/>
                    <a:p>
                      <a:pPr algn="l" fontAlgn="b"/>
                      <a:r>
                        <a:rPr lang="en-US" sz="1800" u="none" strike="noStrike">
                          <a:effectLst/>
                        </a:rPr>
                        <a:t>Follow up on measurement of radio noise </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19-25-0012</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7</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275666761"/>
                  </a:ext>
                </a:extLst>
              </a:tr>
              <a:tr h="659783">
                <a:tc>
                  <a:txBody>
                    <a:bodyPr/>
                    <a:lstStyle/>
                    <a:p>
                      <a:pPr algn="l" fontAlgn="b"/>
                      <a:r>
                        <a:rPr lang="en-US" sz="1800" u="none" strike="noStrike">
                          <a:effectLst/>
                        </a:rPr>
                        <a:t>IEEE 802.11ah and IEEE 802.15.4g SUN OFDM PHY</a:t>
                      </a:r>
                      <a:br>
                        <a:rPr lang="en-US" sz="1800" u="none" strike="noStrike">
                          <a:effectLst/>
                        </a:rPr>
                      </a:br>
                      <a:r>
                        <a:rPr lang="en-US" sz="1800" u="none" strike="noStrike">
                          <a:effectLst/>
                        </a:rPr>
                        <a:t>Coexistence Simulation</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19-25-0006</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7</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4191082222"/>
                  </a:ext>
                </a:extLst>
              </a:tr>
              <a:tr h="659783">
                <a:tc>
                  <a:txBody>
                    <a:bodyPr/>
                    <a:lstStyle/>
                    <a:p>
                      <a:pPr algn="l" fontAlgn="b"/>
                      <a:r>
                        <a:rPr lang="en-US" sz="1800" u="none" strike="noStrike">
                          <a:effectLst/>
                        </a:rPr>
                        <a:t>EEE 802.11ah and IEEE 802.15.4g SUN OFDM PHY Coexistence Simulation for Case 1-3</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19-24-0042</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7</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442131102"/>
                  </a:ext>
                </a:extLst>
              </a:tr>
              <a:tr h="334411">
                <a:tc>
                  <a:txBody>
                    <a:bodyPr/>
                    <a:lstStyle/>
                    <a:p>
                      <a:pPr algn="l" fontAlgn="b"/>
                      <a:r>
                        <a:rPr lang="en-US" sz="1800" u="none" strike="noStrike">
                          <a:effectLst/>
                        </a:rPr>
                        <a:t>802.15.4 Coexistence Feature Update</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19-24-0034</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8</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804444341"/>
                  </a:ext>
                </a:extLst>
              </a:tr>
              <a:tr h="334411">
                <a:tc>
                  <a:txBody>
                    <a:bodyPr/>
                    <a:lstStyle/>
                    <a:p>
                      <a:pPr algn="l" fontAlgn="b"/>
                      <a:r>
                        <a:rPr lang="en-US" sz="1800" u="none" strike="noStrike">
                          <a:effectLst/>
                        </a:rPr>
                        <a:t>920 MHz Regulation Update in Japan</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19-24-0006</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dirty="0">
                          <a:effectLst/>
                        </a:rPr>
                        <a:t>6</a:t>
                      </a:r>
                      <a:endParaRPr lang="en-US" sz="1800" b="0" i="0" u="none" strike="noStrike" dirty="0">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4284225975"/>
                  </a:ext>
                </a:extLst>
              </a:tr>
            </a:tbl>
          </a:graphicData>
        </a:graphic>
      </p:graphicFrame>
    </p:spTree>
    <p:extLst>
      <p:ext uri="{BB962C8B-B14F-4D97-AF65-F5344CB8AC3E}">
        <p14:creationId xmlns:p14="http://schemas.microsoft.com/office/powerpoint/2010/main" val="345835041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5099</TotalTime>
  <Words>299</Words>
  <Application>Microsoft Office PowerPoint</Application>
  <PresentationFormat>Custom</PresentationFormat>
  <Paragraphs>65</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 Unicode MS</vt:lpstr>
      <vt:lpstr>Aptos Narrow</vt:lpstr>
      <vt:lpstr>Arial</vt:lpstr>
      <vt:lpstr>Calibri</vt:lpstr>
      <vt:lpstr>Courier New</vt:lpstr>
      <vt:lpstr>Times New Roman</vt:lpstr>
      <vt:lpstr>Office Theme</vt:lpstr>
      <vt:lpstr>802.15.4 Preparation for Drafting TG 19.3a Contribution</vt:lpstr>
      <vt:lpstr>Preparing for Drafting</vt:lpstr>
      <vt:lpstr>Contribution Map</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188</cp:revision>
  <cp:lastPrinted>2015-01-08T23:35:49Z</cp:lastPrinted>
  <dcterms:created xsi:type="dcterms:W3CDTF">2014-10-30T17:06:39Z</dcterms:created>
  <dcterms:modified xsi:type="dcterms:W3CDTF">2025-05-12T15:59:02Z</dcterms:modified>
</cp:coreProperties>
</file>