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91" r:id="rId4"/>
    <p:sldId id="292" r:id="rId5"/>
    <p:sldId id="293" r:id="rId6"/>
    <p:sldId id="297" r:id="rId7"/>
    <p:sldId id="294" r:id="rId8"/>
    <p:sldId id="302" r:id="rId9"/>
    <p:sldId id="296" r:id="rId10"/>
    <p:sldId id="295" r:id="rId11"/>
    <p:sldId id="290" r:id="rId12"/>
    <p:sldId id="28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CCFFFF"/>
    <a:srgbClr val="FFCCFF"/>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93" d="100"/>
          <a:sy n="93" d="100"/>
        </p:scale>
        <p:origin x="1188"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9" d="100"/>
          <a:sy n="69" d="100"/>
        </p:scale>
        <p:origin x="327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802.19-25/0031r0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a:t>May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Kazuto Yano, ATR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802.19-25/0031r0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a:t>May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Kazuto Yano, ATR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802.19-25/0031r0</a:t>
            </a:r>
          </a:p>
        </p:txBody>
      </p:sp>
      <p:sp>
        <p:nvSpPr>
          <p:cNvPr id="5" name="Rectangle 3"/>
          <p:cNvSpPr>
            <a:spLocks noGrp="1" noChangeArrowheads="1"/>
          </p:cNvSpPr>
          <p:nvPr>
            <p:ph type="dt"/>
          </p:nvPr>
        </p:nvSpPr>
        <p:spPr>
          <a:ln/>
        </p:spPr>
        <p:txBody>
          <a:bodyPr/>
          <a:lstStyle/>
          <a:p>
            <a:r>
              <a:rPr lang="en-US" altLang="ja-JP"/>
              <a:t>May 2025</a:t>
            </a:r>
            <a:endParaRPr lang="en-US"/>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26A2756-6FBA-FED9-D5DF-0D1392EDD2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72A6E38-DBC8-620E-628B-12014843F3C0}"/>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92B637CC-A61F-7DDB-048D-FC1B5ED108B9}"/>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C58260A4-54A0-030A-77F9-3D4BB68D96DD}"/>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0A7B1D45-FE58-28E3-30FA-23BD0726DC7D}"/>
              </a:ext>
            </a:extLst>
          </p:cNvPr>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a:extLst>
              <a:ext uri="{FF2B5EF4-FFF2-40B4-BE49-F238E27FC236}">
                <a16:creationId xmlns:a16="http://schemas.microsoft.com/office/drawing/2014/main" id="{8D2CF153-9B08-0075-22C1-92B4333F119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E3F11D4B-3229-0465-400F-52AC676E567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94622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9298CF-C57D-6985-3235-B6236EBCB49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5FA0411-4BAB-20A8-8A1C-FB19A9F3C14B}"/>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01D95596-64A2-4EA1-369E-494AA0F9665A}"/>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9D3A0CFE-13A1-4566-3FA4-A434290FCF0E}"/>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80F080BD-1B45-A17B-156F-29A77579B0C6}"/>
              </a:ext>
            </a:extLst>
          </p:cNvPr>
          <p:cNvSpPr>
            <a:spLocks noGrp="1" noChangeArrowheads="1"/>
          </p:cNvSpPr>
          <p:nvPr>
            <p:ph type="sldNum"/>
          </p:nvPr>
        </p:nvSpPr>
        <p:spPr>
          <a:ln/>
        </p:spPr>
        <p:txBody>
          <a:bodyPr/>
          <a:lstStyle/>
          <a:p>
            <a:r>
              <a:rPr lang="en-US" dirty="0"/>
              <a:t>Page </a:t>
            </a:r>
            <a:fld id="{EA25EADA-8DDC-4EE3-B5F1-3BBBDDDD6BEC}" type="slidenum">
              <a:rPr lang="en-US"/>
              <a:pPr/>
              <a:t>11</a:t>
            </a:fld>
            <a:endParaRPr lang="en-US" dirty="0"/>
          </a:p>
        </p:txBody>
      </p:sp>
      <p:sp>
        <p:nvSpPr>
          <p:cNvPr id="14337" name="Rectangle 1">
            <a:extLst>
              <a:ext uri="{FF2B5EF4-FFF2-40B4-BE49-F238E27FC236}">
                <a16:creationId xmlns:a16="http://schemas.microsoft.com/office/drawing/2014/main" id="{7A8E0683-0424-EB05-28EE-A0ACED1F4EF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42638CBF-5CF5-865B-34B6-9426020D48B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8521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607C939-0376-ADB9-385D-EA83AC7F276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27D0F3F-9E84-1A68-1CB6-FD4BF1BA0472}"/>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9EC3E140-6733-22E6-DCD4-68E6E24EF51D}"/>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1D0317C2-587C-EEE1-1780-4AB78B0427EE}"/>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4EA119C8-53C0-BD41-6EC4-4F4D2C200116}"/>
              </a:ext>
            </a:extLst>
          </p:cNvPr>
          <p:cNvSpPr>
            <a:spLocks noGrp="1" noChangeArrowheads="1"/>
          </p:cNvSpPr>
          <p:nvPr>
            <p:ph type="sldNum"/>
          </p:nvPr>
        </p:nvSpPr>
        <p:spPr>
          <a:ln/>
        </p:spPr>
        <p:txBody>
          <a:bodyPr/>
          <a:lstStyle/>
          <a:p>
            <a:r>
              <a:rPr lang="en-US" dirty="0"/>
              <a:t>Page </a:t>
            </a:r>
            <a:fld id="{EA25EADA-8DDC-4EE3-B5F1-3BBBDDDD6BEC}" type="slidenum">
              <a:rPr lang="en-US"/>
              <a:pPr/>
              <a:t>12</a:t>
            </a:fld>
            <a:endParaRPr lang="en-US" dirty="0"/>
          </a:p>
        </p:txBody>
      </p:sp>
      <p:sp>
        <p:nvSpPr>
          <p:cNvPr id="14337" name="Rectangle 1">
            <a:extLst>
              <a:ext uri="{FF2B5EF4-FFF2-40B4-BE49-F238E27FC236}">
                <a16:creationId xmlns:a16="http://schemas.microsoft.com/office/drawing/2014/main" id="{7CBF60C5-62E5-2AD7-2385-E68B8CA925F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4459CE75-DD38-637F-5763-A285351784CE}"/>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538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802.19-25/0031r0</a:t>
            </a:r>
            <a:endParaRPr lang="en-US" dirty="0"/>
          </a:p>
        </p:txBody>
      </p:sp>
      <p:sp>
        <p:nvSpPr>
          <p:cNvPr id="5" name="Rectangle 3"/>
          <p:cNvSpPr>
            <a:spLocks noGrp="1" noChangeArrowheads="1"/>
          </p:cNvSpPr>
          <p:nvPr>
            <p:ph type="dt"/>
          </p:nvPr>
        </p:nvSpPr>
        <p:spPr>
          <a:ln/>
        </p:spPr>
        <p:txBody>
          <a:bodyPr/>
          <a:lstStyle/>
          <a:p>
            <a:r>
              <a:rPr lang="en-US" altLang="ja-JP"/>
              <a:t>May 2025</a:t>
            </a:r>
            <a:endParaRPr lang="en-US" dirty="0"/>
          </a:p>
        </p:txBody>
      </p:sp>
      <p:sp>
        <p:nvSpPr>
          <p:cNvPr id="6" name="Rectangle 6"/>
          <p:cNvSpPr>
            <a:spLocks noGrp="1" noChangeArrowheads="1"/>
          </p:cNvSpPr>
          <p:nvPr>
            <p:ph type="ftr"/>
          </p:nvPr>
        </p:nvSpPr>
        <p:spPr>
          <a:ln/>
        </p:spPr>
        <p:txBody>
          <a:bodyPr/>
          <a:lstStyle/>
          <a:p>
            <a:r>
              <a:rPr lang="en-US"/>
              <a:t>Kazuto Yano, ATR</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B01C5F-A0ED-4F12-B42B-24C6346D5C7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3C2179-F5F1-61D1-F7EF-73C7A96E67B6}"/>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839B606E-8906-3D9B-6407-00E114603C15}"/>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A511EB79-DBF6-9423-10E1-4246B0CD0D46}"/>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F087ACA5-A3FA-4D79-3FED-EE13D4B0AA87}"/>
              </a:ext>
            </a:extLst>
          </p:cNvPr>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a:extLst>
              <a:ext uri="{FF2B5EF4-FFF2-40B4-BE49-F238E27FC236}">
                <a16:creationId xmlns:a16="http://schemas.microsoft.com/office/drawing/2014/main" id="{D610FE16-E275-F5A1-BA68-F8ABAF73D8F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30153D15-3C40-7F69-DF29-1E63FAC9083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83140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00FB4A1-F750-C76B-89A5-9C6B56E8518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63BFD5C-7789-CAC8-3ADA-90268F3CFBB1}"/>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6FE0FE6D-410D-4E5A-50EE-FD20864F6287}"/>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F38AC032-15CD-9685-D2CE-C23134C0BD7C}"/>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0C68724B-4E9E-C8FA-163C-38089D337B3C}"/>
              </a:ext>
            </a:extLst>
          </p:cNvPr>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a:extLst>
              <a:ext uri="{FF2B5EF4-FFF2-40B4-BE49-F238E27FC236}">
                <a16:creationId xmlns:a16="http://schemas.microsoft.com/office/drawing/2014/main" id="{31E7D4A0-C66D-714E-9AEA-BA9E5C8A025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DB016552-7DF8-810B-863A-A6638704D83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3441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73DE8A4-BE6C-5D92-015C-B91C250B9A6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02BCCCA-2F69-C86F-695D-4E0F06BEA4E7}"/>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AF95A56E-0E81-268E-FA77-A4F648FA0CB5}"/>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3220F193-6906-EA24-08BF-E0C920DC6190}"/>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BEAACFBD-BEBC-27F0-37F8-FFDB5305EF1D}"/>
              </a:ext>
            </a:extLst>
          </p:cNvPr>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a:extLst>
              <a:ext uri="{FF2B5EF4-FFF2-40B4-BE49-F238E27FC236}">
                <a16:creationId xmlns:a16="http://schemas.microsoft.com/office/drawing/2014/main" id="{0D61466B-45F5-24B9-9EE4-56F0EE9CD7C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72C28286-33EF-B476-3593-144F7EA89F6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87146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F85AF68-B7CF-2515-3432-02FD4CB7DE5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73E0EA0-7BBD-D186-FBA9-0CD28508D0AF}"/>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6D1BBA7C-7898-2A8D-807A-AF3A9B1FD419}"/>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51567779-D89B-8AAF-69D0-14322BBEC498}"/>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C5BE1D40-8F7F-4E6E-2634-CC643250F53F}"/>
              </a:ext>
            </a:extLst>
          </p:cNvPr>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a:extLst>
              <a:ext uri="{FF2B5EF4-FFF2-40B4-BE49-F238E27FC236}">
                <a16:creationId xmlns:a16="http://schemas.microsoft.com/office/drawing/2014/main" id="{22653890-C421-9237-CD7F-EF401B932E9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6E5EC10A-199C-E95A-C5EA-45F6848ABB1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8485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0D0D952-AA99-6272-A411-861C6D12362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F72708D-243D-5EE9-56A4-6D81F1268C69}"/>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A78A73E2-09B8-BFA3-CE44-A48EDA40F9BD}"/>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E323F754-05FE-FEAE-B6DF-7C9A387D9EF6}"/>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82B9A9B3-71FC-B7FD-0CEE-8BFFEA63621F}"/>
              </a:ext>
            </a:extLst>
          </p:cNvPr>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a:extLst>
              <a:ext uri="{FF2B5EF4-FFF2-40B4-BE49-F238E27FC236}">
                <a16:creationId xmlns:a16="http://schemas.microsoft.com/office/drawing/2014/main" id="{E7C2B74A-7D62-F160-3894-36B828CA280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402B52A8-3808-7906-F8C6-D9EECADE404D}"/>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38752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8AD640E-3B0F-21AA-14EE-631CBBBBD7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32BABA8-82F2-01F8-DFE7-22D794C726F8}"/>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67B80E59-3DF8-6FB7-B69C-6FE873C519AE}"/>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D9E71BE8-FE64-9929-A9AF-936ED45A28C6}"/>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83390BA6-2EF2-704D-5B91-4F4C880E0125}"/>
              </a:ext>
            </a:extLst>
          </p:cNvPr>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a:extLst>
              <a:ext uri="{FF2B5EF4-FFF2-40B4-BE49-F238E27FC236}">
                <a16:creationId xmlns:a16="http://schemas.microsoft.com/office/drawing/2014/main" id="{387EE3EC-C6C4-9E11-ECE1-5782A27D5B8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F675471B-DD96-B828-E053-11C8F3E7069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37878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17B323-0A4F-E2FE-15D8-E3F349EE6A8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3507251-B2FB-B565-CA51-CBFA15229056}"/>
              </a:ext>
            </a:extLst>
          </p:cNvPr>
          <p:cNvSpPr>
            <a:spLocks noGrp="1" noChangeArrowheads="1"/>
          </p:cNvSpPr>
          <p:nvPr>
            <p:ph type="hdr"/>
          </p:nvPr>
        </p:nvSpPr>
        <p:spPr>
          <a:ln/>
        </p:spPr>
        <p:txBody>
          <a:bodyPr/>
          <a:lstStyle/>
          <a:p>
            <a:r>
              <a:rPr lang="en-US"/>
              <a:t>doc.: IEEE 802.19-25/0031r0</a:t>
            </a:r>
            <a:endParaRPr lang="en-US" dirty="0"/>
          </a:p>
        </p:txBody>
      </p:sp>
      <p:sp>
        <p:nvSpPr>
          <p:cNvPr id="5" name="Rectangle 3">
            <a:extLst>
              <a:ext uri="{FF2B5EF4-FFF2-40B4-BE49-F238E27FC236}">
                <a16:creationId xmlns:a16="http://schemas.microsoft.com/office/drawing/2014/main" id="{F079ADEC-EED1-A12D-7568-260378652F9F}"/>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4C1A47C5-DC95-1B73-37B0-95D815A5DB10}"/>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6D160B44-3BA9-45B7-E7B6-FE95FFFE271A}"/>
              </a:ext>
            </a:extLst>
          </p:cNvPr>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a:extLst>
              <a:ext uri="{FF2B5EF4-FFF2-40B4-BE49-F238E27FC236}">
                <a16:creationId xmlns:a16="http://schemas.microsoft.com/office/drawing/2014/main" id="{AF0045C8-DB1E-BBF4-71AB-1BB37497FE78}"/>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8AD13870-0AA0-702D-DA89-BBFB017DD1D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24678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dirty="0"/>
              <a:t>Kazuto Yano, ATR</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Kazuto Yano, ATR</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2025</a:t>
            </a:r>
            <a:endParaRPr lang="en-GB" dirty="0"/>
          </a:p>
        </p:txBody>
      </p:sp>
      <p:sp>
        <p:nvSpPr>
          <p:cNvPr id="6" name="Footer Placeholder 5"/>
          <p:cNvSpPr>
            <a:spLocks noGrp="1"/>
          </p:cNvSpPr>
          <p:nvPr>
            <p:ph type="ftr" idx="11"/>
          </p:nvPr>
        </p:nvSpPr>
        <p:spPr/>
        <p:txBody>
          <a:bodyPr/>
          <a:lstStyle>
            <a:lvl1pPr>
              <a:defRPr/>
            </a:lvl1pPr>
          </a:lstStyle>
          <a:p>
            <a:r>
              <a:rPr lang="en-GB"/>
              <a:t>Kazuto Yano, ATR</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Kazuto Yano, ATR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2025</a:t>
            </a:r>
            <a:endParaRPr lang="en-GB" dirty="0"/>
          </a:p>
        </p:txBody>
      </p:sp>
      <p:sp>
        <p:nvSpPr>
          <p:cNvPr id="4" name="Footer Placeholder 3"/>
          <p:cNvSpPr>
            <a:spLocks noGrp="1"/>
          </p:cNvSpPr>
          <p:nvPr>
            <p:ph type="ftr" idx="11"/>
          </p:nvPr>
        </p:nvSpPr>
        <p:spPr/>
        <p:txBody>
          <a:bodyPr/>
          <a:lstStyle>
            <a:lvl1pPr>
              <a:defRPr/>
            </a:lvl1pPr>
          </a:lstStyle>
          <a:p>
            <a:r>
              <a:rPr lang="en-GB"/>
              <a:t>Kazuto Yano, ATR</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2025</a:t>
            </a:r>
            <a:endParaRPr lang="en-GB" dirty="0"/>
          </a:p>
        </p:txBody>
      </p:sp>
      <p:sp>
        <p:nvSpPr>
          <p:cNvPr id="3" name="Footer Placeholder 2"/>
          <p:cNvSpPr>
            <a:spLocks noGrp="1"/>
          </p:cNvSpPr>
          <p:nvPr>
            <p:ph type="ftr" idx="11"/>
          </p:nvPr>
        </p:nvSpPr>
        <p:spPr/>
        <p:txBody>
          <a:bodyPr/>
          <a:lstStyle>
            <a:lvl1pPr>
              <a:defRPr/>
            </a:lvl1pPr>
          </a:lstStyle>
          <a:p>
            <a:r>
              <a:rPr lang="en-GB"/>
              <a:t>Kazuto Yano, ATR</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Kazuto Yano, ATR</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802.19-25/0031r0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92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Plan of coexistence experiment between IEEE 802.15.4g and IEEE 802.11ah systems</a:t>
            </a:r>
            <a:endParaRPr lang="en-GB" dirty="0"/>
          </a:p>
        </p:txBody>
      </p:sp>
      <p:sp>
        <p:nvSpPr>
          <p:cNvPr id="3074" name="Rectangle 2"/>
          <p:cNvSpPr>
            <a:spLocks noGrp="1" noChangeArrowheads="1"/>
          </p:cNvSpPr>
          <p:nvPr>
            <p:ph type="subTitle" idx="1"/>
          </p:nvPr>
        </p:nvSpPr>
        <p:spPr>
          <a:xfrm>
            <a:off x="1828800" y="240796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2025-05-14</a:t>
            </a:r>
          </a:p>
        </p:txBody>
      </p:sp>
      <p:sp>
        <p:nvSpPr>
          <p:cNvPr id="6" name="Date Placeholder 3"/>
          <p:cNvSpPr>
            <a:spLocks noGrp="1"/>
          </p:cNvSpPr>
          <p:nvPr>
            <p:ph type="dt" idx="10"/>
          </p:nvPr>
        </p:nvSpPr>
        <p:spPr/>
        <p:txBody>
          <a:bodyPr/>
          <a:lstStyle/>
          <a:p>
            <a:r>
              <a:rPr lang="en-US" altLang="ja-JP"/>
              <a:t>May 2025</a:t>
            </a:r>
            <a:endParaRPr lang="en-GB" dirty="0"/>
          </a:p>
        </p:txBody>
      </p:sp>
      <p:sp>
        <p:nvSpPr>
          <p:cNvPr id="7" name="Footer Placeholder 4"/>
          <p:cNvSpPr>
            <a:spLocks noGrp="1"/>
          </p:cNvSpPr>
          <p:nvPr>
            <p:ph type="ftr" idx="11"/>
          </p:nvPr>
        </p:nvSpPr>
        <p:spPr/>
        <p:txBody>
          <a:bodyPr/>
          <a:lstStyle/>
          <a:p>
            <a:r>
              <a:rPr lang="en-GB"/>
              <a:t>Kazuto Yano, ATR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89385985"/>
              </p:ext>
            </p:extLst>
          </p:nvPr>
        </p:nvGraphicFramePr>
        <p:xfrm>
          <a:off x="969963" y="2986088"/>
          <a:ext cx="10818812" cy="2833687"/>
        </p:xfrm>
        <a:graphic>
          <a:graphicData uri="http://schemas.openxmlformats.org/presentationml/2006/ole">
            <mc:AlternateContent xmlns:mc="http://schemas.openxmlformats.org/markup-compatibility/2006">
              <mc:Choice xmlns:v="urn:schemas-microsoft-com:vml" Requires="v">
                <p:oleObj name="Document" r:id="rId3" imgW="9175781" imgH="2405504" progId="Word.Document.8">
                  <p:embed/>
                </p:oleObj>
              </mc:Choice>
              <mc:Fallback>
                <p:oleObj name="Document" r:id="rId3" imgW="9175781" imgH="2405504" progId="Word.Document.8">
                  <p:embed/>
                  <p:pic>
                    <p:nvPicPr>
                      <p:cNvPr id="0" name="Picture 3"/>
                      <p:cNvPicPr>
                        <a:picLocks noChangeAspect="1" noChangeArrowheads="1"/>
                      </p:cNvPicPr>
                      <p:nvPr/>
                    </p:nvPicPr>
                    <p:blipFill>
                      <a:blip r:embed="rId4"/>
                      <a:srcRect/>
                      <a:stretch>
                        <a:fillRect/>
                      </a:stretch>
                    </p:blipFill>
                    <p:spPr bwMode="auto">
                      <a:xfrm>
                        <a:off x="969963" y="2986088"/>
                        <a:ext cx="10818812" cy="2833687"/>
                      </a:xfrm>
                      <a:prstGeom prst="rect">
                        <a:avLst/>
                      </a:prstGeom>
                      <a:noFill/>
                    </p:spPr>
                  </p:pic>
                </p:oleObj>
              </mc:Fallback>
            </mc:AlternateContent>
          </a:graphicData>
        </a:graphic>
      </p:graphicFrame>
      <p:sp>
        <p:nvSpPr>
          <p:cNvPr id="3076" name="Rectangle 4"/>
          <p:cNvSpPr>
            <a:spLocks noChangeArrowheads="1"/>
          </p:cNvSpPr>
          <p:nvPr/>
        </p:nvSpPr>
        <p:spPr bwMode="auto">
          <a:xfrm>
            <a:off x="993775" y="25566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pSp>
        <p:nvGrpSpPr>
          <p:cNvPr id="2" name="Group 11">
            <a:extLst>
              <a:ext uri="{FF2B5EF4-FFF2-40B4-BE49-F238E27FC236}">
                <a16:creationId xmlns:a16="http://schemas.microsoft.com/office/drawing/2014/main" id="{5708C653-252E-EA9C-1CE8-CD94AFD68791}"/>
              </a:ext>
            </a:extLst>
          </p:cNvPr>
          <p:cNvGrpSpPr/>
          <p:nvPr/>
        </p:nvGrpSpPr>
        <p:grpSpPr>
          <a:xfrm>
            <a:off x="946610" y="5700866"/>
            <a:ext cx="10443174" cy="694109"/>
            <a:chOff x="571500" y="5449669"/>
            <a:chExt cx="8001000" cy="650727"/>
          </a:xfrm>
        </p:grpSpPr>
        <p:sp>
          <p:nvSpPr>
            <p:cNvPr id="3" name="TextBox 3">
              <a:extLst>
                <a:ext uri="{FF2B5EF4-FFF2-40B4-BE49-F238E27FC236}">
                  <a16:creationId xmlns:a16="http://schemas.microsoft.com/office/drawing/2014/main" id="{13419458-3EE9-AC8E-243E-268567747A3C}"/>
                </a:ext>
              </a:extLst>
            </p:cNvPr>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4" name="Rectangle 4">
              <a:extLst>
                <a:ext uri="{FF2B5EF4-FFF2-40B4-BE49-F238E27FC236}">
                  <a16:creationId xmlns:a16="http://schemas.microsoft.com/office/drawing/2014/main" id="{8B4BF407-204F-1402-49FF-2A699E73063A}"/>
                </a:ext>
              </a:extLst>
            </p:cNvPr>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6FE37-4F2D-C9B1-D537-37FCCE872CF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F32261A-C1D4-BC13-C692-ACFF5432EC13}"/>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Layout plan for experiment</a:t>
            </a:r>
          </a:p>
        </p:txBody>
      </p:sp>
      <p:sp>
        <p:nvSpPr>
          <p:cNvPr id="4098" name="Rectangle 2">
            <a:extLst>
              <a:ext uri="{FF2B5EF4-FFF2-40B4-BE49-F238E27FC236}">
                <a16:creationId xmlns:a16="http://schemas.microsoft.com/office/drawing/2014/main" id="{22CC2D87-852A-A153-DE3D-CE9EA175B720}"/>
              </a:ext>
            </a:extLst>
          </p:cNvPr>
          <p:cNvSpPr>
            <a:spLocks noGrp="1" noChangeArrowheads="1"/>
          </p:cNvSpPr>
          <p:nvPr>
            <p:ph idx="1"/>
          </p:nvPr>
        </p:nvSpPr>
        <p:spPr>
          <a:xfrm>
            <a:off x="914401" y="1981201"/>
            <a:ext cx="10361084" cy="871735"/>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We plan to conduct further experiment in an anechoic chamber. A </a:t>
            </a:r>
            <a:r>
              <a:rPr lang="en-US" altLang="ja-JP" dirty="0"/>
              <a:t>layout plan of IEEE 802.15.4g and IEEE 802.11ah systems are shown below.</a:t>
            </a:r>
            <a:endParaRPr lang="en-GB" altLang="ja-JP" dirty="0"/>
          </a:p>
          <a:p>
            <a:pPr marL="627063" lvl="1" indent="-16986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One PANC/AP and two NODEs/STAs are employed for each system.</a:t>
            </a:r>
            <a:endParaRPr lang="en-US" altLang="ja-JP" dirty="0"/>
          </a:p>
        </p:txBody>
      </p:sp>
      <p:sp>
        <p:nvSpPr>
          <p:cNvPr id="6" name="Slide Number Placeholder 5">
            <a:extLst>
              <a:ext uri="{FF2B5EF4-FFF2-40B4-BE49-F238E27FC236}">
                <a16:creationId xmlns:a16="http://schemas.microsoft.com/office/drawing/2014/main" id="{52542076-4B58-CCA5-E929-9A9F8562EA16}"/>
              </a:ext>
            </a:extLst>
          </p:cNvPr>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a:extLst>
              <a:ext uri="{FF2B5EF4-FFF2-40B4-BE49-F238E27FC236}">
                <a16:creationId xmlns:a16="http://schemas.microsoft.com/office/drawing/2014/main" id="{7B25CC11-4EC3-B310-29C4-2C1BBA4E87FB}"/>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4F179BE9-8E05-4159-F8AE-50F4E8F0114B}"/>
              </a:ext>
            </a:extLst>
          </p:cNvPr>
          <p:cNvSpPr>
            <a:spLocks noGrp="1"/>
          </p:cNvSpPr>
          <p:nvPr>
            <p:ph type="dt" idx="15"/>
          </p:nvPr>
        </p:nvSpPr>
        <p:spPr/>
        <p:txBody>
          <a:bodyPr/>
          <a:lstStyle/>
          <a:p>
            <a:r>
              <a:rPr lang="en-US" altLang="ja-JP"/>
              <a:t>May 2025</a:t>
            </a:r>
            <a:endParaRPr lang="en-GB" dirty="0"/>
          </a:p>
        </p:txBody>
      </p:sp>
      <p:sp>
        <p:nvSpPr>
          <p:cNvPr id="7" name="楕円 6">
            <a:extLst>
              <a:ext uri="{FF2B5EF4-FFF2-40B4-BE49-F238E27FC236}">
                <a16:creationId xmlns:a16="http://schemas.microsoft.com/office/drawing/2014/main" id="{DE0416B0-E021-07A8-96BE-DAA43F8742DB}"/>
              </a:ext>
            </a:extLst>
          </p:cNvPr>
          <p:cNvSpPr/>
          <p:nvPr/>
        </p:nvSpPr>
        <p:spPr bwMode="auto">
          <a:xfrm>
            <a:off x="4813395" y="3763086"/>
            <a:ext cx="360000" cy="360040"/>
          </a:xfrm>
          <a:prstGeom prst="ellipse">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楕円 7">
            <a:extLst>
              <a:ext uri="{FF2B5EF4-FFF2-40B4-BE49-F238E27FC236}">
                <a16:creationId xmlns:a16="http://schemas.microsoft.com/office/drawing/2014/main" id="{2DAE5B7E-61B5-C8C0-6B6E-804D9933626A}"/>
              </a:ext>
            </a:extLst>
          </p:cNvPr>
          <p:cNvSpPr/>
          <p:nvPr/>
        </p:nvSpPr>
        <p:spPr bwMode="auto">
          <a:xfrm>
            <a:off x="4295840" y="5887178"/>
            <a:ext cx="360000" cy="36004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楕円 8">
            <a:extLst>
              <a:ext uri="{FF2B5EF4-FFF2-40B4-BE49-F238E27FC236}">
                <a16:creationId xmlns:a16="http://schemas.microsoft.com/office/drawing/2014/main" id="{FEC54E6E-479B-EEA0-495D-8B0B1C23698A}"/>
              </a:ext>
            </a:extLst>
          </p:cNvPr>
          <p:cNvSpPr/>
          <p:nvPr/>
        </p:nvSpPr>
        <p:spPr bwMode="auto">
          <a:xfrm>
            <a:off x="5375920" y="5887178"/>
            <a:ext cx="360000" cy="36004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二等辺三角形 9">
            <a:extLst>
              <a:ext uri="{FF2B5EF4-FFF2-40B4-BE49-F238E27FC236}">
                <a16:creationId xmlns:a16="http://schemas.microsoft.com/office/drawing/2014/main" id="{7EED361D-7E06-2FBF-104E-84FDCE6D8182}"/>
              </a:ext>
            </a:extLst>
          </p:cNvPr>
          <p:cNvSpPr/>
          <p:nvPr/>
        </p:nvSpPr>
        <p:spPr bwMode="auto">
          <a:xfrm>
            <a:off x="7104112" y="3763086"/>
            <a:ext cx="432048" cy="360040"/>
          </a:xfrm>
          <a:prstGeom prst="triangle">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二等辺三角形 10">
            <a:extLst>
              <a:ext uri="{FF2B5EF4-FFF2-40B4-BE49-F238E27FC236}">
                <a16:creationId xmlns:a16="http://schemas.microsoft.com/office/drawing/2014/main" id="{B1AF9EC7-D6E8-8D76-607D-39DC1E029C86}"/>
              </a:ext>
            </a:extLst>
          </p:cNvPr>
          <p:cNvSpPr/>
          <p:nvPr/>
        </p:nvSpPr>
        <p:spPr bwMode="auto">
          <a:xfrm>
            <a:off x="6528048" y="5858213"/>
            <a:ext cx="432048" cy="360040"/>
          </a:xfrm>
          <a:prstGeom prst="triangl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二等辺三角形 11">
            <a:extLst>
              <a:ext uri="{FF2B5EF4-FFF2-40B4-BE49-F238E27FC236}">
                <a16:creationId xmlns:a16="http://schemas.microsoft.com/office/drawing/2014/main" id="{01B5D7DC-CCAF-9344-0C5A-FA1DA0FFFD07}"/>
              </a:ext>
            </a:extLst>
          </p:cNvPr>
          <p:cNvSpPr/>
          <p:nvPr/>
        </p:nvSpPr>
        <p:spPr bwMode="auto">
          <a:xfrm>
            <a:off x="7680176" y="5858213"/>
            <a:ext cx="432048" cy="360040"/>
          </a:xfrm>
          <a:prstGeom prst="triangl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コネクタ 13">
            <a:extLst>
              <a:ext uri="{FF2B5EF4-FFF2-40B4-BE49-F238E27FC236}">
                <a16:creationId xmlns:a16="http://schemas.microsoft.com/office/drawing/2014/main" id="{D94FE174-C50E-7814-0345-C1C7A4334C6E}"/>
              </a:ext>
            </a:extLst>
          </p:cNvPr>
          <p:cNvCxnSpPr/>
          <p:nvPr/>
        </p:nvCxnSpPr>
        <p:spPr bwMode="auto">
          <a:xfrm>
            <a:off x="7068168" y="6067198"/>
            <a:ext cx="540000" cy="0"/>
          </a:xfrm>
          <a:prstGeom prst="line">
            <a:avLst/>
          </a:prstGeom>
          <a:solidFill>
            <a:srgbClr val="00B8FF"/>
          </a:solidFill>
          <a:ln w="19050" cap="flat" cmpd="sng" algn="ctr">
            <a:solidFill>
              <a:schemeClr val="tx1"/>
            </a:solidFill>
            <a:prstDash val="solid"/>
            <a:round/>
            <a:headEnd type="arrow" w="med" len="med"/>
            <a:tailEnd type="arrow" w="med" len="med"/>
          </a:ln>
          <a:effectLst/>
        </p:spPr>
      </p:cxnSp>
      <p:cxnSp>
        <p:nvCxnSpPr>
          <p:cNvPr id="15" name="直線コネクタ 14">
            <a:extLst>
              <a:ext uri="{FF2B5EF4-FFF2-40B4-BE49-F238E27FC236}">
                <a16:creationId xmlns:a16="http://schemas.microsoft.com/office/drawing/2014/main" id="{8CF2BF7B-AAD4-7B89-7E76-6826EE952B45}"/>
              </a:ext>
            </a:extLst>
          </p:cNvPr>
          <p:cNvCxnSpPr>
            <a:cxnSpLocks/>
          </p:cNvCxnSpPr>
          <p:nvPr/>
        </p:nvCxnSpPr>
        <p:spPr bwMode="auto">
          <a:xfrm>
            <a:off x="7320136" y="4195134"/>
            <a:ext cx="0" cy="180000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18" name="テキスト ボックス 17">
            <a:extLst>
              <a:ext uri="{FF2B5EF4-FFF2-40B4-BE49-F238E27FC236}">
                <a16:creationId xmlns:a16="http://schemas.microsoft.com/office/drawing/2014/main" id="{CF8625F7-3181-D89A-1B74-83A7C766C3F5}"/>
              </a:ext>
            </a:extLst>
          </p:cNvPr>
          <p:cNvSpPr txBox="1"/>
          <p:nvPr/>
        </p:nvSpPr>
        <p:spPr>
          <a:xfrm>
            <a:off x="7410445" y="4843062"/>
            <a:ext cx="537327" cy="369332"/>
          </a:xfrm>
          <a:prstGeom prst="rect">
            <a:avLst/>
          </a:prstGeom>
          <a:noFill/>
        </p:spPr>
        <p:txBody>
          <a:bodyPr wrap="none" rtlCol="0">
            <a:spAutoFit/>
          </a:bodyPr>
          <a:lstStyle/>
          <a:p>
            <a:r>
              <a:rPr kumimoji="1" lang="en-US" altLang="ja-JP" sz="1800" dirty="0">
                <a:solidFill>
                  <a:schemeClr val="tx1"/>
                </a:solidFill>
              </a:rPr>
              <a:t>5 m</a:t>
            </a:r>
            <a:endParaRPr kumimoji="1" lang="ja-JP" altLang="en-US" sz="1800" dirty="0">
              <a:solidFill>
                <a:schemeClr val="tx1"/>
              </a:solidFill>
            </a:endParaRPr>
          </a:p>
        </p:txBody>
      </p:sp>
      <p:sp>
        <p:nvSpPr>
          <p:cNvPr id="19" name="テキスト ボックス 18">
            <a:extLst>
              <a:ext uri="{FF2B5EF4-FFF2-40B4-BE49-F238E27FC236}">
                <a16:creationId xmlns:a16="http://schemas.microsoft.com/office/drawing/2014/main" id="{84D64EAF-1865-4553-6DEF-D81B3FE557E7}"/>
              </a:ext>
            </a:extLst>
          </p:cNvPr>
          <p:cNvSpPr txBox="1"/>
          <p:nvPr/>
        </p:nvSpPr>
        <p:spPr>
          <a:xfrm>
            <a:off x="7003616" y="6116277"/>
            <a:ext cx="710451" cy="369332"/>
          </a:xfrm>
          <a:prstGeom prst="rect">
            <a:avLst/>
          </a:prstGeom>
          <a:noFill/>
        </p:spPr>
        <p:txBody>
          <a:bodyPr wrap="none" rtlCol="0">
            <a:spAutoFit/>
          </a:bodyPr>
          <a:lstStyle/>
          <a:p>
            <a:r>
              <a:rPr kumimoji="1" lang="en-US" altLang="ja-JP" sz="1800" dirty="0">
                <a:solidFill>
                  <a:schemeClr val="tx1"/>
                </a:solidFill>
              </a:rPr>
              <a:t>1.5 m</a:t>
            </a:r>
            <a:endParaRPr kumimoji="1" lang="ja-JP" altLang="en-US" sz="1800" dirty="0">
              <a:solidFill>
                <a:schemeClr val="tx1"/>
              </a:solidFill>
            </a:endParaRPr>
          </a:p>
        </p:txBody>
      </p:sp>
      <p:cxnSp>
        <p:nvCxnSpPr>
          <p:cNvPr id="20" name="直線コネクタ 19">
            <a:extLst>
              <a:ext uri="{FF2B5EF4-FFF2-40B4-BE49-F238E27FC236}">
                <a16:creationId xmlns:a16="http://schemas.microsoft.com/office/drawing/2014/main" id="{DC2324BD-1696-0B99-5C37-1C8B6B40CBAB}"/>
              </a:ext>
            </a:extLst>
          </p:cNvPr>
          <p:cNvCxnSpPr/>
          <p:nvPr/>
        </p:nvCxnSpPr>
        <p:spPr bwMode="auto">
          <a:xfrm>
            <a:off x="4727848" y="6067198"/>
            <a:ext cx="540000" cy="0"/>
          </a:xfrm>
          <a:prstGeom prst="line">
            <a:avLst/>
          </a:prstGeom>
          <a:solidFill>
            <a:srgbClr val="00B8FF"/>
          </a:solidFill>
          <a:ln w="19050" cap="flat" cmpd="sng" algn="ctr">
            <a:solidFill>
              <a:schemeClr val="tx1"/>
            </a:solidFill>
            <a:prstDash val="solid"/>
            <a:round/>
            <a:headEnd type="arrow" w="med" len="med"/>
            <a:tailEnd type="arrow" w="med" len="med"/>
          </a:ln>
          <a:effectLst/>
        </p:spPr>
      </p:cxnSp>
      <p:cxnSp>
        <p:nvCxnSpPr>
          <p:cNvPr id="21" name="直線コネクタ 20">
            <a:extLst>
              <a:ext uri="{FF2B5EF4-FFF2-40B4-BE49-F238E27FC236}">
                <a16:creationId xmlns:a16="http://schemas.microsoft.com/office/drawing/2014/main" id="{34219C81-C4D5-2150-BA4F-AA16AFD50422}"/>
              </a:ext>
            </a:extLst>
          </p:cNvPr>
          <p:cNvCxnSpPr>
            <a:cxnSpLocks/>
          </p:cNvCxnSpPr>
          <p:nvPr/>
        </p:nvCxnSpPr>
        <p:spPr bwMode="auto">
          <a:xfrm>
            <a:off x="5009917" y="4195134"/>
            <a:ext cx="0" cy="180000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 name="テキスト ボックス 21">
            <a:extLst>
              <a:ext uri="{FF2B5EF4-FFF2-40B4-BE49-F238E27FC236}">
                <a16:creationId xmlns:a16="http://schemas.microsoft.com/office/drawing/2014/main" id="{C7EC4719-DF0B-EC59-217F-F8C28578AF2A}"/>
              </a:ext>
            </a:extLst>
          </p:cNvPr>
          <p:cNvSpPr txBox="1"/>
          <p:nvPr/>
        </p:nvSpPr>
        <p:spPr>
          <a:xfrm>
            <a:off x="5100226" y="4843062"/>
            <a:ext cx="537327" cy="369332"/>
          </a:xfrm>
          <a:prstGeom prst="rect">
            <a:avLst/>
          </a:prstGeom>
          <a:noFill/>
        </p:spPr>
        <p:txBody>
          <a:bodyPr wrap="none" rtlCol="0">
            <a:spAutoFit/>
          </a:bodyPr>
          <a:lstStyle/>
          <a:p>
            <a:r>
              <a:rPr kumimoji="1" lang="en-US" altLang="ja-JP" sz="1800" dirty="0">
                <a:solidFill>
                  <a:schemeClr val="tx1"/>
                </a:solidFill>
              </a:rPr>
              <a:t>5 m</a:t>
            </a:r>
            <a:endParaRPr kumimoji="1" lang="ja-JP" altLang="en-US" sz="1800" dirty="0">
              <a:solidFill>
                <a:schemeClr val="tx1"/>
              </a:solidFill>
            </a:endParaRPr>
          </a:p>
        </p:txBody>
      </p:sp>
      <p:sp>
        <p:nvSpPr>
          <p:cNvPr id="23" name="テキスト ボックス 22">
            <a:extLst>
              <a:ext uri="{FF2B5EF4-FFF2-40B4-BE49-F238E27FC236}">
                <a16:creationId xmlns:a16="http://schemas.microsoft.com/office/drawing/2014/main" id="{640C5D2F-696B-00FE-FBC7-B79BFFF0419A}"/>
              </a:ext>
            </a:extLst>
          </p:cNvPr>
          <p:cNvSpPr txBox="1"/>
          <p:nvPr/>
        </p:nvSpPr>
        <p:spPr>
          <a:xfrm>
            <a:off x="4693397" y="6116277"/>
            <a:ext cx="710451" cy="369332"/>
          </a:xfrm>
          <a:prstGeom prst="rect">
            <a:avLst/>
          </a:prstGeom>
          <a:noFill/>
        </p:spPr>
        <p:txBody>
          <a:bodyPr wrap="none" rtlCol="0">
            <a:spAutoFit/>
          </a:bodyPr>
          <a:lstStyle/>
          <a:p>
            <a:r>
              <a:rPr kumimoji="1" lang="en-US" altLang="ja-JP" sz="1800" dirty="0">
                <a:solidFill>
                  <a:schemeClr val="tx1"/>
                </a:solidFill>
              </a:rPr>
              <a:t>1.5 m</a:t>
            </a:r>
            <a:endParaRPr kumimoji="1" lang="ja-JP" altLang="en-US" sz="1800" dirty="0">
              <a:solidFill>
                <a:schemeClr val="tx1"/>
              </a:solidFill>
            </a:endParaRPr>
          </a:p>
        </p:txBody>
      </p:sp>
      <p:cxnSp>
        <p:nvCxnSpPr>
          <p:cNvPr id="24" name="直線コネクタ 23">
            <a:extLst>
              <a:ext uri="{FF2B5EF4-FFF2-40B4-BE49-F238E27FC236}">
                <a16:creationId xmlns:a16="http://schemas.microsoft.com/office/drawing/2014/main" id="{63F52A9F-1E73-7722-3447-0C8B38CFB27D}"/>
              </a:ext>
            </a:extLst>
          </p:cNvPr>
          <p:cNvCxnSpPr>
            <a:cxnSpLocks/>
          </p:cNvCxnSpPr>
          <p:nvPr/>
        </p:nvCxnSpPr>
        <p:spPr bwMode="auto">
          <a:xfrm>
            <a:off x="5267848" y="3943106"/>
            <a:ext cx="1800000" cy="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6" name="テキスト ボックス 25">
            <a:extLst>
              <a:ext uri="{FF2B5EF4-FFF2-40B4-BE49-F238E27FC236}">
                <a16:creationId xmlns:a16="http://schemas.microsoft.com/office/drawing/2014/main" id="{794158DB-5A44-DFE0-D6DF-6D977FC9177B}"/>
              </a:ext>
            </a:extLst>
          </p:cNvPr>
          <p:cNvSpPr txBox="1"/>
          <p:nvPr/>
        </p:nvSpPr>
        <p:spPr>
          <a:xfrm>
            <a:off x="5870090" y="3573774"/>
            <a:ext cx="537327" cy="369332"/>
          </a:xfrm>
          <a:prstGeom prst="rect">
            <a:avLst/>
          </a:prstGeom>
          <a:noFill/>
        </p:spPr>
        <p:txBody>
          <a:bodyPr wrap="none" rtlCol="0">
            <a:spAutoFit/>
          </a:bodyPr>
          <a:lstStyle/>
          <a:p>
            <a:r>
              <a:rPr kumimoji="1" lang="en-US" altLang="ja-JP" sz="1800" dirty="0">
                <a:solidFill>
                  <a:schemeClr val="tx1"/>
                </a:solidFill>
              </a:rPr>
              <a:t>5 m</a:t>
            </a:r>
            <a:endParaRPr kumimoji="1" lang="ja-JP" altLang="en-US" sz="1800" dirty="0">
              <a:solidFill>
                <a:schemeClr val="tx1"/>
              </a:solidFill>
            </a:endParaRPr>
          </a:p>
        </p:txBody>
      </p:sp>
      <p:sp>
        <p:nvSpPr>
          <p:cNvPr id="27" name="テキスト ボックス 26">
            <a:extLst>
              <a:ext uri="{FF2B5EF4-FFF2-40B4-BE49-F238E27FC236}">
                <a16:creationId xmlns:a16="http://schemas.microsoft.com/office/drawing/2014/main" id="{B1842F0A-351B-135A-6E71-22A5638EE17F}"/>
              </a:ext>
            </a:extLst>
          </p:cNvPr>
          <p:cNvSpPr txBox="1"/>
          <p:nvPr/>
        </p:nvSpPr>
        <p:spPr>
          <a:xfrm>
            <a:off x="7067848" y="3328172"/>
            <a:ext cx="1586716" cy="646331"/>
          </a:xfrm>
          <a:prstGeom prst="rect">
            <a:avLst/>
          </a:prstGeom>
          <a:noFill/>
        </p:spPr>
        <p:txBody>
          <a:bodyPr wrap="none" rtlCol="0">
            <a:spAutoFit/>
          </a:bodyPr>
          <a:lstStyle/>
          <a:p>
            <a:pPr algn="ctr"/>
            <a:r>
              <a:rPr kumimoji="1" lang="en-US" altLang="ja-JP" sz="1800" dirty="0">
                <a:solidFill>
                  <a:schemeClr val="tx1"/>
                </a:solidFill>
              </a:rPr>
              <a:t>IEEE 802.11ah</a:t>
            </a:r>
          </a:p>
          <a:p>
            <a:pPr algn="ctr"/>
            <a:r>
              <a:rPr kumimoji="1" lang="en-US" altLang="ja-JP" sz="1800" dirty="0">
                <a:solidFill>
                  <a:schemeClr val="tx1"/>
                </a:solidFill>
              </a:rPr>
              <a:t>AP</a:t>
            </a:r>
            <a:endParaRPr kumimoji="1" lang="ja-JP" altLang="en-US" sz="1800" dirty="0">
              <a:solidFill>
                <a:schemeClr val="tx1"/>
              </a:solidFill>
            </a:endParaRPr>
          </a:p>
        </p:txBody>
      </p:sp>
      <p:sp>
        <p:nvSpPr>
          <p:cNvPr id="29" name="テキスト ボックス 28">
            <a:extLst>
              <a:ext uri="{FF2B5EF4-FFF2-40B4-BE49-F238E27FC236}">
                <a16:creationId xmlns:a16="http://schemas.microsoft.com/office/drawing/2014/main" id="{0DF88C08-48BC-3BB8-039A-888F70556451}"/>
              </a:ext>
            </a:extLst>
          </p:cNvPr>
          <p:cNvSpPr txBox="1"/>
          <p:nvPr/>
        </p:nvSpPr>
        <p:spPr>
          <a:xfrm>
            <a:off x="8112224" y="5744032"/>
            <a:ext cx="1586716" cy="646331"/>
          </a:xfrm>
          <a:prstGeom prst="rect">
            <a:avLst/>
          </a:prstGeom>
          <a:noFill/>
        </p:spPr>
        <p:txBody>
          <a:bodyPr wrap="none" rtlCol="0">
            <a:spAutoFit/>
          </a:bodyPr>
          <a:lstStyle/>
          <a:p>
            <a:pPr algn="ctr"/>
            <a:r>
              <a:rPr kumimoji="1" lang="en-US" altLang="ja-JP" sz="1800" dirty="0">
                <a:solidFill>
                  <a:schemeClr val="tx1"/>
                </a:solidFill>
              </a:rPr>
              <a:t>IEEE 802.11ah</a:t>
            </a:r>
          </a:p>
          <a:p>
            <a:pPr algn="ctr"/>
            <a:r>
              <a:rPr kumimoji="1" lang="en-US" altLang="ja-JP" sz="1800" dirty="0">
                <a:solidFill>
                  <a:schemeClr val="tx1"/>
                </a:solidFill>
              </a:rPr>
              <a:t>STA</a:t>
            </a:r>
            <a:endParaRPr kumimoji="1" lang="ja-JP" altLang="en-US" sz="1800" dirty="0">
              <a:solidFill>
                <a:schemeClr val="tx1"/>
              </a:solidFill>
            </a:endParaRPr>
          </a:p>
        </p:txBody>
      </p:sp>
      <p:sp>
        <p:nvSpPr>
          <p:cNvPr id="30" name="テキスト ボックス 29">
            <a:extLst>
              <a:ext uri="{FF2B5EF4-FFF2-40B4-BE49-F238E27FC236}">
                <a16:creationId xmlns:a16="http://schemas.microsoft.com/office/drawing/2014/main" id="{D5EFD0A0-FBF6-BBB2-E3CF-7FA19041C76E}"/>
              </a:ext>
            </a:extLst>
          </p:cNvPr>
          <p:cNvSpPr txBox="1"/>
          <p:nvPr/>
        </p:nvSpPr>
        <p:spPr>
          <a:xfrm>
            <a:off x="3573436" y="3328172"/>
            <a:ext cx="1665842" cy="646331"/>
          </a:xfrm>
          <a:prstGeom prst="rect">
            <a:avLst/>
          </a:prstGeom>
          <a:noFill/>
        </p:spPr>
        <p:txBody>
          <a:bodyPr wrap="none" rtlCol="0">
            <a:spAutoFit/>
          </a:bodyPr>
          <a:lstStyle/>
          <a:p>
            <a:pPr algn="ctr"/>
            <a:r>
              <a:rPr kumimoji="1" lang="en-US" altLang="ja-JP" sz="1800" dirty="0">
                <a:solidFill>
                  <a:schemeClr val="tx1"/>
                </a:solidFill>
              </a:rPr>
              <a:t>IEEE 802.15.4g</a:t>
            </a:r>
          </a:p>
          <a:p>
            <a:pPr algn="ctr"/>
            <a:r>
              <a:rPr kumimoji="1" lang="en-US" altLang="ja-JP" sz="1800" dirty="0">
                <a:solidFill>
                  <a:schemeClr val="tx1"/>
                </a:solidFill>
              </a:rPr>
              <a:t>PANC</a:t>
            </a:r>
            <a:endParaRPr kumimoji="1" lang="ja-JP" altLang="en-US" sz="1800" dirty="0">
              <a:solidFill>
                <a:schemeClr val="tx1"/>
              </a:solidFill>
            </a:endParaRPr>
          </a:p>
        </p:txBody>
      </p:sp>
      <p:sp>
        <p:nvSpPr>
          <p:cNvPr id="31" name="テキスト ボックス 30">
            <a:extLst>
              <a:ext uri="{FF2B5EF4-FFF2-40B4-BE49-F238E27FC236}">
                <a16:creationId xmlns:a16="http://schemas.microsoft.com/office/drawing/2014/main" id="{C401D775-7179-A47E-D899-68E9074B6A57}"/>
              </a:ext>
            </a:extLst>
          </p:cNvPr>
          <p:cNvSpPr txBox="1"/>
          <p:nvPr/>
        </p:nvSpPr>
        <p:spPr>
          <a:xfrm>
            <a:off x="2608238" y="5715067"/>
            <a:ext cx="1665842" cy="646331"/>
          </a:xfrm>
          <a:prstGeom prst="rect">
            <a:avLst/>
          </a:prstGeom>
          <a:noFill/>
        </p:spPr>
        <p:txBody>
          <a:bodyPr wrap="none" rtlCol="0">
            <a:spAutoFit/>
          </a:bodyPr>
          <a:lstStyle/>
          <a:p>
            <a:pPr algn="ctr"/>
            <a:r>
              <a:rPr kumimoji="1" lang="en-US" altLang="ja-JP" sz="1800" dirty="0">
                <a:solidFill>
                  <a:schemeClr val="tx1"/>
                </a:solidFill>
              </a:rPr>
              <a:t>IEEE 802.15.4g</a:t>
            </a:r>
          </a:p>
          <a:p>
            <a:pPr algn="ctr"/>
            <a:r>
              <a:rPr kumimoji="1" lang="en-US" altLang="ja-JP" sz="1800" dirty="0">
                <a:solidFill>
                  <a:schemeClr val="tx1"/>
                </a:solidFill>
              </a:rPr>
              <a:t>NODE</a:t>
            </a:r>
            <a:endParaRPr kumimoji="1" lang="ja-JP" altLang="en-US" sz="1800" dirty="0">
              <a:solidFill>
                <a:schemeClr val="tx1"/>
              </a:solidFill>
            </a:endParaRPr>
          </a:p>
        </p:txBody>
      </p:sp>
    </p:spTree>
    <p:extLst>
      <p:ext uri="{BB962C8B-B14F-4D97-AF65-F5344CB8AC3E}">
        <p14:creationId xmlns:p14="http://schemas.microsoft.com/office/powerpoint/2010/main" val="31903316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14D20-19BA-D483-6E0E-EBF52946F4C9}"/>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1BE81922-7201-D9CC-3C77-5141C2137F6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Summary</a:t>
            </a:r>
            <a:endParaRPr lang="en-GB" dirty="0"/>
          </a:p>
        </p:txBody>
      </p:sp>
      <p:sp>
        <p:nvSpPr>
          <p:cNvPr id="5122" name="Rectangle 2">
            <a:extLst>
              <a:ext uri="{FF2B5EF4-FFF2-40B4-BE49-F238E27FC236}">
                <a16:creationId xmlns:a16="http://schemas.microsoft.com/office/drawing/2014/main" id="{4ED37558-0472-26A8-D571-FD1FA3CB7682}"/>
              </a:ext>
            </a:extLst>
          </p:cNvPr>
          <p:cNvSpPr>
            <a:spLocks noGrp="1" noChangeArrowheads="1"/>
          </p:cNvSpPr>
          <p:nvPr>
            <p:ph idx="1"/>
          </p:nvPr>
        </p:nvSpPr>
        <p:spPr>
          <a:xfrm>
            <a:off x="914401" y="1700808"/>
            <a:ext cx="10222160" cy="4774606"/>
          </a:xfrm>
          <a:ln/>
        </p:spPr>
        <p:txBody>
          <a:bodyPr/>
          <a:lstStyle/>
          <a:p>
            <a:pPr marL="268288" indent="-211138">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We plan to conduct to further experimental evaluation of the impact of the coexistence of IEEE 802.15.4g and IEEE 802.11ah systems on the communication performances of these systems.</a:t>
            </a:r>
          </a:p>
          <a:p>
            <a:pPr marL="268288" indent="-211138">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This contribution showed the planned PHY/MAC configurations of both systems, node layout and traffic configurations for the new experiment.</a:t>
            </a:r>
          </a:p>
        </p:txBody>
      </p:sp>
      <p:sp>
        <p:nvSpPr>
          <p:cNvPr id="6" name="Slide Number Placeholder 5">
            <a:extLst>
              <a:ext uri="{FF2B5EF4-FFF2-40B4-BE49-F238E27FC236}">
                <a16:creationId xmlns:a16="http://schemas.microsoft.com/office/drawing/2014/main" id="{06915EFA-FF0E-EA35-5B72-9729FAA5FFF5}"/>
              </a:ext>
            </a:extLst>
          </p:cNvPr>
          <p:cNvSpPr>
            <a:spLocks noGrp="1"/>
          </p:cNvSpPr>
          <p:nvPr>
            <p:ph type="sldNum" idx="12"/>
          </p:nvPr>
        </p:nvSpPr>
        <p:spPr/>
        <p:txBody>
          <a:bodyPr/>
          <a:lstStyle/>
          <a:p>
            <a:r>
              <a:rPr lang="en-GB" dirty="0"/>
              <a:t>Slide </a:t>
            </a:r>
            <a:fld id="{B3165115-9078-433B-A278-1F5ED971F63A}" type="slidenum">
              <a:rPr lang="en-GB"/>
              <a:pPr/>
              <a:t>11</a:t>
            </a:fld>
            <a:endParaRPr lang="en-GB" dirty="0"/>
          </a:p>
        </p:txBody>
      </p:sp>
      <p:sp>
        <p:nvSpPr>
          <p:cNvPr id="5" name="Footer Placeholder 4">
            <a:extLst>
              <a:ext uri="{FF2B5EF4-FFF2-40B4-BE49-F238E27FC236}">
                <a16:creationId xmlns:a16="http://schemas.microsoft.com/office/drawing/2014/main" id="{583B306D-C52B-EFA8-BC4E-2B4CD7B3F42B}"/>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12A53DFE-2B2C-7A47-68EF-A0B86C5D2E98}"/>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80749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DCBB1-40F2-2645-EDA1-3638597842D0}"/>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2494ADCB-CF3B-BC7D-0EE1-AFB37320F3A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Reference</a:t>
            </a:r>
            <a:endParaRPr lang="en-GB" dirty="0"/>
          </a:p>
        </p:txBody>
      </p:sp>
      <p:sp>
        <p:nvSpPr>
          <p:cNvPr id="5122" name="Rectangle 2">
            <a:extLst>
              <a:ext uri="{FF2B5EF4-FFF2-40B4-BE49-F238E27FC236}">
                <a16:creationId xmlns:a16="http://schemas.microsoft.com/office/drawing/2014/main" id="{E6DED583-E3D3-6E8E-4D99-28590BB64770}"/>
              </a:ext>
            </a:extLst>
          </p:cNvPr>
          <p:cNvSpPr>
            <a:spLocks noGrp="1" noChangeArrowheads="1"/>
          </p:cNvSpPr>
          <p:nvPr>
            <p:ph idx="1"/>
          </p:nvPr>
        </p:nvSpPr>
        <p:spPr>
          <a:xfrm>
            <a:off x="914401" y="1700808"/>
            <a:ext cx="10222160" cy="4774606"/>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[1] doc. IEEE 802.19-25/0018r1</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[2] doc. IEEE 802.19-25/0019r0</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[3] doc. IEEE 802.19-24/0018r0</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[4] doc. IEEE 802.19-25/0006r0</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dirty="0"/>
          </a:p>
        </p:txBody>
      </p:sp>
      <p:sp>
        <p:nvSpPr>
          <p:cNvPr id="6" name="Slide Number Placeholder 5">
            <a:extLst>
              <a:ext uri="{FF2B5EF4-FFF2-40B4-BE49-F238E27FC236}">
                <a16:creationId xmlns:a16="http://schemas.microsoft.com/office/drawing/2014/main" id="{59B66296-44B8-75C1-305B-BAE3591F4DE8}"/>
              </a:ext>
            </a:extLst>
          </p:cNvPr>
          <p:cNvSpPr>
            <a:spLocks noGrp="1"/>
          </p:cNvSpPr>
          <p:nvPr>
            <p:ph type="sldNum" idx="12"/>
          </p:nvPr>
        </p:nvSpPr>
        <p:spPr/>
        <p:txBody>
          <a:bodyPr/>
          <a:lstStyle/>
          <a:p>
            <a:r>
              <a:rPr lang="en-GB" dirty="0"/>
              <a:t>Slide </a:t>
            </a:r>
            <a:fld id="{B3165115-9078-433B-A278-1F5ED971F63A}" type="slidenum">
              <a:rPr lang="en-GB"/>
              <a:pPr/>
              <a:t>12</a:t>
            </a:fld>
            <a:endParaRPr lang="en-GB" dirty="0"/>
          </a:p>
        </p:txBody>
      </p:sp>
      <p:sp>
        <p:nvSpPr>
          <p:cNvPr id="5" name="Footer Placeholder 4">
            <a:extLst>
              <a:ext uri="{FF2B5EF4-FFF2-40B4-BE49-F238E27FC236}">
                <a16:creationId xmlns:a16="http://schemas.microsoft.com/office/drawing/2014/main" id="{B41F366C-49A3-E1A9-6EE0-2471A753FF2C}"/>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305E7618-1192-70FE-7A03-40E35FDFA23A}"/>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110115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To confirm what happens when IEEE 802.11ah and IEEE 802.15.4g SUN PHYs coexist, some simulation has been conducted [1].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In addition, an initial coexistence experiment </a:t>
            </a:r>
            <a:r>
              <a:rPr lang="en-GB" altLang="ja-JP" dirty="0"/>
              <a:t>between </a:t>
            </a:r>
            <a:r>
              <a:rPr lang="en-US" altLang="ja-JP" sz="2400" dirty="0"/>
              <a:t>IEEE 802.11ah and IEEE 802.15.4g systems has been conducted [2]. Through this experiment, it was confirmed that IEEE 802.11ah communications can cause performance degradation of IEEE 802.15.4g communications.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This contribution shows further experimental plan </a:t>
            </a:r>
            <a:r>
              <a:rPr lang="en-US" altLang="ja-JP" sz="2400" dirty="0"/>
              <a:t>to su</a:t>
            </a:r>
            <a:r>
              <a:rPr lang="en-US" altLang="ja-JP" dirty="0"/>
              <a:t>pport the simulation results in several conditions for developing IEEE 802.19.3a Recommended Practice.</a:t>
            </a:r>
            <a:endParaRPr lang="en-GB" altLang="ja-JP"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Kazuto Yano, ATR</a:t>
            </a:r>
            <a:endParaRPr lang="en-GB" dirty="0"/>
          </a:p>
        </p:txBody>
      </p:sp>
      <p:sp>
        <p:nvSpPr>
          <p:cNvPr id="4" name="Date Placeholder 3"/>
          <p:cNvSpPr>
            <a:spLocks noGrp="1"/>
          </p:cNvSpPr>
          <p:nvPr>
            <p:ph type="dt" idx="15"/>
          </p:nvPr>
        </p:nvSpPr>
        <p:spPr/>
        <p:txBody>
          <a:bodyPr/>
          <a:lstStyle/>
          <a:p>
            <a:r>
              <a:rPr lang="en-US" altLang="ja-JP"/>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00B22-803C-F83E-7A95-BDC371610FD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39DA1FC-1E74-9AD7-5F4B-C0184ED80DC9}"/>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Combinations of PHY and MAC configurations to be evaluated</a:t>
            </a:r>
          </a:p>
        </p:txBody>
      </p:sp>
      <p:sp>
        <p:nvSpPr>
          <p:cNvPr id="4098" name="Rectangle 2">
            <a:extLst>
              <a:ext uri="{FF2B5EF4-FFF2-40B4-BE49-F238E27FC236}">
                <a16:creationId xmlns:a16="http://schemas.microsoft.com/office/drawing/2014/main" id="{DBB306EA-9098-D09E-98CD-52F29F1640BD}"/>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Two types of PHY (FSK PHY and OFDM PHY) are </a:t>
            </a:r>
            <a:r>
              <a:rPr lang="en-US" altLang="ja-JP" dirty="0"/>
              <a:t>listed as possible PHY configurations </a:t>
            </a:r>
            <a:r>
              <a:rPr lang="en-US" altLang="ja-JP" sz="2400" dirty="0"/>
              <a:t>for IEEE 802.15.4g in [3].</a:t>
            </a:r>
            <a:endParaRPr lang="en-US" altLang="ja-JP"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Two types of channel access mechanism (normal CSMA/CA and </a:t>
            </a:r>
            <a:r>
              <a:rPr lang="en-US" altLang="ja-JP" sz="2400" dirty="0" err="1"/>
              <a:t>suspendable</a:t>
            </a:r>
            <a:r>
              <a:rPr lang="en-US" altLang="ja-JP" sz="2400" dirty="0"/>
              <a:t>-CSMA/CA) have been evaluated through simulations [4].	</a:t>
            </a:r>
            <a:endParaRPr lang="en-US" altLang="ja-JP"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Two bandwidth (1 MHz and 4 MHz) are listed as possible PHY configurations </a:t>
            </a:r>
            <a:r>
              <a:rPr lang="en-US" altLang="ja-JP" sz="2400" dirty="0"/>
              <a:t>for IEEE 802.11ah in [3]. In the simulations in [1], </a:t>
            </a:r>
            <a:r>
              <a:rPr lang="en-US" altLang="ja-JP" sz="2400" dirty="0" err="1"/>
              <a:t>Nss</a:t>
            </a:r>
            <a:r>
              <a:rPr lang="en-US" altLang="ja-JP" sz="2400" dirty="0"/>
              <a:t> = 1 and MCS 0 were assumed.</a:t>
            </a:r>
          </a:p>
          <a:p>
            <a:pPr marL="574675" lvl="1" indent="-174625">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In the initial experiment in [2], MCS 0, MCS 3 and MCS 7 are used.</a:t>
            </a:r>
            <a:endParaRPr lang="en-GB" altLang="ja-JP" dirty="0"/>
          </a:p>
        </p:txBody>
      </p:sp>
      <p:sp>
        <p:nvSpPr>
          <p:cNvPr id="6" name="Slide Number Placeholder 5">
            <a:extLst>
              <a:ext uri="{FF2B5EF4-FFF2-40B4-BE49-F238E27FC236}">
                <a16:creationId xmlns:a16="http://schemas.microsoft.com/office/drawing/2014/main" id="{5C83A18A-16E5-937B-D8F2-B198D1901124}"/>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57D1EB36-EF51-4D32-87F9-E34B794772DD}"/>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86921566-8C4D-0AAE-B3E6-6D2C626281B5}"/>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7680743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C3981-A083-84A8-0222-5A2E80061BD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DF0D6E4-5E9E-8D60-7881-338B6DAD8DF1}"/>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Combinations of PHY and MAC configurations to be evaluated (cont.)</a:t>
            </a:r>
          </a:p>
        </p:txBody>
      </p:sp>
      <p:sp>
        <p:nvSpPr>
          <p:cNvPr id="4098" name="Rectangle 2">
            <a:extLst>
              <a:ext uri="{FF2B5EF4-FFF2-40B4-BE49-F238E27FC236}">
                <a16:creationId xmlns:a16="http://schemas.microsoft.com/office/drawing/2014/main" id="{21236DC7-2F89-25DF-9817-438C0D4634F1}"/>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Therefore, we should conduct experiment with the combinations of PHY/MAC </a:t>
            </a:r>
            <a:r>
              <a:rPr lang="en-US" altLang="ja-JP" dirty="0"/>
              <a:t>features in the table shown below.</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We plan to conduct experiments for the combinations indicated by “X”. (The other combination depends on the availability of devices.)</a:t>
            </a:r>
          </a:p>
        </p:txBody>
      </p:sp>
      <p:sp>
        <p:nvSpPr>
          <p:cNvPr id="6" name="Slide Number Placeholder 5">
            <a:extLst>
              <a:ext uri="{FF2B5EF4-FFF2-40B4-BE49-F238E27FC236}">
                <a16:creationId xmlns:a16="http://schemas.microsoft.com/office/drawing/2014/main" id="{8B95A78F-EBA8-C6CE-072D-BF7FEE57E10C}"/>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67883880-3F42-0650-74AE-86AC5556DFDE}"/>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BD6914A7-CC18-DB40-A0AC-93E17EC4D5DD}"/>
              </a:ext>
            </a:extLst>
          </p:cNvPr>
          <p:cNvSpPr>
            <a:spLocks noGrp="1"/>
          </p:cNvSpPr>
          <p:nvPr>
            <p:ph type="dt" idx="15"/>
          </p:nvPr>
        </p:nvSpPr>
        <p:spPr/>
        <p:txBody>
          <a:bodyPr/>
          <a:lstStyle/>
          <a:p>
            <a:r>
              <a:rPr lang="en-US" altLang="ja-JP"/>
              <a:t>May 2025</a:t>
            </a:r>
            <a:endParaRPr lang="en-GB" dirty="0"/>
          </a:p>
        </p:txBody>
      </p:sp>
      <p:graphicFrame>
        <p:nvGraphicFramePr>
          <p:cNvPr id="2" name="表 1">
            <a:extLst>
              <a:ext uri="{FF2B5EF4-FFF2-40B4-BE49-F238E27FC236}">
                <a16:creationId xmlns:a16="http://schemas.microsoft.com/office/drawing/2014/main" id="{F284B880-A5C6-60AA-AE18-C5D9DF6B10F8}"/>
              </a:ext>
            </a:extLst>
          </p:cNvPr>
          <p:cNvGraphicFramePr>
            <a:graphicFrameLocks noGrp="1"/>
          </p:cNvGraphicFramePr>
          <p:nvPr>
            <p:extLst>
              <p:ext uri="{D42A27DB-BD31-4B8C-83A1-F6EECF244321}">
                <p14:modId xmlns:p14="http://schemas.microsoft.com/office/powerpoint/2010/main" val="2813454747"/>
              </p:ext>
            </p:extLst>
          </p:nvPr>
        </p:nvGraphicFramePr>
        <p:xfrm>
          <a:off x="1234403" y="3617808"/>
          <a:ext cx="9721080" cy="2763520"/>
        </p:xfrm>
        <a:graphic>
          <a:graphicData uri="http://schemas.openxmlformats.org/drawingml/2006/table">
            <a:tbl>
              <a:tblPr firstRow="1" bandRow="1">
                <a:tableStyleId>{073A0DAA-6AF3-43AB-8588-CEC1D06C72B9}</a:tableStyleId>
              </a:tblPr>
              <a:tblGrid>
                <a:gridCol w="2053285">
                  <a:extLst>
                    <a:ext uri="{9D8B030D-6E8A-4147-A177-3AD203B41FA5}">
                      <a16:colId xmlns:a16="http://schemas.microsoft.com/office/drawing/2014/main" val="340825811"/>
                    </a:ext>
                  </a:extLst>
                </a:gridCol>
                <a:gridCol w="3419323">
                  <a:extLst>
                    <a:ext uri="{9D8B030D-6E8A-4147-A177-3AD203B41FA5}">
                      <a16:colId xmlns:a16="http://schemas.microsoft.com/office/drawing/2014/main" val="3634615011"/>
                    </a:ext>
                  </a:extLst>
                </a:gridCol>
                <a:gridCol w="2124236">
                  <a:extLst>
                    <a:ext uri="{9D8B030D-6E8A-4147-A177-3AD203B41FA5}">
                      <a16:colId xmlns:a16="http://schemas.microsoft.com/office/drawing/2014/main" val="2369850264"/>
                    </a:ext>
                  </a:extLst>
                </a:gridCol>
                <a:gridCol w="2124236">
                  <a:extLst>
                    <a:ext uri="{9D8B030D-6E8A-4147-A177-3AD203B41FA5}">
                      <a16:colId xmlns:a16="http://schemas.microsoft.com/office/drawing/2014/main" val="1484209058"/>
                    </a:ext>
                  </a:extLst>
                </a:gridCol>
              </a:tblGrid>
              <a:tr h="370840">
                <a:tc gridSpan="2">
                  <a:txBody>
                    <a:bodyPr/>
                    <a:lstStyle/>
                    <a:p>
                      <a:pPr algn="ctr"/>
                      <a:r>
                        <a:rPr kumimoji="1" lang="en-US" altLang="ja-JP" b="1" dirty="0"/>
                        <a:t>PHY/MAC features of IEEE 802.15.4g</a:t>
                      </a:r>
                      <a:endParaRPr kumimoji="1" lang="ja-JP" altLang="en-US" b="1" dirty="0"/>
                    </a:p>
                  </a:txBody>
                  <a:tcPr/>
                </a:tc>
                <a:tc hMerge="1">
                  <a:txBody>
                    <a:bodyPr/>
                    <a:lstStyle/>
                    <a:p>
                      <a:endParaRPr kumimoji="1" lang="ja-JP" altLang="en-US" dirty="0"/>
                    </a:p>
                  </a:txBody>
                  <a:tcPr/>
                </a:tc>
                <a:tc gridSpan="2">
                  <a:txBody>
                    <a:bodyPr/>
                    <a:lstStyle/>
                    <a:p>
                      <a:pPr algn="ctr"/>
                      <a:r>
                        <a:rPr kumimoji="1" lang="en-US" altLang="ja-JP" b="1" dirty="0"/>
                        <a:t>Bandwidth of IEEE 802.11ah</a:t>
                      </a:r>
                      <a:endParaRPr kumimoji="1" lang="ja-JP" altLang="en-US" b="1" dirty="0"/>
                    </a:p>
                  </a:txBody>
                  <a:tcPr/>
                </a:tc>
                <a:tc hMerge="1">
                  <a:txBody>
                    <a:bodyPr/>
                    <a:lstStyle/>
                    <a:p>
                      <a:endParaRPr kumimoji="1" lang="ja-JP" altLang="en-US" dirty="0"/>
                    </a:p>
                  </a:txBody>
                  <a:tcPr/>
                </a:tc>
                <a:extLst>
                  <a:ext uri="{0D108BD9-81ED-4DB2-BD59-A6C34878D82A}">
                    <a16:rowId xmlns:a16="http://schemas.microsoft.com/office/drawing/2014/main" val="4105900229"/>
                  </a:ext>
                </a:extLst>
              </a:tr>
              <a:tr h="370840">
                <a:tc>
                  <a:txBody>
                    <a:bodyPr/>
                    <a:lstStyle/>
                    <a:p>
                      <a:pPr algn="ctr"/>
                      <a:r>
                        <a:rPr kumimoji="1" lang="en-US" altLang="ja-JP" b="1" dirty="0"/>
                        <a:t>PHY of IEEE 802.15.4g</a:t>
                      </a:r>
                      <a:endParaRPr kumimoji="1" lang="ja-JP" altLang="en-US" b="1" dirty="0"/>
                    </a:p>
                  </a:txBody>
                  <a:tcPr/>
                </a:tc>
                <a:tc>
                  <a:txBody>
                    <a:bodyPr/>
                    <a:lstStyle/>
                    <a:p>
                      <a:pPr algn="ctr"/>
                      <a:r>
                        <a:rPr kumimoji="1" lang="en-US" altLang="ja-JP" b="1" dirty="0"/>
                        <a:t>Channel access mechanism of </a:t>
                      </a:r>
                      <a:br>
                        <a:rPr kumimoji="1" lang="en-US" altLang="ja-JP" b="1" dirty="0"/>
                      </a:br>
                      <a:r>
                        <a:rPr kumimoji="1" lang="en-US" altLang="ja-JP" b="1" dirty="0"/>
                        <a:t>IEEE 802.15.4g</a:t>
                      </a:r>
                      <a:endParaRPr kumimoji="1" lang="ja-JP" altLang="en-US" b="1" dirty="0"/>
                    </a:p>
                  </a:txBody>
                  <a:tcPr/>
                </a:tc>
                <a:tc>
                  <a:txBody>
                    <a:bodyPr/>
                    <a:lstStyle/>
                    <a:p>
                      <a:pPr algn="ctr"/>
                      <a:r>
                        <a:rPr kumimoji="1" lang="en-US" altLang="ja-JP" dirty="0"/>
                        <a:t>1 MHz</a:t>
                      </a:r>
                      <a:endParaRPr kumimoji="1" lang="ja-JP" altLang="en-US" dirty="0"/>
                    </a:p>
                  </a:txBody>
                  <a:tcPr anchor="ctr"/>
                </a:tc>
                <a:tc>
                  <a:txBody>
                    <a:bodyPr/>
                    <a:lstStyle/>
                    <a:p>
                      <a:pPr algn="ctr"/>
                      <a:r>
                        <a:rPr kumimoji="1" lang="en-US" altLang="ja-JP" dirty="0"/>
                        <a:t>4 MHz</a:t>
                      </a:r>
                      <a:endParaRPr kumimoji="1" lang="ja-JP" altLang="en-US" dirty="0"/>
                    </a:p>
                  </a:txBody>
                  <a:tcPr anchor="ctr"/>
                </a:tc>
                <a:extLst>
                  <a:ext uri="{0D108BD9-81ED-4DB2-BD59-A6C34878D82A}">
                    <a16:rowId xmlns:a16="http://schemas.microsoft.com/office/drawing/2014/main" val="2748629770"/>
                  </a:ext>
                </a:extLst>
              </a:tr>
              <a:tr h="370840">
                <a:tc rowSpan="2">
                  <a:txBody>
                    <a:bodyPr/>
                    <a:lstStyle/>
                    <a:p>
                      <a:pPr algn="ctr"/>
                      <a:r>
                        <a:rPr kumimoji="1" lang="en-US" altLang="ja-JP" dirty="0"/>
                        <a:t>FSK-PHY</a:t>
                      </a:r>
                      <a:endParaRPr kumimoji="1" lang="ja-JP" altLang="en-US" dirty="0"/>
                    </a:p>
                  </a:txBody>
                  <a:tcPr anchor="ctr"/>
                </a:tc>
                <a:tc>
                  <a:txBody>
                    <a:bodyPr/>
                    <a:lstStyle/>
                    <a:p>
                      <a:pPr algn="ctr"/>
                      <a:r>
                        <a:rPr kumimoji="1" lang="en-US" altLang="ja-JP" dirty="0"/>
                        <a:t>Normal CSMA/CA</a:t>
                      </a:r>
                      <a:endParaRPr kumimoji="1" lang="ja-JP" altLang="en-US" dirty="0"/>
                    </a:p>
                  </a:txBody>
                  <a:tcPr/>
                </a:tc>
                <a:tc>
                  <a:txBody>
                    <a:bodyPr/>
                    <a:lstStyle/>
                    <a:p>
                      <a:pPr algn="ctr"/>
                      <a:r>
                        <a:rPr kumimoji="1" lang="en-US" altLang="ja-JP" dirty="0"/>
                        <a:t>X</a:t>
                      </a:r>
                      <a:endParaRPr kumimoji="1" lang="ja-JP" altLang="en-US" dirty="0"/>
                    </a:p>
                  </a:txBody>
                  <a:tcPr/>
                </a:tc>
                <a:tc>
                  <a:txBody>
                    <a:bodyPr/>
                    <a:lstStyle/>
                    <a:p>
                      <a:pPr algn="ctr"/>
                      <a:r>
                        <a:rPr kumimoji="1" lang="en-US" altLang="ja-JP" dirty="0"/>
                        <a:t>X</a:t>
                      </a:r>
                      <a:endParaRPr kumimoji="1" lang="ja-JP" altLang="en-US" dirty="0"/>
                    </a:p>
                  </a:txBody>
                  <a:tcPr/>
                </a:tc>
                <a:extLst>
                  <a:ext uri="{0D108BD9-81ED-4DB2-BD59-A6C34878D82A}">
                    <a16:rowId xmlns:a16="http://schemas.microsoft.com/office/drawing/2014/main" val="873404706"/>
                  </a:ext>
                </a:extLst>
              </a:tr>
              <a:tr h="370840">
                <a:tc vMerge="1">
                  <a:txBody>
                    <a:bodyPr/>
                    <a:lstStyle/>
                    <a:p>
                      <a:endParaRPr kumimoji="1" lang="ja-JP" altLang="en-US" dirty="0"/>
                    </a:p>
                  </a:txBody>
                  <a:tcPr/>
                </a:tc>
                <a:tc>
                  <a:txBody>
                    <a:bodyPr/>
                    <a:lstStyle/>
                    <a:p>
                      <a:pPr algn="ctr"/>
                      <a:r>
                        <a:rPr kumimoji="1" lang="en-US" altLang="ja-JP" dirty="0" err="1"/>
                        <a:t>Suspendable</a:t>
                      </a:r>
                      <a:r>
                        <a:rPr kumimoji="1" lang="en-US" altLang="ja-JP" dirty="0"/>
                        <a:t>-CSMA/CA</a:t>
                      </a:r>
                      <a:endParaRPr kumimoji="1" lang="ja-JP" altLang="en-US" dirty="0"/>
                    </a:p>
                  </a:txBody>
                  <a:tcPr/>
                </a:tc>
                <a:tc>
                  <a:txBody>
                    <a:bodyPr/>
                    <a:lstStyle/>
                    <a:p>
                      <a:pPr algn="ctr"/>
                      <a:r>
                        <a:rPr kumimoji="1" lang="en-US" altLang="ja-JP" dirty="0"/>
                        <a:t>X</a:t>
                      </a:r>
                      <a:endParaRPr kumimoji="1" lang="ja-JP" altLang="en-US" dirty="0"/>
                    </a:p>
                  </a:txBody>
                  <a:tcPr/>
                </a:tc>
                <a:tc>
                  <a:txBody>
                    <a:bodyPr/>
                    <a:lstStyle/>
                    <a:p>
                      <a:pPr algn="ctr"/>
                      <a:r>
                        <a:rPr kumimoji="1" lang="en-US" altLang="ja-JP" dirty="0"/>
                        <a:t>X</a:t>
                      </a:r>
                      <a:endParaRPr kumimoji="1" lang="ja-JP" altLang="en-US" dirty="0"/>
                    </a:p>
                  </a:txBody>
                  <a:tcPr/>
                </a:tc>
                <a:extLst>
                  <a:ext uri="{0D108BD9-81ED-4DB2-BD59-A6C34878D82A}">
                    <a16:rowId xmlns:a16="http://schemas.microsoft.com/office/drawing/2014/main" val="584193583"/>
                  </a:ext>
                </a:extLst>
              </a:tr>
              <a:tr h="370840">
                <a:tc rowSpan="2">
                  <a:txBody>
                    <a:bodyPr/>
                    <a:lstStyle/>
                    <a:p>
                      <a:pPr algn="ctr"/>
                      <a:r>
                        <a:rPr kumimoji="1" lang="en-US" altLang="ja-JP" dirty="0"/>
                        <a:t>OFDM-PHY</a:t>
                      </a:r>
                      <a:endParaRPr kumimoji="1" lang="ja-JP" altLang="en-US" dirty="0"/>
                    </a:p>
                  </a:txBody>
                  <a:tcPr anchor="ctr"/>
                </a:tc>
                <a:tc>
                  <a:txBody>
                    <a:bodyPr/>
                    <a:lstStyle/>
                    <a:p>
                      <a:pPr algn="ctr"/>
                      <a:r>
                        <a:rPr kumimoji="1" lang="en-US" altLang="ja-JP" dirty="0"/>
                        <a:t>Normal CSMA/CA</a:t>
                      </a:r>
                      <a:endParaRPr kumimoji="1" lang="ja-JP" altLang="en-US" dirty="0"/>
                    </a:p>
                  </a:txBody>
                  <a:tcPr/>
                </a:tc>
                <a:tc>
                  <a:txBody>
                    <a:bodyPr/>
                    <a:lstStyle/>
                    <a:p>
                      <a:pPr algn="ctr"/>
                      <a:r>
                        <a:rPr kumimoji="1" lang="en-US" altLang="ja-JP" dirty="0"/>
                        <a:t>X</a:t>
                      </a:r>
                      <a:endParaRPr kumimoji="1" lang="ja-JP" altLang="en-US" dirty="0"/>
                    </a:p>
                  </a:txBody>
                  <a:tcPr/>
                </a:tc>
                <a:tc>
                  <a:txBody>
                    <a:bodyPr/>
                    <a:lstStyle/>
                    <a:p>
                      <a:pPr algn="ctr"/>
                      <a:r>
                        <a:rPr kumimoji="1" lang="en-US" altLang="ja-JP" dirty="0"/>
                        <a:t>X</a:t>
                      </a:r>
                      <a:endParaRPr kumimoji="1" lang="ja-JP" altLang="en-US" dirty="0"/>
                    </a:p>
                  </a:txBody>
                  <a:tcPr/>
                </a:tc>
                <a:extLst>
                  <a:ext uri="{0D108BD9-81ED-4DB2-BD59-A6C34878D82A}">
                    <a16:rowId xmlns:a16="http://schemas.microsoft.com/office/drawing/2014/main" val="821316882"/>
                  </a:ext>
                </a:extLst>
              </a:tr>
              <a:tr h="370840">
                <a:tc vMerge="1">
                  <a:txBody>
                    <a:bodyPr/>
                    <a:lstStyle/>
                    <a:p>
                      <a:endParaRPr kumimoji="1" lang="ja-JP" altLang="en-US" dirty="0"/>
                    </a:p>
                  </a:txBody>
                  <a:tcPr/>
                </a:tc>
                <a:tc>
                  <a:txBody>
                    <a:bodyPr/>
                    <a:lstStyle/>
                    <a:p>
                      <a:pPr algn="ctr"/>
                      <a:r>
                        <a:rPr kumimoji="1" lang="en-US" altLang="ja-JP" dirty="0" err="1"/>
                        <a:t>Suspendable</a:t>
                      </a:r>
                      <a:r>
                        <a:rPr kumimoji="1" lang="en-US" altLang="ja-JP" dirty="0"/>
                        <a:t>-CSMA/CA</a:t>
                      </a:r>
                      <a:endParaRPr kumimoji="1" lang="ja-JP" altLang="en-US" dirty="0"/>
                    </a:p>
                  </a:txBody>
                  <a:tcPr/>
                </a:tc>
                <a:tc>
                  <a:txBody>
                    <a:bodyPr/>
                    <a:lstStyle/>
                    <a:p>
                      <a:pPr algn="ctr"/>
                      <a:r>
                        <a:rPr kumimoji="1" lang="en-US" altLang="ja-JP" dirty="0"/>
                        <a:t>If devices are available.</a:t>
                      </a:r>
                      <a:endParaRPr kumimoji="1" lang="ja-JP" altLang="en-US" dirty="0"/>
                    </a:p>
                  </a:txBody>
                  <a:tcPr/>
                </a:tc>
                <a:tc>
                  <a:txBody>
                    <a:bodyPr/>
                    <a:lstStyle/>
                    <a:p>
                      <a:pPr algn="ctr"/>
                      <a:r>
                        <a:rPr kumimoji="1" lang="en-US" altLang="ja-JP" dirty="0"/>
                        <a:t>If devices are available.</a:t>
                      </a:r>
                      <a:endParaRPr kumimoji="1" lang="ja-JP" altLang="en-US" dirty="0"/>
                    </a:p>
                  </a:txBody>
                  <a:tcPr/>
                </a:tc>
                <a:extLst>
                  <a:ext uri="{0D108BD9-81ED-4DB2-BD59-A6C34878D82A}">
                    <a16:rowId xmlns:a16="http://schemas.microsoft.com/office/drawing/2014/main" val="2995614348"/>
                  </a:ext>
                </a:extLst>
              </a:tr>
            </a:tbl>
          </a:graphicData>
        </a:graphic>
      </p:graphicFrame>
    </p:spTree>
    <p:extLst>
      <p:ext uri="{BB962C8B-B14F-4D97-AF65-F5344CB8AC3E}">
        <p14:creationId xmlns:p14="http://schemas.microsoft.com/office/powerpoint/2010/main" val="25135691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4E01A-7A77-A9B7-4A62-B11079DF30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44FECEF-3C02-A366-F976-31DE8E697BB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PHY Parameters for experimental evaluation</a:t>
            </a:r>
          </a:p>
        </p:txBody>
      </p:sp>
      <p:sp>
        <p:nvSpPr>
          <p:cNvPr id="4098" name="Rectangle 2">
            <a:extLst>
              <a:ext uri="{FF2B5EF4-FFF2-40B4-BE49-F238E27FC236}">
                <a16:creationId xmlns:a16="http://schemas.microsoft.com/office/drawing/2014/main" id="{59E95A32-9C53-E59A-0021-0D730923E090}"/>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In the conducted simulations, following </a:t>
            </a:r>
            <a:r>
              <a:rPr lang="en-US" altLang="ja-JP" dirty="0"/>
              <a:t>PHY </a:t>
            </a:r>
            <a:r>
              <a:rPr lang="en-US" altLang="ja-JP" sz="2400" dirty="0"/>
              <a:t>configurations MCSs for IEEE 802.15.4g PHY are used [1].</a:t>
            </a:r>
            <a:r>
              <a:rPr lang="en-US" altLang="ja-JP" dirty="0"/>
              <a:t> </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000" dirty="0"/>
              <a:t>IEEE 802.15.4g PHY MCS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2-FSK (400 kHz) </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Option 3 (400 kHz): OFDM MCS 4 </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Option 3 (400 kHz): OFDM MCS 5</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 PHY MCS: MCS 0</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Transmission power: 13 dBm</a:t>
            </a:r>
            <a:endParaRPr lang="en-US" altLang="ja-JP" sz="24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We plan to use the same MCS configurations</a:t>
            </a:r>
            <a:r>
              <a:rPr lang="en-US" altLang="ja-JP" dirty="0"/>
              <a:t> in the new experimental evaluation.</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Transmission power will be set to the minimum level of used equipment due to the difference of the size of the evaluation area between in the simulation and experiment.</a:t>
            </a:r>
            <a:endParaRPr lang="en-GB" altLang="ja-JP" dirty="0"/>
          </a:p>
        </p:txBody>
      </p:sp>
      <p:sp>
        <p:nvSpPr>
          <p:cNvPr id="6" name="Slide Number Placeholder 5">
            <a:extLst>
              <a:ext uri="{FF2B5EF4-FFF2-40B4-BE49-F238E27FC236}">
                <a16:creationId xmlns:a16="http://schemas.microsoft.com/office/drawing/2014/main" id="{4B30F0BA-46F6-E11B-566F-C392EE51AA3B}"/>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87EFB85A-C33D-6C37-EBC4-3AC16624DF59}"/>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EC8B7836-F2AD-5709-1569-92DE1258E2FA}"/>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089638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5BF96-4EF9-E167-7623-C485319D58D3}"/>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63CAE206-949F-5939-C464-AA1B19FEDB9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Plan of channel configurations</a:t>
            </a:r>
          </a:p>
        </p:txBody>
      </p:sp>
      <p:sp>
        <p:nvSpPr>
          <p:cNvPr id="4098" name="Rectangle 2">
            <a:extLst>
              <a:ext uri="{FF2B5EF4-FFF2-40B4-BE49-F238E27FC236}">
                <a16:creationId xmlns:a16="http://schemas.microsoft.com/office/drawing/2014/main" id="{5B5151F7-F48F-3D7D-04AD-76D56262083A}"/>
              </a:ext>
            </a:extLst>
          </p:cNvPr>
          <p:cNvSpPr>
            <a:spLocks noGrp="1" noChangeArrowheads="1"/>
          </p:cNvSpPr>
          <p:nvPr>
            <p:ph idx="1"/>
          </p:nvPr>
        </p:nvSpPr>
        <p:spPr>
          <a:xfrm>
            <a:off x="914401" y="1981201"/>
            <a:ext cx="10361084" cy="871735"/>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A plan</a:t>
            </a:r>
            <a:r>
              <a:rPr lang="en-US" altLang="ja-JP" dirty="0"/>
              <a:t> of channel configurations for IEEE 802.15.4g and IEEE 802.11ah systems are shown below. The frequency channel of IEEE 802.15.4g will be set to overlap the spectra of IEEE 802.15.4g and IEEE 802.11ah each other.</a:t>
            </a:r>
            <a:endParaRPr lang="en-GB" altLang="ja-JP" dirty="0"/>
          </a:p>
        </p:txBody>
      </p:sp>
      <p:sp>
        <p:nvSpPr>
          <p:cNvPr id="6" name="Slide Number Placeholder 5">
            <a:extLst>
              <a:ext uri="{FF2B5EF4-FFF2-40B4-BE49-F238E27FC236}">
                <a16:creationId xmlns:a16="http://schemas.microsoft.com/office/drawing/2014/main" id="{D5F54C5F-1533-6DC4-7802-1FC0AD6ADA92}"/>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0D082FE4-D02E-B657-1C72-DE0B2EA653E6}"/>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4A317154-F670-CF77-643F-4BF77A91749D}"/>
              </a:ext>
            </a:extLst>
          </p:cNvPr>
          <p:cNvSpPr>
            <a:spLocks noGrp="1"/>
          </p:cNvSpPr>
          <p:nvPr>
            <p:ph type="dt" idx="15"/>
          </p:nvPr>
        </p:nvSpPr>
        <p:spPr/>
        <p:txBody>
          <a:bodyPr/>
          <a:lstStyle/>
          <a:p>
            <a:r>
              <a:rPr lang="en-US" altLang="ja-JP"/>
              <a:t>May 2025</a:t>
            </a:r>
            <a:endParaRPr lang="en-GB" dirty="0"/>
          </a:p>
        </p:txBody>
      </p:sp>
      <p:sp>
        <p:nvSpPr>
          <p:cNvPr id="2" name="テキスト ボックス 1">
            <a:extLst>
              <a:ext uri="{FF2B5EF4-FFF2-40B4-BE49-F238E27FC236}">
                <a16:creationId xmlns:a16="http://schemas.microsoft.com/office/drawing/2014/main" id="{F2124E26-98D0-9742-7527-97B11A1F31FB}"/>
              </a:ext>
            </a:extLst>
          </p:cNvPr>
          <p:cNvSpPr txBox="1"/>
          <p:nvPr/>
        </p:nvSpPr>
        <p:spPr>
          <a:xfrm>
            <a:off x="1909950" y="3647415"/>
            <a:ext cx="2670346" cy="369332"/>
          </a:xfrm>
          <a:prstGeom prst="rect">
            <a:avLst/>
          </a:prstGeom>
          <a:noFill/>
        </p:spPr>
        <p:txBody>
          <a:bodyPr wrap="none" rtlCol="0">
            <a:spAutoFit/>
          </a:bodyPr>
          <a:lstStyle/>
          <a:p>
            <a:pPr algn="ctr"/>
            <a:r>
              <a:rPr kumimoji="1" lang="en-US" altLang="ja-JP" sz="1800" dirty="0">
                <a:solidFill>
                  <a:schemeClr val="tx1"/>
                </a:solidFill>
              </a:rPr>
              <a:t>For 1 MHz IEEE 802.11ah</a:t>
            </a:r>
            <a:endParaRPr kumimoji="1" lang="ja-JP" altLang="en-US" sz="1800" dirty="0">
              <a:solidFill>
                <a:schemeClr val="tx1"/>
              </a:solidFill>
            </a:endParaRPr>
          </a:p>
        </p:txBody>
      </p:sp>
      <p:sp>
        <p:nvSpPr>
          <p:cNvPr id="3" name="テキスト ボックス 2">
            <a:extLst>
              <a:ext uri="{FF2B5EF4-FFF2-40B4-BE49-F238E27FC236}">
                <a16:creationId xmlns:a16="http://schemas.microsoft.com/office/drawing/2014/main" id="{99F2829D-2F31-84E2-65D1-80C0EB977036}"/>
              </a:ext>
            </a:extLst>
          </p:cNvPr>
          <p:cNvSpPr txBox="1"/>
          <p:nvPr/>
        </p:nvSpPr>
        <p:spPr>
          <a:xfrm>
            <a:off x="7279557" y="3645024"/>
            <a:ext cx="2670346" cy="369332"/>
          </a:xfrm>
          <a:prstGeom prst="rect">
            <a:avLst/>
          </a:prstGeom>
          <a:noFill/>
        </p:spPr>
        <p:txBody>
          <a:bodyPr wrap="none" rtlCol="0">
            <a:spAutoFit/>
          </a:bodyPr>
          <a:lstStyle/>
          <a:p>
            <a:pPr algn="ctr"/>
            <a:r>
              <a:rPr kumimoji="1" lang="en-US" altLang="ja-JP" sz="1800" dirty="0">
                <a:solidFill>
                  <a:schemeClr val="tx1"/>
                </a:solidFill>
              </a:rPr>
              <a:t>For 4 MHz IEEE 802.11ah</a:t>
            </a:r>
            <a:endParaRPr kumimoji="1" lang="ja-JP" altLang="en-US" sz="1800" dirty="0">
              <a:solidFill>
                <a:schemeClr val="tx1"/>
              </a:solidFill>
            </a:endParaRPr>
          </a:p>
        </p:txBody>
      </p:sp>
      <p:cxnSp>
        <p:nvCxnSpPr>
          <p:cNvPr id="16" name="直線矢印コネクタ 15">
            <a:extLst>
              <a:ext uri="{FF2B5EF4-FFF2-40B4-BE49-F238E27FC236}">
                <a16:creationId xmlns:a16="http://schemas.microsoft.com/office/drawing/2014/main" id="{613DE6DA-3ACA-C9FA-3C22-4E995B1E3A72}"/>
              </a:ext>
            </a:extLst>
          </p:cNvPr>
          <p:cNvCxnSpPr>
            <a:cxnSpLocks/>
          </p:cNvCxnSpPr>
          <p:nvPr/>
        </p:nvCxnSpPr>
        <p:spPr bwMode="auto">
          <a:xfrm>
            <a:off x="1555960" y="5634827"/>
            <a:ext cx="2880320" cy="0"/>
          </a:xfrm>
          <a:prstGeom prst="straightConnector1">
            <a:avLst/>
          </a:prstGeom>
          <a:solidFill>
            <a:srgbClr val="00B8FF"/>
          </a:solidFill>
          <a:ln w="28575" cap="flat" cmpd="sng" algn="ctr">
            <a:solidFill>
              <a:schemeClr val="tx1"/>
            </a:solidFill>
            <a:prstDash val="solid"/>
            <a:round/>
            <a:headEnd type="none" w="med" len="med"/>
            <a:tailEnd type="triangle" w="lg" len="lg"/>
          </a:ln>
          <a:effectLst/>
        </p:spPr>
      </p:cxnSp>
      <p:sp>
        <p:nvSpPr>
          <p:cNvPr id="25" name="テキスト ボックス 24">
            <a:extLst>
              <a:ext uri="{FF2B5EF4-FFF2-40B4-BE49-F238E27FC236}">
                <a16:creationId xmlns:a16="http://schemas.microsoft.com/office/drawing/2014/main" id="{526B28D8-E6EF-0CD8-CAB5-D31CF544E9C9}"/>
              </a:ext>
            </a:extLst>
          </p:cNvPr>
          <p:cNvSpPr txBox="1"/>
          <p:nvPr/>
        </p:nvSpPr>
        <p:spPr>
          <a:xfrm>
            <a:off x="4470349" y="5449798"/>
            <a:ext cx="665567" cy="369332"/>
          </a:xfrm>
          <a:prstGeom prst="rect">
            <a:avLst/>
          </a:prstGeom>
          <a:noFill/>
        </p:spPr>
        <p:txBody>
          <a:bodyPr wrap="none" rtlCol="0">
            <a:spAutoFit/>
          </a:bodyPr>
          <a:lstStyle/>
          <a:p>
            <a:pPr algn="ctr"/>
            <a:r>
              <a:rPr kumimoji="1" lang="en-US" altLang="ja-JP" sz="1800" dirty="0">
                <a:solidFill>
                  <a:schemeClr val="tx1"/>
                </a:solidFill>
              </a:rPr>
              <a:t>Freq.</a:t>
            </a:r>
            <a:endParaRPr kumimoji="1" lang="ja-JP" altLang="en-US" sz="1800" dirty="0">
              <a:solidFill>
                <a:schemeClr val="tx1"/>
              </a:solidFill>
            </a:endParaRPr>
          </a:p>
        </p:txBody>
      </p:sp>
      <p:cxnSp>
        <p:nvCxnSpPr>
          <p:cNvPr id="28" name="直線矢印コネクタ 27">
            <a:extLst>
              <a:ext uri="{FF2B5EF4-FFF2-40B4-BE49-F238E27FC236}">
                <a16:creationId xmlns:a16="http://schemas.microsoft.com/office/drawing/2014/main" id="{47A4F70B-75FF-C1F2-F4F1-5118FB31D296}"/>
              </a:ext>
            </a:extLst>
          </p:cNvPr>
          <p:cNvCxnSpPr>
            <a:cxnSpLocks/>
          </p:cNvCxnSpPr>
          <p:nvPr/>
        </p:nvCxnSpPr>
        <p:spPr bwMode="auto">
          <a:xfrm>
            <a:off x="6997575" y="5634827"/>
            <a:ext cx="3600000" cy="0"/>
          </a:xfrm>
          <a:prstGeom prst="straightConnector1">
            <a:avLst/>
          </a:prstGeom>
          <a:solidFill>
            <a:srgbClr val="00B8FF"/>
          </a:solidFill>
          <a:ln w="28575" cap="flat" cmpd="sng" algn="ctr">
            <a:solidFill>
              <a:schemeClr val="tx1"/>
            </a:solidFill>
            <a:prstDash val="solid"/>
            <a:round/>
            <a:headEnd type="none" w="med" len="med"/>
            <a:tailEnd type="triangle" w="lg" len="lg"/>
          </a:ln>
          <a:effectLst/>
        </p:spPr>
      </p:cxnSp>
      <p:sp>
        <p:nvSpPr>
          <p:cNvPr id="32" name="テキスト ボックス 31">
            <a:extLst>
              <a:ext uri="{FF2B5EF4-FFF2-40B4-BE49-F238E27FC236}">
                <a16:creationId xmlns:a16="http://schemas.microsoft.com/office/drawing/2014/main" id="{24C5BCC5-FE58-F7F7-8F47-5049C302CDB1}"/>
              </a:ext>
            </a:extLst>
          </p:cNvPr>
          <p:cNvSpPr txBox="1"/>
          <p:nvPr/>
        </p:nvSpPr>
        <p:spPr>
          <a:xfrm>
            <a:off x="10796504" y="5450161"/>
            <a:ext cx="665567" cy="369332"/>
          </a:xfrm>
          <a:prstGeom prst="rect">
            <a:avLst/>
          </a:prstGeom>
          <a:noFill/>
        </p:spPr>
        <p:txBody>
          <a:bodyPr wrap="none" rtlCol="0">
            <a:spAutoFit/>
          </a:bodyPr>
          <a:lstStyle/>
          <a:p>
            <a:pPr algn="ctr"/>
            <a:r>
              <a:rPr kumimoji="1" lang="en-US" altLang="ja-JP" sz="1800" dirty="0">
                <a:solidFill>
                  <a:schemeClr val="tx1"/>
                </a:solidFill>
              </a:rPr>
              <a:t>Freq.</a:t>
            </a:r>
            <a:endParaRPr kumimoji="1" lang="ja-JP" altLang="en-US" sz="1800" dirty="0">
              <a:solidFill>
                <a:schemeClr val="tx1"/>
              </a:solidFill>
            </a:endParaRPr>
          </a:p>
        </p:txBody>
      </p:sp>
      <p:sp>
        <p:nvSpPr>
          <p:cNvPr id="34" name="四角形: 上の 2 つの角を切り取る 33">
            <a:extLst>
              <a:ext uri="{FF2B5EF4-FFF2-40B4-BE49-F238E27FC236}">
                <a16:creationId xmlns:a16="http://schemas.microsoft.com/office/drawing/2014/main" id="{786D8D21-4460-846E-6D07-AC12C73A94E5}"/>
              </a:ext>
            </a:extLst>
          </p:cNvPr>
          <p:cNvSpPr/>
          <p:nvPr/>
        </p:nvSpPr>
        <p:spPr bwMode="auto">
          <a:xfrm>
            <a:off x="7280217" y="5269798"/>
            <a:ext cx="2880000" cy="360000"/>
          </a:xfrm>
          <a:prstGeom prst="snip2SameRect">
            <a:avLst>
              <a:gd name="adj1" fmla="val 24580"/>
              <a:gd name="adj2" fmla="val 0"/>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5" name="テキスト ボックス 34">
            <a:extLst>
              <a:ext uri="{FF2B5EF4-FFF2-40B4-BE49-F238E27FC236}">
                <a16:creationId xmlns:a16="http://schemas.microsoft.com/office/drawing/2014/main" id="{6D5D9F9E-D911-CAE9-AC79-C366C6112DF1}"/>
              </a:ext>
            </a:extLst>
          </p:cNvPr>
          <p:cNvSpPr txBox="1"/>
          <p:nvPr/>
        </p:nvSpPr>
        <p:spPr>
          <a:xfrm>
            <a:off x="6102466" y="4598823"/>
            <a:ext cx="2127505" cy="646331"/>
          </a:xfrm>
          <a:prstGeom prst="rect">
            <a:avLst/>
          </a:prstGeom>
          <a:noFill/>
        </p:spPr>
        <p:txBody>
          <a:bodyPr wrap="none" rtlCol="0">
            <a:spAutoFit/>
          </a:bodyPr>
          <a:lstStyle/>
          <a:p>
            <a:pPr algn="ctr"/>
            <a:r>
              <a:rPr kumimoji="1" lang="en-US" altLang="ja-JP" sz="1800" dirty="0">
                <a:solidFill>
                  <a:srgbClr val="FF0000"/>
                </a:solidFill>
              </a:rPr>
              <a:t>IEEE 802.11ah</a:t>
            </a:r>
          </a:p>
          <a:p>
            <a:pPr algn="ctr"/>
            <a:r>
              <a:rPr kumimoji="1" lang="en-US" altLang="ja-JP" sz="1800" dirty="0">
                <a:solidFill>
                  <a:srgbClr val="FF0000"/>
                </a:solidFill>
              </a:rPr>
              <a:t>(Center: 924.5 MHz)</a:t>
            </a:r>
          </a:p>
        </p:txBody>
      </p:sp>
      <p:sp>
        <p:nvSpPr>
          <p:cNvPr id="37" name="四角形: 上の 2 つの角を切り取る 36">
            <a:extLst>
              <a:ext uri="{FF2B5EF4-FFF2-40B4-BE49-F238E27FC236}">
                <a16:creationId xmlns:a16="http://schemas.microsoft.com/office/drawing/2014/main" id="{003FA169-8000-23D1-C16B-D8F9432E4B9F}"/>
              </a:ext>
            </a:extLst>
          </p:cNvPr>
          <p:cNvSpPr/>
          <p:nvPr/>
        </p:nvSpPr>
        <p:spPr bwMode="auto">
          <a:xfrm>
            <a:off x="2558753" y="5269798"/>
            <a:ext cx="720000" cy="360000"/>
          </a:xfrm>
          <a:prstGeom prst="snip2SameRect">
            <a:avLst>
              <a:gd name="adj1" fmla="val 24580"/>
              <a:gd name="adj2" fmla="val 0"/>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8" name="四角形: 上の 2 つの角を切り取る 37">
            <a:extLst>
              <a:ext uri="{FF2B5EF4-FFF2-40B4-BE49-F238E27FC236}">
                <a16:creationId xmlns:a16="http://schemas.microsoft.com/office/drawing/2014/main" id="{E03C2277-F1CE-9ABE-8261-F7D199E08020}"/>
              </a:ext>
            </a:extLst>
          </p:cNvPr>
          <p:cNvSpPr/>
          <p:nvPr/>
        </p:nvSpPr>
        <p:spPr bwMode="auto">
          <a:xfrm>
            <a:off x="2826662" y="4729798"/>
            <a:ext cx="288000" cy="900000"/>
          </a:xfrm>
          <a:prstGeom prst="snip2SameRect">
            <a:avLst>
              <a:gd name="adj1" fmla="val 24580"/>
              <a:gd name="adj2" fmla="val 0"/>
            </a:avLst>
          </a:prstGeom>
          <a:solidFill>
            <a:srgbClr val="00B0F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0" name="テキスト ボックス 39">
            <a:extLst>
              <a:ext uri="{FF2B5EF4-FFF2-40B4-BE49-F238E27FC236}">
                <a16:creationId xmlns:a16="http://schemas.microsoft.com/office/drawing/2014/main" id="{8F206ABA-3C98-C749-4B2B-0C605EC3A949}"/>
              </a:ext>
            </a:extLst>
          </p:cNvPr>
          <p:cNvSpPr txBox="1"/>
          <p:nvPr/>
        </p:nvSpPr>
        <p:spPr>
          <a:xfrm>
            <a:off x="8851816" y="4094649"/>
            <a:ext cx="2204450" cy="646331"/>
          </a:xfrm>
          <a:prstGeom prst="rect">
            <a:avLst/>
          </a:prstGeom>
          <a:noFill/>
        </p:spPr>
        <p:txBody>
          <a:bodyPr wrap="none" rtlCol="0">
            <a:spAutoFit/>
          </a:bodyPr>
          <a:lstStyle/>
          <a:p>
            <a:pPr algn="ctr"/>
            <a:r>
              <a:rPr kumimoji="1" lang="en-US" altLang="ja-JP" sz="1800" dirty="0">
                <a:solidFill>
                  <a:srgbClr val="0000FF"/>
                </a:solidFill>
              </a:rPr>
              <a:t>IEEE 802.15.4g</a:t>
            </a:r>
          </a:p>
          <a:p>
            <a:pPr algn="ctr"/>
            <a:r>
              <a:rPr kumimoji="1" lang="en-US" altLang="ja-JP" sz="1800" dirty="0">
                <a:solidFill>
                  <a:srgbClr val="0000FF"/>
                </a:solidFill>
              </a:rPr>
              <a:t>(Center: 924.6 MHz))</a:t>
            </a:r>
          </a:p>
        </p:txBody>
      </p:sp>
      <p:sp>
        <p:nvSpPr>
          <p:cNvPr id="41" name="四角形: 上の 2 つの角を切り取る 40">
            <a:extLst>
              <a:ext uri="{FF2B5EF4-FFF2-40B4-BE49-F238E27FC236}">
                <a16:creationId xmlns:a16="http://schemas.microsoft.com/office/drawing/2014/main" id="{7721D1D5-1BCB-1063-7350-CD55AEF05972}"/>
              </a:ext>
            </a:extLst>
          </p:cNvPr>
          <p:cNvSpPr/>
          <p:nvPr/>
        </p:nvSpPr>
        <p:spPr bwMode="auto">
          <a:xfrm>
            <a:off x="8616312" y="4727855"/>
            <a:ext cx="288000" cy="900000"/>
          </a:xfrm>
          <a:prstGeom prst="snip2SameRect">
            <a:avLst>
              <a:gd name="adj1" fmla="val 24580"/>
              <a:gd name="adj2" fmla="val 0"/>
            </a:avLst>
          </a:prstGeom>
          <a:solidFill>
            <a:srgbClr val="00B0F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テキスト ボックス 41">
            <a:extLst>
              <a:ext uri="{FF2B5EF4-FFF2-40B4-BE49-F238E27FC236}">
                <a16:creationId xmlns:a16="http://schemas.microsoft.com/office/drawing/2014/main" id="{ACF197A7-1D1E-7672-7A36-1BE3CEF688AB}"/>
              </a:ext>
            </a:extLst>
          </p:cNvPr>
          <p:cNvSpPr txBox="1"/>
          <p:nvPr/>
        </p:nvSpPr>
        <p:spPr>
          <a:xfrm>
            <a:off x="410023" y="4912563"/>
            <a:ext cx="2127505" cy="646331"/>
          </a:xfrm>
          <a:prstGeom prst="rect">
            <a:avLst/>
          </a:prstGeom>
          <a:noFill/>
        </p:spPr>
        <p:txBody>
          <a:bodyPr wrap="none" rtlCol="0">
            <a:spAutoFit/>
          </a:bodyPr>
          <a:lstStyle/>
          <a:p>
            <a:pPr algn="ctr"/>
            <a:r>
              <a:rPr kumimoji="1" lang="en-US" altLang="ja-JP" sz="1800" dirty="0">
                <a:solidFill>
                  <a:srgbClr val="FF0000"/>
                </a:solidFill>
              </a:rPr>
              <a:t>IEEE 802.11ah</a:t>
            </a:r>
          </a:p>
          <a:p>
            <a:pPr algn="ctr"/>
            <a:r>
              <a:rPr kumimoji="1" lang="en-US" altLang="ja-JP" sz="1800" dirty="0">
                <a:solidFill>
                  <a:srgbClr val="FF0000"/>
                </a:solidFill>
              </a:rPr>
              <a:t>(Center: 924.0 MHz)</a:t>
            </a:r>
          </a:p>
        </p:txBody>
      </p:sp>
      <p:sp>
        <p:nvSpPr>
          <p:cNvPr id="43" name="テキスト ボックス 42">
            <a:extLst>
              <a:ext uri="{FF2B5EF4-FFF2-40B4-BE49-F238E27FC236}">
                <a16:creationId xmlns:a16="http://schemas.microsoft.com/office/drawing/2014/main" id="{F92E3253-DBF5-F5D1-CC26-B901CAE03C14}"/>
              </a:ext>
            </a:extLst>
          </p:cNvPr>
          <p:cNvSpPr txBox="1"/>
          <p:nvPr/>
        </p:nvSpPr>
        <p:spPr>
          <a:xfrm>
            <a:off x="3194633" y="4105987"/>
            <a:ext cx="2204450" cy="646331"/>
          </a:xfrm>
          <a:prstGeom prst="rect">
            <a:avLst/>
          </a:prstGeom>
          <a:noFill/>
        </p:spPr>
        <p:txBody>
          <a:bodyPr wrap="none" rtlCol="0">
            <a:spAutoFit/>
          </a:bodyPr>
          <a:lstStyle/>
          <a:p>
            <a:pPr algn="ctr"/>
            <a:r>
              <a:rPr kumimoji="1" lang="en-US" altLang="ja-JP" sz="1800" dirty="0">
                <a:solidFill>
                  <a:srgbClr val="0000FF"/>
                </a:solidFill>
              </a:rPr>
              <a:t>IEEE 802.15.4g</a:t>
            </a:r>
          </a:p>
          <a:p>
            <a:pPr algn="ctr"/>
            <a:r>
              <a:rPr kumimoji="1" lang="en-US" altLang="ja-JP" sz="1800" dirty="0">
                <a:solidFill>
                  <a:srgbClr val="0000FF"/>
                </a:solidFill>
              </a:rPr>
              <a:t>(Center: 924.1 MHz))</a:t>
            </a:r>
          </a:p>
        </p:txBody>
      </p:sp>
      <p:cxnSp>
        <p:nvCxnSpPr>
          <p:cNvPr id="45" name="直線コネクタ 44">
            <a:extLst>
              <a:ext uri="{FF2B5EF4-FFF2-40B4-BE49-F238E27FC236}">
                <a16:creationId xmlns:a16="http://schemas.microsoft.com/office/drawing/2014/main" id="{9CBEE7E9-4FE5-D616-EA12-50A59B4E1196}"/>
              </a:ext>
            </a:extLst>
          </p:cNvPr>
          <p:cNvCxnSpPr/>
          <p:nvPr/>
        </p:nvCxnSpPr>
        <p:spPr bwMode="auto">
          <a:xfrm>
            <a:off x="5845447" y="3645024"/>
            <a:ext cx="0" cy="2412000"/>
          </a:xfrm>
          <a:prstGeom prst="line">
            <a:avLst/>
          </a:prstGeom>
          <a:solidFill>
            <a:srgbClr val="00B8FF"/>
          </a:solid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4295326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FE95A-7DB3-A9BA-FC34-F83EB105829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044C39A-0A63-5972-514D-C0BED53D29D2}"/>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Parameters of IEEE 802.15.4g MAC for experimental evaluation</a:t>
            </a:r>
          </a:p>
        </p:txBody>
      </p:sp>
      <p:sp>
        <p:nvSpPr>
          <p:cNvPr id="4098" name="Rectangle 2">
            <a:extLst>
              <a:ext uri="{FF2B5EF4-FFF2-40B4-BE49-F238E27FC236}">
                <a16:creationId xmlns:a16="http://schemas.microsoft.com/office/drawing/2014/main" id="{5FAD0ED2-650A-C4C0-1853-03773D462921}"/>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In the simulations in [1], following MAC parameters for IEEE 802.15.4g MAC are evaluated</a:t>
            </a:r>
            <a:r>
              <a:rPr lang="en-US" altLang="ja-JP" dirty="0"/>
              <a:t>. We plan to use the same configurations in the new experiment.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macMinBe</a:t>
            </a:r>
            <a:r>
              <a:rPr lang="en-US" altLang="ja-JP" dirty="0"/>
              <a:t>: 3</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macMaxBe</a:t>
            </a:r>
            <a:r>
              <a:rPr lang="en-US" altLang="ja-JP" dirty="0"/>
              <a:t>: 5</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BE: [</a:t>
            </a:r>
            <a:r>
              <a:rPr lang="en-US" altLang="ja-JP" dirty="0" err="1"/>
              <a:t>macMinBe</a:t>
            </a:r>
            <a:r>
              <a:rPr lang="en-US" altLang="ja-JP" dirty="0"/>
              <a:t>, </a:t>
            </a:r>
            <a:r>
              <a:rPr lang="en-US" altLang="ja-JP" dirty="0" err="1"/>
              <a:t>macMaxBe</a:t>
            </a:r>
            <a:r>
              <a:rPr lang="en-US" altLang="ja-JP" dirty="0"/>
              <a: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RetryLimit</a:t>
            </a:r>
            <a:r>
              <a:rPr lang="en-US" altLang="ja-JP" dirty="0"/>
              <a:t>: 4</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RetryLimit</a:t>
            </a:r>
            <a:r>
              <a:rPr lang="en-US" altLang="ja-JP" dirty="0"/>
              <a:t> was set to 20 in the initial experiment [2]. In the new experiment, we will set to the same value in [1] to comply with the simulations.</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Backoffs: 4</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a:t>CW: </a:t>
            </a:r>
            <a:r>
              <a:rPr lang="en-US" altLang="ja-JP" dirty="0"/>
              <a:t>1</a:t>
            </a:r>
          </a:p>
        </p:txBody>
      </p:sp>
      <p:sp>
        <p:nvSpPr>
          <p:cNvPr id="6" name="Slide Number Placeholder 5">
            <a:extLst>
              <a:ext uri="{FF2B5EF4-FFF2-40B4-BE49-F238E27FC236}">
                <a16:creationId xmlns:a16="http://schemas.microsoft.com/office/drawing/2014/main" id="{F9B9BDFD-04BA-8293-4FA6-8B3FD24BA75E}"/>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0961624B-35FE-707B-9001-018932EA6228}"/>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8B892F62-75B7-76B0-4249-45DBB3E32279}"/>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225324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375DC-4B82-418B-FC1E-F9756D3BEB0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35B0DFD-36CA-2ECE-DD49-E359F0A0CFA7}"/>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Parameters of IEEE 802.11ah MAC for experimental evaluation</a:t>
            </a:r>
          </a:p>
        </p:txBody>
      </p:sp>
      <p:sp>
        <p:nvSpPr>
          <p:cNvPr id="4098" name="Rectangle 2">
            <a:extLst>
              <a:ext uri="{FF2B5EF4-FFF2-40B4-BE49-F238E27FC236}">
                <a16:creationId xmlns:a16="http://schemas.microsoft.com/office/drawing/2014/main" id="{49DA98E0-1D6E-4A41-016D-46F7AF3C1FF4}"/>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In the simulations, following parameters for IEEE 802.11ah MAC are evaluated </a:t>
            </a:r>
            <a:r>
              <a:rPr lang="en-US" altLang="ja-JP" dirty="0"/>
              <a:t>through the simulations </a:t>
            </a:r>
            <a:r>
              <a:rPr lang="en-US" altLang="ja-JP" sz="2400" dirty="0"/>
              <a:t>[1]</a:t>
            </a:r>
            <a:r>
              <a:rPr lang="en-US" altLang="ja-JP" dirty="0"/>
              <a:t>. We plan to use the same configurations in the new experiment.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CWmin</a:t>
            </a:r>
            <a:r>
              <a:rPr lang="en-US" altLang="ja-JP" dirty="0"/>
              <a:t>: 15</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CWmax</a:t>
            </a:r>
            <a:r>
              <a:rPr lang="en-US" altLang="ja-JP" dirty="0"/>
              <a:t>: 1023</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CW: [</a:t>
            </a:r>
            <a:r>
              <a:rPr lang="en-US" altLang="ja-JP" dirty="0" err="1"/>
              <a:t>CWmin</a:t>
            </a:r>
            <a:r>
              <a:rPr lang="en-US" altLang="ja-JP" dirty="0"/>
              <a:t>, </a:t>
            </a:r>
            <a:r>
              <a:rPr lang="en-US" altLang="ja-JP" dirty="0" err="1"/>
              <a:t>CWmax</a:t>
            </a:r>
            <a:r>
              <a:rPr lang="en-US" altLang="ja-JP" dirty="0"/>
              <a: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RetryLimit</a:t>
            </a:r>
            <a:r>
              <a:rPr lang="en-US" altLang="ja-JP" dirty="0"/>
              <a:t>: 7</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altLang="ja-JP" dirty="0"/>
          </a:p>
        </p:txBody>
      </p:sp>
      <p:sp>
        <p:nvSpPr>
          <p:cNvPr id="6" name="Slide Number Placeholder 5">
            <a:extLst>
              <a:ext uri="{FF2B5EF4-FFF2-40B4-BE49-F238E27FC236}">
                <a16:creationId xmlns:a16="http://schemas.microsoft.com/office/drawing/2014/main" id="{D61529BD-6206-6B6A-04DA-9BDEE8963EF0}"/>
              </a:ext>
            </a:extLst>
          </p:cNvPr>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a:extLst>
              <a:ext uri="{FF2B5EF4-FFF2-40B4-BE49-F238E27FC236}">
                <a16:creationId xmlns:a16="http://schemas.microsoft.com/office/drawing/2014/main" id="{AB0529E3-93C1-7CED-318C-7C08FD818455}"/>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45B52526-BD45-6778-3ADB-7B549A0FCAA3}"/>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947215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0A9BB-E8C7-FAD8-81AC-CD14C1FA3C5A}"/>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CF64923-803A-7E44-349E-0CA359461650}"/>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Parameters of data traffic for </a:t>
            </a:r>
            <a:r>
              <a:rPr lang="en-GB" altLang="ja-JP" dirty="0"/>
              <a:t>experimental evaluation</a:t>
            </a:r>
            <a:endParaRPr lang="en-GB" dirty="0"/>
          </a:p>
        </p:txBody>
      </p:sp>
      <p:sp>
        <p:nvSpPr>
          <p:cNvPr id="4098" name="Rectangle 2">
            <a:extLst>
              <a:ext uri="{FF2B5EF4-FFF2-40B4-BE49-F238E27FC236}">
                <a16:creationId xmlns:a16="http://schemas.microsoft.com/office/drawing/2014/main" id="{5902DC6B-AD18-B4E9-53D8-871B67807873}"/>
              </a:ext>
            </a:extLst>
          </p:cNvPr>
          <p:cNvSpPr>
            <a:spLocks noGrp="1" noChangeArrowheads="1"/>
          </p:cNvSpPr>
          <p:nvPr>
            <p:ph idx="1"/>
          </p:nvPr>
        </p:nvSpPr>
        <p:spPr>
          <a:xfrm>
            <a:off x="914401" y="1764059"/>
            <a:ext cx="10361084" cy="4113213"/>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Simulation parameters of data traffic used in [1] </a:t>
            </a:r>
            <a:r>
              <a:rPr lang="en-US" altLang="ja-JP" dirty="0"/>
              <a:t>are as follows.</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Total offered load:</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802.15.4g-FSK PHY : {10, 20, 40} kb/s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802.15.4g-OFDM PHY : [20 – 100] kb/s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802.11ah (1 MHz bandwidth) : [20 – 120] kb/s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802.11ah (4 MHz bandwidth) : [80 – 480] kb/s</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Packet size: 100 Bytes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We plan to use similar configurations in the new experiment.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Total offered load:</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 [10 – 40] kb/s (both for FSK PHY and OFDM PHY)</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802.11ah:  [10 – 120] kb/s (for 1 MHz), [40 – 480] kb/s (for 4 MHz) </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Packet size: 100 Bytes,</a:t>
            </a:r>
            <a:r>
              <a:rPr lang="ja-JP" altLang="en-US" dirty="0"/>
              <a:t> </a:t>
            </a:r>
            <a:r>
              <a:rPr lang="en-US" altLang="ja-JP" dirty="0"/>
              <a:t>200</a:t>
            </a:r>
            <a:r>
              <a:rPr lang="ja-JP" altLang="en-US" dirty="0"/>
              <a:t> </a:t>
            </a:r>
            <a:r>
              <a:rPr lang="en-US" altLang="ja-JP" dirty="0"/>
              <a:t>Bytes (200 Bytes are added to confirm the trend of the simulation results described in the IEEE 802.19.3 Recommended Practice.)</a:t>
            </a:r>
          </a:p>
        </p:txBody>
      </p:sp>
      <p:sp>
        <p:nvSpPr>
          <p:cNvPr id="6" name="Slide Number Placeholder 5">
            <a:extLst>
              <a:ext uri="{FF2B5EF4-FFF2-40B4-BE49-F238E27FC236}">
                <a16:creationId xmlns:a16="http://schemas.microsoft.com/office/drawing/2014/main" id="{E3A98E21-4C91-AFD2-7FC2-F21C3237FE5B}"/>
              </a:ext>
            </a:extLst>
          </p:cNvPr>
          <p:cNvSpPr>
            <a:spLocks noGrp="1"/>
          </p:cNvSpPr>
          <p:nvPr>
            <p:ph type="sldNum" idx="12"/>
          </p:nvPr>
        </p:nvSpPr>
        <p:spPr>
          <a:xfrm>
            <a:off x="3076280" y="2281881"/>
            <a:ext cx="704849" cy="363537"/>
          </a:xfrm>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6CB07D1C-BBE0-0E30-16F9-9F73B10A3182}"/>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9056BA96-533B-2B46-F03A-621F37D5FDB5}"/>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7091433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2395</TotalTime>
  <Words>1313</Words>
  <Application>Microsoft Office PowerPoint</Application>
  <PresentationFormat>ワイド画面</PresentationFormat>
  <Paragraphs>196</Paragraphs>
  <Slides>12</Slides>
  <Notes>12</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8" baseType="lpstr">
      <vt:lpstr>Arial Unicode MS</vt:lpstr>
      <vt:lpstr>Arial</vt:lpstr>
      <vt:lpstr>Calibri</vt:lpstr>
      <vt:lpstr>Times New Roman</vt:lpstr>
      <vt:lpstr>Office テーマ</vt:lpstr>
      <vt:lpstr>Document</vt:lpstr>
      <vt:lpstr>Plan of coexistence experiment between IEEE 802.15.4g and IEEE 802.11ah systems</vt:lpstr>
      <vt:lpstr>Introduction</vt:lpstr>
      <vt:lpstr>Combinations of PHY and MAC configurations to be evaluated</vt:lpstr>
      <vt:lpstr>Combinations of PHY and MAC configurations to be evaluated (cont.)</vt:lpstr>
      <vt:lpstr>PHY Parameters for experimental evaluation</vt:lpstr>
      <vt:lpstr>Plan of channel configurations</vt:lpstr>
      <vt:lpstr>Parameters of IEEE 802.15.4g MAC for experimental evaluation</vt:lpstr>
      <vt:lpstr>Parameters of IEEE 802.11ah MAC for experimental evaluation</vt:lpstr>
      <vt:lpstr>Parameters of data traffic for experimental evaluation</vt:lpstr>
      <vt:lpstr>Layout plan for experiment</vt:lpstr>
      <vt:lpstr>Summary</vt:lpstr>
      <vt:lpstr>Reference</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of coexistence experiment between IEEE 802.15.4g and IEEE 802.11ah systems</dc:title>
  <dc:creator>一人 矢野</dc:creator>
  <cp:keywords/>
  <cp:lastModifiedBy>一人 矢野</cp:lastModifiedBy>
  <cp:revision>681</cp:revision>
  <cp:lastPrinted>1601-01-01T00:00:00Z</cp:lastPrinted>
  <dcterms:created xsi:type="dcterms:W3CDTF">2024-03-06T15:27:27Z</dcterms:created>
  <dcterms:modified xsi:type="dcterms:W3CDTF">2025-05-14T08:58:58Z</dcterms:modified>
  <cp:category>Kazuto Yano, ATR</cp:category>
</cp:coreProperties>
</file>