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
  </p:notesMasterIdLst>
  <p:handoutMasterIdLst>
    <p:handoutMasterId r:id="rId23"/>
  </p:handoutMasterIdLst>
  <p:sldIdLst>
    <p:sldId id="256" r:id="rId2"/>
    <p:sldId id="275" r:id="rId3"/>
    <p:sldId id="298" r:id="rId4"/>
    <p:sldId id="297" r:id="rId5"/>
    <p:sldId id="299" r:id="rId6"/>
    <p:sldId id="304" r:id="rId7"/>
    <p:sldId id="306" r:id="rId8"/>
    <p:sldId id="307" r:id="rId9"/>
    <p:sldId id="312" r:id="rId10"/>
    <p:sldId id="317" r:id="rId11"/>
    <p:sldId id="319" r:id="rId12"/>
    <p:sldId id="320" r:id="rId13"/>
    <p:sldId id="321" r:id="rId14"/>
    <p:sldId id="330" r:id="rId15"/>
    <p:sldId id="331" r:id="rId16"/>
    <p:sldId id="332" r:id="rId17"/>
    <p:sldId id="333" r:id="rId18"/>
    <p:sldId id="334" r:id="rId19"/>
    <p:sldId id="335" r:id="rId20"/>
    <p:sldId id="268" r:id="rId21"/>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1948" autoAdjust="0"/>
  </p:normalViewPr>
  <p:slideViewPr>
    <p:cSldViewPr>
      <p:cViewPr varScale="1">
        <p:scale>
          <a:sx n="128" d="100"/>
          <a:sy n="128" d="100"/>
        </p:scale>
        <p:origin x="1210" y="72"/>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5/16/2025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843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12</a:t>
            </a:fld>
            <a:endParaRPr lang="en-US"/>
          </a:p>
        </p:txBody>
      </p:sp>
    </p:spTree>
    <p:extLst>
      <p:ext uri="{BB962C8B-B14F-4D97-AF65-F5344CB8AC3E}">
        <p14:creationId xmlns:p14="http://schemas.microsoft.com/office/powerpoint/2010/main" val="167253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it-IT" dirty="0"/>
              <a:t>Takenori Sumi et al,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a:t>March 2019</a:t>
            </a:r>
            <a:endParaRPr lang="en-GB" dirty="0"/>
          </a:p>
        </p:txBody>
      </p:sp>
    </p:spTree>
  </p:cSld>
  <p:clrMapOvr>
    <a:masterClrMapping/>
  </p:clrMapOvr>
  <p:extLst>
    <p:ext uri="{DCECCB84-F9BA-43D5-87BE-67443E8EF086}">
      <p15:sldGuideLst xmlns:p15="http://schemas.microsoft.com/office/powerpoint/2012/main">
        <p15:guide id="1" orient="horz" pos="2304" userDrawn="1">
          <p15:clr>
            <a:srgbClr val="FBAE40"/>
          </p15:clr>
        </p15:guide>
        <p15:guide id="2" pos="307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April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it-IT" dirty="0"/>
              <a:t>Takenori Sumi et al,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802.19-25/0033r0</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userDrawn="1">
          <p15:clr>
            <a:srgbClr val="F26B43"/>
          </p15:clr>
        </p15:guide>
        <p15:guide id="2" pos="30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800" dirty="0"/>
              <a:t>Summary of Coexistence Simulation Evaluation</a:t>
            </a:r>
            <a:br>
              <a:rPr lang="en-US" sz="2800" dirty="0"/>
            </a:br>
            <a:r>
              <a:rPr lang="en-US" sz="2800" dirty="0"/>
              <a:t>for IEEE 802.11ah and IEEE 802.15.4g</a:t>
            </a:r>
            <a:endParaRPr lang="en-GB" sz="2800" dirty="0"/>
          </a:p>
        </p:txBody>
      </p:sp>
      <p:sp>
        <p:nvSpPr>
          <p:cNvPr id="3074" name="Rectangle 2"/>
          <p:cNvSpPr>
            <a:spLocks noGrp="1" noChangeArrowheads="1"/>
          </p:cNvSpPr>
          <p:nvPr>
            <p:ph idx="1"/>
          </p:nvPr>
        </p:nvSpPr>
        <p:spPr>
          <a:xfrm>
            <a:off x="731520" y="1749388"/>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solidFill>
                  <a:schemeClr val="tx1"/>
                </a:solidFill>
              </a:rPr>
              <a:t>Date:</a:t>
            </a:r>
            <a:r>
              <a:rPr lang="en-GB" sz="2133" b="0" dirty="0">
                <a:solidFill>
                  <a:schemeClr val="tx1"/>
                </a:solidFill>
              </a:rPr>
              <a:t> 2025-5-15</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sp>
        <p:nvSpPr>
          <p:cNvPr id="6" name="Date Placeholder 3"/>
          <p:cNvSpPr>
            <a:spLocks noGrp="1"/>
          </p:cNvSpPr>
          <p:nvPr>
            <p:ph type="dt" idx="15"/>
          </p:nvPr>
        </p:nvSpPr>
        <p:spPr>
          <a:xfrm>
            <a:off x="743373" y="355601"/>
            <a:ext cx="2457015" cy="291254"/>
          </a:xfrm>
        </p:spPr>
        <p:txBody>
          <a:bodyPr/>
          <a:lstStyle/>
          <a:p>
            <a:r>
              <a:rPr lang="en-US" dirty="0"/>
              <a:t>May 2025</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690397995"/>
              </p:ext>
            </p:extLst>
          </p:nvPr>
        </p:nvGraphicFramePr>
        <p:xfrm>
          <a:off x="569913" y="2695575"/>
          <a:ext cx="8789987" cy="3760788"/>
        </p:xfrm>
        <a:graphic>
          <a:graphicData uri="http://schemas.openxmlformats.org/presentationml/2006/ole">
            <mc:AlternateContent xmlns:mc="http://schemas.openxmlformats.org/markup-compatibility/2006">
              <mc:Choice xmlns:v="urn:schemas-microsoft-com:vml" Requires="v">
                <p:oleObj name="Document" r:id="rId3" imgW="7328270" imgH="3145964" progId="Word.Document.8">
                  <p:embed/>
                </p:oleObj>
              </mc:Choice>
              <mc:Fallback>
                <p:oleObj name="Document" r:id="rId3" imgW="7328270" imgH="3145964" progId="Word.Document.8">
                  <p:embed/>
                  <p:pic>
                    <p:nvPicPr>
                      <p:cNvPr id="3075" name="Object 3"/>
                      <p:cNvPicPr>
                        <a:picLocks noChangeAspect="1" noChangeArrowheads="1"/>
                      </p:cNvPicPr>
                      <p:nvPr/>
                    </p:nvPicPr>
                    <p:blipFill>
                      <a:blip r:embed="rId4"/>
                      <a:srcRect/>
                      <a:stretch>
                        <a:fillRect/>
                      </a:stretch>
                    </p:blipFill>
                    <p:spPr bwMode="auto">
                      <a:xfrm>
                        <a:off x="569913" y="2695575"/>
                        <a:ext cx="8789987" cy="3760788"/>
                      </a:xfrm>
                      <a:prstGeom prst="rect">
                        <a:avLst/>
                      </a:prstGeom>
                      <a:noFill/>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
        <p:nvSpPr>
          <p:cNvPr id="2" name="Footer Placeholder 4">
            <a:extLst>
              <a:ext uri="{FF2B5EF4-FFF2-40B4-BE49-F238E27FC236}">
                <a16:creationId xmlns:a16="http://schemas.microsoft.com/office/drawing/2014/main" id="{CBCE6CE4-B2DF-6731-BB6A-145D56B3A4F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2800" dirty="0"/>
              <a:t>Simulation evaluation with </a:t>
            </a:r>
            <a:r>
              <a:rPr lang="en-US" altLang="ja-JP" sz="2800" dirty="0" err="1"/>
              <a:t>Suspendable</a:t>
            </a:r>
            <a:r>
              <a:rPr lang="en-US" altLang="ja-JP" sz="2800" dirty="0"/>
              <a:t> CAMA/CA </a:t>
            </a:r>
            <a:br>
              <a:rPr lang="en-US" altLang="ja-JP" sz="2800" dirty="0"/>
            </a:br>
            <a:r>
              <a:rPr lang="en-US" altLang="ja-JP" sz="2800" dirty="0"/>
              <a:t>on IEEE 802.15.4-2024</a:t>
            </a:r>
            <a:endParaRPr lang="ja-JP" altLang="en-US" sz="2800" dirty="0"/>
          </a:p>
        </p:txBody>
      </p:sp>
      <p:sp>
        <p:nvSpPr>
          <p:cNvPr id="9" name="コンテンツ プレースホルダー 8">
            <a:extLst>
              <a:ext uri="{FF2B5EF4-FFF2-40B4-BE49-F238E27FC236}">
                <a16:creationId xmlns:a16="http://schemas.microsoft.com/office/drawing/2014/main" id="{530C1D07-B3DD-CB76-D33F-02B16E3ACF31}"/>
              </a:ext>
            </a:extLst>
          </p:cNvPr>
          <p:cNvSpPr>
            <a:spLocks noGrp="1"/>
          </p:cNvSpPr>
          <p:nvPr>
            <p:ph idx="1"/>
          </p:nvPr>
        </p:nvSpPr>
        <p:spPr>
          <a:xfrm>
            <a:off x="470867" y="2109428"/>
            <a:ext cx="8640960" cy="4387427"/>
          </a:xfrm>
        </p:spPr>
        <p:txBody>
          <a:bodyPr/>
          <a:lstStyle/>
          <a:p>
            <a:r>
              <a:rPr lang="en-US" altLang="ja-JP" dirty="0"/>
              <a:t>IEEE 802.15.4-2024 was published on Dec 12, 2024.</a:t>
            </a:r>
          </a:p>
          <a:p>
            <a:r>
              <a:rPr lang="en-US" altLang="ja-JP" dirty="0"/>
              <a:t>New feature “</a:t>
            </a:r>
            <a:r>
              <a:rPr lang="en-US" altLang="ja-JP" dirty="0" err="1"/>
              <a:t>Suspendable</a:t>
            </a:r>
            <a:r>
              <a:rPr lang="en-US" altLang="ja-JP" dirty="0"/>
              <a:t> CAMC/CA algorithm” was added to improve coexistence performance and efficiency for high density condition on Section 10.12 (P. 320).</a:t>
            </a:r>
          </a:p>
          <a:p>
            <a:endParaRPr lang="en-US" altLang="ja-JP" dirty="0"/>
          </a:p>
          <a:p>
            <a:pPr marL="0" indent="0">
              <a:buNone/>
            </a:pPr>
            <a:r>
              <a:rPr lang="en-US" altLang="ja-JP" dirty="0"/>
              <a:t>Coexistence performance for Use Case 1-3 </a:t>
            </a:r>
            <a:br>
              <a:rPr lang="en-US" altLang="ja-JP" dirty="0"/>
            </a:br>
            <a:r>
              <a:rPr lang="en-US" altLang="ja-JP" dirty="0"/>
              <a:t>with “</a:t>
            </a:r>
            <a:r>
              <a:rPr lang="en-US" altLang="ja-JP" dirty="0" err="1"/>
              <a:t>Suspendable</a:t>
            </a:r>
            <a:r>
              <a:rPr lang="en-US" altLang="ja-JP" dirty="0"/>
              <a:t> CAMA/CA” is presented on the following slides.</a:t>
            </a:r>
          </a:p>
          <a:p>
            <a:endParaRPr lang="en-US" altLang="ja-JP" dirty="0"/>
          </a:p>
          <a:p>
            <a:r>
              <a:rPr lang="en-US" altLang="ja-JP" dirty="0"/>
              <a:t>Ref: </a:t>
            </a:r>
            <a:r>
              <a:rPr lang="en-US" altLang="ja-JP" dirty="0" err="1"/>
              <a:t>Suspendable</a:t>
            </a:r>
            <a:r>
              <a:rPr lang="en-US" altLang="ja-JP" dirty="0"/>
              <a:t> CAMA/CA</a:t>
            </a:r>
          </a:p>
          <a:p>
            <a:pPr lvl="1"/>
            <a:r>
              <a:rPr lang="en-US" altLang="ja-JP" sz="1600" dirty="0"/>
              <a:t>802.15-23/0268r0</a:t>
            </a:r>
            <a:r>
              <a:rPr lang="ja-JP" altLang="en-US" sz="1600" dirty="0"/>
              <a:t>、</a:t>
            </a:r>
            <a:r>
              <a:rPr lang="en-US" altLang="ja-JP" sz="1600" dirty="0"/>
              <a:t>IEEE 802.15.4-2024</a:t>
            </a:r>
          </a:p>
          <a:p>
            <a:pPr lvl="1"/>
            <a:r>
              <a:rPr lang="en-US" altLang="ja-JP" sz="1600" dirty="0"/>
              <a:t>Y. Nagai et al., "Improve IEEE 802.15.4 Network Reliability by </a:t>
            </a:r>
            <a:r>
              <a:rPr lang="en-US" altLang="ja-JP" sz="1600" dirty="0" err="1"/>
              <a:t>Suspendable</a:t>
            </a:r>
            <a:r>
              <a:rPr lang="en-US" altLang="ja-JP" sz="1600" dirty="0"/>
              <a:t> CSMA/CA," 2024 IEEE WCNC,2024, pp. 1-6, </a:t>
            </a:r>
            <a:r>
              <a:rPr lang="en-US" altLang="ja-JP" sz="1600" dirty="0" err="1"/>
              <a:t>doi</a:t>
            </a:r>
            <a:r>
              <a:rPr lang="en-US" altLang="ja-JP" sz="1600" dirty="0"/>
              <a:t>: 10.1109/WCNC57260.2024.10570554.</a:t>
            </a:r>
          </a:p>
          <a:p>
            <a:pPr marL="487693" lvl="1" indent="0">
              <a:buNone/>
            </a:pPr>
            <a:endParaRPr lang="en-US" altLang="ja-JP" dirty="0"/>
          </a:p>
        </p:txBody>
      </p:sp>
      <p:sp>
        <p:nvSpPr>
          <p:cNvPr id="14" name="正方形/長方形 13">
            <a:extLst>
              <a:ext uri="{FF2B5EF4-FFF2-40B4-BE49-F238E27FC236}">
                <a16:creationId xmlns:a16="http://schemas.microsoft.com/office/drawing/2014/main" id="{18ACC094-3EA3-8705-B03E-FBF8736D8CD3}"/>
              </a:ext>
            </a:extLst>
          </p:cNvPr>
          <p:cNvSpPr/>
          <p:nvPr/>
        </p:nvSpPr>
        <p:spPr bwMode="auto">
          <a:xfrm>
            <a:off x="340296" y="4161656"/>
            <a:ext cx="8856984" cy="9001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18129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a:xfrm>
            <a:off x="731520" y="731523"/>
            <a:ext cx="8288868" cy="765838"/>
          </a:xfrm>
        </p:spPr>
        <p:txBody>
          <a:bodyPr/>
          <a:lstStyle/>
          <a:p>
            <a:r>
              <a:rPr lang="en-US" altLang="ja-JP" sz="2800" dirty="0"/>
              <a:t>Abstract of </a:t>
            </a:r>
            <a:r>
              <a:rPr lang="en-US" altLang="ja-JP" sz="2800" dirty="0" err="1"/>
              <a:t>Suspendable</a:t>
            </a:r>
            <a:r>
              <a:rPr lang="en-US" altLang="ja-JP" sz="2800" dirty="0"/>
              <a:t> CAMA/CA</a:t>
            </a:r>
            <a:endParaRPr lang="ja-JP" altLang="en-US" sz="2800" dirty="0"/>
          </a:p>
        </p:txBody>
      </p:sp>
      <p:sp>
        <p:nvSpPr>
          <p:cNvPr id="7" name="コンテンツ プレースホルダー 2">
            <a:extLst>
              <a:ext uri="{FF2B5EF4-FFF2-40B4-BE49-F238E27FC236}">
                <a16:creationId xmlns:a16="http://schemas.microsoft.com/office/drawing/2014/main" id="{21803D8D-B65D-FB2C-F62E-69AC32087611}"/>
              </a:ext>
            </a:extLst>
          </p:cNvPr>
          <p:cNvSpPr>
            <a:spLocks noGrp="1"/>
          </p:cNvSpPr>
          <p:nvPr>
            <p:ph sz="quarter" idx="1"/>
          </p:nvPr>
        </p:nvSpPr>
        <p:spPr>
          <a:xfrm>
            <a:off x="556321" y="1497360"/>
            <a:ext cx="8640960" cy="2951919"/>
          </a:xfrm>
        </p:spPr>
        <p:txBody>
          <a:bodyPr>
            <a:normAutofit/>
          </a:bodyPr>
          <a:lstStyle/>
          <a:p>
            <a:pPr algn="just"/>
            <a:r>
              <a:rPr kumimoji="1" lang="en-US" altLang="ja-JP" sz="1800" b="0" dirty="0"/>
              <a:t>IEEE 802.15.4 CSMA/CA is originally designed for battery-powered devices and has features for reducing power consumption. Therefore, IEEE 802.15.4 CSMA/CA does not perform carrier sense to minimize power consumption except in CCA (Clear Channel Assessment) period before transmission. </a:t>
            </a:r>
          </a:p>
          <a:p>
            <a:pPr algn="just"/>
            <a:r>
              <a:rPr kumimoji="1" lang="en-US" altLang="ja-JP" sz="1800" b="0" dirty="0"/>
              <a:t>This is a point where the IEEE 802.15.4 CSMA/CA differs significantly from IEEE 802.11 CSMA/CA and others.</a:t>
            </a:r>
          </a:p>
        </p:txBody>
      </p:sp>
      <p:pic>
        <p:nvPicPr>
          <p:cNvPr id="8" name="図 7">
            <a:extLst>
              <a:ext uri="{FF2B5EF4-FFF2-40B4-BE49-F238E27FC236}">
                <a16:creationId xmlns:a16="http://schemas.microsoft.com/office/drawing/2014/main" id="{D9DF2AAE-9B6C-55C4-D492-F821159FC790}"/>
              </a:ext>
            </a:extLst>
          </p:cNvPr>
          <p:cNvPicPr>
            <a:picLocks noChangeAspect="1"/>
          </p:cNvPicPr>
          <p:nvPr/>
        </p:nvPicPr>
        <p:blipFill>
          <a:blip r:embed="rId2"/>
          <a:stretch>
            <a:fillRect/>
          </a:stretch>
        </p:blipFill>
        <p:spPr>
          <a:xfrm>
            <a:off x="731520" y="3837620"/>
            <a:ext cx="8640960" cy="2912819"/>
          </a:xfrm>
          <a:prstGeom prst="rect">
            <a:avLst/>
          </a:prstGeom>
        </p:spPr>
      </p:pic>
    </p:spTree>
    <p:extLst>
      <p:ext uri="{BB962C8B-B14F-4D97-AF65-F5344CB8AC3E}">
        <p14:creationId xmlns:p14="http://schemas.microsoft.com/office/powerpoint/2010/main" val="98773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a:xfrm>
            <a:off x="731520" y="731523"/>
            <a:ext cx="8288868" cy="765838"/>
          </a:xfrm>
        </p:spPr>
        <p:txBody>
          <a:bodyPr/>
          <a:lstStyle/>
          <a:p>
            <a:r>
              <a:rPr lang="en-US" altLang="ja-JP" sz="2800" dirty="0"/>
              <a:t>Abstract of </a:t>
            </a:r>
            <a:r>
              <a:rPr lang="en-US" altLang="ja-JP" sz="2800" dirty="0" err="1"/>
              <a:t>Suspendable</a:t>
            </a:r>
            <a:r>
              <a:rPr lang="en-US" altLang="ja-JP" sz="2800" dirty="0"/>
              <a:t> CAMA/CA</a:t>
            </a:r>
            <a:endParaRPr lang="ja-JP" altLang="en-US" sz="2800" dirty="0"/>
          </a:p>
        </p:txBody>
      </p:sp>
      <p:sp>
        <p:nvSpPr>
          <p:cNvPr id="7" name="コンテンツ プレースホルダー 2">
            <a:extLst>
              <a:ext uri="{FF2B5EF4-FFF2-40B4-BE49-F238E27FC236}">
                <a16:creationId xmlns:a16="http://schemas.microsoft.com/office/drawing/2014/main" id="{21803D8D-B65D-FB2C-F62E-69AC32087611}"/>
              </a:ext>
            </a:extLst>
          </p:cNvPr>
          <p:cNvSpPr>
            <a:spLocks noGrp="1"/>
          </p:cNvSpPr>
          <p:nvPr>
            <p:ph sz="quarter" idx="1"/>
          </p:nvPr>
        </p:nvSpPr>
        <p:spPr>
          <a:xfrm>
            <a:off x="556321" y="1497361"/>
            <a:ext cx="8640960" cy="1980220"/>
          </a:xfrm>
        </p:spPr>
        <p:txBody>
          <a:bodyPr>
            <a:noAutofit/>
          </a:bodyPr>
          <a:lstStyle/>
          <a:p>
            <a:r>
              <a:rPr kumimoji="1" lang="en-US" altLang="ja-JP" sz="2000" b="0" dirty="0"/>
              <a:t>However, as the number of devices and communication frequency increase, packet loss becomes a serious problem caused by backoff failure. </a:t>
            </a:r>
          </a:p>
          <a:p>
            <a:r>
              <a:rPr kumimoji="1" lang="en-US" altLang="ja-JP" sz="2000" b="0" dirty="0"/>
              <a:t>To be more specific, when an IEEE 802.15.4 device detects busy channel during CCA period, the device increments </a:t>
            </a:r>
            <a:r>
              <a:rPr kumimoji="1" lang="en-US" altLang="ja-JP" sz="2000" b="0" i="1" dirty="0"/>
              <a:t>Number of Backoffs (NB) </a:t>
            </a:r>
            <a:r>
              <a:rPr kumimoji="1" lang="en-US" altLang="ja-JP" sz="2000" b="0" dirty="0"/>
              <a:t>by 1. When the NB exceeds the specified threshold </a:t>
            </a:r>
            <a:r>
              <a:rPr kumimoji="1" lang="en-US" altLang="ja-JP" sz="2000" b="0" i="1" dirty="0" err="1"/>
              <a:t>macMaxCSMABackoffs</a:t>
            </a:r>
            <a:r>
              <a:rPr kumimoji="1" lang="en-US" altLang="ja-JP" sz="2000" b="0" dirty="0"/>
              <a:t>, the device concludes a backoff failure.</a:t>
            </a:r>
            <a:endParaRPr kumimoji="1" lang="ja-JP" altLang="en-US" sz="2000" b="0" dirty="0"/>
          </a:p>
          <a:p>
            <a:pPr algn="just"/>
            <a:endParaRPr kumimoji="1" lang="en-US" altLang="ja-JP" sz="2000" b="0" dirty="0"/>
          </a:p>
        </p:txBody>
      </p:sp>
      <p:grpSp>
        <p:nvGrpSpPr>
          <p:cNvPr id="9" name="グループ化 8">
            <a:extLst>
              <a:ext uri="{FF2B5EF4-FFF2-40B4-BE49-F238E27FC236}">
                <a16:creationId xmlns:a16="http://schemas.microsoft.com/office/drawing/2014/main" id="{991A68D1-C5FD-44F8-E4BD-95F3AED8EDD7}"/>
              </a:ext>
            </a:extLst>
          </p:cNvPr>
          <p:cNvGrpSpPr/>
          <p:nvPr/>
        </p:nvGrpSpPr>
        <p:grpSpPr>
          <a:xfrm>
            <a:off x="1456421" y="3566467"/>
            <a:ext cx="7056784" cy="3241467"/>
            <a:chOff x="1456420" y="3477581"/>
            <a:chExt cx="7250295" cy="3330354"/>
          </a:xfrm>
        </p:grpSpPr>
        <p:pic>
          <p:nvPicPr>
            <p:cNvPr id="2" name="図 1">
              <a:extLst>
                <a:ext uri="{FF2B5EF4-FFF2-40B4-BE49-F238E27FC236}">
                  <a16:creationId xmlns:a16="http://schemas.microsoft.com/office/drawing/2014/main" id="{7491D89C-6D73-D966-BC55-E4E0AF3119D8}"/>
                </a:ext>
              </a:extLst>
            </p:cNvPr>
            <p:cNvPicPr>
              <a:picLocks noChangeAspect="1"/>
            </p:cNvPicPr>
            <p:nvPr/>
          </p:nvPicPr>
          <p:blipFill>
            <a:blip r:embed="rId3"/>
            <a:stretch>
              <a:fillRect/>
            </a:stretch>
          </p:blipFill>
          <p:spPr>
            <a:xfrm>
              <a:off x="1456420" y="3477581"/>
              <a:ext cx="7250295" cy="3330354"/>
            </a:xfrm>
            <a:prstGeom prst="rect">
              <a:avLst/>
            </a:prstGeom>
          </p:spPr>
        </p:pic>
        <p:sp>
          <p:nvSpPr>
            <p:cNvPr id="3" name="四角形: 角を丸くする 2">
              <a:extLst>
                <a:ext uri="{FF2B5EF4-FFF2-40B4-BE49-F238E27FC236}">
                  <a16:creationId xmlns:a16="http://schemas.microsoft.com/office/drawing/2014/main" id="{9A5BA583-C4D0-46EE-D095-EE3211818D84}"/>
                </a:ext>
              </a:extLst>
            </p:cNvPr>
            <p:cNvSpPr/>
            <p:nvPr/>
          </p:nvSpPr>
          <p:spPr>
            <a:xfrm>
              <a:off x="7079418" y="6330517"/>
              <a:ext cx="900100" cy="42342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600" dirty="0">
                <a:solidFill>
                  <a:schemeClr val="tx1"/>
                </a:solidFill>
              </a:endParaRPr>
            </a:p>
          </p:txBody>
        </p:sp>
      </p:grpSp>
    </p:spTree>
    <p:extLst>
      <p:ext uri="{BB962C8B-B14F-4D97-AF65-F5344CB8AC3E}">
        <p14:creationId xmlns:p14="http://schemas.microsoft.com/office/powerpoint/2010/main" val="379569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a:xfrm>
            <a:off x="731520" y="731523"/>
            <a:ext cx="8288868" cy="765838"/>
          </a:xfrm>
        </p:spPr>
        <p:txBody>
          <a:bodyPr/>
          <a:lstStyle/>
          <a:p>
            <a:r>
              <a:rPr lang="en-US" altLang="ja-JP" sz="2800" dirty="0"/>
              <a:t>Abstract of </a:t>
            </a:r>
            <a:r>
              <a:rPr lang="en-US" altLang="ja-JP" sz="2800" dirty="0" err="1"/>
              <a:t>Suspendable</a:t>
            </a:r>
            <a:r>
              <a:rPr lang="en-US" altLang="ja-JP" sz="2800" dirty="0"/>
              <a:t> CAMA/CA</a:t>
            </a:r>
            <a:endParaRPr lang="ja-JP" altLang="en-US" sz="2800" dirty="0"/>
          </a:p>
        </p:txBody>
      </p:sp>
      <p:sp>
        <p:nvSpPr>
          <p:cNvPr id="7" name="コンテンツ プレースホルダー 2">
            <a:extLst>
              <a:ext uri="{FF2B5EF4-FFF2-40B4-BE49-F238E27FC236}">
                <a16:creationId xmlns:a16="http://schemas.microsoft.com/office/drawing/2014/main" id="{21803D8D-B65D-FB2C-F62E-69AC32087611}"/>
              </a:ext>
            </a:extLst>
          </p:cNvPr>
          <p:cNvSpPr>
            <a:spLocks noGrp="1"/>
          </p:cNvSpPr>
          <p:nvPr>
            <p:ph sz="quarter" idx="1"/>
          </p:nvPr>
        </p:nvSpPr>
        <p:spPr>
          <a:xfrm>
            <a:off x="556321" y="1497361"/>
            <a:ext cx="8640960" cy="1980220"/>
          </a:xfrm>
        </p:spPr>
        <p:txBody>
          <a:bodyPr>
            <a:noAutofit/>
          </a:bodyPr>
          <a:lstStyle/>
          <a:p>
            <a:r>
              <a:rPr lang="en-US" altLang="ja-JP" sz="1800" b="0" dirty="0">
                <a:solidFill>
                  <a:schemeClr val="tx1">
                    <a:lumMod val="75000"/>
                    <a:lumOff val="25000"/>
                  </a:schemeClr>
                </a:solidFill>
              </a:rPr>
              <a:t>I</a:t>
            </a:r>
            <a:r>
              <a:rPr kumimoji="1" lang="en-US" altLang="ja-JP" sz="1800" b="0" dirty="0">
                <a:solidFill>
                  <a:schemeClr val="tx1">
                    <a:lumMod val="75000"/>
                    <a:lumOff val="25000"/>
                  </a:schemeClr>
                </a:solidFill>
              </a:rPr>
              <a:t>f CCA is busy during the backoff delay period, the backoff timer shall be suspended until sensing the channel indicates that the channel is clear or </a:t>
            </a:r>
            <a:r>
              <a:rPr kumimoji="1" lang="en-US" altLang="ja-JP" sz="1800" b="0" i="1" dirty="0" err="1">
                <a:solidFill>
                  <a:schemeClr val="tx1">
                    <a:lumMod val="75000"/>
                    <a:lumOff val="25000"/>
                  </a:schemeClr>
                </a:solidFill>
              </a:rPr>
              <a:t>macSuspendedCsmaMaxTime</a:t>
            </a:r>
            <a:r>
              <a:rPr kumimoji="1" lang="en-US" altLang="ja-JP" sz="1800" b="0" dirty="0">
                <a:solidFill>
                  <a:schemeClr val="tx1">
                    <a:lumMod val="75000"/>
                    <a:lumOff val="25000"/>
                  </a:schemeClr>
                </a:solidFill>
              </a:rPr>
              <a:t> is exceeded. Upon CCA detecting clear, the backoff time shall resume. </a:t>
            </a:r>
          </a:p>
          <a:p>
            <a:r>
              <a:rPr lang="en-US" altLang="ja-JP" sz="1800" b="0" dirty="0">
                <a:solidFill>
                  <a:schemeClr val="tx1">
                    <a:lumMod val="75000"/>
                    <a:lumOff val="25000"/>
                  </a:schemeClr>
                </a:solidFill>
              </a:rPr>
              <a:t>I</a:t>
            </a:r>
            <a:r>
              <a:rPr kumimoji="1" lang="en-US" altLang="ja-JP" sz="1800" b="0" dirty="0">
                <a:solidFill>
                  <a:schemeClr val="tx1">
                    <a:lumMod val="75000"/>
                    <a:lumOff val="25000"/>
                  </a:schemeClr>
                </a:solidFill>
              </a:rPr>
              <a:t>f </a:t>
            </a:r>
            <a:r>
              <a:rPr kumimoji="1" lang="en-US" altLang="ja-JP" sz="1800" b="0" i="1" dirty="0" err="1">
                <a:solidFill>
                  <a:schemeClr val="tx1">
                    <a:lumMod val="75000"/>
                    <a:lumOff val="25000"/>
                  </a:schemeClr>
                </a:solidFill>
              </a:rPr>
              <a:t>macSuspendedCsmaMaxTime</a:t>
            </a:r>
            <a:r>
              <a:rPr kumimoji="1" lang="en-US" altLang="ja-JP" sz="1800" b="0" dirty="0">
                <a:solidFill>
                  <a:schemeClr val="tx1">
                    <a:lumMod val="75000"/>
                    <a:lumOff val="25000"/>
                  </a:schemeClr>
                </a:solidFill>
              </a:rPr>
              <a:t> is exceed, backoff ends in ”Failure” and CSMA/CA algorithm terminates with a channel access failure.</a:t>
            </a:r>
            <a:endParaRPr lang="en-US" altLang="ja-JP" sz="1800" b="0" dirty="0">
              <a:solidFill>
                <a:schemeClr val="tx1">
                  <a:lumMod val="75000"/>
                  <a:lumOff val="25000"/>
                </a:schemeClr>
              </a:solidFill>
            </a:endParaRPr>
          </a:p>
          <a:p>
            <a:r>
              <a:rPr kumimoji="1" lang="en-US" altLang="ja-JP" sz="1800" dirty="0">
                <a:solidFill>
                  <a:schemeClr val="tx1">
                    <a:lumMod val="75000"/>
                    <a:lumOff val="25000"/>
                  </a:schemeClr>
                </a:solidFill>
              </a:rPr>
              <a:t>The </a:t>
            </a:r>
            <a:r>
              <a:rPr kumimoji="1" lang="en-US" altLang="ja-JP" sz="1800" dirty="0" err="1">
                <a:solidFill>
                  <a:schemeClr val="tx1">
                    <a:lumMod val="75000"/>
                    <a:lumOff val="25000"/>
                  </a:schemeClr>
                </a:solidFill>
              </a:rPr>
              <a:t>Suspendable</a:t>
            </a:r>
            <a:r>
              <a:rPr kumimoji="1" lang="en-US" altLang="ja-JP" sz="1800" dirty="0">
                <a:solidFill>
                  <a:schemeClr val="tx1">
                    <a:lumMod val="75000"/>
                    <a:lumOff val="25000"/>
                  </a:schemeClr>
                </a:solidFill>
              </a:rPr>
              <a:t> CAMA/CA on IEEE802.15.4-2024 has the backward compatibility and interoperability with the legacy IEEE 802.15.4 CSMA/CA.</a:t>
            </a:r>
          </a:p>
          <a:p>
            <a:pPr algn="just"/>
            <a:endParaRPr kumimoji="1" lang="en-US" altLang="ja-JP" sz="1800" b="0" dirty="0"/>
          </a:p>
        </p:txBody>
      </p:sp>
      <p:pic>
        <p:nvPicPr>
          <p:cNvPr id="8" name="図 7">
            <a:extLst>
              <a:ext uri="{FF2B5EF4-FFF2-40B4-BE49-F238E27FC236}">
                <a16:creationId xmlns:a16="http://schemas.microsoft.com/office/drawing/2014/main" id="{5448E736-A23F-5D63-EB83-A49D79341DDD}"/>
              </a:ext>
            </a:extLst>
          </p:cNvPr>
          <p:cNvPicPr>
            <a:picLocks noChangeAspect="1"/>
          </p:cNvPicPr>
          <p:nvPr/>
        </p:nvPicPr>
        <p:blipFill>
          <a:blip r:embed="rId2"/>
          <a:stretch>
            <a:fillRect/>
          </a:stretch>
        </p:blipFill>
        <p:spPr>
          <a:xfrm>
            <a:off x="2039842" y="3957847"/>
            <a:ext cx="5672224" cy="2976117"/>
          </a:xfrm>
          <a:prstGeom prst="rect">
            <a:avLst/>
          </a:prstGeom>
        </p:spPr>
      </p:pic>
    </p:spTree>
    <p:extLst>
      <p:ext uri="{BB962C8B-B14F-4D97-AF65-F5344CB8AC3E}">
        <p14:creationId xmlns:p14="http://schemas.microsoft.com/office/powerpoint/2010/main" val="10540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7F6333E-D80B-0D97-DFD1-E37B5E0767D2}"/>
              </a:ext>
            </a:extLst>
          </p:cNvPr>
          <p:cNvPicPr>
            <a:picLocks noChangeAspect="1"/>
          </p:cNvPicPr>
          <p:nvPr/>
        </p:nvPicPr>
        <p:blipFill>
          <a:blip r:embed="rId2"/>
          <a:stretch>
            <a:fillRect/>
          </a:stretch>
        </p:blipFill>
        <p:spPr>
          <a:xfrm>
            <a:off x="4931460" y="2000438"/>
            <a:ext cx="4164113" cy="2868503"/>
          </a:xfrm>
          <a:prstGeom prst="rect">
            <a:avLst/>
          </a:prstGeom>
        </p:spPr>
      </p:pic>
      <p:sp>
        <p:nvSpPr>
          <p:cNvPr id="2" name="Title 1"/>
          <p:cNvSpPr>
            <a:spLocks noGrp="1"/>
          </p:cNvSpPr>
          <p:nvPr>
            <p:ph type="title"/>
          </p:nvPr>
        </p:nvSpPr>
        <p:spPr>
          <a:xfrm>
            <a:off x="731520" y="1146454"/>
            <a:ext cx="8288868" cy="890966"/>
          </a:xfrm>
        </p:spPr>
        <p:txBody>
          <a:bodyPr/>
          <a:lstStyle/>
          <a:p>
            <a:r>
              <a:rPr lang="en-US" sz="3200" dirty="0"/>
              <a:t>Simulation results using </a:t>
            </a:r>
            <a:r>
              <a:rPr lang="en-US" sz="3200" dirty="0" err="1"/>
              <a:t>suspendable</a:t>
            </a:r>
            <a:r>
              <a:rPr lang="en-US" sz="3200" dirty="0"/>
              <a:t> CSMA/CA</a:t>
            </a:r>
            <a:br>
              <a:rPr lang="en-US" sz="3200" dirty="0"/>
            </a:br>
            <a:r>
              <a:rPr lang="en-US" sz="2400" dirty="0"/>
              <a:t>IEEE 802.15.4g: </a:t>
            </a:r>
            <a:r>
              <a:rPr lang="en-US" sz="2400" dirty="0">
                <a:solidFill>
                  <a:srgbClr val="FF0000"/>
                </a:solidFill>
              </a:rPr>
              <a:t>FSK</a:t>
            </a:r>
            <a:r>
              <a:rPr lang="en-US" sz="2400" dirty="0"/>
              <a:t>, IEEE 802.11ah: </a:t>
            </a:r>
            <a:r>
              <a:rPr lang="en-US" sz="2400" dirty="0">
                <a:solidFill>
                  <a:srgbClr val="FF0000"/>
                </a:solidFill>
              </a:rPr>
              <a:t>1 MHz </a:t>
            </a:r>
            <a:r>
              <a:rPr lang="en-US" sz="2400" dirty="0">
                <a:solidFill>
                  <a:schemeClr val="tx1"/>
                </a:solidFill>
              </a:rPr>
              <a:t>(TG3)</a:t>
            </a:r>
            <a:br>
              <a:rPr lang="en-US" sz="3200" dirty="0">
                <a:solidFill>
                  <a:schemeClr val="tx1"/>
                </a:solidFill>
              </a:rPr>
            </a:br>
            <a:r>
              <a:rPr lang="en-US" altLang="ja-JP" sz="2400" kern="0" dirty="0"/>
              <a:t>802.15.4g offered load: </a:t>
            </a:r>
            <a:r>
              <a:rPr lang="en-US" altLang="ja-JP" sz="2400" dirty="0">
                <a:solidFill>
                  <a:schemeClr val="tx1"/>
                </a:solidFill>
              </a:rPr>
              <a:t>2</a:t>
            </a:r>
            <a:r>
              <a:rPr lang="en-US" altLang="ja-JP" sz="2400" kern="0" dirty="0">
                <a:solidFill>
                  <a:schemeClr val="tx1"/>
                </a:solidFill>
              </a:rPr>
              <a:t>0 kbps</a:t>
            </a:r>
            <a:br>
              <a:rPr lang="en-US" altLang="ja-JP" sz="2400" kern="0" dirty="0">
                <a:solidFill>
                  <a:schemeClr val="tx1"/>
                </a:solidFill>
              </a:rPr>
            </a:b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9" name="テキスト ボックス 8">
            <a:extLst>
              <a:ext uri="{FF2B5EF4-FFF2-40B4-BE49-F238E27FC236}">
                <a16:creationId xmlns:a16="http://schemas.microsoft.com/office/drawing/2014/main" id="{E8AF4D15-8E56-862A-F13E-97C2F9C7F224}"/>
              </a:ext>
            </a:extLst>
          </p:cNvPr>
          <p:cNvSpPr txBox="1"/>
          <p:nvPr/>
        </p:nvSpPr>
        <p:spPr>
          <a:xfrm>
            <a:off x="154019" y="5227342"/>
            <a:ext cx="7027037" cy="1354217"/>
          </a:xfrm>
          <a:prstGeom prst="rect">
            <a:avLst/>
          </a:prstGeom>
          <a:noFill/>
        </p:spPr>
        <p:txBody>
          <a:bodyPr wrap="square">
            <a:spAutoFit/>
          </a:bodyPr>
          <a:lstStyle/>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packet delivery rate of 802.15.4g increases by applying </a:t>
            </a:r>
            <a:r>
              <a:rPr lang="en-US" altLang="ja-JP" sz="1600" b="0" i="0" dirty="0" err="1">
                <a:solidFill>
                  <a:srgbClr val="373A3C"/>
                </a:solidFill>
                <a:effectLst/>
                <a:latin typeface="Source Sans Pro" panose="020B0503030403020204" pitchFamily="34" charset="0"/>
              </a:rPr>
              <a:t>suspendable</a:t>
            </a:r>
            <a:r>
              <a:rPr lang="en-US" altLang="ja-JP" sz="1600" b="0" i="0" dirty="0">
                <a:solidFill>
                  <a:srgbClr val="373A3C"/>
                </a:solidFill>
                <a:effectLst/>
                <a:latin typeface="Source Sans Pro" panose="020B0503030403020204" pitchFamily="34" charset="0"/>
              </a:rPr>
              <a:t> CSMA/CA.</a:t>
            </a:r>
          </a:p>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packet delivery rate of 802.11ah does not significantly decrease when the offered load of 802.11ah is below 60 kbps.</a:t>
            </a:r>
            <a:endParaRPr lang="en-US" altLang="ja-JP" sz="1800" dirty="0">
              <a:solidFill>
                <a:srgbClr val="373A3C"/>
              </a:solidFill>
              <a:latin typeface="Source Sans Pro" panose="020B0503030403020204" pitchFamily="34" charset="0"/>
            </a:endParaRPr>
          </a:p>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Latency increases for both 802.15.4g and 802.11ah.</a:t>
            </a:r>
            <a:endParaRPr lang="en-US" altLang="ja-JP" sz="2400" dirty="0">
              <a:solidFill>
                <a:schemeClr val="tx1"/>
              </a:solidFill>
            </a:endParaRPr>
          </a:p>
        </p:txBody>
      </p:sp>
      <p:pic>
        <p:nvPicPr>
          <p:cNvPr id="5" name="図 4">
            <a:extLst>
              <a:ext uri="{FF2B5EF4-FFF2-40B4-BE49-F238E27FC236}">
                <a16:creationId xmlns:a16="http://schemas.microsoft.com/office/drawing/2014/main" id="{C7920BAE-0C9B-463A-B5B6-A580A435BC19}"/>
              </a:ext>
            </a:extLst>
          </p:cNvPr>
          <p:cNvPicPr>
            <a:picLocks noChangeAspect="1"/>
          </p:cNvPicPr>
          <p:nvPr/>
        </p:nvPicPr>
        <p:blipFill>
          <a:blip r:embed="rId3"/>
          <a:stretch>
            <a:fillRect/>
          </a:stretch>
        </p:blipFill>
        <p:spPr>
          <a:xfrm>
            <a:off x="284855" y="1997465"/>
            <a:ext cx="4172589" cy="2880205"/>
          </a:xfrm>
          <a:prstGeom prst="rect">
            <a:avLst/>
          </a:prstGeom>
        </p:spPr>
      </p:pic>
      <p:pic>
        <p:nvPicPr>
          <p:cNvPr id="11" name="図 10">
            <a:extLst>
              <a:ext uri="{FF2B5EF4-FFF2-40B4-BE49-F238E27FC236}">
                <a16:creationId xmlns:a16="http://schemas.microsoft.com/office/drawing/2014/main" id="{58A7C9A8-F4FC-ED21-43B4-1E3460022DFF}"/>
              </a:ext>
            </a:extLst>
          </p:cNvPr>
          <p:cNvPicPr>
            <a:picLocks noChangeAspect="1"/>
          </p:cNvPicPr>
          <p:nvPr/>
        </p:nvPicPr>
        <p:blipFill>
          <a:blip r:embed="rId4"/>
          <a:srcRect l="36260" t="27251" r="19774" b="30865"/>
          <a:stretch/>
        </p:blipFill>
        <p:spPr>
          <a:xfrm>
            <a:off x="7181056" y="5341096"/>
            <a:ext cx="2304256" cy="1512168"/>
          </a:xfrm>
          <a:prstGeom prst="rect">
            <a:avLst/>
          </a:prstGeom>
          <a:ln>
            <a:solidFill>
              <a:schemeClr val="tx1"/>
            </a:solidFill>
          </a:ln>
        </p:spPr>
      </p:pic>
      <p:sp>
        <p:nvSpPr>
          <p:cNvPr id="16" name="テキスト ボックス 15">
            <a:extLst>
              <a:ext uri="{FF2B5EF4-FFF2-40B4-BE49-F238E27FC236}">
                <a16:creationId xmlns:a16="http://schemas.microsoft.com/office/drawing/2014/main" id="{2A7C934D-B19F-7C60-4F69-3791158461B7}"/>
              </a:ext>
            </a:extLst>
          </p:cNvPr>
          <p:cNvSpPr txBox="1"/>
          <p:nvPr/>
        </p:nvSpPr>
        <p:spPr>
          <a:xfrm>
            <a:off x="1312404" y="4804084"/>
            <a:ext cx="2306401" cy="400110"/>
          </a:xfrm>
          <a:prstGeom prst="rect">
            <a:avLst/>
          </a:prstGeom>
          <a:noFill/>
        </p:spPr>
        <p:txBody>
          <a:bodyPr wrap="none" rtlCol="0">
            <a:spAutoFit/>
          </a:bodyPr>
          <a:lstStyle/>
          <a:p>
            <a:r>
              <a:rPr kumimoji="1" lang="en-US" altLang="ja-JP" sz="2000" u="sng" dirty="0">
                <a:solidFill>
                  <a:schemeClr val="tx1"/>
                </a:solidFill>
                <a:latin typeface="Calibri" panose="020F0502020204030204" pitchFamily="34" charset="0"/>
                <a:cs typeface="Calibri" panose="020F0502020204030204" pitchFamily="34" charset="0"/>
              </a:rPr>
              <a:t>Packet Delivery Rate</a:t>
            </a:r>
            <a:endParaRPr kumimoji="1" lang="ja-JP" altLang="en-US" sz="2000" u="sng" dirty="0">
              <a:solidFill>
                <a:schemeClr val="tx1"/>
              </a:solidFill>
              <a:latin typeface="Calibri" panose="020F0502020204030204" pitchFamily="34" charset="0"/>
              <a:cs typeface="Calibri" panose="020F0502020204030204" pitchFamily="34" charset="0"/>
            </a:endParaRPr>
          </a:p>
        </p:txBody>
      </p:sp>
      <p:sp>
        <p:nvSpPr>
          <p:cNvPr id="28" name="テキスト ボックス 27">
            <a:extLst>
              <a:ext uri="{FF2B5EF4-FFF2-40B4-BE49-F238E27FC236}">
                <a16:creationId xmlns:a16="http://schemas.microsoft.com/office/drawing/2014/main" id="{538A9D52-CF10-AC68-96C7-543819D2E44F}"/>
              </a:ext>
            </a:extLst>
          </p:cNvPr>
          <p:cNvSpPr txBox="1"/>
          <p:nvPr/>
        </p:nvSpPr>
        <p:spPr>
          <a:xfrm>
            <a:off x="6604992" y="4804084"/>
            <a:ext cx="984244" cy="400110"/>
          </a:xfrm>
          <a:prstGeom prst="rect">
            <a:avLst/>
          </a:prstGeom>
          <a:noFill/>
        </p:spPr>
        <p:txBody>
          <a:bodyPr wrap="none" rtlCol="0">
            <a:spAutoFit/>
          </a:bodyPr>
          <a:lstStyle/>
          <a:p>
            <a:r>
              <a:rPr kumimoji="1" lang="en-US" altLang="ja-JP" sz="2000" u="sng" dirty="0">
                <a:solidFill>
                  <a:schemeClr val="tx1"/>
                </a:solidFill>
                <a:latin typeface="Calibri" panose="020F0502020204030204" pitchFamily="34" charset="0"/>
                <a:cs typeface="Calibri" panose="020F0502020204030204" pitchFamily="34" charset="0"/>
              </a:rPr>
              <a:t>Latency</a:t>
            </a:r>
            <a:endParaRPr kumimoji="1" lang="ja-JP" altLang="en-US" sz="2000" u="sng"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842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034D1E3-2423-1E13-AFF8-95F3449E246C}"/>
              </a:ext>
            </a:extLst>
          </p:cNvPr>
          <p:cNvPicPr>
            <a:picLocks noChangeAspect="1"/>
          </p:cNvPicPr>
          <p:nvPr/>
        </p:nvPicPr>
        <p:blipFill>
          <a:blip r:embed="rId2"/>
          <a:stretch>
            <a:fillRect/>
          </a:stretch>
        </p:blipFill>
        <p:spPr>
          <a:xfrm>
            <a:off x="4934992" y="1990042"/>
            <a:ext cx="4164111" cy="2868502"/>
          </a:xfrm>
          <a:prstGeom prst="rect">
            <a:avLst/>
          </a:prstGeom>
        </p:spPr>
      </p:pic>
      <p:pic>
        <p:nvPicPr>
          <p:cNvPr id="3" name="図 2">
            <a:extLst>
              <a:ext uri="{FF2B5EF4-FFF2-40B4-BE49-F238E27FC236}">
                <a16:creationId xmlns:a16="http://schemas.microsoft.com/office/drawing/2014/main" id="{90B607C1-A66D-4E28-FE18-FEBF1A265A27}"/>
              </a:ext>
            </a:extLst>
          </p:cNvPr>
          <p:cNvPicPr>
            <a:picLocks noChangeAspect="1"/>
          </p:cNvPicPr>
          <p:nvPr/>
        </p:nvPicPr>
        <p:blipFill>
          <a:blip r:embed="rId3"/>
          <a:stretch>
            <a:fillRect/>
          </a:stretch>
        </p:blipFill>
        <p:spPr>
          <a:xfrm>
            <a:off x="284854" y="1997465"/>
            <a:ext cx="4159943" cy="2871476"/>
          </a:xfrm>
          <a:prstGeom prst="rect">
            <a:avLst/>
          </a:prstGeom>
        </p:spPr>
      </p:pic>
      <p:sp>
        <p:nvSpPr>
          <p:cNvPr id="2" name="Title 1"/>
          <p:cNvSpPr>
            <a:spLocks noGrp="1"/>
          </p:cNvSpPr>
          <p:nvPr>
            <p:ph type="title"/>
          </p:nvPr>
        </p:nvSpPr>
        <p:spPr>
          <a:xfrm>
            <a:off x="731520" y="1146454"/>
            <a:ext cx="8288868" cy="890966"/>
          </a:xfrm>
        </p:spPr>
        <p:txBody>
          <a:bodyPr/>
          <a:lstStyle/>
          <a:p>
            <a:r>
              <a:rPr lang="en-US" sz="3200" dirty="0"/>
              <a:t>Simulation results using </a:t>
            </a:r>
            <a:r>
              <a:rPr lang="en-US" sz="3200" dirty="0" err="1"/>
              <a:t>suspendable</a:t>
            </a:r>
            <a:r>
              <a:rPr lang="en-US" sz="3200" dirty="0"/>
              <a:t> CSMA/CA</a:t>
            </a:r>
            <a:br>
              <a:rPr lang="en-US" sz="3200" dirty="0"/>
            </a:br>
            <a:r>
              <a:rPr lang="en-US" sz="2400" dirty="0"/>
              <a:t>IEEE 802.15.4g: </a:t>
            </a:r>
            <a:r>
              <a:rPr lang="en-US" sz="2400" dirty="0">
                <a:solidFill>
                  <a:srgbClr val="FF0000"/>
                </a:solidFill>
              </a:rPr>
              <a:t>OFDM MCS 4</a:t>
            </a:r>
            <a:r>
              <a:rPr lang="en-US" sz="2400" dirty="0"/>
              <a:t>, IEEE 802.11ah: </a:t>
            </a:r>
            <a:r>
              <a:rPr lang="en-US" sz="2400" dirty="0">
                <a:solidFill>
                  <a:srgbClr val="FF0000"/>
                </a:solidFill>
              </a:rPr>
              <a:t>1 MHz </a:t>
            </a:r>
            <a:r>
              <a:rPr lang="en-US" sz="2400" dirty="0">
                <a:solidFill>
                  <a:schemeClr val="tx1"/>
                </a:solidFill>
              </a:rPr>
              <a:t>(Case (1))</a:t>
            </a:r>
            <a:br>
              <a:rPr lang="en-US" sz="3200" dirty="0"/>
            </a:br>
            <a:r>
              <a:rPr lang="en-US" altLang="ja-JP" sz="2400" kern="0" dirty="0"/>
              <a:t>802.15.4g offered load: </a:t>
            </a:r>
            <a:r>
              <a:rPr lang="en-US" altLang="ja-JP" sz="2400" dirty="0">
                <a:solidFill>
                  <a:schemeClr val="tx1"/>
                </a:solidFill>
              </a:rPr>
              <a:t>2</a:t>
            </a:r>
            <a:r>
              <a:rPr lang="en-US" altLang="ja-JP" sz="2400" kern="0" dirty="0">
                <a:solidFill>
                  <a:schemeClr val="tx1"/>
                </a:solidFill>
              </a:rPr>
              <a:t>0 kbps</a:t>
            </a:r>
            <a:br>
              <a:rPr lang="en-US" altLang="ja-JP" sz="2400" kern="0" dirty="0">
                <a:solidFill>
                  <a:schemeClr val="tx1"/>
                </a:solidFill>
              </a:rPr>
            </a:b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11" name="図 10">
            <a:extLst>
              <a:ext uri="{FF2B5EF4-FFF2-40B4-BE49-F238E27FC236}">
                <a16:creationId xmlns:a16="http://schemas.microsoft.com/office/drawing/2014/main" id="{58A7C9A8-F4FC-ED21-43B4-1E3460022DFF}"/>
              </a:ext>
            </a:extLst>
          </p:cNvPr>
          <p:cNvPicPr>
            <a:picLocks noChangeAspect="1"/>
          </p:cNvPicPr>
          <p:nvPr/>
        </p:nvPicPr>
        <p:blipFill>
          <a:blip r:embed="rId4"/>
          <a:srcRect l="36260" t="27251" r="19774" b="30865"/>
          <a:stretch/>
        </p:blipFill>
        <p:spPr>
          <a:xfrm>
            <a:off x="7181056" y="5341096"/>
            <a:ext cx="2304256" cy="1512168"/>
          </a:xfrm>
          <a:prstGeom prst="rect">
            <a:avLst/>
          </a:prstGeom>
          <a:ln>
            <a:solidFill>
              <a:schemeClr val="tx1"/>
            </a:solidFill>
          </a:ln>
        </p:spPr>
      </p:pic>
      <p:sp>
        <p:nvSpPr>
          <p:cNvPr id="16" name="テキスト ボックス 15">
            <a:extLst>
              <a:ext uri="{FF2B5EF4-FFF2-40B4-BE49-F238E27FC236}">
                <a16:creationId xmlns:a16="http://schemas.microsoft.com/office/drawing/2014/main" id="{2A7C934D-B19F-7C60-4F69-3791158461B7}"/>
              </a:ext>
            </a:extLst>
          </p:cNvPr>
          <p:cNvSpPr txBox="1"/>
          <p:nvPr/>
        </p:nvSpPr>
        <p:spPr>
          <a:xfrm>
            <a:off x="1312404" y="4804084"/>
            <a:ext cx="2306401" cy="400110"/>
          </a:xfrm>
          <a:prstGeom prst="rect">
            <a:avLst/>
          </a:prstGeom>
          <a:noFill/>
        </p:spPr>
        <p:txBody>
          <a:bodyPr wrap="none" rtlCol="0">
            <a:spAutoFit/>
          </a:bodyPr>
          <a:lstStyle/>
          <a:p>
            <a:r>
              <a:rPr kumimoji="1" lang="en-US" altLang="ja-JP" sz="2000" u="sng" dirty="0">
                <a:solidFill>
                  <a:schemeClr val="tx1"/>
                </a:solidFill>
                <a:latin typeface="Calibri" panose="020F0502020204030204" pitchFamily="34" charset="0"/>
                <a:cs typeface="Calibri" panose="020F0502020204030204" pitchFamily="34" charset="0"/>
              </a:rPr>
              <a:t>Packet Delivery Rate</a:t>
            </a:r>
            <a:endParaRPr kumimoji="1" lang="ja-JP" altLang="en-US" sz="2000" u="sng" dirty="0">
              <a:solidFill>
                <a:schemeClr val="tx1"/>
              </a:solidFill>
              <a:latin typeface="Calibri" panose="020F0502020204030204" pitchFamily="34" charset="0"/>
              <a:cs typeface="Calibri" panose="020F0502020204030204" pitchFamily="34" charset="0"/>
            </a:endParaRPr>
          </a:p>
        </p:txBody>
      </p:sp>
      <p:sp>
        <p:nvSpPr>
          <p:cNvPr id="28" name="テキスト ボックス 27">
            <a:extLst>
              <a:ext uri="{FF2B5EF4-FFF2-40B4-BE49-F238E27FC236}">
                <a16:creationId xmlns:a16="http://schemas.microsoft.com/office/drawing/2014/main" id="{538A9D52-CF10-AC68-96C7-543819D2E44F}"/>
              </a:ext>
            </a:extLst>
          </p:cNvPr>
          <p:cNvSpPr txBox="1"/>
          <p:nvPr/>
        </p:nvSpPr>
        <p:spPr>
          <a:xfrm>
            <a:off x="6604992" y="4804084"/>
            <a:ext cx="984244" cy="400110"/>
          </a:xfrm>
          <a:prstGeom prst="rect">
            <a:avLst/>
          </a:prstGeom>
          <a:noFill/>
        </p:spPr>
        <p:txBody>
          <a:bodyPr wrap="none" rtlCol="0">
            <a:spAutoFit/>
          </a:bodyPr>
          <a:lstStyle/>
          <a:p>
            <a:r>
              <a:rPr kumimoji="1" lang="en-US" altLang="ja-JP" sz="2000" u="sng" dirty="0">
                <a:solidFill>
                  <a:schemeClr val="tx1"/>
                </a:solidFill>
                <a:latin typeface="Calibri" panose="020F0502020204030204" pitchFamily="34" charset="0"/>
                <a:cs typeface="Calibri" panose="020F0502020204030204" pitchFamily="34" charset="0"/>
              </a:rPr>
              <a:t>Latency</a:t>
            </a:r>
            <a:endParaRPr kumimoji="1" lang="ja-JP" altLang="en-US" sz="2000" u="sng" dirty="0">
              <a:solidFill>
                <a:schemeClr val="tx1"/>
              </a:solidFill>
              <a:latin typeface="Calibri" panose="020F0502020204030204" pitchFamily="34" charset="0"/>
              <a:cs typeface="Calibri" panose="020F0502020204030204" pitchFamily="34" charset="0"/>
            </a:endParaRPr>
          </a:p>
        </p:txBody>
      </p:sp>
      <p:sp>
        <p:nvSpPr>
          <p:cNvPr id="12" name="テキスト ボックス 11">
            <a:extLst>
              <a:ext uri="{FF2B5EF4-FFF2-40B4-BE49-F238E27FC236}">
                <a16:creationId xmlns:a16="http://schemas.microsoft.com/office/drawing/2014/main" id="{1AF588B0-B02B-9426-214D-6A8E7F433C64}"/>
              </a:ext>
            </a:extLst>
          </p:cNvPr>
          <p:cNvSpPr txBox="1"/>
          <p:nvPr/>
        </p:nvSpPr>
        <p:spPr>
          <a:xfrm>
            <a:off x="154019" y="5220288"/>
            <a:ext cx="7027037" cy="1569660"/>
          </a:xfrm>
          <a:prstGeom prst="rect">
            <a:avLst/>
          </a:prstGeom>
          <a:noFill/>
        </p:spPr>
        <p:txBody>
          <a:bodyPr wrap="square">
            <a:spAutoFit/>
          </a:bodyPr>
          <a:lstStyle/>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packet delivery rate of 802.15.4g increases by applying </a:t>
            </a:r>
            <a:r>
              <a:rPr lang="en-US" altLang="ja-JP" sz="1600" b="0" i="0" dirty="0" err="1">
                <a:solidFill>
                  <a:srgbClr val="373A3C"/>
                </a:solidFill>
                <a:effectLst/>
                <a:latin typeface="Source Sans Pro" panose="020B0503030403020204" pitchFamily="34" charset="0"/>
              </a:rPr>
              <a:t>suspendable</a:t>
            </a:r>
            <a:r>
              <a:rPr lang="en-US" altLang="ja-JP" sz="1600" b="0" i="0" dirty="0">
                <a:solidFill>
                  <a:srgbClr val="373A3C"/>
                </a:solidFill>
                <a:effectLst/>
                <a:latin typeface="Source Sans Pro" panose="020B0503030403020204" pitchFamily="34" charset="0"/>
              </a:rPr>
              <a:t> CSMA/CA.</a:t>
            </a:r>
          </a:p>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packet delivery rate of 802.11ah does not significantly decrease when the offered load of 802.11ah is below 90 kbps.</a:t>
            </a:r>
            <a:endParaRPr lang="en-US" altLang="ja-JP" sz="1800" dirty="0">
              <a:solidFill>
                <a:srgbClr val="373A3C"/>
              </a:solidFill>
              <a:latin typeface="Source Sans Pro" panose="020B0503030403020204" pitchFamily="34" charset="0"/>
            </a:endParaRPr>
          </a:p>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latency increases when the offered load of 802.11ah is above 70 kbps. </a:t>
            </a:r>
            <a:r>
              <a:rPr lang="en-US" altLang="ja-JP" sz="1600" dirty="0">
                <a:solidFill>
                  <a:srgbClr val="373A3C"/>
                </a:solidFill>
                <a:latin typeface="Source Sans Pro" panose="020B0503030403020204" pitchFamily="34" charset="0"/>
              </a:rPr>
              <a:t>The latency of 802.11ah does not significantly increase.</a:t>
            </a:r>
            <a:endParaRPr lang="en-US" altLang="ja-JP" sz="2400" dirty="0">
              <a:solidFill>
                <a:schemeClr val="tx1"/>
              </a:solidFill>
            </a:endParaRPr>
          </a:p>
        </p:txBody>
      </p:sp>
    </p:spTree>
    <p:extLst>
      <p:ext uri="{BB962C8B-B14F-4D97-AF65-F5344CB8AC3E}">
        <p14:creationId xmlns:p14="http://schemas.microsoft.com/office/powerpoint/2010/main" val="122385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277D9B4-A371-839D-E275-1ACB221504D6}"/>
              </a:ext>
            </a:extLst>
          </p:cNvPr>
          <p:cNvPicPr>
            <a:picLocks noChangeAspect="1"/>
          </p:cNvPicPr>
          <p:nvPr/>
        </p:nvPicPr>
        <p:blipFill>
          <a:blip r:embed="rId2"/>
          <a:stretch>
            <a:fillRect/>
          </a:stretch>
        </p:blipFill>
        <p:spPr>
          <a:xfrm>
            <a:off x="4943912" y="1996974"/>
            <a:ext cx="4154047" cy="2861569"/>
          </a:xfrm>
          <a:prstGeom prst="rect">
            <a:avLst/>
          </a:prstGeom>
        </p:spPr>
      </p:pic>
      <p:pic>
        <p:nvPicPr>
          <p:cNvPr id="5" name="図 4">
            <a:extLst>
              <a:ext uri="{FF2B5EF4-FFF2-40B4-BE49-F238E27FC236}">
                <a16:creationId xmlns:a16="http://schemas.microsoft.com/office/drawing/2014/main" id="{68DDBD39-52DD-AAC1-D624-A52B641F16F3}"/>
              </a:ext>
            </a:extLst>
          </p:cNvPr>
          <p:cNvPicPr>
            <a:picLocks noChangeAspect="1"/>
          </p:cNvPicPr>
          <p:nvPr/>
        </p:nvPicPr>
        <p:blipFill>
          <a:blip r:embed="rId3"/>
          <a:stretch>
            <a:fillRect/>
          </a:stretch>
        </p:blipFill>
        <p:spPr>
          <a:xfrm>
            <a:off x="294527" y="1997465"/>
            <a:ext cx="4150270" cy="2864798"/>
          </a:xfrm>
          <a:prstGeom prst="rect">
            <a:avLst/>
          </a:prstGeom>
        </p:spPr>
      </p:pic>
      <p:sp>
        <p:nvSpPr>
          <p:cNvPr id="2" name="Title 1"/>
          <p:cNvSpPr>
            <a:spLocks noGrp="1"/>
          </p:cNvSpPr>
          <p:nvPr>
            <p:ph type="title"/>
          </p:nvPr>
        </p:nvSpPr>
        <p:spPr>
          <a:xfrm>
            <a:off x="731520" y="1146454"/>
            <a:ext cx="8288868" cy="890966"/>
          </a:xfrm>
        </p:spPr>
        <p:txBody>
          <a:bodyPr/>
          <a:lstStyle/>
          <a:p>
            <a:r>
              <a:rPr lang="en-US" sz="3200" dirty="0"/>
              <a:t>Simulation results using </a:t>
            </a:r>
            <a:r>
              <a:rPr lang="en-US" sz="3200" dirty="0" err="1"/>
              <a:t>suspendable</a:t>
            </a:r>
            <a:r>
              <a:rPr lang="en-US" sz="3200" dirty="0"/>
              <a:t> CSMA/CA</a:t>
            </a:r>
            <a:br>
              <a:rPr lang="en-US" sz="3200" dirty="0"/>
            </a:br>
            <a:r>
              <a:rPr lang="en-US" sz="2400" dirty="0"/>
              <a:t>IEEE 802.15.4g: </a:t>
            </a:r>
            <a:r>
              <a:rPr lang="en-US" sz="2400" dirty="0">
                <a:solidFill>
                  <a:srgbClr val="FF0000"/>
                </a:solidFill>
              </a:rPr>
              <a:t>OFDM MCS 5</a:t>
            </a:r>
            <a:r>
              <a:rPr lang="en-US" sz="2400" dirty="0"/>
              <a:t>, IEEE 802.11ah: </a:t>
            </a:r>
            <a:r>
              <a:rPr lang="en-US" sz="2400" dirty="0">
                <a:solidFill>
                  <a:srgbClr val="FF0000"/>
                </a:solidFill>
              </a:rPr>
              <a:t>1 MHz </a:t>
            </a:r>
            <a:r>
              <a:rPr lang="en-US" sz="2400" dirty="0">
                <a:solidFill>
                  <a:schemeClr val="tx1"/>
                </a:solidFill>
              </a:rPr>
              <a:t>(Case (1))</a:t>
            </a:r>
            <a:br>
              <a:rPr lang="en-US" sz="3200" dirty="0"/>
            </a:br>
            <a:r>
              <a:rPr lang="en-US" altLang="ja-JP" sz="2400" kern="0" dirty="0"/>
              <a:t>802.15.4g offered load: </a:t>
            </a:r>
            <a:r>
              <a:rPr lang="en-US" altLang="ja-JP" sz="2400" dirty="0">
                <a:solidFill>
                  <a:schemeClr val="tx1"/>
                </a:solidFill>
              </a:rPr>
              <a:t>2</a:t>
            </a:r>
            <a:r>
              <a:rPr lang="en-US" altLang="ja-JP" sz="2400" kern="0" dirty="0">
                <a:solidFill>
                  <a:schemeClr val="tx1"/>
                </a:solidFill>
              </a:rPr>
              <a:t>0 kbps</a:t>
            </a:r>
            <a:br>
              <a:rPr lang="en-US" altLang="ja-JP" sz="2400" kern="0" dirty="0">
                <a:solidFill>
                  <a:schemeClr val="tx1"/>
                </a:solidFill>
              </a:rPr>
            </a:b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11" name="図 10">
            <a:extLst>
              <a:ext uri="{FF2B5EF4-FFF2-40B4-BE49-F238E27FC236}">
                <a16:creationId xmlns:a16="http://schemas.microsoft.com/office/drawing/2014/main" id="{58A7C9A8-F4FC-ED21-43B4-1E3460022DFF}"/>
              </a:ext>
            </a:extLst>
          </p:cNvPr>
          <p:cNvPicPr>
            <a:picLocks noChangeAspect="1"/>
          </p:cNvPicPr>
          <p:nvPr/>
        </p:nvPicPr>
        <p:blipFill>
          <a:blip r:embed="rId4"/>
          <a:srcRect l="36260" t="27251" r="19774" b="30865"/>
          <a:stretch/>
        </p:blipFill>
        <p:spPr>
          <a:xfrm>
            <a:off x="7181056" y="5341096"/>
            <a:ext cx="2304256" cy="1512168"/>
          </a:xfrm>
          <a:prstGeom prst="rect">
            <a:avLst/>
          </a:prstGeom>
          <a:ln>
            <a:solidFill>
              <a:schemeClr val="tx1"/>
            </a:solidFill>
          </a:ln>
        </p:spPr>
      </p:pic>
      <p:sp>
        <p:nvSpPr>
          <p:cNvPr id="16" name="テキスト ボックス 15">
            <a:extLst>
              <a:ext uri="{FF2B5EF4-FFF2-40B4-BE49-F238E27FC236}">
                <a16:creationId xmlns:a16="http://schemas.microsoft.com/office/drawing/2014/main" id="{2A7C934D-B19F-7C60-4F69-3791158461B7}"/>
              </a:ext>
            </a:extLst>
          </p:cNvPr>
          <p:cNvSpPr txBox="1"/>
          <p:nvPr/>
        </p:nvSpPr>
        <p:spPr>
          <a:xfrm>
            <a:off x="1312404" y="4804084"/>
            <a:ext cx="2306401" cy="400110"/>
          </a:xfrm>
          <a:prstGeom prst="rect">
            <a:avLst/>
          </a:prstGeom>
          <a:noFill/>
        </p:spPr>
        <p:txBody>
          <a:bodyPr wrap="none" rtlCol="0">
            <a:spAutoFit/>
          </a:bodyPr>
          <a:lstStyle/>
          <a:p>
            <a:r>
              <a:rPr kumimoji="1" lang="en-US" altLang="ja-JP" sz="2000" u="sng" dirty="0">
                <a:solidFill>
                  <a:schemeClr val="tx1"/>
                </a:solidFill>
                <a:latin typeface="Calibri" panose="020F0502020204030204" pitchFamily="34" charset="0"/>
                <a:cs typeface="Calibri" panose="020F0502020204030204" pitchFamily="34" charset="0"/>
              </a:rPr>
              <a:t>Packet Delivery Rate</a:t>
            </a:r>
            <a:endParaRPr kumimoji="1" lang="ja-JP" altLang="en-US" sz="2000" u="sng" dirty="0">
              <a:solidFill>
                <a:schemeClr val="tx1"/>
              </a:solidFill>
              <a:latin typeface="Calibri" panose="020F0502020204030204" pitchFamily="34" charset="0"/>
              <a:cs typeface="Calibri" panose="020F0502020204030204" pitchFamily="34" charset="0"/>
            </a:endParaRPr>
          </a:p>
        </p:txBody>
      </p:sp>
      <p:sp>
        <p:nvSpPr>
          <p:cNvPr id="28" name="テキスト ボックス 27">
            <a:extLst>
              <a:ext uri="{FF2B5EF4-FFF2-40B4-BE49-F238E27FC236}">
                <a16:creationId xmlns:a16="http://schemas.microsoft.com/office/drawing/2014/main" id="{538A9D52-CF10-AC68-96C7-543819D2E44F}"/>
              </a:ext>
            </a:extLst>
          </p:cNvPr>
          <p:cNvSpPr txBox="1"/>
          <p:nvPr/>
        </p:nvSpPr>
        <p:spPr>
          <a:xfrm>
            <a:off x="6604992" y="4804084"/>
            <a:ext cx="984244" cy="400110"/>
          </a:xfrm>
          <a:prstGeom prst="rect">
            <a:avLst/>
          </a:prstGeom>
          <a:noFill/>
        </p:spPr>
        <p:txBody>
          <a:bodyPr wrap="none" rtlCol="0">
            <a:spAutoFit/>
          </a:bodyPr>
          <a:lstStyle/>
          <a:p>
            <a:r>
              <a:rPr kumimoji="1" lang="en-US" altLang="ja-JP" sz="2000" u="sng" dirty="0">
                <a:solidFill>
                  <a:schemeClr val="tx1"/>
                </a:solidFill>
                <a:latin typeface="Calibri" panose="020F0502020204030204" pitchFamily="34" charset="0"/>
                <a:cs typeface="Calibri" panose="020F0502020204030204" pitchFamily="34" charset="0"/>
              </a:rPr>
              <a:t>Latency</a:t>
            </a:r>
            <a:endParaRPr kumimoji="1" lang="ja-JP" altLang="en-US" sz="2000" u="sng" dirty="0">
              <a:solidFill>
                <a:schemeClr val="tx1"/>
              </a:solidFill>
              <a:latin typeface="Calibri" panose="020F0502020204030204" pitchFamily="34" charset="0"/>
              <a:cs typeface="Calibri" panose="020F0502020204030204" pitchFamily="34" charset="0"/>
            </a:endParaRPr>
          </a:p>
        </p:txBody>
      </p:sp>
      <p:sp>
        <p:nvSpPr>
          <p:cNvPr id="12" name="テキスト ボックス 11">
            <a:extLst>
              <a:ext uri="{FF2B5EF4-FFF2-40B4-BE49-F238E27FC236}">
                <a16:creationId xmlns:a16="http://schemas.microsoft.com/office/drawing/2014/main" id="{346A932B-DA0D-FBBD-774C-967679E837B1}"/>
              </a:ext>
            </a:extLst>
          </p:cNvPr>
          <p:cNvSpPr txBox="1"/>
          <p:nvPr/>
        </p:nvSpPr>
        <p:spPr>
          <a:xfrm>
            <a:off x="154019" y="5220288"/>
            <a:ext cx="7027037" cy="1569660"/>
          </a:xfrm>
          <a:prstGeom prst="rect">
            <a:avLst/>
          </a:prstGeom>
          <a:noFill/>
        </p:spPr>
        <p:txBody>
          <a:bodyPr wrap="square">
            <a:spAutoFit/>
          </a:bodyPr>
          <a:lstStyle/>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packet delivery rate of 802.15.4g increases by applying </a:t>
            </a:r>
            <a:r>
              <a:rPr lang="en-US" altLang="ja-JP" sz="1600" b="0" i="0" dirty="0" err="1">
                <a:solidFill>
                  <a:srgbClr val="373A3C"/>
                </a:solidFill>
                <a:effectLst/>
                <a:latin typeface="Source Sans Pro" panose="020B0503030403020204" pitchFamily="34" charset="0"/>
              </a:rPr>
              <a:t>suspendable</a:t>
            </a:r>
            <a:r>
              <a:rPr lang="en-US" altLang="ja-JP" sz="1600" b="0" i="0" dirty="0">
                <a:solidFill>
                  <a:srgbClr val="373A3C"/>
                </a:solidFill>
                <a:effectLst/>
                <a:latin typeface="Source Sans Pro" panose="020B0503030403020204" pitchFamily="34" charset="0"/>
              </a:rPr>
              <a:t> CSMA/CA.</a:t>
            </a:r>
          </a:p>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packet delivery rate of 802.11ah does not significantly decrease when the offered load of 802.11ah is below 100 kbps.</a:t>
            </a:r>
            <a:endParaRPr lang="en-US" altLang="ja-JP" sz="1800" dirty="0">
              <a:solidFill>
                <a:srgbClr val="373A3C"/>
              </a:solidFill>
              <a:latin typeface="Source Sans Pro" panose="020B0503030403020204" pitchFamily="34" charset="0"/>
            </a:endParaRPr>
          </a:p>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latency increases when the offered load of 802.11ah is above 70 kbps. </a:t>
            </a:r>
            <a:r>
              <a:rPr lang="en-US" altLang="ja-JP" sz="1600" dirty="0">
                <a:solidFill>
                  <a:srgbClr val="373A3C"/>
                </a:solidFill>
                <a:latin typeface="Source Sans Pro" panose="020B0503030403020204" pitchFamily="34" charset="0"/>
              </a:rPr>
              <a:t>The latency of 802.11ah does not significantly increase.</a:t>
            </a:r>
            <a:endParaRPr lang="en-US" altLang="ja-JP" sz="2400" dirty="0">
              <a:solidFill>
                <a:schemeClr val="tx1"/>
              </a:solidFill>
            </a:endParaRPr>
          </a:p>
        </p:txBody>
      </p:sp>
    </p:spTree>
    <p:extLst>
      <p:ext uri="{BB962C8B-B14F-4D97-AF65-F5344CB8AC3E}">
        <p14:creationId xmlns:p14="http://schemas.microsoft.com/office/powerpoint/2010/main" val="2017114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A048A07-5E68-EBE8-54AE-4B0AC3CB0B47}"/>
              </a:ext>
            </a:extLst>
          </p:cNvPr>
          <p:cNvPicPr>
            <a:picLocks noChangeAspect="1"/>
          </p:cNvPicPr>
          <p:nvPr/>
        </p:nvPicPr>
        <p:blipFill>
          <a:blip r:embed="rId2"/>
          <a:stretch>
            <a:fillRect/>
          </a:stretch>
        </p:blipFill>
        <p:spPr>
          <a:xfrm>
            <a:off x="4931460" y="1997465"/>
            <a:ext cx="4164112" cy="2843695"/>
          </a:xfrm>
          <a:prstGeom prst="rect">
            <a:avLst/>
          </a:prstGeom>
        </p:spPr>
      </p:pic>
      <p:pic>
        <p:nvPicPr>
          <p:cNvPr id="8" name="図 7">
            <a:extLst>
              <a:ext uri="{FF2B5EF4-FFF2-40B4-BE49-F238E27FC236}">
                <a16:creationId xmlns:a16="http://schemas.microsoft.com/office/drawing/2014/main" id="{9A33DE8A-408D-57C9-1E70-28F8BDD21089}"/>
              </a:ext>
            </a:extLst>
          </p:cNvPr>
          <p:cNvPicPr>
            <a:picLocks noChangeAspect="1"/>
          </p:cNvPicPr>
          <p:nvPr/>
        </p:nvPicPr>
        <p:blipFill>
          <a:blip r:embed="rId3"/>
          <a:stretch>
            <a:fillRect/>
          </a:stretch>
        </p:blipFill>
        <p:spPr>
          <a:xfrm>
            <a:off x="292407" y="1997465"/>
            <a:ext cx="4190245" cy="2871476"/>
          </a:xfrm>
          <a:prstGeom prst="rect">
            <a:avLst/>
          </a:prstGeom>
        </p:spPr>
      </p:pic>
      <p:sp>
        <p:nvSpPr>
          <p:cNvPr id="2" name="Title 1"/>
          <p:cNvSpPr>
            <a:spLocks noGrp="1"/>
          </p:cNvSpPr>
          <p:nvPr>
            <p:ph type="title"/>
          </p:nvPr>
        </p:nvSpPr>
        <p:spPr>
          <a:xfrm>
            <a:off x="731520" y="1146454"/>
            <a:ext cx="8288868" cy="890966"/>
          </a:xfrm>
        </p:spPr>
        <p:txBody>
          <a:bodyPr/>
          <a:lstStyle/>
          <a:p>
            <a:r>
              <a:rPr lang="en-US" sz="3200" dirty="0"/>
              <a:t>Simulation results using </a:t>
            </a:r>
            <a:r>
              <a:rPr lang="en-US" sz="3200" dirty="0" err="1"/>
              <a:t>suspendable</a:t>
            </a:r>
            <a:r>
              <a:rPr lang="en-US" sz="3200" dirty="0"/>
              <a:t> CSMA/CA</a:t>
            </a:r>
            <a:br>
              <a:rPr lang="en-US" sz="3200" dirty="0"/>
            </a:br>
            <a:r>
              <a:rPr lang="en-US" sz="2400" dirty="0"/>
              <a:t>IEEE 802.15.4g: </a:t>
            </a:r>
            <a:r>
              <a:rPr lang="en-US" sz="2400" dirty="0">
                <a:solidFill>
                  <a:srgbClr val="FF0000"/>
                </a:solidFill>
              </a:rPr>
              <a:t>FSK</a:t>
            </a:r>
            <a:r>
              <a:rPr lang="en-US" sz="2400" dirty="0"/>
              <a:t>, IEEE 802.11ah: </a:t>
            </a:r>
            <a:r>
              <a:rPr lang="en-US" sz="2400" dirty="0">
                <a:solidFill>
                  <a:srgbClr val="FF0000"/>
                </a:solidFill>
              </a:rPr>
              <a:t>4 MHz </a:t>
            </a:r>
            <a:r>
              <a:rPr lang="en-US" sz="2400" dirty="0">
                <a:solidFill>
                  <a:schemeClr val="tx1"/>
                </a:solidFill>
              </a:rPr>
              <a:t>(Case (2))</a:t>
            </a:r>
            <a:br>
              <a:rPr lang="en-US" sz="2800" dirty="0"/>
            </a:br>
            <a:r>
              <a:rPr lang="en-US" altLang="ja-JP" sz="2400" kern="0" dirty="0"/>
              <a:t>802.15.4g offered load: </a:t>
            </a:r>
            <a:r>
              <a:rPr lang="en-US" altLang="ja-JP" sz="2400" dirty="0">
                <a:solidFill>
                  <a:schemeClr val="tx1"/>
                </a:solidFill>
              </a:rPr>
              <a:t>2</a:t>
            </a:r>
            <a:r>
              <a:rPr lang="en-US" altLang="ja-JP" sz="2400" kern="0" dirty="0">
                <a:solidFill>
                  <a:schemeClr val="tx1"/>
                </a:solidFill>
              </a:rPr>
              <a:t>0 kbps</a:t>
            </a:r>
            <a:br>
              <a:rPr lang="en-US" altLang="ja-JP" sz="2400" kern="0" dirty="0">
                <a:solidFill>
                  <a:schemeClr val="tx1"/>
                </a:solidFill>
              </a:rPr>
            </a:b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11" name="図 10">
            <a:extLst>
              <a:ext uri="{FF2B5EF4-FFF2-40B4-BE49-F238E27FC236}">
                <a16:creationId xmlns:a16="http://schemas.microsoft.com/office/drawing/2014/main" id="{58A7C9A8-F4FC-ED21-43B4-1E3460022DFF}"/>
              </a:ext>
            </a:extLst>
          </p:cNvPr>
          <p:cNvPicPr>
            <a:picLocks noChangeAspect="1"/>
          </p:cNvPicPr>
          <p:nvPr/>
        </p:nvPicPr>
        <p:blipFill>
          <a:blip r:embed="rId4"/>
          <a:srcRect l="36260" t="27251" r="19774" b="30865"/>
          <a:stretch/>
        </p:blipFill>
        <p:spPr>
          <a:xfrm>
            <a:off x="7181056" y="5341096"/>
            <a:ext cx="2304256" cy="1512168"/>
          </a:xfrm>
          <a:prstGeom prst="rect">
            <a:avLst/>
          </a:prstGeom>
          <a:ln>
            <a:solidFill>
              <a:schemeClr val="tx1"/>
            </a:solidFill>
          </a:ln>
        </p:spPr>
      </p:pic>
      <p:sp>
        <p:nvSpPr>
          <p:cNvPr id="16" name="テキスト ボックス 15">
            <a:extLst>
              <a:ext uri="{FF2B5EF4-FFF2-40B4-BE49-F238E27FC236}">
                <a16:creationId xmlns:a16="http://schemas.microsoft.com/office/drawing/2014/main" id="{2A7C934D-B19F-7C60-4F69-3791158461B7}"/>
              </a:ext>
            </a:extLst>
          </p:cNvPr>
          <p:cNvSpPr txBox="1"/>
          <p:nvPr/>
        </p:nvSpPr>
        <p:spPr>
          <a:xfrm>
            <a:off x="1312404" y="4804084"/>
            <a:ext cx="2306401" cy="400110"/>
          </a:xfrm>
          <a:prstGeom prst="rect">
            <a:avLst/>
          </a:prstGeom>
          <a:noFill/>
        </p:spPr>
        <p:txBody>
          <a:bodyPr wrap="none" rtlCol="0">
            <a:spAutoFit/>
          </a:bodyPr>
          <a:lstStyle/>
          <a:p>
            <a:r>
              <a:rPr kumimoji="1" lang="en-US" altLang="ja-JP" sz="2000" u="sng" dirty="0">
                <a:solidFill>
                  <a:schemeClr val="tx1"/>
                </a:solidFill>
                <a:latin typeface="Calibri" panose="020F0502020204030204" pitchFamily="34" charset="0"/>
                <a:cs typeface="Calibri" panose="020F0502020204030204" pitchFamily="34" charset="0"/>
              </a:rPr>
              <a:t>Packet Delivery Rate</a:t>
            </a:r>
            <a:endParaRPr kumimoji="1" lang="ja-JP" altLang="en-US" sz="2000" u="sng" dirty="0">
              <a:solidFill>
                <a:schemeClr val="tx1"/>
              </a:solidFill>
              <a:latin typeface="Calibri" panose="020F0502020204030204" pitchFamily="34" charset="0"/>
              <a:cs typeface="Calibri" panose="020F0502020204030204" pitchFamily="34" charset="0"/>
            </a:endParaRPr>
          </a:p>
        </p:txBody>
      </p:sp>
      <p:sp>
        <p:nvSpPr>
          <p:cNvPr id="28" name="テキスト ボックス 27">
            <a:extLst>
              <a:ext uri="{FF2B5EF4-FFF2-40B4-BE49-F238E27FC236}">
                <a16:creationId xmlns:a16="http://schemas.microsoft.com/office/drawing/2014/main" id="{538A9D52-CF10-AC68-96C7-543819D2E44F}"/>
              </a:ext>
            </a:extLst>
          </p:cNvPr>
          <p:cNvSpPr txBox="1"/>
          <p:nvPr/>
        </p:nvSpPr>
        <p:spPr>
          <a:xfrm>
            <a:off x="6604992" y="4804084"/>
            <a:ext cx="984244" cy="400110"/>
          </a:xfrm>
          <a:prstGeom prst="rect">
            <a:avLst/>
          </a:prstGeom>
          <a:noFill/>
        </p:spPr>
        <p:txBody>
          <a:bodyPr wrap="none" rtlCol="0">
            <a:spAutoFit/>
          </a:bodyPr>
          <a:lstStyle/>
          <a:p>
            <a:r>
              <a:rPr kumimoji="1" lang="en-US" altLang="ja-JP" sz="2000" u="sng" dirty="0">
                <a:solidFill>
                  <a:schemeClr val="tx1"/>
                </a:solidFill>
                <a:latin typeface="Calibri" panose="020F0502020204030204" pitchFamily="34" charset="0"/>
                <a:cs typeface="Calibri" panose="020F0502020204030204" pitchFamily="34" charset="0"/>
              </a:rPr>
              <a:t>Latency</a:t>
            </a:r>
            <a:endParaRPr kumimoji="1" lang="ja-JP" altLang="en-US" sz="2000" u="sng" dirty="0">
              <a:solidFill>
                <a:schemeClr val="tx1"/>
              </a:solidFill>
              <a:latin typeface="Calibri" panose="020F0502020204030204" pitchFamily="34" charset="0"/>
              <a:cs typeface="Calibri" panose="020F0502020204030204" pitchFamily="34" charset="0"/>
            </a:endParaRPr>
          </a:p>
        </p:txBody>
      </p:sp>
      <p:sp>
        <p:nvSpPr>
          <p:cNvPr id="12" name="テキスト ボックス 11">
            <a:extLst>
              <a:ext uri="{FF2B5EF4-FFF2-40B4-BE49-F238E27FC236}">
                <a16:creationId xmlns:a16="http://schemas.microsoft.com/office/drawing/2014/main" id="{227827D3-538C-A3F3-1E95-78F083636F83}"/>
              </a:ext>
            </a:extLst>
          </p:cNvPr>
          <p:cNvSpPr txBox="1"/>
          <p:nvPr/>
        </p:nvSpPr>
        <p:spPr>
          <a:xfrm>
            <a:off x="154019" y="5227342"/>
            <a:ext cx="7027037" cy="1569660"/>
          </a:xfrm>
          <a:prstGeom prst="rect">
            <a:avLst/>
          </a:prstGeom>
          <a:noFill/>
        </p:spPr>
        <p:txBody>
          <a:bodyPr wrap="square">
            <a:spAutoFit/>
          </a:bodyPr>
          <a:lstStyle/>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packet delivery rate of 802.15.4g increases by applying </a:t>
            </a:r>
            <a:r>
              <a:rPr lang="en-US" altLang="ja-JP" sz="1600" b="0" i="0" dirty="0" err="1">
                <a:solidFill>
                  <a:srgbClr val="373A3C"/>
                </a:solidFill>
                <a:effectLst/>
                <a:latin typeface="Source Sans Pro" panose="020B0503030403020204" pitchFamily="34" charset="0"/>
              </a:rPr>
              <a:t>suspendable</a:t>
            </a:r>
            <a:r>
              <a:rPr lang="en-US" altLang="ja-JP" sz="1600" b="0" i="0" dirty="0">
                <a:solidFill>
                  <a:srgbClr val="373A3C"/>
                </a:solidFill>
                <a:effectLst/>
                <a:latin typeface="Source Sans Pro" panose="020B0503030403020204" pitchFamily="34" charset="0"/>
              </a:rPr>
              <a:t> CSMA/CA.</a:t>
            </a:r>
          </a:p>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packet delivery rate of 802.11ah does not decrease.</a:t>
            </a:r>
            <a:endParaRPr lang="en-US" altLang="ja-JP" sz="1800" dirty="0">
              <a:solidFill>
                <a:srgbClr val="373A3C"/>
              </a:solidFill>
              <a:latin typeface="Source Sans Pro" panose="020B0503030403020204" pitchFamily="34" charset="0"/>
            </a:endParaRPr>
          </a:p>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latency of 802.15.4g increases, but the increase is less compared to when the bandwidth of 802.11ah is 1 </a:t>
            </a:r>
            <a:r>
              <a:rPr lang="en-US" altLang="ja-JP" sz="1600" b="0" i="0" dirty="0" err="1">
                <a:solidFill>
                  <a:srgbClr val="373A3C"/>
                </a:solidFill>
                <a:effectLst/>
                <a:latin typeface="Source Sans Pro" panose="020B0503030403020204" pitchFamily="34" charset="0"/>
              </a:rPr>
              <a:t>MHz.</a:t>
            </a:r>
            <a:br>
              <a:rPr lang="en-US" altLang="ja-JP" sz="1600" b="0" i="0" dirty="0">
                <a:solidFill>
                  <a:srgbClr val="373A3C"/>
                </a:solidFill>
                <a:effectLst/>
                <a:latin typeface="Source Sans Pro" panose="020B0503030403020204" pitchFamily="34" charset="0"/>
              </a:rPr>
            </a:br>
            <a:r>
              <a:rPr lang="en-US" altLang="ja-JP" sz="1600" b="0" i="0" dirty="0">
                <a:solidFill>
                  <a:srgbClr val="373A3C"/>
                </a:solidFill>
                <a:effectLst/>
                <a:latin typeface="Source Sans Pro" panose="020B0503030403020204" pitchFamily="34" charset="0"/>
              </a:rPr>
              <a:t>The latency of 802.11ah does not significantly increase.</a:t>
            </a:r>
            <a:endParaRPr lang="en-US" altLang="ja-JP" sz="2400" dirty="0">
              <a:solidFill>
                <a:schemeClr val="tx1"/>
              </a:solidFill>
            </a:endParaRPr>
          </a:p>
        </p:txBody>
      </p:sp>
    </p:spTree>
    <p:extLst>
      <p:ext uri="{BB962C8B-B14F-4D97-AF65-F5344CB8AC3E}">
        <p14:creationId xmlns:p14="http://schemas.microsoft.com/office/powerpoint/2010/main" val="1991941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BE43E8B-3B66-9957-171C-8698C25CF7A7}"/>
              </a:ext>
            </a:extLst>
          </p:cNvPr>
          <p:cNvPicPr>
            <a:picLocks noChangeAspect="1"/>
          </p:cNvPicPr>
          <p:nvPr/>
        </p:nvPicPr>
        <p:blipFill>
          <a:blip r:embed="rId2"/>
          <a:stretch>
            <a:fillRect/>
          </a:stretch>
        </p:blipFill>
        <p:spPr>
          <a:xfrm>
            <a:off x="4934992" y="1997465"/>
            <a:ext cx="4153954" cy="2835941"/>
          </a:xfrm>
          <a:prstGeom prst="rect">
            <a:avLst/>
          </a:prstGeom>
        </p:spPr>
      </p:pic>
      <p:pic>
        <p:nvPicPr>
          <p:cNvPr id="5" name="図 4">
            <a:extLst>
              <a:ext uri="{FF2B5EF4-FFF2-40B4-BE49-F238E27FC236}">
                <a16:creationId xmlns:a16="http://schemas.microsoft.com/office/drawing/2014/main" id="{0870B47A-1FA2-67F4-9F25-B8F04DF62E21}"/>
              </a:ext>
            </a:extLst>
          </p:cNvPr>
          <p:cNvPicPr>
            <a:picLocks noChangeAspect="1"/>
          </p:cNvPicPr>
          <p:nvPr/>
        </p:nvPicPr>
        <p:blipFill>
          <a:blip r:embed="rId3"/>
          <a:stretch>
            <a:fillRect/>
          </a:stretch>
        </p:blipFill>
        <p:spPr>
          <a:xfrm>
            <a:off x="290843" y="1997465"/>
            <a:ext cx="4153954" cy="2846606"/>
          </a:xfrm>
          <a:prstGeom prst="rect">
            <a:avLst/>
          </a:prstGeom>
        </p:spPr>
      </p:pic>
      <p:sp>
        <p:nvSpPr>
          <p:cNvPr id="2" name="Title 1"/>
          <p:cNvSpPr>
            <a:spLocks noGrp="1"/>
          </p:cNvSpPr>
          <p:nvPr>
            <p:ph type="title"/>
          </p:nvPr>
        </p:nvSpPr>
        <p:spPr>
          <a:xfrm>
            <a:off x="731520" y="1146454"/>
            <a:ext cx="8288868" cy="890966"/>
          </a:xfrm>
        </p:spPr>
        <p:txBody>
          <a:bodyPr/>
          <a:lstStyle/>
          <a:p>
            <a:r>
              <a:rPr lang="en-US" sz="3200" dirty="0"/>
              <a:t>Simulation results using </a:t>
            </a:r>
            <a:r>
              <a:rPr lang="en-US" sz="3200" dirty="0" err="1"/>
              <a:t>suspendable</a:t>
            </a:r>
            <a:r>
              <a:rPr lang="en-US" sz="3200" dirty="0"/>
              <a:t> CSMA/CA</a:t>
            </a:r>
            <a:br>
              <a:rPr lang="en-US" sz="3200" dirty="0"/>
            </a:br>
            <a:r>
              <a:rPr lang="en-US" sz="2400" dirty="0"/>
              <a:t>IEEE 802.15.4g: </a:t>
            </a:r>
            <a:r>
              <a:rPr lang="en-US" sz="2400" dirty="0">
                <a:solidFill>
                  <a:srgbClr val="FF0000"/>
                </a:solidFill>
              </a:rPr>
              <a:t>OFDM MCS 4</a:t>
            </a:r>
            <a:r>
              <a:rPr lang="en-US" sz="2400" dirty="0"/>
              <a:t>, IEEE 802.11ah: </a:t>
            </a:r>
            <a:r>
              <a:rPr lang="en-US" sz="2400" dirty="0">
                <a:solidFill>
                  <a:srgbClr val="FF0000"/>
                </a:solidFill>
              </a:rPr>
              <a:t>4 </a:t>
            </a:r>
            <a:r>
              <a:rPr lang="en-US" altLang="ja-JP" sz="2400" dirty="0">
                <a:solidFill>
                  <a:srgbClr val="FF0000"/>
                </a:solidFill>
              </a:rPr>
              <a:t>MHz </a:t>
            </a:r>
            <a:r>
              <a:rPr lang="en-US" altLang="ja-JP" sz="2400" dirty="0">
                <a:solidFill>
                  <a:schemeClr val="tx1"/>
                </a:solidFill>
              </a:rPr>
              <a:t>(Case (3))</a:t>
            </a:r>
            <a:br>
              <a:rPr lang="en-US" sz="3200" dirty="0"/>
            </a:br>
            <a:r>
              <a:rPr lang="en-US" altLang="ja-JP" sz="2400" kern="0" dirty="0"/>
              <a:t>802.15.4g offered load: </a:t>
            </a:r>
            <a:r>
              <a:rPr lang="en-US" altLang="ja-JP" sz="2400" dirty="0">
                <a:solidFill>
                  <a:schemeClr val="tx1"/>
                </a:solidFill>
              </a:rPr>
              <a:t>2</a:t>
            </a:r>
            <a:r>
              <a:rPr lang="en-US" altLang="ja-JP" sz="2400" kern="0" dirty="0">
                <a:solidFill>
                  <a:schemeClr val="tx1"/>
                </a:solidFill>
              </a:rPr>
              <a:t>0 kbps</a:t>
            </a:r>
            <a:br>
              <a:rPr lang="en-US" altLang="ja-JP" sz="2400" kern="0" dirty="0">
                <a:solidFill>
                  <a:schemeClr val="tx1"/>
                </a:solidFill>
              </a:rPr>
            </a:b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11" name="図 10">
            <a:extLst>
              <a:ext uri="{FF2B5EF4-FFF2-40B4-BE49-F238E27FC236}">
                <a16:creationId xmlns:a16="http://schemas.microsoft.com/office/drawing/2014/main" id="{58A7C9A8-F4FC-ED21-43B4-1E3460022DFF}"/>
              </a:ext>
            </a:extLst>
          </p:cNvPr>
          <p:cNvPicPr>
            <a:picLocks noChangeAspect="1"/>
          </p:cNvPicPr>
          <p:nvPr/>
        </p:nvPicPr>
        <p:blipFill>
          <a:blip r:embed="rId4"/>
          <a:srcRect l="36260" t="27251" r="19774" b="30865"/>
          <a:stretch/>
        </p:blipFill>
        <p:spPr>
          <a:xfrm>
            <a:off x="7181056" y="5341096"/>
            <a:ext cx="2304256" cy="1512168"/>
          </a:xfrm>
          <a:prstGeom prst="rect">
            <a:avLst/>
          </a:prstGeom>
          <a:ln>
            <a:solidFill>
              <a:schemeClr val="tx1"/>
            </a:solidFill>
          </a:ln>
        </p:spPr>
      </p:pic>
      <p:sp>
        <p:nvSpPr>
          <p:cNvPr id="16" name="テキスト ボックス 15">
            <a:extLst>
              <a:ext uri="{FF2B5EF4-FFF2-40B4-BE49-F238E27FC236}">
                <a16:creationId xmlns:a16="http://schemas.microsoft.com/office/drawing/2014/main" id="{2A7C934D-B19F-7C60-4F69-3791158461B7}"/>
              </a:ext>
            </a:extLst>
          </p:cNvPr>
          <p:cNvSpPr txBox="1"/>
          <p:nvPr/>
        </p:nvSpPr>
        <p:spPr>
          <a:xfrm>
            <a:off x="1312404" y="4804084"/>
            <a:ext cx="2306401" cy="400110"/>
          </a:xfrm>
          <a:prstGeom prst="rect">
            <a:avLst/>
          </a:prstGeom>
          <a:noFill/>
        </p:spPr>
        <p:txBody>
          <a:bodyPr wrap="none" rtlCol="0">
            <a:spAutoFit/>
          </a:bodyPr>
          <a:lstStyle/>
          <a:p>
            <a:r>
              <a:rPr kumimoji="1" lang="en-US" altLang="ja-JP" sz="2000" u="sng" dirty="0">
                <a:solidFill>
                  <a:schemeClr val="tx1"/>
                </a:solidFill>
                <a:latin typeface="Calibri" panose="020F0502020204030204" pitchFamily="34" charset="0"/>
                <a:cs typeface="Calibri" panose="020F0502020204030204" pitchFamily="34" charset="0"/>
              </a:rPr>
              <a:t>Packet Delivery Rate</a:t>
            </a:r>
            <a:endParaRPr kumimoji="1" lang="ja-JP" altLang="en-US" sz="2000" u="sng" dirty="0">
              <a:solidFill>
                <a:schemeClr val="tx1"/>
              </a:solidFill>
              <a:latin typeface="Calibri" panose="020F0502020204030204" pitchFamily="34" charset="0"/>
              <a:cs typeface="Calibri" panose="020F0502020204030204" pitchFamily="34" charset="0"/>
            </a:endParaRPr>
          </a:p>
        </p:txBody>
      </p:sp>
      <p:sp>
        <p:nvSpPr>
          <p:cNvPr id="28" name="テキスト ボックス 27">
            <a:extLst>
              <a:ext uri="{FF2B5EF4-FFF2-40B4-BE49-F238E27FC236}">
                <a16:creationId xmlns:a16="http://schemas.microsoft.com/office/drawing/2014/main" id="{538A9D52-CF10-AC68-96C7-543819D2E44F}"/>
              </a:ext>
            </a:extLst>
          </p:cNvPr>
          <p:cNvSpPr txBox="1"/>
          <p:nvPr/>
        </p:nvSpPr>
        <p:spPr>
          <a:xfrm>
            <a:off x="6604992" y="4804084"/>
            <a:ext cx="984244" cy="400110"/>
          </a:xfrm>
          <a:prstGeom prst="rect">
            <a:avLst/>
          </a:prstGeom>
          <a:noFill/>
        </p:spPr>
        <p:txBody>
          <a:bodyPr wrap="none" rtlCol="0">
            <a:spAutoFit/>
          </a:bodyPr>
          <a:lstStyle/>
          <a:p>
            <a:r>
              <a:rPr kumimoji="1" lang="en-US" altLang="ja-JP" sz="2000" u="sng" dirty="0">
                <a:solidFill>
                  <a:schemeClr val="tx1"/>
                </a:solidFill>
                <a:latin typeface="Calibri" panose="020F0502020204030204" pitchFamily="34" charset="0"/>
                <a:cs typeface="Calibri" panose="020F0502020204030204" pitchFamily="34" charset="0"/>
              </a:rPr>
              <a:t>Latency</a:t>
            </a:r>
            <a:endParaRPr kumimoji="1" lang="ja-JP" altLang="en-US" sz="2000" u="sng" dirty="0">
              <a:solidFill>
                <a:schemeClr val="tx1"/>
              </a:solidFill>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EC425F28-1268-C82B-7C6A-070C0AC8CB36}"/>
              </a:ext>
            </a:extLst>
          </p:cNvPr>
          <p:cNvSpPr txBox="1"/>
          <p:nvPr/>
        </p:nvSpPr>
        <p:spPr>
          <a:xfrm>
            <a:off x="154019" y="5351761"/>
            <a:ext cx="7027037" cy="1077218"/>
          </a:xfrm>
          <a:prstGeom prst="rect">
            <a:avLst/>
          </a:prstGeom>
          <a:noFill/>
        </p:spPr>
        <p:txBody>
          <a:bodyPr wrap="square">
            <a:spAutoFit/>
          </a:bodyPr>
          <a:lstStyle/>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packet delivery rate of 802.15.4g slightly increases by applying </a:t>
            </a:r>
            <a:r>
              <a:rPr lang="en-US" altLang="ja-JP" sz="1600" b="0" i="0" dirty="0" err="1">
                <a:solidFill>
                  <a:srgbClr val="373A3C"/>
                </a:solidFill>
                <a:effectLst/>
                <a:latin typeface="Source Sans Pro" panose="020B0503030403020204" pitchFamily="34" charset="0"/>
              </a:rPr>
              <a:t>suspendable</a:t>
            </a:r>
            <a:r>
              <a:rPr lang="en-US" altLang="ja-JP" sz="1600" b="0" i="0" dirty="0">
                <a:solidFill>
                  <a:srgbClr val="373A3C"/>
                </a:solidFill>
                <a:effectLst/>
                <a:latin typeface="Source Sans Pro" panose="020B0503030403020204" pitchFamily="34" charset="0"/>
              </a:rPr>
              <a:t> CSMA/CA.</a:t>
            </a:r>
          </a:p>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packet delivery rate of 802.11ah does not decrease.</a:t>
            </a:r>
            <a:endParaRPr lang="en-US" altLang="ja-JP" sz="1800" dirty="0">
              <a:solidFill>
                <a:srgbClr val="373A3C"/>
              </a:solidFill>
              <a:latin typeface="Source Sans Pro" panose="020B0503030403020204" pitchFamily="34" charset="0"/>
            </a:endParaRPr>
          </a:p>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latency of both 802.15.4g and 802.11ah does not increase.</a:t>
            </a:r>
            <a:endParaRPr lang="en-US" altLang="ja-JP" sz="2400" dirty="0">
              <a:solidFill>
                <a:schemeClr val="tx1"/>
              </a:solidFill>
            </a:endParaRPr>
          </a:p>
        </p:txBody>
      </p:sp>
    </p:spTree>
    <p:extLst>
      <p:ext uri="{BB962C8B-B14F-4D97-AF65-F5344CB8AC3E}">
        <p14:creationId xmlns:p14="http://schemas.microsoft.com/office/powerpoint/2010/main" val="102113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3098007-2A00-D587-9154-8400597B65C2}"/>
              </a:ext>
            </a:extLst>
          </p:cNvPr>
          <p:cNvPicPr>
            <a:picLocks noChangeAspect="1"/>
          </p:cNvPicPr>
          <p:nvPr/>
        </p:nvPicPr>
        <p:blipFill>
          <a:blip r:embed="rId2"/>
          <a:stretch>
            <a:fillRect/>
          </a:stretch>
        </p:blipFill>
        <p:spPr>
          <a:xfrm>
            <a:off x="4935107" y="2005553"/>
            <a:ext cx="4177719" cy="2852989"/>
          </a:xfrm>
          <a:prstGeom prst="rect">
            <a:avLst/>
          </a:prstGeom>
        </p:spPr>
      </p:pic>
      <p:pic>
        <p:nvPicPr>
          <p:cNvPr id="3" name="図 2">
            <a:extLst>
              <a:ext uri="{FF2B5EF4-FFF2-40B4-BE49-F238E27FC236}">
                <a16:creationId xmlns:a16="http://schemas.microsoft.com/office/drawing/2014/main" id="{D359D3A9-71D7-175E-AB46-C7F948940F17}"/>
              </a:ext>
            </a:extLst>
          </p:cNvPr>
          <p:cNvPicPr>
            <a:picLocks noChangeAspect="1"/>
          </p:cNvPicPr>
          <p:nvPr/>
        </p:nvPicPr>
        <p:blipFill>
          <a:blip r:embed="rId3"/>
          <a:stretch>
            <a:fillRect/>
          </a:stretch>
        </p:blipFill>
        <p:spPr>
          <a:xfrm>
            <a:off x="294527" y="1996974"/>
            <a:ext cx="4174581" cy="2861569"/>
          </a:xfrm>
          <a:prstGeom prst="rect">
            <a:avLst/>
          </a:prstGeom>
        </p:spPr>
      </p:pic>
      <p:sp>
        <p:nvSpPr>
          <p:cNvPr id="2" name="Title 1"/>
          <p:cNvSpPr>
            <a:spLocks noGrp="1"/>
          </p:cNvSpPr>
          <p:nvPr>
            <p:ph type="title"/>
          </p:nvPr>
        </p:nvSpPr>
        <p:spPr>
          <a:xfrm>
            <a:off x="731520" y="1146454"/>
            <a:ext cx="8288868" cy="890966"/>
          </a:xfrm>
        </p:spPr>
        <p:txBody>
          <a:bodyPr/>
          <a:lstStyle/>
          <a:p>
            <a:r>
              <a:rPr lang="en-US" sz="3200" dirty="0"/>
              <a:t>Simulation results using </a:t>
            </a:r>
            <a:r>
              <a:rPr lang="en-US" sz="3200" dirty="0" err="1"/>
              <a:t>suspendable</a:t>
            </a:r>
            <a:r>
              <a:rPr lang="en-US" sz="3200" dirty="0"/>
              <a:t> CSMA/CA</a:t>
            </a:r>
            <a:br>
              <a:rPr lang="en-US" sz="3200" dirty="0"/>
            </a:br>
            <a:r>
              <a:rPr lang="en-US" sz="2400" dirty="0"/>
              <a:t>IEEE 802.15.4g: </a:t>
            </a:r>
            <a:r>
              <a:rPr lang="en-US" sz="2400" dirty="0">
                <a:solidFill>
                  <a:srgbClr val="FF0000"/>
                </a:solidFill>
              </a:rPr>
              <a:t>OFDM MCS 5</a:t>
            </a:r>
            <a:r>
              <a:rPr lang="en-US" sz="2400" dirty="0"/>
              <a:t>, IEEE 802.11ah: </a:t>
            </a:r>
            <a:r>
              <a:rPr lang="en-US" sz="2400" dirty="0">
                <a:solidFill>
                  <a:srgbClr val="FF0000"/>
                </a:solidFill>
              </a:rPr>
              <a:t>4 MHz </a:t>
            </a:r>
            <a:r>
              <a:rPr lang="en-US" altLang="ja-JP" sz="2400" dirty="0">
                <a:solidFill>
                  <a:schemeClr val="tx1"/>
                </a:solidFill>
              </a:rPr>
              <a:t>(Case (3))</a:t>
            </a:r>
            <a:br>
              <a:rPr lang="en-US" sz="2400" dirty="0"/>
            </a:br>
            <a:r>
              <a:rPr lang="en-US" altLang="ja-JP" sz="2400" kern="0" dirty="0"/>
              <a:t>802.15.4g offered load: </a:t>
            </a:r>
            <a:r>
              <a:rPr lang="en-US" altLang="ja-JP" sz="2400" dirty="0">
                <a:solidFill>
                  <a:schemeClr val="tx1"/>
                </a:solidFill>
              </a:rPr>
              <a:t>2</a:t>
            </a:r>
            <a:r>
              <a:rPr lang="en-US" altLang="ja-JP" sz="2400" kern="0" dirty="0">
                <a:solidFill>
                  <a:schemeClr val="tx1"/>
                </a:solidFill>
              </a:rPr>
              <a:t>0 kbps</a:t>
            </a:r>
            <a:br>
              <a:rPr lang="en-US" altLang="ja-JP" sz="2400" kern="0" dirty="0">
                <a:solidFill>
                  <a:schemeClr val="tx1"/>
                </a:solidFill>
              </a:rPr>
            </a:b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11" name="図 10">
            <a:extLst>
              <a:ext uri="{FF2B5EF4-FFF2-40B4-BE49-F238E27FC236}">
                <a16:creationId xmlns:a16="http://schemas.microsoft.com/office/drawing/2014/main" id="{58A7C9A8-F4FC-ED21-43B4-1E3460022DFF}"/>
              </a:ext>
            </a:extLst>
          </p:cNvPr>
          <p:cNvPicPr>
            <a:picLocks noChangeAspect="1"/>
          </p:cNvPicPr>
          <p:nvPr/>
        </p:nvPicPr>
        <p:blipFill>
          <a:blip r:embed="rId4"/>
          <a:srcRect l="36260" t="27251" r="19774" b="30865"/>
          <a:stretch/>
        </p:blipFill>
        <p:spPr>
          <a:xfrm>
            <a:off x="7181056" y="5341096"/>
            <a:ext cx="2304256" cy="1512168"/>
          </a:xfrm>
          <a:prstGeom prst="rect">
            <a:avLst/>
          </a:prstGeom>
          <a:ln>
            <a:solidFill>
              <a:schemeClr val="tx1"/>
            </a:solidFill>
          </a:ln>
        </p:spPr>
      </p:pic>
      <p:sp>
        <p:nvSpPr>
          <p:cNvPr id="16" name="テキスト ボックス 15">
            <a:extLst>
              <a:ext uri="{FF2B5EF4-FFF2-40B4-BE49-F238E27FC236}">
                <a16:creationId xmlns:a16="http://schemas.microsoft.com/office/drawing/2014/main" id="{2A7C934D-B19F-7C60-4F69-3791158461B7}"/>
              </a:ext>
            </a:extLst>
          </p:cNvPr>
          <p:cNvSpPr txBox="1"/>
          <p:nvPr/>
        </p:nvSpPr>
        <p:spPr>
          <a:xfrm>
            <a:off x="1312404" y="4804084"/>
            <a:ext cx="2306401" cy="400110"/>
          </a:xfrm>
          <a:prstGeom prst="rect">
            <a:avLst/>
          </a:prstGeom>
          <a:noFill/>
        </p:spPr>
        <p:txBody>
          <a:bodyPr wrap="none" rtlCol="0">
            <a:spAutoFit/>
          </a:bodyPr>
          <a:lstStyle/>
          <a:p>
            <a:r>
              <a:rPr kumimoji="1" lang="en-US" altLang="ja-JP" sz="2000" u="sng" dirty="0">
                <a:solidFill>
                  <a:schemeClr val="tx1"/>
                </a:solidFill>
                <a:latin typeface="Calibri" panose="020F0502020204030204" pitchFamily="34" charset="0"/>
                <a:cs typeface="Calibri" panose="020F0502020204030204" pitchFamily="34" charset="0"/>
              </a:rPr>
              <a:t>Packet Delivery Rate</a:t>
            </a:r>
            <a:endParaRPr kumimoji="1" lang="ja-JP" altLang="en-US" sz="2000" u="sng" dirty="0">
              <a:solidFill>
                <a:schemeClr val="tx1"/>
              </a:solidFill>
              <a:latin typeface="Calibri" panose="020F0502020204030204" pitchFamily="34" charset="0"/>
              <a:cs typeface="Calibri" panose="020F0502020204030204" pitchFamily="34" charset="0"/>
            </a:endParaRPr>
          </a:p>
        </p:txBody>
      </p:sp>
      <p:sp>
        <p:nvSpPr>
          <p:cNvPr id="28" name="テキスト ボックス 27">
            <a:extLst>
              <a:ext uri="{FF2B5EF4-FFF2-40B4-BE49-F238E27FC236}">
                <a16:creationId xmlns:a16="http://schemas.microsoft.com/office/drawing/2014/main" id="{538A9D52-CF10-AC68-96C7-543819D2E44F}"/>
              </a:ext>
            </a:extLst>
          </p:cNvPr>
          <p:cNvSpPr txBox="1"/>
          <p:nvPr/>
        </p:nvSpPr>
        <p:spPr>
          <a:xfrm>
            <a:off x="6604992" y="4804084"/>
            <a:ext cx="984244" cy="400110"/>
          </a:xfrm>
          <a:prstGeom prst="rect">
            <a:avLst/>
          </a:prstGeom>
          <a:noFill/>
        </p:spPr>
        <p:txBody>
          <a:bodyPr wrap="none" rtlCol="0">
            <a:spAutoFit/>
          </a:bodyPr>
          <a:lstStyle/>
          <a:p>
            <a:r>
              <a:rPr kumimoji="1" lang="en-US" altLang="ja-JP" sz="2000" u="sng" dirty="0">
                <a:solidFill>
                  <a:schemeClr val="tx1"/>
                </a:solidFill>
                <a:latin typeface="Calibri" panose="020F0502020204030204" pitchFamily="34" charset="0"/>
                <a:cs typeface="Calibri" panose="020F0502020204030204" pitchFamily="34" charset="0"/>
              </a:rPr>
              <a:t>Latency</a:t>
            </a:r>
            <a:endParaRPr kumimoji="1" lang="ja-JP" altLang="en-US" sz="2000" u="sng" dirty="0">
              <a:solidFill>
                <a:schemeClr val="tx1"/>
              </a:solidFill>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46975FAF-A57F-9C88-1395-3BB4CE839809}"/>
              </a:ext>
            </a:extLst>
          </p:cNvPr>
          <p:cNvSpPr txBox="1"/>
          <p:nvPr/>
        </p:nvSpPr>
        <p:spPr>
          <a:xfrm>
            <a:off x="154019" y="5351761"/>
            <a:ext cx="7027037" cy="1077218"/>
          </a:xfrm>
          <a:prstGeom prst="rect">
            <a:avLst/>
          </a:prstGeom>
          <a:noFill/>
        </p:spPr>
        <p:txBody>
          <a:bodyPr wrap="square">
            <a:spAutoFit/>
          </a:bodyPr>
          <a:lstStyle/>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packet delivery rate of 802.15.4g slightly increases by applying </a:t>
            </a:r>
            <a:r>
              <a:rPr lang="en-US" altLang="ja-JP" sz="1600" b="0" i="0" dirty="0" err="1">
                <a:solidFill>
                  <a:srgbClr val="373A3C"/>
                </a:solidFill>
                <a:effectLst/>
                <a:latin typeface="Source Sans Pro" panose="020B0503030403020204" pitchFamily="34" charset="0"/>
              </a:rPr>
              <a:t>suspendable</a:t>
            </a:r>
            <a:r>
              <a:rPr lang="en-US" altLang="ja-JP" sz="1600" b="0" i="0" dirty="0">
                <a:solidFill>
                  <a:srgbClr val="373A3C"/>
                </a:solidFill>
                <a:effectLst/>
                <a:latin typeface="Source Sans Pro" panose="020B0503030403020204" pitchFamily="34" charset="0"/>
              </a:rPr>
              <a:t> CSMA/CA.</a:t>
            </a:r>
          </a:p>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packet delivery rate of 802.11ah does not decrease.</a:t>
            </a:r>
            <a:endParaRPr lang="en-US" altLang="ja-JP" sz="1800" dirty="0">
              <a:solidFill>
                <a:srgbClr val="373A3C"/>
              </a:solidFill>
              <a:latin typeface="Source Sans Pro" panose="020B0503030403020204" pitchFamily="34" charset="0"/>
            </a:endParaRPr>
          </a:p>
          <a:p>
            <a:pPr marL="285750" indent="-285750">
              <a:buFont typeface="Arial" panose="020B0604020202020204" pitchFamily="34" charset="0"/>
              <a:buChar char="•"/>
            </a:pPr>
            <a:r>
              <a:rPr lang="en-US" altLang="ja-JP" sz="1600" b="0" i="0" dirty="0">
                <a:solidFill>
                  <a:srgbClr val="373A3C"/>
                </a:solidFill>
                <a:effectLst/>
                <a:latin typeface="Source Sans Pro" panose="020B0503030403020204" pitchFamily="34" charset="0"/>
              </a:rPr>
              <a:t>The latency of both 802.15.4g and 802.11ah does not increase.</a:t>
            </a:r>
            <a:endParaRPr lang="en-US" altLang="ja-JP" sz="2400" dirty="0">
              <a:solidFill>
                <a:schemeClr val="tx1"/>
              </a:solidFill>
            </a:endParaRPr>
          </a:p>
        </p:txBody>
      </p:sp>
    </p:spTree>
    <p:extLst>
      <p:ext uri="{BB962C8B-B14F-4D97-AF65-F5344CB8AC3E}">
        <p14:creationId xmlns:p14="http://schemas.microsoft.com/office/powerpoint/2010/main" val="279394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76584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Summary</a:t>
            </a:r>
          </a:p>
        </p:txBody>
      </p:sp>
      <p:sp>
        <p:nvSpPr>
          <p:cNvPr id="4098" name="Rectangle 2"/>
          <p:cNvSpPr>
            <a:spLocks noGrp="1" noChangeArrowheads="1"/>
          </p:cNvSpPr>
          <p:nvPr>
            <p:ph idx="1"/>
          </p:nvPr>
        </p:nvSpPr>
        <p:spPr>
          <a:xfrm>
            <a:off x="731520" y="1497360"/>
            <a:ext cx="8290560" cy="500504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solidFill>
                  <a:schemeClr val="tx1"/>
                </a:solidFill>
              </a:rPr>
              <a:t>Presentation to TG3a of simulation evaluation for coexistence of IEEE 802.15.4g and IEEE 802.11ah using new simulation parameters for smart utility use cases.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dirty="0">
                <a:solidFill>
                  <a:schemeClr val="tx1"/>
                </a:solidFill>
              </a:rPr>
              <a:t>This document summarizes the simulation results reported to TG3a to date, including 19-19/0019r0, 19-18/0056r3, 19-24/0032r0, 19-24/0042r1 and 19-25/0006r0.</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solidFill>
                  <a:schemeClr val="tx1"/>
                </a:solidFill>
              </a:rPr>
              <a:t>This document gathers relevant material </a:t>
            </a:r>
            <a:r>
              <a:rPr lang="en-GB">
                <a:solidFill>
                  <a:schemeClr val="tx1"/>
                </a:solidFill>
              </a:rPr>
              <a:t>from 19-24/0018r0 and </a:t>
            </a:r>
            <a:r>
              <a:rPr lang="en-GB" dirty="0">
                <a:solidFill>
                  <a:schemeClr val="tx1"/>
                </a:solidFill>
              </a:rPr>
              <a:t>19-18/0039r1</a:t>
            </a:r>
            <a:r>
              <a:rPr lang="ja-JP" altLang="en-US" dirty="0">
                <a:solidFill>
                  <a:schemeClr val="tx1"/>
                </a:solidFill>
              </a:rPr>
              <a:t> </a:t>
            </a:r>
            <a:r>
              <a:rPr lang="en-US" altLang="ja-JP" dirty="0">
                <a:solidFill>
                  <a:schemeClr val="tx1"/>
                </a:solidFill>
              </a:rPr>
              <a:t>for</a:t>
            </a:r>
            <a:r>
              <a:rPr lang="ja-JP" altLang="en-US" dirty="0">
                <a:solidFill>
                  <a:schemeClr val="tx1"/>
                </a:solidFill>
              </a:rPr>
              <a:t> </a:t>
            </a:r>
            <a:r>
              <a:rPr lang="en-US" altLang="ja-JP" dirty="0">
                <a:solidFill>
                  <a:schemeClr val="tx1"/>
                </a:solidFill>
              </a:rPr>
              <a:t>simulation</a:t>
            </a:r>
            <a:r>
              <a:rPr lang="ja-JP" altLang="en-US" dirty="0">
                <a:solidFill>
                  <a:schemeClr val="tx1"/>
                </a:solidFill>
              </a:rPr>
              <a:t> </a:t>
            </a:r>
            <a:r>
              <a:rPr lang="en-US" altLang="ja-JP" dirty="0">
                <a:solidFill>
                  <a:schemeClr val="tx1"/>
                </a:solidFill>
              </a:rPr>
              <a:t>conditions</a:t>
            </a:r>
            <a:r>
              <a:rPr lang="ja-JP" altLang="en-US" dirty="0">
                <a:solidFill>
                  <a:schemeClr val="tx1"/>
                </a:solidFill>
              </a:rPr>
              <a:t> </a:t>
            </a:r>
            <a:r>
              <a:rPr lang="en-US" altLang="ja-JP" dirty="0">
                <a:solidFill>
                  <a:schemeClr val="tx1"/>
                </a:solidFill>
              </a:rPr>
              <a:t>and</a:t>
            </a:r>
            <a:r>
              <a:rPr lang="ja-JP" altLang="en-US" dirty="0">
                <a:solidFill>
                  <a:schemeClr val="tx1"/>
                </a:solidFill>
              </a:rPr>
              <a:t> </a:t>
            </a:r>
            <a:r>
              <a:rPr lang="en-US" altLang="ja-JP" dirty="0">
                <a:solidFill>
                  <a:schemeClr val="tx1"/>
                </a:solidFill>
              </a:rPr>
              <a:t>use</a:t>
            </a:r>
            <a:r>
              <a:rPr lang="ja-JP" altLang="en-US" dirty="0">
                <a:solidFill>
                  <a:schemeClr val="tx1"/>
                </a:solidFill>
              </a:rPr>
              <a:t> </a:t>
            </a:r>
            <a:r>
              <a:rPr lang="en-US" altLang="ja-JP" dirty="0">
                <a:solidFill>
                  <a:schemeClr val="tx1"/>
                </a:solidFill>
              </a:rPr>
              <a:t>cases.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altLang="ja-JP" dirty="0">
              <a:solidFill>
                <a:schemeClr val="tx1"/>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 name="Date Placeholder 3"/>
          <p:cNvSpPr>
            <a:spLocks noGrp="1"/>
          </p:cNvSpPr>
          <p:nvPr>
            <p:ph type="dt" idx="15"/>
          </p:nvPr>
        </p:nvSpPr>
        <p:spPr>
          <a:xfrm>
            <a:off x="743374" y="355601"/>
            <a:ext cx="2761816" cy="291254"/>
          </a:xfrm>
        </p:spPr>
        <p:txBody>
          <a:bodyPr/>
          <a:lstStyle/>
          <a:p>
            <a:r>
              <a:rPr lang="en-US" altLang="ja-JP" dirty="0"/>
              <a:t>May 2025</a:t>
            </a:r>
            <a:endParaRPr lang="en-GB" altLang="ja-JP" dirty="0"/>
          </a:p>
        </p:txBody>
      </p:sp>
      <p:sp>
        <p:nvSpPr>
          <p:cNvPr id="2" name="Footer Placeholder 4">
            <a:extLst>
              <a:ext uri="{FF2B5EF4-FFF2-40B4-BE49-F238E27FC236}">
                <a16:creationId xmlns:a16="http://schemas.microsoft.com/office/drawing/2014/main" id="{1CD8069C-961A-4372-E605-020C9537CA93}"/>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2815615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dirty="0"/>
              <a:t>Summary</a:t>
            </a:r>
          </a:p>
        </p:txBody>
      </p:sp>
      <p:sp>
        <p:nvSpPr>
          <p:cNvPr id="3" name="Content Placeholder 2"/>
          <p:cNvSpPr>
            <a:spLocks noGrp="1"/>
          </p:cNvSpPr>
          <p:nvPr>
            <p:ph idx="1"/>
          </p:nvPr>
        </p:nvSpPr>
        <p:spPr>
          <a:xfrm>
            <a:off x="556320" y="1497361"/>
            <a:ext cx="8640960" cy="5409747"/>
          </a:xfrm>
        </p:spPr>
        <p:txBody>
          <a:bodyPr/>
          <a:lstStyle/>
          <a:p>
            <a:r>
              <a:rPr lang="en-US" altLang="ja-JP" dirty="0"/>
              <a:t>802.11ah impacts 802.15.4g SUN FSK and OFDM PHY packet delivery.</a:t>
            </a:r>
          </a:p>
          <a:p>
            <a:r>
              <a:rPr lang="en-US" altLang="ja-JP" dirty="0"/>
              <a:t>802.15.4g SUN FSK and OFDM PHY impacts packet latency of 802.11ah 1MHz, but no much impact for 802.11ah 4MHz.</a:t>
            </a:r>
            <a:br>
              <a:rPr lang="en-US" altLang="ja-JP" dirty="0"/>
            </a:br>
            <a:endParaRPr lang="en-US" altLang="ja-JP" dirty="0"/>
          </a:p>
          <a:p>
            <a:r>
              <a:rPr lang="en-US" altLang="ja-JP" dirty="0"/>
              <a:t>New feature “</a:t>
            </a:r>
            <a:r>
              <a:rPr lang="en-US" altLang="ja-JP" dirty="0" err="1"/>
              <a:t>Suspendable</a:t>
            </a:r>
            <a:r>
              <a:rPr lang="en-US" altLang="ja-JP" dirty="0"/>
              <a:t> CAMA/CA” on IEEE 802.15.4-2024 improves the coexistence performance (packet delivery rate) of IEEE 802.15.4g and IEEE 802.11ah.</a:t>
            </a:r>
            <a:br>
              <a:rPr lang="en-US" altLang="ja-JP" dirty="0"/>
            </a:br>
            <a:endParaRPr lang="en-US" altLang="ja-JP" dirty="0"/>
          </a:p>
          <a:p>
            <a:r>
              <a:rPr lang="en-US" altLang="ja-JP" dirty="0"/>
              <a:t>We would propose </a:t>
            </a:r>
            <a:r>
              <a:rPr lang="en-US" altLang="ja-JP" dirty="0" err="1"/>
              <a:t>Suspendable</a:t>
            </a:r>
            <a:r>
              <a:rPr lang="en-US" altLang="ja-JP" dirty="0"/>
              <a:t> CAMA/CA as the one of the update candidate for IEEE 802.19.3a Recommended Practice.</a:t>
            </a:r>
          </a:p>
          <a:p>
            <a:pPr marL="0" indent="0">
              <a:buNone/>
            </a:pPr>
            <a:endParaRPr lang="en-US" sz="2000" dirty="0"/>
          </a:p>
          <a:p>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6" name="Date Placeholder 5"/>
          <p:cNvSpPr>
            <a:spLocks noGrp="1"/>
          </p:cNvSpPr>
          <p:nvPr>
            <p:ph type="dt" idx="15"/>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F9F21D6-CAE4-8FF7-40B3-C91C63BDEDB1}"/>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210237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altLang="ja-JP" sz="2800" dirty="0"/>
              <a:t>Background: S1G Coexistence Simulations in TG3</a:t>
            </a:r>
            <a:endParaRPr lang="en-US" sz="2800" dirty="0"/>
          </a:p>
        </p:txBody>
      </p:sp>
      <p:sp>
        <p:nvSpPr>
          <p:cNvPr id="3" name="Content Placeholder 2"/>
          <p:cNvSpPr>
            <a:spLocks noGrp="1"/>
          </p:cNvSpPr>
          <p:nvPr>
            <p:ph idx="1"/>
          </p:nvPr>
        </p:nvSpPr>
        <p:spPr>
          <a:xfrm>
            <a:off x="556320" y="1497361"/>
            <a:ext cx="8640960" cy="5292587"/>
          </a:xfrm>
        </p:spPr>
        <p:txBody>
          <a:bodyPr/>
          <a:lstStyle/>
          <a:p>
            <a:pPr>
              <a:spcBef>
                <a:spcPts val="300"/>
              </a:spcBef>
            </a:pPr>
            <a:r>
              <a:rPr lang="en-US" sz="1800" dirty="0"/>
              <a:t>Developed the coexistence simulator based on NS-3.23, which support IEEE 802.15.4g-FSK (400 </a:t>
            </a:r>
            <a:r>
              <a:rPr lang="en-US" sz="1800" dirty="0" err="1"/>
              <a:t>KHz</a:t>
            </a:r>
            <a:r>
              <a:rPr lang="en-US" sz="1800" dirty="0"/>
              <a:t> bandwidth) and IEEE 802.11ah (1 MHz bandwidth) for IEEE 802.19.3. </a:t>
            </a:r>
          </a:p>
          <a:p>
            <a:pPr>
              <a:spcBef>
                <a:spcPts val="300"/>
              </a:spcBef>
            </a:pPr>
            <a:r>
              <a:rPr lang="en-US" altLang="ja-JP" sz="1800" dirty="0"/>
              <a:t>Extended this simulator to support IEEE 802.15.4-OFDM (400 </a:t>
            </a:r>
            <a:r>
              <a:rPr lang="en-US" altLang="ja-JP" sz="1800" dirty="0" err="1"/>
              <a:t>KHz</a:t>
            </a:r>
            <a:r>
              <a:rPr lang="en-US" altLang="ja-JP" sz="1800" dirty="0"/>
              <a:t> bandwidth) and IEEE 802.11ah (4MHz bandwidth) to evaluate IEEE 802.19.3a.</a:t>
            </a:r>
            <a:endParaRPr lang="en-US" sz="1800" dirty="0"/>
          </a:p>
          <a:p>
            <a:pPr>
              <a:spcBef>
                <a:spcPts val="300"/>
              </a:spcBef>
            </a:pPr>
            <a:r>
              <a:rPr lang="en-US" sz="1800" dirty="0"/>
              <a:t>Simulation parameters and simulator deployment were discussed in TG3.</a:t>
            </a:r>
          </a:p>
          <a:p>
            <a:pPr lvl="1">
              <a:spcBef>
                <a:spcPts val="300"/>
              </a:spcBef>
            </a:pPr>
            <a:r>
              <a:rPr lang="en-US" sz="1600" dirty="0"/>
              <a:t>[19-18/0039r1] </a:t>
            </a:r>
            <a:r>
              <a:rPr lang="en-GB" altLang="ja-JP" sz="1600" dirty="0"/>
              <a:t>Steve </a:t>
            </a:r>
            <a:r>
              <a:rPr lang="en-GB" altLang="ja-JP" sz="1600" dirty="0" err="1"/>
              <a:t>Shellhammer</a:t>
            </a:r>
            <a:r>
              <a:rPr lang="en-GB" altLang="ja-JP" sz="1600" dirty="0"/>
              <a:t>, “Sub-1GHz Coexistence Simulation Parameters”</a:t>
            </a:r>
          </a:p>
          <a:p>
            <a:pPr lvl="1">
              <a:spcBef>
                <a:spcPts val="300"/>
              </a:spcBef>
            </a:pPr>
            <a:r>
              <a:rPr lang="en-US" sz="1600" dirty="0"/>
              <a:t>[19-19/0021r2] Yukimasa Nagai, “</a:t>
            </a:r>
            <a:r>
              <a:rPr lang="en-GB" altLang="ja-JP" sz="1600" dirty="0"/>
              <a:t>S1G Coexistence Simulation Profile</a:t>
            </a:r>
            <a:r>
              <a:rPr lang="en-US" altLang="ja-JP" sz="1600" dirty="0"/>
              <a:t>”</a:t>
            </a:r>
          </a:p>
          <a:p>
            <a:pPr lvl="1">
              <a:spcBef>
                <a:spcPts val="300"/>
              </a:spcBef>
            </a:pPr>
            <a:r>
              <a:rPr lang="en-US" sz="1600" dirty="0"/>
              <a:t>[19-18/0071r0] </a:t>
            </a:r>
            <a:r>
              <a:rPr lang="en-US" sz="1600" dirty="0" err="1"/>
              <a:t>Takenori</a:t>
            </a:r>
            <a:r>
              <a:rPr lang="en-US" sz="1600" dirty="0"/>
              <a:t> Sumi, “</a:t>
            </a:r>
            <a:r>
              <a:rPr lang="en-GB" altLang="ja-JP" sz="1600" dirty="0"/>
              <a:t>Sub-1GHz Coexistence Simulation Models Update”</a:t>
            </a:r>
          </a:p>
          <a:p>
            <a:pPr>
              <a:spcBef>
                <a:spcPts val="300"/>
              </a:spcBef>
            </a:pPr>
            <a:r>
              <a:rPr lang="en-US" sz="1800" dirty="0"/>
              <a:t>Simulation parameters were updated in TG3a.</a:t>
            </a:r>
          </a:p>
          <a:p>
            <a:pPr lvl="1">
              <a:spcBef>
                <a:spcPts val="300"/>
              </a:spcBef>
            </a:pPr>
            <a:r>
              <a:rPr lang="en-US" sz="1600" dirty="0"/>
              <a:t>[19-24/0018r0] Yukimasa Nagai, “</a:t>
            </a:r>
            <a:r>
              <a:rPr lang="en-GB" altLang="ja-JP" sz="1600" dirty="0"/>
              <a:t>Simulation Parameter Update for S1G Bands OFDM systems”</a:t>
            </a:r>
            <a:endParaRPr lang="en-US" sz="1600" dirty="0"/>
          </a:p>
          <a:p>
            <a:pPr>
              <a:spcBef>
                <a:spcPts val="300"/>
              </a:spcBef>
            </a:pPr>
            <a:r>
              <a:rPr lang="en-US" sz="1800" dirty="0"/>
              <a:t>Simulation results were also shared in TG3.</a:t>
            </a:r>
          </a:p>
          <a:p>
            <a:pPr lvl="1">
              <a:spcBef>
                <a:spcPts val="300"/>
              </a:spcBef>
            </a:pPr>
            <a:r>
              <a:rPr lang="en-US" sz="1600" dirty="0"/>
              <a:t>19-19/0019r1, 19-18/0056r3</a:t>
            </a:r>
          </a:p>
          <a:p>
            <a:pPr>
              <a:spcBef>
                <a:spcPts val="300"/>
              </a:spcBef>
            </a:pPr>
            <a:endParaRPr lang="en-US" sz="2000" dirty="0"/>
          </a:p>
          <a:p>
            <a:pPr marL="0" indent="0">
              <a:spcBef>
                <a:spcPts val="300"/>
              </a:spcBef>
              <a:buNone/>
            </a:pPr>
            <a:endParaRPr lang="en-US" sz="1800" dirty="0"/>
          </a:p>
          <a:p>
            <a:pPr lvl="2">
              <a:spcBef>
                <a:spcPts val="300"/>
              </a:spcBef>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197612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10" name="図 9">
            <a:extLst>
              <a:ext uri="{FF2B5EF4-FFF2-40B4-BE49-F238E27FC236}">
                <a16:creationId xmlns:a16="http://schemas.microsoft.com/office/drawing/2014/main" id="{A1238EED-8DC0-F8EC-DF71-39702FD88F71}"/>
              </a:ext>
            </a:extLst>
          </p:cNvPr>
          <p:cNvPicPr>
            <a:picLocks noChangeAspect="1"/>
          </p:cNvPicPr>
          <p:nvPr/>
        </p:nvPicPr>
        <p:blipFill>
          <a:blip r:embed="rId2"/>
          <a:stretch>
            <a:fillRect/>
          </a:stretch>
        </p:blipFill>
        <p:spPr>
          <a:xfrm>
            <a:off x="33633" y="1819487"/>
            <a:ext cx="4847580" cy="3627965"/>
          </a:xfrm>
          <a:prstGeom prst="rect">
            <a:avLst/>
          </a:prstGeom>
          <a:ln>
            <a:solidFill>
              <a:schemeClr val="tx1"/>
            </a:solidFill>
          </a:ln>
        </p:spPr>
      </p:pic>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pic>
        <p:nvPicPr>
          <p:cNvPr id="14" name="図 13">
            <a:extLst>
              <a:ext uri="{FF2B5EF4-FFF2-40B4-BE49-F238E27FC236}">
                <a16:creationId xmlns:a16="http://schemas.microsoft.com/office/drawing/2014/main" id="{BBF2BFDD-1581-B132-614B-88FE0C81E981}"/>
              </a:ext>
            </a:extLst>
          </p:cNvPr>
          <p:cNvPicPr>
            <a:picLocks noChangeAspect="1"/>
          </p:cNvPicPr>
          <p:nvPr/>
        </p:nvPicPr>
        <p:blipFill>
          <a:blip r:embed="rId3"/>
          <a:stretch>
            <a:fillRect/>
          </a:stretch>
        </p:blipFill>
        <p:spPr>
          <a:xfrm>
            <a:off x="4912818" y="1823491"/>
            <a:ext cx="4822298" cy="3623961"/>
          </a:xfrm>
          <a:prstGeom prst="rect">
            <a:avLst/>
          </a:prstGeom>
          <a:noFill/>
          <a:ln>
            <a:solidFill>
              <a:schemeClr val="tx1"/>
            </a:solidFill>
          </a:ln>
        </p:spPr>
      </p:pic>
      <p:sp>
        <p:nvSpPr>
          <p:cNvPr id="15" name="テキスト ボックス 14">
            <a:extLst>
              <a:ext uri="{FF2B5EF4-FFF2-40B4-BE49-F238E27FC236}">
                <a16:creationId xmlns:a16="http://schemas.microsoft.com/office/drawing/2014/main" id="{3FC6E1D6-845C-C86B-71E7-5C2047F757DD}"/>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19-18/0039r1</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197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pic>
        <p:nvPicPr>
          <p:cNvPr id="11" name="図 10">
            <a:extLst>
              <a:ext uri="{FF2B5EF4-FFF2-40B4-BE49-F238E27FC236}">
                <a16:creationId xmlns:a16="http://schemas.microsoft.com/office/drawing/2014/main" id="{D1B59BAE-3DE2-6FC3-D5D9-BD32992A5A43}"/>
              </a:ext>
            </a:extLst>
          </p:cNvPr>
          <p:cNvPicPr>
            <a:picLocks noChangeAspect="1"/>
          </p:cNvPicPr>
          <p:nvPr/>
        </p:nvPicPr>
        <p:blipFill>
          <a:blip r:embed="rId2"/>
          <a:stretch>
            <a:fillRect/>
          </a:stretch>
        </p:blipFill>
        <p:spPr>
          <a:xfrm>
            <a:off x="35516" y="1818000"/>
            <a:ext cx="4849200" cy="3641263"/>
          </a:xfrm>
          <a:prstGeom prst="rect">
            <a:avLst/>
          </a:prstGeom>
          <a:ln>
            <a:solidFill>
              <a:schemeClr val="tx1"/>
            </a:solidFill>
          </a:ln>
        </p:spPr>
      </p:pic>
      <p:pic>
        <p:nvPicPr>
          <p:cNvPr id="15" name="図 14">
            <a:extLst>
              <a:ext uri="{FF2B5EF4-FFF2-40B4-BE49-F238E27FC236}">
                <a16:creationId xmlns:a16="http://schemas.microsoft.com/office/drawing/2014/main" id="{7FB008BE-7299-ACAA-1689-60C2CF4F51F3}"/>
              </a:ext>
            </a:extLst>
          </p:cNvPr>
          <p:cNvPicPr>
            <a:picLocks noChangeAspect="1"/>
          </p:cNvPicPr>
          <p:nvPr/>
        </p:nvPicPr>
        <p:blipFill>
          <a:blip r:embed="rId3"/>
          <a:stretch>
            <a:fillRect/>
          </a:stretch>
        </p:blipFill>
        <p:spPr>
          <a:xfrm>
            <a:off x="4905832" y="1818000"/>
            <a:ext cx="4849200" cy="3636416"/>
          </a:xfrm>
          <a:prstGeom prst="rect">
            <a:avLst/>
          </a:prstGeom>
          <a:ln>
            <a:solidFill>
              <a:schemeClr val="tx1"/>
            </a:solidFill>
          </a:ln>
        </p:spPr>
      </p:pic>
      <p:sp>
        <p:nvSpPr>
          <p:cNvPr id="16" name="テキスト ボックス 15">
            <a:extLst>
              <a:ext uri="{FF2B5EF4-FFF2-40B4-BE49-F238E27FC236}">
                <a16:creationId xmlns:a16="http://schemas.microsoft.com/office/drawing/2014/main" id="{752432B5-D8A2-6091-0B80-C537F478DC52}"/>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19-18/0039r1</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369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2800" dirty="0"/>
              <a:t>Simulation parameters were updated </a:t>
            </a:r>
            <a:br>
              <a:rPr lang="en-US" altLang="ja-JP" sz="2800" dirty="0"/>
            </a:br>
            <a:r>
              <a:rPr lang="en-US" altLang="ja-JP" sz="2800" dirty="0"/>
              <a:t>at the TG3a May 2024 meeting.</a:t>
            </a:r>
            <a:endParaRPr lang="ja-JP" altLang="en-US" sz="2800" dirty="0"/>
          </a:p>
        </p:txBody>
      </p:sp>
      <p:sp>
        <p:nvSpPr>
          <p:cNvPr id="10" name="テキスト ボックス 9">
            <a:extLst>
              <a:ext uri="{FF2B5EF4-FFF2-40B4-BE49-F238E27FC236}">
                <a16:creationId xmlns:a16="http://schemas.microsoft.com/office/drawing/2014/main" id="{933E7764-41C2-A933-27BD-F71F1FFB6768}"/>
              </a:ext>
            </a:extLst>
          </p:cNvPr>
          <p:cNvSpPr txBox="1"/>
          <p:nvPr/>
        </p:nvSpPr>
        <p:spPr>
          <a:xfrm>
            <a:off x="7649108" y="6451394"/>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19-24/0018r0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13" name="図 12">
            <a:extLst>
              <a:ext uri="{FF2B5EF4-FFF2-40B4-BE49-F238E27FC236}">
                <a16:creationId xmlns:a16="http://schemas.microsoft.com/office/drawing/2014/main" id="{F35369B9-5462-93C3-EB13-6D5BCA5FF19E}"/>
              </a:ext>
            </a:extLst>
          </p:cNvPr>
          <p:cNvPicPr>
            <a:picLocks noChangeAspect="1"/>
          </p:cNvPicPr>
          <p:nvPr/>
        </p:nvPicPr>
        <p:blipFill>
          <a:blip r:embed="rId2"/>
          <a:stretch>
            <a:fillRect/>
          </a:stretch>
        </p:blipFill>
        <p:spPr>
          <a:xfrm>
            <a:off x="1564432" y="1769728"/>
            <a:ext cx="6315803" cy="4696184"/>
          </a:xfrm>
          <a:prstGeom prst="rect">
            <a:avLst/>
          </a:prstGeom>
          <a:ln>
            <a:solidFill>
              <a:schemeClr val="tx1"/>
            </a:solidFill>
          </a:ln>
        </p:spPr>
      </p:pic>
    </p:spTree>
    <p:extLst>
      <p:ext uri="{BB962C8B-B14F-4D97-AF65-F5344CB8AC3E}">
        <p14:creationId xmlns:p14="http://schemas.microsoft.com/office/powerpoint/2010/main" val="299670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2800" dirty="0"/>
              <a:t>Simulation parameters were updated </a:t>
            </a:r>
            <a:br>
              <a:rPr lang="en-US" altLang="ja-JP" sz="2800" dirty="0"/>
            </a:br>
            <a:r>
              <a:rPr lang="en-US" altLang="ja-JP" sz="2800" dirty="0"/>
              <a:t>at the TG3a May 2024 meeting.</a:t>
            </a:r>
            <a:endParaRPr lang="ja-JP" altLang="en-US" sz="2800" dirty="0"/>
          </a:p>
        </p:txBody>
      </p:sp>
      <p:sp>
        <p:nvSpPr>
          <p:cNvPr id="10" name="テキスト ボックス 9">
            <a:extLst>
              <a:ext uri="{FF2B5EF4-FFF2-40B4-BE49-F238E27FC236}">
                <a16:creationId xmlns:a16="http://schemas.microsoft.com/office/drawing/2014/main" id="{933E7764-41C2-A933-27BD-F71F1FFB6768}"/>
              </a:ext>
            </a:extLst>
          </p:cNvPr>
          <p:cNvSpPr txBox="1"/>
          <p:nvPr/>
        </p:nvSpPr>
        <p:spPr>
          <a:xfrm>
            <a:off x="7685112" y="6451394"/>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19-24/0018r0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15" name="図 14">
            <a:extLst>
              <a:ext uri="{FF2B5EF4-FFF2-40B4-BE49-F238E27FC236}">
                <a16:creationId xmlns:a16="http://schemas.microsoft.com/office/drawing/2014/main" id="{8323DE53-9653-1FFF-8273-D44B57D1CA4C}"/>
              </a:ext>
            </a:extLst>
          </p:cNvPr>
          <p:cNvPicPr>
            <a:picLocks noChangeAspect="1"/>
          </p:cNvPicPr>
          <p:nvPr/>
        </p:nvPicPr>
        <p:blipFill>
          <a:blip r:embed="rId2"/>
          <a:stretch>
            <a:fillRect/>
          </a:stretch>
        </p:blipFill>
        <p:spPr>
          <a:xfrm>
            <a:off x="1888468" y="1958810"/>
            <a:ext cx="6014735" cy="4507102"/>
          </a:xfrm>
          <a:prstGeom prst="rect">
            <a:avLst/>
          </a:prstGeom>
          <a:ln>
            <a:solidFill>
              <a:schemeClr val="tx1"/>
            </a:solidFill>
          </a:ln>
        </p:spPr>
      </p:pic>
      <p:sp>
        <p:nvSpPr>
          <p:cNvPr id="3" name="四角形: 角を丸くする 2">
            <a:extLst>
              <a:ext uri="{FF2B5EF4-FFF2-40B4-BE49-F238E27FC236}">
                <a16:creationId xmlns:a16="http://schemas.microsoft.com/office/drawing/2014/main" id="{E43E8010-B904-B1CF-2B91-3406CE67B840}"/>
              </a:ext>
            </a:extLst>
          </p:cNvPr>
          <p:cNvSpPr/>
          <p:nvPr/>
        </p:nvSpPr>
        <p:spPr bwMode="auto">
          <a:xfrm>
            <a:off x="5776900" y="4437235"/>
            <a:ext cx="1728192" cy="900100"/>
          </a:xfrm>
          <a:prstGeom prst="roundRect">
            <a:avLst>
              <a:gd name="adj" fmla="val 5968"/>
            </a:avLst>
          </a:prstGeom>
          <a:noFill/>
          <a:ln w="38100">
            <a:prstDash val="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四角形: 角を丸くする 6">
            <a:extLst>
              <a:ext uri="{FF2B5EF4-FFF2-40B4-BE49-F238E27FC236}">
                <a16:creationId xmlns:a16="http://schemas.microsoft.com/office/drawing/2014/main" id="{0BB06C3C-D259-C4DF-A4E6-2667E0F8D531}"/>
              </a:ext>
            </a:extLst>
          </p:cNvPr>
          <p:cNvSpPr/>
          <p:nvPr/>
        </p:nvSpPr>
        <p:spPr bwMode="auto">
          <a:xfrm>
            <a:off x="4084712" y="4437235"/>
            <a:ext cx="1620180" cy="917146"/>
          </a:xfrm>
          <a:prstGeom prst="roundRect">
            <a:avLst>
              <a:gd name="adj" fmla="val 5968"/>
            </a:avLst>
          </a:prstGeom>
          <a:noFill/>
          <a:ln w="38100">
            <a:solidFill>
              <a:schemeClr val="accent2"/>
            </a:solidFill>
            <a:prstDash val="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09823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B87059A-EE89-6D64-B66F-DE90E5653C38}"/>
              </a:ext>
            </a:extLst>
          </p:cNvPr>
          <p:cNvPicPr>
            <a:picLocks noChangeAspect="1"/>
          </p:cNvPicPr>
          <p:nvPr/>
        </p:nvPicPr>
        <p:blipFill>
          <a:blip r:embed="rId2"/>
          <a:stretch>
            <a:fillRect/>
          </a:stretch>
        </p:blipFill>
        <p:spPr>
          <a:xfrm>
            <a:off x="283419" y="1845353"/>
            <a:ext cx="4125329" cy="2853403"/>
          </a:xfrm>
          <a:prstGeom prst="rect">
            <a:avLst/>
          </a:prstGeom>
        </p:spPr>
      </p:pic>
      <p:sp>
        <p:nvSpPr>
          <p:cNvPr id="2" name="Title 1"/>
          <p:cNvSpPr>
            <a:spLocks noGrp="1"/>
          </p:cNvSpPr>
          <p:nvPr>
            <p:ph type="title"/>
          </p:nvPr>
        </p:nvSpPr>
        <p:spPr>
          <a:xfrm>
            <a:off x="731520" y="731523"/>
            <a:ext cx="8288868" cy="890966"/>
          </a:xfrm>
        </p:spPr>
        <p:txBody>
          <a:bodyPr/>
          <a:lstStyle/>
          <a:p>
            <a:r>
              <a:rPr lang="en-US" sz="3200" dirty="0"/>
              <a:t>Simulation Result (Packet Delivery Rate)</a:t>
            </a:r>
            <a:br>
              <a:rPr lang="en-US" sz="3200" dirty="0"/>
            </a:br>
            <a:r>
              <a:rPr lang="en-US" altLang="ja-JP" sz="2400" kern="0" dirty="0"/>
              <a:t>802.15.4g offered load: </a:t>
            </a:r>
            <a:r>
              <a:rPr lang="en-US" altLang="ja-JP" sz="2400" dirty="0">
                <a:solidFill>
                  <a:schemeClr val="tx1"/>
                </a:solidFill>
              </a:rPr>
              <a:t>2</a:t>
            </a:r>
            <a:r>
              <a:rPr lang="en-US" altLang="ja-JP" sz="2400" kern="0" dirty="0">
                <a:solidFill>
                  <a:schemeClr val="tx1"/>
                </a:solidFill>
              </a:rPr>
              <a:t>0 kbps</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pSp>
        <p:nvGrpSpPr>
          <p:cNvPr id="31" name="グループ化 30">
            <a:extLst>
              <a:ext uri="{FF2B5EF4-FFF2-40B4-BE49-F238E27FC236}">
                <a16:creationId xmlns:a16="http://schemas.microsoft.com/office/drawing/2014/main" id="{D6F14CB9-A98B-B742-BE0E-82EF0D1F692C}"/>
              </a:ext>
            </a:extLst>
          </p:cNvPr>
          <p:cNvGrpSpPr>
            <a:grpSpLocks noChangeAspect="1"/>
          </p:cNvGrpSpPr>
          <p:nvPr/>
        </p:nvGrpSpPr>
        <p:grpSpPr>
          <a:xfrm>
            <a:off x="4624772" y="5179934"/>
            <a:ext cx="5004557" cy="1656920"/>
            <a:chOff x="3976699" y="5385792"/>
            <a:chExt cx="5220581" cy="1728442"/>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3976699" y="5385792"/>
              <a:ext cx="5220581" cy="1728442"/>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3"/>
            <a:srcRect l="13307" t="17298" r="19465" b="72343"/>
            <a:stretch/>
          </p:blipFill>
          <p:spPr>
            <a:xfrm>
              <a:off x="4151148" y="5947795"/>
              <a:ext cx="2734718" cy="338554"/>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3"/>
            <a:srcRect l="14527" t="46114" r="20074" b="46531"/>
            <a:stretch/>
          </p:blipFill>
          <p:spPr>
            <a:xfrm>
              <a:off x="4223624" y="6834515"/>
              <a:ext cx="2660335" cy="240389"/>
            </a:xfrm>
            <a:prstGeom prst="rect">
              <a:avLst/>
            </a:prstGeom>
          </p:spPr>
        </p:pic>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3"/>
            <a:srcRect l="11814" t="59630" r="35236" b="28950"/>
            <a:stretch/>
          </p:blipFill>
          <p:spPr>
            <a:xfrm>
              <a:off x="6899312" y="5990504"/>
              <a:ext cx="2153952" cy="373257"/>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4063386" y="5473725"/>
              <a:ext cx="2249334" cy="338554"/>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D0CFEB41-D445-00E7-B2AB-8F596143503A}"/>
                </a:ext>
              </a:extLst>
            </p:cNvPr>
            <p:cNvSpPr txBox="1"/>
            <p:nvPr/>
          </p:nvSpPr>
          <p:spPr>
            <a:xfrm>
              <a:off x="4067450" y="5724899"/>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6835813" y="5472633"/>
              <a:ext cx="2294218" cy="338554"/>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782D8C71-C5D3-2BFA-30E1-9D74A613FB58}"/>
                </a:ext>
              </a:extLst>
            </p:cNvPr>
            <p:cNvSpPr txBox="1"/>
            <p:nvPr/>
          </p:nvSpPr>
          <p:spPr>
            <a:xfrm>
              <a:off x="6883959" y="5730776"/>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3"/>
            <a:srcRect l="13307" t="30763" r="19465" b="57366"/>
            <a:stretch/>
          </p:blipFill>
          <p:spPr>
            <a:xfrm>
              <a:off x="4164594" y="6246723"/>
              <a:ext cx="2734718" cy="387993"/>
            </a:xfrm>
            <a:prstGeom prst="rect">
              <a:avLst/>
            </a:prstGeom>
          </p:spPr>
        </p:pic>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3"/>
            <a:srcRect l="11814" t="72540" r="36044" b="16040"/>
            <a:stretch/>
          </p:blipFill>
          <p:spPr>
            <a:xfrm>
              <a:off x="6899312" y="6296695"/>
              <a:ext cx="2121076" cy="373257"/>
            </a:xfrm>
            <a:prstGeom prst="rect">
              <a:avLst/>
            </a:prstGeom>
          </p:spPr>
        </p:pic>
        <p:sp>
          <p:nvSpPr>
            <p:cNvPr id="22" name="テキスト ボックス 21">
              <a:extLst>
                <a:ext uri="{FF2B5EF4-FFF2-40B4-BE49-F238E27FC236}">
                  <a16:creationId xmlns:a16="http://schemas.microsoft.com/office/drawing/2014/main" id="{F9397D1A-871A-5218-9B63-9464985ECCD3}"/>
                </a:ext>
              </a:extLst>
            </p:cNvPr>
            <p:cNvSpPr txBox="1"/>
            <p:nvPr/>
          </p:nvSpPr>
          <p:spPr>
            <a:xfrm>
              <a:off x="4068052" y="6526738"/>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3"/>
            <a:srcRect l="13642" t="85506" r="36043" b="6091"/>
            <a:stretch/>
          </p:blipFill>
          <p:spPr>
            <a:xfrm>
              <a:off x="6973694" y="6808102"/>
              <a:ext cx="2046694" cy="274658"/>
            </a:xfrm>
            <a:prstGeom prst="rect">
              <a:avLst/>
            </a:prstGeom>
          </p:spPr>
        </p:pic>
        <p:sp>
          <p:nvSpPr>
            <p:cNvPr id="24" name="テキスト ボックス 23">
              <a:extLst>
                <a:ext uri="{FF2B5EF4-FFF2-40B4-BE49-F238E27FC236}">
                  <a16:creationId xmlns:a16="http://schemas.microsoft.com/office/drawing/2014/main" id="{B3B7D3BD-0DB7-F191-37EE-DE669B67DBAF}"/>
                </a:ext>
              </a:extLst>
            </p:cNvPr>
            <p:cNvSpPr txBox="1"/>
            <p:nvPr/>
          </p:nvSpPr>
          <p:spPr>
            <a:xfrm>
              <a:off x="6833403" y="6537827"/>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gr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448308" y="4724597"/>
            <a:ext cx="4013663" cy="400110"/>
          </a:xfrm>
          <a:prstGeom prst="rect">
            <a:avLst/>
          </a:prstGeom>
          <a:noFill/>
        </p:spPr>
        <p:txBody>
          <a:bodyPr wrap="none" rtlCol="0">
            <a:spAutoFit/>
          </a:bodyPr>
          <a:lstStyle/>
          <a:p>
            <a:r>
              <a:rPr kumimoji="1" lang="en-US" altLang="ja-JP" sz="2000" u="sng" dirty="0">
                <a:solidFill>
                  <a:schemeClr val="accent2"/>
                </a:solidFill>
                <a:latin typeface="Calibri" panose="020F0502020204030204" pitchFamily="34" charset="0"/>
                <a:cs typeface="Calibri" panose="020F0502020204030204" pitchFamily="34" charset="0"/>
              </a:rPr>
              <a:t>(TG3), Case (1): IEEE 802.11ah 1MHz</a:t>
            </a:r>
            <a:endParaRPr kumimoji="1" lang="ja-JP" altLang="en-US" sz="2000" u="sng" dirty="0">
              <a:solidFill>
                <a:schemeClr val="accent2"/>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128955" y="4725781"/>
            <a:ext cx="3778599"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Case (2), (3): IEEE 802.11ah 4MHz</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pic>
        <p:nvPicPr>
          <p:cNvPr id="3" name="図 2">
            <a:extLst>
              <a:ext uri="{FF2B5EF4-FFF2-40B4-BE49-F238E27FC236}">
                <a16:creationId xmlns:a16="http://schemas.microsoft.com/office/drawing/2014/main" id="{F6D64EC0-5970-B457-0438-FF7DA48316EC}"/>
              </a:ext>
            </a:extLst>
          </p:cNvPr>
          <p:cNvPicPr>
            <a:picLocks noChangeAspect="1"/>
          </p:cNvPicPr>
          <p:nvPr/>
        </p:nvPicPr>
        <p:blipFill>
          <a:blip r:embed="rId4"/>
          <a:stretch>
            <a:fillRect/>
          </a:stretch>
        </p:blipFill>
        <p:spPr>
          <a:xfrm>
            <a:off x="4939237" y="1854451"/>
            <a:ext cx="4172590" cy="2868504"/>
          </a:xfrm>
          <a:prstGeom prst="rect">
            <a:avLst/>
          </a:prstGeom>
        </p:spPr>
      </p:pic>
      <p:sp>
        <p:nvSpPr>
          <p:cNvPr id="9" name="テキスト ボックス 8">
            <a:extLst>
              <a:ext uri="{FF2B5EF4-FFF2-40B4-BE49-F238E27FC236}">
                <a16:creationId xmlns:a16="http://schemas.microsoft.com/office/drawing/2014/main" id="{E8AF4D15-8E56-862A-F13E-97C2F9C7F224}"/>
              </a:ext>
            </a:extLst>
          </p:cNvPr>
          <p:cNvSpPr txBox="1"/>
          <p:nvPr/>
        </p:nvSpPr>
        <p:spPr>
          <a:xfrm>
            <a:off x="85421" y="5436579"/>
            <a:ext cx="4590935" cy="1200329"/>
          </a:xfrm>
          <a:prstGeom prst="rect">
            <a:avLst/>
          </a:prstGeom>
          <a:noFill/>
        </p:spPr>
        <p:txBody>
          <a:bodyPr wrap="square">
            <a:spAutoFit/>
          </a:bodyPr>
          <a:lstStyle/>
          <a:p>
            <a:r>
              <a:rPr lang="en-US" altLang="ja-JP" sz="1800" b="0" i="0" dirty="0">
                <a:solidFill>
                  <a:srgbClr val="373A3C"/>
                </a:solidFill>
                <a:effectLst/>
                <a:latin typeface="Source Sans Pro" panose="020B0503030403020204" pitchFamily="34" charset="0"/>
              </a:rPr>
              <a:t>When the offered load of 802.11ah increases, the PDR of 802.15.4g decreases.</a:t>
            </a:r>
            <a:br>
              <a:rPr lang="en-US" altLang="ja-JP" sz="1800" b="0" i="0" dirty="0">
                <a:solidFill>
                  <a:srgbClr val="373A3C"/>
                </a:solidFill>
                <a:effectLst/>
                <a:latin typeface="Source Sans Pro" panose="020B0503030403020204" pitchFamily="34" charset="0"/>
              </a:rPr>
            </a:br>
            <a:r>
              <a:rPr lang="en-US" altLang="ja-JP" sz="1800" b="0" i="0" dirty="0">
                <a:solidFill>
                  <a:srgbClr val="373A3C"/>
                </a:solidFill>
                <a:effectLst/>
                <a:latin typeface="Source Sans Pro" panose="020B0503030403020204" pitchFamily="34" charset="0"/>
              </a:rPr>
              <a:t>802.11ah impacts not only 802.15.4g FSK PHY but also SUN OFDM PHY packet delivery.</a:t>
            </a:r>
            <a:endParaRPr lang="en-US" altLang="ja-JP" sz="2800" dirty="0">
              <a:solidFill>
                <a:schemeClr val="tx1"/>
              </a:solidFill>
            </a:endParaRPr>
          </a:p>
        </p:txBody>
      </p:sp>
    </p:spTree>
    <p:extLst>
      <p:ext uri="{BB962C8B-B14F-4D97-AF65-F5344CB8AC3E}">
        <p14:creationId xmlns:p14="http://schemas.microsoft.com/office/powerpoint/2010/main" val="317481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F19AED8-B1CE-1DE9-0130-4FE6C7775CA9}"/>
              </a:ext>
            </a:extLst>
          </p:cNvPr>
          <p:cNvPicPr>
            <a:picLocks noChangeAspect="1"/>
          </p:cNvPicPr>
          <p:nvPr/>
        </p:nvPicPr>
        <p:blipFill>
          <a:blip r:embed="rId2"/>
          <a:stretch>
            <a:fillRect/>
          </a:stretch>
        </p:blipFill>
        <p:spPr>
          <a:xfrm>
            <a:off x="4968761" y="1823149"/>
            <a:ext cx="4134695" cy="2872461"/>
          </a:xfrm>
          <a:prstGeom prst="rect">
            <a:avLst/>
          </a:prstGeom>
        </p:spPr>
      </p:pic>
      <p:pic>
        <p:nvPicPr>
          <p:cNvPr id="5" name="図 4">
            <a:extLst>
              <a:ext uri="{FF2B5EF4-FFF2-40B4-BE49-F238E27FC236}">
                <a16:creationId xmlns:a16="http://schemas.microsoft.com/office/drawing/2014/main" id="{278D1242-DFEE-31AD-366A-828613C53D3C}"/>
              </a:ext>
            </a:extLst>
          </p:cNvPr>
          <p:cNvPicPr>
            <a:picLocks noChangeAspect="1"/>
          </p:cNvPicPr>
          <p:nvPr/>
        </p:nvPicPr>
        <p:blipFill>
          <a:blip r:embed="rId3"/>
          <a:stretch>
            <a:fillRect/>
          </a:stretch>
        </p:blipFill>
        <p:spPr>
          <a:xfrm>
            <a:off x="282691" y="1836703"/>
            <a:ext cx="4179280" cy="2884823"/>
          </a:xfrm>
          <a:prstGeom prst="rect">
            <a:avLst/>
          </a:prstGeom>
        </p:spPr>
      </p:pic>
      <p:sp>
        <p:nvSpPr>
          <p:cNvPr id="2" name="Title 1"/>
          <p:cNvSpPr>
            <a:spLocks noGrp="1"/>
          </p:cNvSpPr>
          <p:nvPr>
            <p:ph type="title"/>
          </p:nvPr>
        </p:nvSpPr>
        <p:spPr>
          <a:xfrm>
            <a:off x="731520" y="731523"/>
            <a:ext cx="8288868" cy="890966"/>
          </a:xfrm>
        </p:spPr>
        <p:txBody>
          <a:bodyPr/>
          <a:lstStyle/>
          <a:p>
            <a:r>
              <a:rPr lang="en-US" sz="3200" dirty="0"/>
              <a:t>Simulation Result (Latency)</a:t>
            </a:r>
            <a:br>
              <a:rPr lang="en-US" sz="3200" dirty="0"/>
            </a:br>
            <a:r>
              <a:rPr lang="en-US" altLang="ja-JP" sz="2400" kern="0" dirty="0"/>
              <a:t>802.15.4g offered load</a:t>
            </a:r>
            <a:r>
              <a:rPr lang="en-US" altLang="ja-JP" sz="2400" kern="0" dirty="0">
                <a:solidFill>
                  <a:schemeClr val="tx1"/>
                </a:solidFill>
              </a:rPr>
              <a:t>: </a:t>
            </a:r>
            <a:r>
              <a:rPr lang="en-US" altLang="ja-JP" sz="2400" dirty="0">
                <a:solidFill>
                  <a:schemeClr val="tx1"/>
                </a:solidFill>
              </a:rPr>
              <a:t>2</a:t>
            </a:r>
            <a:r>
              <a:rPr lang="en-US" altLang="ja-JP" sz="2400" kern="0" dirty="0">
                <a:solidFill>
                  <a:schemeClr val="tx1"/>
                </a:solidFill>
              </a:rPr>
              <a:t>0 kbps</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6" name="Date Placeholder 5"/>
          <p:cNvSpPr>
            <a:spLocks noGrp="1"/>
          </p:cNvSpPr>
          <p:nvPr>
            <p:ph type="dt" idx="15"/>
          </p:nvPr>
        </p:nvSpPr>
        <p:spPr/>
        <p:txBody>
          <a:bodyPr/>
          <a:lstStyle/>
          <a:p>
            <a:r>
              <a:rPr lang="en-US" altLang="ja-JP" dirty="0"/>
              <a:t>May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pSp>
        <p:nvGrpSpPr>
          <p:cNvPr id="31" name="グループ化 30">
            <a:extLst>
              <a:ext uri="{FF2B5EF4-FFF2-40B4-BE49-F238E27FC236}">
                <a16:creationId xmlns:a16="http://schemas.microsoft.com/office/drawing/2014/main" id="{D6F14CB9-A98B-B742-BE0E-82EF0D1F692C}"/>
              </a:ext>
            </a:extLst>
          </p:cNvPr>
          <p:cNvGrpSpPr>
            <a:grpSpLocks noChangeAspect="1"/>
          </p:cNvGrpSpPr>
          <p:nvPr/>
        </p:nvGrpSpPr>
        <p:grpSpPr>
          <a:xfrm>
            <a:off x="4624772" y="5179934"/>
            <a:ext cx="5084260" cy="1656920"/>
            <a:chOff x="3976699" y="5385792"/>
            <a:chExt cx="5303724" cy="1728442"/>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3976699" y="5385792"/>
              <a:ext cx="5220581" cy="1728442"/>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4"/>
            <a:srcRect l="13307" t="17298" r="19465" b="72343"/>
            <a:stretch/>
          </p:blipFill>
          <p:spPr>
            <a:xfrm>
              <a:off x="4151148" y="5947795"/>
              <a:ext cx="2734718" cy="338554"/>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4"/>
            <a:srcRect l="14527" t="46114" r="20074" b="46531"/>
            <a:stretch/>
          </p:blipFill>
          <p:spPr>
            <a:xfrm>
              <a:off x="4223624" y="6834515"/>
              <a:ext cx="2660335" cy="240389"/>
            </a:xfrm>
            <a:prstGeom prst="rect">
              <a:avLst/>
            </a:prstGeom>
          </p:spPr>
        </p:pic>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4"/>
            <a:srcRect l="11814" t="59630" r="35236" b="28950"/>
            <a:stretch/>
          </p:blipFill>
          <p:spPr>
            <a:xfrm>
              <a:off x="6899312" y="5990504"/>
              <a:ext cx="2153952" cy="373257"/>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4063386" y="5473725"/>
              <a:ext cx="2474651" cy="353168"/>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Delay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D0CFEB41-D445-00E7-B2AB-8F596143503A}"/>
                </a:ext>
              </a:extLst>
            </p:cNvPr>
            <p:cNvSpPr txBox="1"/>
            <p:nvPr/>
          </p:nvSpPr>
          <p:spPr>
            <a:xfrm>
              <a:off x="4067450" y="5724899"/>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6758949" y="5487872"/>
              <a:ext cx="2521474" cy="353168"/>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Delay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782D8C71-C5D3-2BFA-30E1-9D74A613FB58}"/>
                </a:ext>
              </a:extLst>
            </p:cNvPr>
            <p:cNvSpPr txBox="1"/>
            <p:nvPr/>
          </p:nvSpPr>
          <p:spPr>
            <a:xfrm>
              <a:off x="6883959" y="5730776"/>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4"/>
            <a:srcRect l="13307" t="30763" r="19465" b="57366"/>
            <a:stretch/>
          </p:blipFill>
          <p:spPr>
            <a:xfrm>
              <a:off x="4164594" y="6246723"/>
              <a:ext cx="2734718" cy="387993"/>
            </a:xfrm>
            <a:prstGeom prst="rect">
              <a:avLst/>
            </a:prstGeom>
          </p:spPr>
        </p:pic>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4"/>
            <a:srcRect l="11814" t="72540" r="36044" b="16040"/>
            <a:stretch/>
          </p:blipFill>
          <p:spPr>
            <a:xfrm>
              <a:off x="6899312" y="6296695"/>
              <a:ext cx="2121076" cy="373257"/>
            </a:xfrm>
            <a:prstGeom prst="rect">
              <a:avLst/>
            </a:prstGeom>
          </p:spPr>
        </p:pic>
        <p:sp>
          <p:nvSpPr>
            <p:cNvPr id="22" name="テキスト ボックス 21">
              <a:extLst>
                <a:ext uri="{FF2B5EF4-FFF2-40B4-BE49-F238E27FC236}">
                  <a16:creationId xmlns:a16="http://schemas.microsoft.com/office/drawing/2014/main" id="{F9397D1A-871A-5218-9B63-9464985ECCD3}"/>
                </a:ext>
              </a:extLst>
            </p:cNvPr>
            <p:cNvSpPr txBox="1"/>
            <p:nvPr/>
          </p:nvSpPr>
          <p:spPr>
            <a:xfrm>
              <a:off x="4068052" y="6526738"/>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4"/>
            <a:srcRect l="13642" t="85506" r="36043" b="6091"/>
            <a:stretch/>
          </p:blipFill>
          <p:spPr>
            <a:xfrm>
              <a:off x="6973694" y="6808102"/>
              <a:ext cx="2046694" cy="274658"/>
            </a:xfrm>
            <a:prstGeom prst="rect">
              <a:avLst/>
            </a:prstGeom>
          </p:spPr>
        </p:pic>
        <p:sp>
          <p:nvSpPr>
            <p:cNvPr id="24" name="テキスト ボックス 23">
              <a:extLst>
                <a:ext uri="{FF2B5EF4-FFF2-40B4-BE49-F238E27FC236}">
                  <a16:creationId xmlns:a16="http://schemas.microsoft.com/office/drawing/2014/main" id="{B3B7D3BD-0DB7-F191-37EE-DE669B67DBAF}"/>
                </a:ext>
              </a:extLst>
            </p:cNvPr>
            <p:cNvSpPr txBox="1"/>
            <p:nvPr/>
          </p:nvSpPr>
          <p:spPr>
            <a:xfrm>
              <a:off x="6833403" y="6537827"/>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gr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448308" y="4724597"/>
            <a:ext cx="4013663" cy="400110"/>
          </a:xfrm>
          <a:prstGeom prst="rect">
            <a:avLst/>
          </a:prstGeom>
          <a:noFill/>
        </p:spPr>
        <p:txBody>
          <a:bodyPr wrap="none" rtlCol="0">
            <a:spAutoFit/>
          </a:bodyPr>
          <a:lstStyle/>
          <a:p>
            <a:r>
              <a:rPr kumimoji="1" lang="en-US" altLang="ja-JP" sz="2000" u="sng" dirty="0">
                <a:solidFill>
                  <a:schemeClr val="accent2"/>
                </a:solidFill>
                <a:latin typeface="Calibri" panose="020F0502020204030204" pitchFamily="34" charset="0"/>
                <a:cs typeface="Calibri" panose="020F0502020204030204" pitchFamily="34" charset="0"/>
              </a:rPr>
              <a:t>(TG3), Case (1): IEEE 802.11ah 1MHz</a:t>
            </a:r>
            <a:endParaRPr kumimoji="1" lang="ja-JP" altLang="en-US" sz="2000" u="sng" dirty="0">
              <a:solidFill>
                <a:schemeClr val="accent2"/>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128955" y="4725781"/>
            <a:ext cx="3778599"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Case (2), (3): IEEE 802.11ah 4MHz</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
        <p:nvSpPr>
          <p:cNvPr id="7" name="テキスト ボックス 6">
            <a:extLst>
              <a:ext uri="{FF2B5EF4-FFF2-40B4-BE49-F238E27FC236}">
                <a16:creationId xmlns:a16="http://schemas.microsoft.com/office/drawing/2014/main" id="{A2CE6F36-2772-98B5-3138-1F6EA75AB792}"/>
              </a:ext>
            </a:extLst>
          </p:cNvPr>
          <p:cNvSpPr txBox="1"/>
          <p:nvPr/>
        </p:nvSpPr>
        <p:spPr>
          <a:xfrm>
            <a:off x="68144" y="5581562"/>
            <a:ext cx="4543793" cy="923330"/>
          </a:xfrm>
          <a:prstGeom prst="rect">
            <a:avLst/>
          </a:prstGeom>
          <a:noFill/>
        </p:spPr>
        <p:txBody>
          <a:bodyPr wrap="square">
            <a:spAutoFit/>
          </a:bodyPr>
          <a:lstStyle/>
          <a:p>
            <a:r>
              <a:rPr lang="en-US" altLang="ja-JP" sz="1800" b="0" i="0" dirty="0">
                <a:solidFill>
                  <a:srgbClr val="373A3C"/>
                </a:solidFill>
                <a:effectLst/>
                <a:latin typeface="Source Sans Pro" panose="020B0503030403020204" pitchFamily="34" charset="0"/>
              </a:rPr>
              <a:t>802.15.4g FSK PHY and SUN OFDM PHY impact the packet latency of 802.11ah 1MHz, but have no much impact on 802.11ah 4MHz.</a:t>
            </a:r>
            <a:endParaRPr lang="ja-JP" altLang="en-US" sz="2800" dirty="0">
              <a:solidFill>
                <a:schemeClr val="tx1"/>
              </a:solidFill>
            </a:endParaRPr>
          </a:p>
        </p:txBody>
      </p:sp>
      <p:sp>
        <p:nvSpPr>
          <p:cNvPr id="8" name="テキスト ボックス 7">
            <a:extLst>
              <a:ext uri="{FF2B5EF4-FFF2-40B4-BE49-F238E27FC236}">
                <a16:creationId xmlns:a16="http://schemas.microsoft.com/office/drawing/2014/main" id="{D488CDFD-EEAE-791B-AED4-AE6539672FCA}"/>
              </a:ext>
            </a:extLst>
          </p:cNvPr>
          <p:cNvSpPr txBox="1"/>
          <p:nvPr/>
        </p:nvSpPr>
        <p:spPr>
          <a:xfrm rot="16200000">
            <a:off x="166722" y="3492205"/>
            <a:ext cx="671915" cy="276999"/>
          </a:xfrm>
          <a:prstGeom prst="rect">
            <a:avLst/>
          </a:prstGeom>
          <a:solidFill>
            <a:schemeClr val="bg1"/>
          </a:solidFill>
        </p:spPr>
        <p:txBody>
          <a:bodyPr wrap="none" rtlCol="0">
            <a:spAutoFit/>
          </a:bodyPr>
          <a:lstStyle/>
          <a:p>
            <a:r>
              <a:rPr kumimoji="1" lang="en-US" altLang="ja-JP" sz="1200" b="1" dirty="0">
                <a:solidFill>
                  <a:schemeClr val="tx1"/>
                </a:solidFill>
                <a:latin typeface="Calibri" panose="020F0502020204030204" pitchFamily="34" charset="0"/>
                <a:cs typeface="Calibri" panose="020F0502020204030204" pitchFamily="34" charset="0"/>
              </a:rPr>
              <a:t>Latency</a:t>
            </a:r>
            <a:endParaRPr kumimoji="1" lang="ja-JP" altLang="en-US" sz="1200" b="1" dirty="0">
              <a:solidFill>
                <a:schemeClr val="tx1"/>
              </a:solidFill>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5784EFE0-F494-B7B3-5EB6-A56328FF37F3}"/>
              </a:ext>
            </a:extLst>
          </p:cNvPr>
          <p:cNvSpPr txBox="1"/>
          <p:nvPr/>
        </p:nvSpPr>
        <p:spPr>
          <a:xfrm rot="16200000">
            <a:off x="4854562" y="3474295"/>
            <a:ext cx="671915" cy="276999"/>
          </a:xfrm>
          <a:prstGeom prst="rect">
            <a:avLst/>
          </a:prstGeom>
          <a:solidFill>
            <a:schemeClr val="bg1"/>
          </a:solidFill>
        </p:spPr>
        <p:txBody>
          <a:bodyPr wrap="none" rtlCol="0">
            <a:spAutoFit/>
          </a:bodyPr>
          <a:lstStyle/>
          <a:p>
            <a:r>
              <a:rPr kumimoji="1" lang="en-US" altLang="ja-JP" sz="1200" b="1" dirty="0">
                <a:solidFill>
                  <a:schemeClr val="tx1"/>
                </a:solidFill>
                <a:latin typeface="Calibri" panose="020F0502020204030204" pitchFamily="34" charset="0"/>
                <a:cs typeface="Calibri" panose="020F0502020204030204" pitchFamily="34" charset="0"/>
              </a:rPr>
              <a:t>Latency</a:t>
            </a:r>
            <a:endParaRPr kumimoji="1" lang="ja-JP" altLang="en-US" sz="1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2002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dirty="0" smtClean="0">
            <a:solidFill>
              <a:schemeClr val="tx1"/>
            </a:solidFill>
            <a:latin typeface="Calibri" panose="020F0502020204030204" pitchFamily="34" charset="0"/>
            <a:cs typeface="Calibri" panose="020F0502020204030204" pitchFamily="34" charset="0"/>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1743</Words>
  <Application>Microsoft Office PowerPoint</Application>
  <PresentationFormat>ユーザー設定</PresentationFormat>
  <Paragraphs>182</Paragraphs>
  <Slides>20</Slides>
  <Notes>3</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8" baseType="lpstr">
      <vt:lpstr>Arial Unicode MS</vt:lpstr>
      <vt:lpstr>Arial</vt:lpstr>
      <vt:lpstr>Calibri</vt:lpstr>
      <vt:lpstr>Courier New</vt:lpstr>
      <vt:lpstr>Source Sans Pro</vt:lpstr>
      <vt:lpstr>Times New Roman</vt:lpstr>
      <vt:lpstr>Office Theme</vt:lpstr>
      <vt:lpstr>Document</vt:lpstr>
      <vt:lpstr>Summary of Coexistence Simulation Evaluation for IEEE 802.11ah and IEEE 802.15.4g</vt:lpstr>
      <vt:lpstr>Summary</vt:lpstr>
      <vt:lpstr>Background: S1G Coexistence Simulations in TG3</vt:lpstr>
      <vt:lpstr>Simulation parameters discussed in TG3</vt:lpstr>
      <vt:lpstr>Simulation parameters discussed in TG3</vt:lpstr>
      <vt:lpstr>Simulation parameters were updated  at the TG3a May 2024 meeting.</vt:lpstr>
      <vt:lpstr>Simulation parameters were updated  at the TG3a May 2024 meeting.</vt:lpstr>
      <vt:lpstr>Simulation Result (Packet Delivery Rate) 802.15.4g offered load: 20 kbps</vt:lpstr>
      <vt:lpstr>Simulation Result (Latency) 802.15.4g offered load: 20 kbps</vt:lpstr>
      <vt:lpstr>Simulation evaluation with Suspendable CAMA/CA  on IEEE 802.15.4-2024</vt:lpstr>
      <vt:lpstr>Abstract of Suspendable CAMA/CA</vt:lpstr>
      <vt:lpstr>Abstract of Suspendable CAMA/CA</vt:lpstr>
      <vt:lpstr>Abstract of Suspendable CAMA/CA</vt:lpstr>
      <vt:lpstr>Simulation results using suspendable CSMA/CA IEEE 802.15.4g: FSK, IEEE 802.11ah: 1 MHz (TG3) 802.15.4g offered load: 20 kbps </vt:lpstr>
      <vt:lpstr>Simulation results using suspendable CSMA/CA IEEE 802.15.4g: OFDM MCS 4, IEEE 802.11ah: 1 MHz (Case (1)) 802.15.4g offered load: 20 kbps </vt:lpstr>
      <vt:lpstr>Simulation results using suspendable CSMA/CA IEEE 802.15.4g: OFDM MCS 5, IEEE 802.11ah: 1 MHz (Case (1)) 802.15.4g offered load: 20 kbps </vt:lpstr>
      <vt:lpstr>Simulation results using suspendable CSMA/CA IEEE 802.15.4g: FSK, IEEE 802.11ah: 4 MHz (Case (2)) 802.15.4g offered load: 20 kbps </vt:lpstr>
      <vt:lpstr>Simulation results using suspendable CSMA/CA IEEE 802.15.4g: OFDM MCS 4, IEEE 802.11ah: 4 MHz (Case (3)) 802.15.4g offered load: 20 kbps </vt:lpstr>
      <vt:lpstr>Simulation results using suspendable CSMA/CA IEEE 802.15.4g: OFDM MCS 5, IEEE 802.11ah: 4 MHz (Case (3)) 802.15.4g offered load: 20 kbps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2024-09-10T03:22:33Z</dcterms:created>
  <dcterms:modified xsi:type="dcterms:W3CDTF">2025-05-15T16:00:38Z</dcterms:modified>
</cp:coreProperties>
</file>