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63" r:id="rId4"/>
    <p:sldId id="356" r:id="rId5"/>
    <p:sldId id="355" r:id="rId6"/>
    <p:sldId id="2147483039" r:id="rId7"/>
    <p:sldId id="2147483040" r:id="rId8"/>
    <p:sldId id="2147483042" r:id="rId9"/>
    <p:sldId id="352" r:id="rId10"/>
    <p:sldId id="354" r:id="rId11"/>
    <p:sldId id="353" r:id="rId12"/>
    <p:sldId id="358" r:id="rId13"/>
    <p:sldId id="265" r:id="rId14"/>
    <p:sldId id="266" r:id="rId15"/>
    <p:sldId id="2147483041" r:id="rId16"/>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BF1BC-2AE8-DCD7-6A20-BCF383561985}" v="18" dt="2025-07-23T16:18:46.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722" y="12"/>
      </p:cViewPr>
      <p:guideLst>
        <p:guide orient="horz" pos="2304"/>
        <p:guide pos="307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7/23/2025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776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3E7797D-E57C-DFE2-9E35-1BF6ACBC457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C09B70-8360-0482-B17D-DB5014A733F0}"/>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13B321C9-DAC3-C02B-2F6F-94CC0A17E8E6}"/>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3D31C334-42C1-3595-EF53-2303C4E3A770}"/>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DE0662C1-BF4D-94B5-61C5-E0F2EF09854F}"/>
              </a:ext>
            </a:extLst>
          </p:cNvPr>
          <p:cNvSpPr>
            <a:spLocks noGrp="1" noChangeArrowheads="1"/>
          </p:cNvSpPr>
          <p:nvPr>
            <p:ph type="sldNum"/>
          </p:nvPr>
        </p:nvSpPr>
        <p:spPr>
          <a:ln/>
        </p:spPr>
        <p:txBody>
          <a:bodyPr/>
          <a:lstStyle/>
          <a:p>
            <a:r>
              <a:rPr lang="en-US"/>
              <a:t>Page </a:t>
            </a:r>
            <a:fld id="{07B9ED38-6DD0-4691-9FC3-0BE6EBBA3E57}" type="slidenum">
              <a:rPr lang="en-US"/>
              <a:pPr/>
              <a:t>15</a:t>
            </a:fld>
            <a:endParaRPr lang="en-US"/>
          </a:p>
        </p:txBody>
      </p:sp>
      <p:sp>
        <p:nvSpPr>
          <p:cNvPr id="19457" name="Rectangle 1">
            <a:extLst>
              <a:ext uri="{FF2B5EF4-FFF2-40B4-BE49-F238E27FC236}">
                <a16:creationId xmlns:a16="http://schemas.microsoft.com/office/drawing/2014/main" id="{CCC82695-4F2E-584D-A39A-F290DFBBE318}"/>
              </a:ext>
            </a:extLst>
          </p:cNvPr>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a:extLst>
              <a:ext uri="{FF2B5EF4-FFF2-40B4-BE49-F238E27FC236}">
                <a16:creationId xmlns:a16="http://schemas.microsoft.com/office/drawing/2014/main" id="{139D1399-BFDF-6CA1-4A5E-BD9B79797113}"/>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2307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pPr marL="0" marR="0" lvl="0" indent="0" algn="l" defTabSz="47491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7D667C-39AA-42DC-9580-C729B1E49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29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7D667C-39AA-42DC-9580-C729B1E49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63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7D667C-39AA-42DC-9580-C729B1E49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25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9</a:t>
            </a:fld>
            <a:endParaRPr lang="en-US"/>
          </a:p>
        </p:txBody>
      </p:sp>
    </p:spTree>
    <p:extLst>
      <p:ext uri="{BB962C8B-B14F-4D97-AF65-F5344CB8AC3E}">
        <p14:creationId xmlns:p14="http://schemas.microsoft.com/office/powerpoint/2010/main" val="75671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049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682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a:t>Haneya Qureshi, General Motors</a:t>
            </a:r>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t>July 2025</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 and Content w/o Accent Bar">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528321" y="1728103"/>
            <a:ext cx="8483600" cy="4514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8320" y="42792"/>
            <a:ext cx="8483601" cy="1024548"/>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7E42F99-047F-453F-A85C-58D0648A1D53}" type="slidenum">
              <a:rPr lang="en-US" smtClean="0"/>
              <a:pPr/>
              <a:t>‹#›</a:t>
            </a:fld>
            <a:endParaRPr lang="en-US"/>
          </a:p>
        </p:txBody>
      </p:sp>
      <p:sp>
        <p:nvSpPr>
          <p:cNvPr id="9" name="Text Placeholder 6"/>
          <p:cNvSpPr>
            <a:spLocks noGrp="1"/>
          </p:cNvSpPr>
          <p:nvPr>
            <p:ph type="body" sz="quarter" idx="13" hasCustomPrompt="1"/>
          </p:nvPr>
        </p:nvSpPr>
        <p:spPr>
          <a:xfrm>
            <a:off x="536449" y="1272191"/>
            <a:ext cx="8475075" cy="335282"/>
          </a:xfrm>
        </p:spPr>
        <p:txBody>
          <a:bodyPr anchor="b" anchorCtr="0"/>
          <a:lstStyle>
            <a:lvl1pPr marL="0" indent="0">
              <a:buNone/>
              <a:defRPr sz="1707">
                <a:latin typeface="+mj-lt"/>
              </a:defRPr>
            </a:lvl1pPr>
          </a:lstStyle>
          <a:p>
            <a:pPr lvl="0"/>
            <a:r>
              <a:rPr lang="en-US"/>
              <a:t>Edit Master subtitle</a:t>
            </a:r>
          </a:p>
        </p:txBody>
      </p:sp>
    </p:spTree>
    <p:extLst>
      <p:ext uri="{BB962C8B-B14F-4D97-AF65-F5344CB8AC3E}">
        <p14:creationId xmlns:p14="http://schemas.microsoft.com/office/powerpoint/2010/main" val="2492919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t>July 2025</a:t>
            </a:r>
            <a:endParaRPr lang="en-GB"/>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John Doe, Some Company</a:t>
            </a:r>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a:ln>
                  <a:noFill/>
                </a:ln>
                <a:solidFill>
                  <a:srgbClr val="000000"/>
                </a:solidFill>
                <a:effectLst/>
                <a:uLnTx/>
                <a:uFillTx/>
                <a:latin typeface="Calibri" panose="020F0502020204030204" pitchFamily="34" charset="0"/>
                <a:ea typeface="MS Gothic" charset="-128"/>
                <a:cs typeface="Arial Unicode MS" charset="0"/>
              </a:rPr>
              <a:t>doc.: IEEE802.19-25/0035-01</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t>July 2025</a:t>
            </a:r>
            <a:endParaRPr lang="en-GB"/>
          </a:p>
        </p:txBody>
      </p:sp>
      <p:sp>
        <p:nvSpPr>
          <p:cNvPr id="7" name="Footer Placeholder 4"/>
          <p:cNvSpPr>
            <a:spLocks noGrp="1"/>
          </p:cNvSpPr>
          <p:nvPr>
            <p:ph type="ftr" idx="14"/>
          </p:nvPr>
        </p:nvSpPr>
        <p:spPr>
          <a:xfrm>
            <a:off x="5867407" y="6907108"/>
            <a:ext cx="3244420" cy="193040"/>
          </a:xfrm>
        </p:spPr>
        <p:txBody>
          <a:bodyPr/>
          <a:lstStyle/>
          <a:p>
            <a:r>
              <a:rPr lang="en-GB"/>
              <a:t>Haneya Qureshi, General Motors</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3" name="Rectangle 1"/>
          <p:cNvSpPr>
            <a:spLocks noGrp="1" noChangeArrowheads="1"/>
          </p:cNvSpPr>
          <p:nvPr>
            <p:ph type="title"/>
          </p:nvPr>
        </p:nvSpPr>
        <p:spPr>
          <a:xfrm>
            <a:off x="717973" y="822862"/>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a:t>Thoughts on managing coexistence between sensing and communication</a:t>
            </a:r>
          </a:p>
        </p:txBody>
      </p:sp>
      <p:sp>
        <p:nvSpPr>
          <p:cNvPr id="3074" name="Rectangle 2"/>
          <p:cNvSpPr>
            <a:spLocks noGrp="1" noChangeArrowheads="1"/>
          </p:cNvSpPr>
          <p:nvPr>
            <p:ph type="body" idx="1"/>
          </p:nvPr>
        </p:nvSpPr>
        <p:spPr>
          <a:xfrm>
            <a:off x="717973" y="1960782"/>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a:t>Date:</a:t>
            </a:r>
            <a:r>
              <a:rPr lang="en-GB" sz="2133" b="0"/>
              <a:t> 2025-07-08</a:t>
            </a:r>
          </a:p>
        </p:txBody>
      </p:sp>
      <p:graphicFrame>
        <p:nvGraphicFramePr>
          <p:cNvPr id="3075" name="Object 3"/>
          <p:cNvGraphicFramePr>
            <a:graphicFrameLocks noChangeAspect="1"/>
          </p:cNvGraphicFramePr>
          <p:nvPr>
            <p:extLst>
              <p:ext uri="{D42A27DB-BD31-4B8C-83A1-F6EECF244321}">
                <p14:modId xmlns:p14="http://schemas.microsoft.com/office/powerpoint/2010/main" val="3331664768"/>
              </p:ext>
            </p:extLst>
          </p:nvPr>
        </p:nvGraphicFramePr>
        <p:xfrm>
          <a:off x="533400" y="2981871"/>
          <a:ext cx="10153650" cy="3887788"/>
        </p:xfrm>
        <a:graphic>
          <a:graphicData uri="http://schemas.openxmlformats.org/presentationml/2006/ole">
            <mc:AlternateContent xmlns:mc="http://schemas.openxmlformats.org/markup-compatibility/2006">
              <mc:Choice xmlns:v="urn:schemas-microsoft-com:vml" Requires="v">
                <p:oleObj name="Document" r:id="rId3" imgW="9074757" imgH="3468467" progId="Word.Document.8">
                  <p:embed/>
                </p:oleObj>
              </mc:Choice>
              <mc:Fallback>
                <p:oleObj name="Document" r:id="rId3" imgW="9074757" imgH="3468467" progId="Word.Document.8">
                  <p:embed/>
                  <p:pic>
                    <p:nvPicPr>
                      <p:cNvPr id="3075" name="Object 3"/>
                      <p:cNvPicPr>
                        <a:picLocks noChangeAspect="1" noChangeArrowheads="1"/>
                      </p:cNvPicPr>
                      <p:nvPr/>
                    </p:nvPicPr>
                    <p:blipFill>
                      <a:blip r:embed="rId4"/>
                      <a:srcRect/>
                      <a:stretch>
                        <a:fillRect/>
                      </a:stretch>
                    </p:blipFill>
                    <p:spPr bwMode="auto">
                      <a:xfrm>
                        <a:off x="533400" y="2981871"/>
                        <a:ext cx="10153650" cy="3887788"/>
                      </a:xfrm>
                      <a:prstGeom prst="rect">
                        <a:avLst/>
                      </a:prstGeom>
                      <a:noFill/>
                    </p:spPr>
                  </p:pic>
                </p:oleObj>
              </mc:Fallback>
            </mc:AlternateContent>
          </a:graphicData>
        </a:graphic>
      </p:graphicFrame>
      <p:sp>
        <p:nvSpPr>
          <p:cNvPr id="3076" name="Rectangle 4"/>
          <p:cNvSpPr>
            <a:spLocks noChangeArrowheads="1"/>
          </p:cNvSpPr>
          <p:nvPr/>
        </p:nvSpPr>
        <p:spPr bwMode="auto">
          <a:xfrm>
            <a:off x="609600" y="2459014"/>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a:solidFill>
                  <a:srgbClr val="000000"/>
                </a:solidFill>
                <a:latin typeface="Calibri" panose="020F0502020204030204" pitchFamily="34" charset="0"/>
              </a:rPr>
              <a:t>Authors:</a:t>
            </a:r>
          </a:p>
        </p:txBody>
      </p:sp>
      <p:grpSp>
        <p:nvGrpSpPr>
          <p:cNvPr id="12" name="Group 11"/>
          <p:cNvGrpSpPr/>
          <p:nvPr/>
        </p:nvGrpSpPr>
        <p:grpSpPr>
          <a:xfrm>
            <a:off x="743373" y="5883663"/>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CEB9B5-6FFC-DD3A-7813-D4D706786D67}"/>
              </a:ext>
            </a:extLst>
          </p:cNvPr>
          <p:cNvSpPr>
            <a:spLocks noGrp="1"/>
          </p:cNvSpPr>
          <p:nvPr>
            <p:ph idx="1"/>
          </p:nvPr>
        </p:nvSpPr>
        <p:spPr>
          <a:xfrm>
            <a:off x="609600" y="1981200"/>
            <a:ext cx="8763000" cy="4387427"/>
          </a:xfrm>
        </p:spPr>
        <p:txBody>
          <a:bodyPr/>
          <a:lstStyle/>
          <a:p>
            <a:pPr marL="0" indent="0">
              <a:buNone/>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en-US" sz="2000" b="1" u="sng" dirty="0">
                <a:solidFill>
                  <a:schemeClr val="tx1"/>
                </a:solidFill>
                <a:latin typeface="Calibri" panose="020F0502020204030204" pitchFamily="34" charset="0"/>
                <a:ea typeface="Calibri" panose="020F0502020204030204" pitchFamily="34" charset="0"/>
                <a:cs typeface="Calibri" panose="020F0502020204030204" pitchFamily="34" charset="0"/>
              </a:rPr>
              <a:t>Reduced QoS of other traffic</a:t>
            </a:r>
          </a:p>
          <a:p>
            <a:pPr marL="0" indent="0">
              <a:buNone/>
            </a:pPr>
            <a:endParaRPr lang="en-US" sz="1400" b="1"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Reprioritizing the QoS parameters of different types of Wi-Fi traffic</a:t>
            </a:r>
          </a:p>
          <a:p>
            <a:pPr lvl="1"/>
            <a:r>
              <a:rPr lang="en-US" dirty="0">
                <a:solidFill>
                  <a:srgbClr val="00B050"/>
                </a:solidFill>
                <a:latin typeface="Calibri" panose="020F0502020204030204" pitchFamily="34" charset="0"/>
                <a:ea typeface="Calibri" panose="020F0502020204030204" pitchFamily="34" charset="0"/>
                <a:cs typeface="Calibri" panose="020F0502020204030204" pitchFamily="34" charset="0"/>
              </a:rPr>
              <a:t>Normal mode</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No Wi-Fi Sensing + regular QoS profile for other applications as specified in existing standard</a:t>
            </a:r>
          </a:p>
          <a:p>
            <a:pPr lvl="1"/>
            <a:r>
              <a:rPr lang="en-US" dirty="0">
                <a:solidFill>
                  <a:srgbClr val="FF00FF"/>
                </a:solidFill>
                <a:latin typeface="Calibri" panose="020F0502020204030204" pitchFamily="34" charset="0"/>
                <a:ea typeface="Calibri" panose="020F0502020204030204" pitchFamily="34" charset="0"/>
                <a:cs typeface="Calibri" panose="020F0502020204030204" pitchFamily="34" charset="0"/>
              </a:rPr>
              <a:t>Sensing mode</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Highest QoS profile for Wi-Fi sensing + adapted reduced QoS profile for other applications</a:t>
            </a:r>
          </a:p>
          <a:p>
            <a:pPr lvl="1"/>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rPr>
              <a:t>Lower voice and video traffic channel access priority to best effort + longer backoff + reduced TXOP</a:t>
            </a:r>
          </a:p>
          <a:p>
            <a:pPr marL="171450" indent="-171450">
              <a:buFont typeface="Arial" panose="020B0604020202020204" pitchFamily="34" charset="0"/>
              <a:buChar char="•"/>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rPr>
              <a:t>Assign Wi-Fi sensing highest channel access priority + shortest backoff + increased TXOP</a:t>
            </a:r>
          </a:p>
          <a:p>
            <a:endParaRPr lang="en-US" sz="3600" dirty="0"/>
          </a:p>
        </p:txBody>
      </p:sp>
      <p:sp>
        <p:nvSpPr>
          <p:cNvPr id="4" name="Slide Number Placeholder 3">
            <a:extLst>
              <a:ext uri="{FF2B5EF4-FFF2-40B4-BE49-F238E27FC236}">
                <a16:creationId xmlns:a16="http://schemas.microsoft.com/office/drawing/2014/main" id="{6A38DA49-E318-C684-B4F6-8973BAFB3EAC}"/>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5" name="Footer Placeholder 4">
            <a:extLst>
              <a:ext uri="{FF2B5EF4-FFF2-40B4-BE49-F238E27FC236}">
                <a16:creationId xmlns:a16="http://schemas.microsoft.com/office/drawing/2014/main" id="{E07B6A7D-CF0A-06B8-AC66-1A55E25CDBF2}"/>
              </a:ext>
            </a:extLst>
          </p:cNvPr>
          <p:cNvSpPr>
            <a:spLocks noGrp="1"/>
          </p:cNvSpPr>
          <p:nvPr>
            <p:ph type="ftr" idx="14"/>
          </p:nvPr>
        </p:nvSpPr>
        <p:spPr/>
        <p:txBody>
          <a:bodyPr/>
          <a:lstStyle/>
          <a:p>
            <a:r>
              <a:rPr lang="en-GB"/>
              <a:t>Haneya Qureshi, General Motors</a:t>
            </a:r>
          </a:p>
        </p:txBody>
      </p:sp>
      <p:sp>
        <p:nvSpPr>
          <p:cNvPr id="6" name="Date Placeholder 5">
            <a:extLst>
              <a:ext uri="{FF2B5EF4-FFF2-40B4-BE49-F238E27FC236}">
                <a16:creationId xmlns:a16="http://schemas.microsoft.com/office/drawing/2014/main" id="{28A6BE96-7BC9-6AD2-8EAA-556212611045}"/>
              </a:ext>
            </a:extLst>
          </p:cNvPr>
          <p:cNvSpPr>
            <a:spLocks noGrp="1"/>
          </p:cNvSpPr>
          <p:nvPr>
            <p:ph type="dt" idx="15"/>
          </p:nvPr>
        </p:nvSpPr>
        <p:spPr/>
        <p:txBody>
          <a:bodyPr/>
          <a:lstStyle/>
          <a:p>
            <a:r>
              <a:rPr lang="en-US"/>
              <a:t>July 2025</a:t>
            </a:r>
            <a:endParaRPr lang="en-GB"/>
          </a:p>
        </p:txBody>
      </p:sp>
      <p:sp>
        <p:nvSpPr>
          <p:cNvPr id="7" name="Title 1">
            <a:extLst>
              <a:ext uri="{FF2B5EF4-FFF2-40B4-BE49-F238E27FC236}">
                <a16:creationId xmlns:a16="http://schemas.microsoft.com/office/drawing/2014/main" id="{9B0A0FCB-E1AF-4067-58FC-FEEBC2E54A52}"/>
              </a:ext>
            </a:extLst>
          </p:cNvPr>
          <p:cNvSpPr>
            <a:spLocks noGrp="1"/>
          </p:cNvSpPr>
          <p:nvPr>
            <p:ph type="title"/>
          </p:nvPr>
        </p:nvSpPr>
        <p:spPr>
          <a:xfrm>
            <a:off x="731520" y="731522"/>
            <a:ext cx="8288868" cy="1136227"/>
          </a:xfrm>
        </p:spPr>
        <p:txBody>
          <a:bodyPr/>
          <a:lstStyle/>
          <a:p>
            <a:r>
              <a:rPr lang="en-US" sz="2800"/>
              <a:t>Thoughts on managing co-existence for safety-critical Wi-Fi sensing applications</a:t>
            </a:r>
          </a:p>
        </p:txBody>
      </p:sp>
    </p:spTree>
    <p:extLst>
      <p:ext uri="{BB962C8B-B14F-4D97-AF65-F5344CB8AC3E}">
        <p14:creationId xmlns:p14="http://schemas.microsoft.com/office/powerpoint/2010/main" val="330079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BD78A-6535-79A8-07D1-074A2FCF5879}"/>
              </a:ext>
            </a:extLst>
          </p:cNvPr>
          <p:cNvSpPr>
            <a:spLocks noGrp="1"/>
          </p:cNvSpPr>
          <p:nvPr>
            <p:ph idx="1"/>
          </p:nvPr>
        </p:nvSpPr>
        <p:spPr/>
        <p:txBody>
          <a:bodyPr/>
          <a:lstStyle/>
          <a:p>
            <a:pPr marL="457200" indent="-457200">
              <a:buFont typeface="+mj-lt"/>
              <a:buAutoNum type="arabicPeriod" startAt="3"/>
            </a:pPr>
            <a:r>
              <a:rPr lang="en-US" sz="2000" b="1" u="sng" dirty="0">
                <a:solidFill>
                  <a:schemeClr val="tx1"/>
                </a:solidFill>
                <a:latin typeface="Calibri" panose="020F0502020204030204" pitchFamily="34" charset="0"/>
                <a:ea typeface="Calibri" panose="020F0502020204030204" pitchFamily="34" charset="0"/>
                <a:cs typeface="Calibri" panose="020F0502020204030204" pitchFamily="34" charset="0"/>
              </a:rPr>
              <a:t>Weigh according to number of devices and respective traffic type</a:t>
            </a:r>
          </a:p>
          <a:p>
            <a:pPr marL="0" indent="0">
              <a:buNone/>
            </a:pPr>
            <a:endParaRPr lang="en-US" sz="2000" b="1"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rPr>
              <a:t>AP can weigh parameters for different traffic differently, according to the amount of connection after incorporating the number of devices and traffic type</a:t>
            </a:r>
          </a:p>
          <a:p>
            <a:pPr marL="171450" indent="-171450">
              <a:buFont typeface="Arial" panose="020B0604020202020204" pitchFamily="34" charset="0"/>
              <a:buChar char="•"/>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rPr>
              <a:t>Example: Wi-Fi sensing traffic + x numbers of voice users present in the network. Increase </a:t>
            </a:r>
            <a:r>
              <a:rPr lang="en-US" sz="2000" b="0" dirty="0" err="1">
                <a:solidFill>
                  <a:schemeClr val="tx1"/>
                </a:solidFill>
                <a:latin typeface="Calibri" panose="020F0502020204030204" pitchFamily="34" charset="0"/>
                <a:ea typeface="Calibri" panose="020F0502020204030204" pitchFamily="34" charset="0"/>
                <a:cs typeface="Calibri" panose="020F0502020204030204" pitchFamily="34" charset="0"/>
              </a:rPr>
              <a:t>aCWmin</a:t>
            </a: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ea typeface="Calibri" panose="020F0502020204030204" pitchFamily="34" charset="0"/>
                <a:cs typeface="Calibri" panose="020F0502020204030204" pitchFamily="34" charset="0"/>
              </a:rPr>
              <a:t>aCWmax</a:t>
            </a: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rPr>
              <a:t> and AIFSN proportional to x</a:t>
            </a:r>
          </a:p>
          <a:p>
            <a:endParaRPr lang="en-US" dirty="0"/>
          </a:p>
        </p:txBody>
      </p:sp>
      <p:sp>
        <p:nvSpPr>
          <p:cNvPr id="4" name="Slide Number Placeholder 3">
            <a:extLst>
              <a:ext uri="{FF2B5EF4-FFF2-40B4-BE49-F238E27FC236}">
                <a16:creationId xmlns:a16="http://schemas.microsoft.com/office/drawing/2014/main" id="{E679477A-BD0B-55DB-FE6C-6476EF342DA0}"/>
              </a:ext>
            </a:extLst>
          </p:cNvPr>
          <p:cNvSpPr>
            <a:spLocks noGrp="1"/>
          </p:cNvSpPr>
          <p:nvPr>
            <p:ph type="sldNum" idx="12"/>
          </p:nvPr>
        </p:nvSpPr>
        <p:spPr/>
        <p:txBody>
          <a:bodyPr/>
          <a:lstStyle/>
          <a:p>
            <a:r>
              <a:rPr lang="en-GB"/>
              <a:t>Slide </a:t>
            </a:r>
            <a:fld id="{440F5867-744E-4AA6-B0ED-4C44D2DFBB7B}" type="slidenum">
              <a:rPr lang="en-GB" smtClean="0"/>
              <a:pPr/>
              <a:t>11</a:t>
            </a:fld>
            <a:endParaRPr lang="en-GB"/>
          </a:p>
        </p:txBody>
      </p:sp>
      <p:sp>
        <p:nvSpPr>
          <p:cNvPr id="5" name="Footer Placeholder 4">
            <a:extLst>
              <a:ext uri="{FF2B5EF4-FFF2-40B4-BE49-F238E27FC236}">
                <a16:creationId xmlns:a16="http://schemas.microsoft.com/office/drawing/2014/main" id="{BF8FECBE-365F-8695-B012-5DF2B381BACB}"/>
              </a:ext>
            </a:extLst>
          </p:cNvPr>
          <p:cNvSpPr>
            <a:spLocks noGrp="1"/>
          </p:cNvSpPr>
          <p:nvPr>
            <p:ph type="ftr" idx="14"/>
          </p:nvPr>
        </p:nvSpPr>
        <p:spPr/>
        <p:txBody>
          <a:bodyPr/>
          <a:lstStyle/>
          <a:p>
            <a:r>
              <a:rPr lang="en-GB"/>
              <a:t>Haneya Qureshi, General Motors</a:t>
            </a:r>
          </a:p>
        </p:txBody>
      </p:sp>
      <p:sp>
        <p:nvSpPr>
          <p:cNvPr id="6" name="Date Placeholder 5">
            <a:extLst>
              <a:ext uri="{FF2B5EF4-FFF2-40B4-BE49-F238E27FC236}">
                <a16:creationId xmlns:a16="http://schemas.microsoft.com/office/drawing/2014/main" id="{71D389FD-E848-1581-24D9-4BDA551FD96C}"/>
              </a:ext>
            </a:extLst>
          </p:cNvPr>
          <p:cNvSpPr>
            <a:spLocks noGrp="1"/>
          </p:cNvSpPr>
          <p:nvPr>
            <p:ph type="dt" idx="15"/>
          </p:nvPr>
        </p:nvSpPr>
        <p:spPr/>
        <p:txBody>
          <a:bodyPr/>
          <a:lstStyle/>
          <a:p>
            <a:r>
              <a:rPr lang="en-US"/>
              <a:t>July 2025</a:t>
            </a:r>
            <a:endParaRPr lang="en-GB"/>
          </a:p>
        </p:txBody>
      </p:sp>
      <p:sp>
        <p:nvSpPr>
          <p:cNvPr id="8" name="Title 1">
            <a:extLst>
              <a:ext uri="{FF2B5EF4-FFF2-40B4-BE49-F238E27FC236}">
                <a16:creationId xmlns:a16="http://schemas.microsoft.com/office/drawing/2014/main" id="{9661DF3C-4A66-348F-FE1F-6553DB2F89A3}"/>
              </a:ext>
            </a:extLst>
          </p:cNvPr>
          <p:cNvSpPr>
            <a:spLocks noGrp="1"/>
          </p:cNvSpPr>
          <p:nvPr>
            <p:ph type="title"/>
          </p:nvPr>
        </p:nvSpPr>
        <p:spPr>
          <a:xfrm>
            <a:off x="731520" y="731522"/>
            <a:ext cx="8288868" cy="1136227"/>
          </a:xfrm>
        </p:spPr>
        <p:txBody>
          <a:bodyPr/>
          <a:lstStyle/>
          <a:p>
            <a:r>
              <a:rPr lang="en-US" sz="2800"/>
              <a:t>Thoughts on managing co-existence for safety-critical Wi-Fi sensing applications</a:t>
            </a:r>
          </a:p>
        </p:txBody>
      </p:sp>
    </p:spTree>
    <p:extLst>
      <p:ext uri="{BB962C8B-B14F-4D97-AF65-F5344CB8AC3E}">
        <p14:creationId xmlns:p14="http://schemas.microsoft.com/office/powerpoint/2010/main" val="263018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sz="3200"/>
              <a:t>Safety critical application in automotive</a:t>
            </a:r>
          </a:p>
        </p:txBody>
      </p:sp>
      <p:sp>
        <p:nvSpPr>
          <p:cNvPr id="2" name="Date Placeholder 3">
            <a:extLst>
              <a:ext uri="{FF2B5EF4-FFF2-40B4-BE49-F238E27FC236}">
                <a16:creationId xmlns:a16="http://schemas.microsoft.com/office/drawing/2014/main" id="{216BC5C2-07A4-E328-28C8-419BC3DFDA46}"/>
              </a:ext>
            </a:extLst>
          </p:cNvPr>
          <p:cNvSpPr>
            <a:spLocks noGrp="1"/>
          </p:cNvSpPr>
          <p:nvPr>
            <p:ph type="dt" idx="15"/>
          </p:nvPr>
        </p:nvSpPr>
        <p:spPr>
          <a:xfrm>
            <a:off x="743373" y="355601"/>
            <a:ext cx="2457015" cy="291254"/>
          </a:xfrm>
        </p:spPr>
        <p:txBody>
          <a:bodyPr/>
          <a:lstStyle/>
          <a:p>
            <a:r>
              <a:rPr lang="en-US"/>
              <a:t>July 2025</a:t>
            </a:r>
            <a:endParaRPr lang="en-GB"/>
          </a:p>
        </p:txBody>
      </p:sp>
      <p:sp>
        <p:nvSpPr>
          <p:cNvPr id="3" name="Footer Placeholder 4">
            <a:extLst>
              <a:ext uri="{FF2B5EF4-FFF2-40B4-BE49-F238E27FC236}">
                <a16:creationId xmlns:a16="http://schemas.microsoft.com/office/drawing/2014/main" id="{8D1F5958-430D-F0EF-995E-BD1B42BB02ED}"/>
              </a:ext>
            </a:extLst>
          </p:cNvPr>
          <p:cNvSpPr>
            <a:spLocks noGrp="1"/>
          </p:cNvSpPr>
          <p:nvPr>
            <p:ph type="ftr" idx="14"/>
          </p:nvPr>
        </p:nvSpPr>
        <p:spPr>
          <a:xfrm>
            <a:off x="5867407" y="6907108"/>
            <a:ext cx="3244420" cy="193040"/>
          </a:xfrm>
        </p:spPr>
        <p:txBody>
          <a:bodyPr/>
          <a:lstStyle/>
          <a:p>
            <a:r>
              <a:rPr lang="en-GB"/>
              <a:t>Haneya Qureshi, General Motors</a:t>
            </a:r>
          </a:p>
        </p:txBody>
      </p:sp>
      <p:sp>
        <p:nvSpPr>
          <p:cNvPr id="4" name="Content Placeholder 2">
            <a:extLst>
              <a:ext uri="{FF2B5EF4-FFF2-40B4-BE49-F238E27FC236}">
                <a16:creationId xmlns:a16="http://schemas.microsoft.com/office/drawing/2014/main" id="{83681289-3FE2-C989-9B42-2FF2358AADC8}"/>
              </a:ext>
            </a:extLst>
          </p:cNvPr>
          <p:cNvSpPr txBox="1">
            <a:spLocks/>
          </p:cNvSpPr>
          <p:nvPr/>
        </p:nvSpPr>
        <p:spPr bwMode="auto">
          <a:xfrm>
            <a:off x="756073" y="2113281"/>
            <a:ext cx="8380307" cy="4135119"/>
          </a:xfrm>
          <a:prstGeom prst="rect">
            <a:avLst/>
          </a:prstGeom>
          <a:noFill/>
          <a:ln w="9525">
            <a:noFill/>
            <a:round/>
            <a:headEnd/>
            <a:tailEnd/>
          </a:ln>
          <a:effectLst/>
        </p:spPr>
        <p:txBody>
          <a:bodyPr vert="horz" wrap="square" lIns="0" tIns="0" rIns="0" bIns="0" numCol="1" rtlCol="0" anchor="t" anchorCtr="0" compatLnSpc="1">
            <a:prstTxWarp prst="textNoShape">
              <a:avLst/>
            </a:prstTxWarp>
            <a:normAutofit/>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b="0" kern="0">
                <a:ea typeface="Calibri" panose="020F0502020204030204" pitchFamily="34" charset="0"/>
                <a:cs typeface="Calibri" panose="020F0502020204030204" pitchFamily="34" charset="0"/>
              </a:rPr>
              <a:t>Child presence detection (CPD): Detect a child left unattended in the vehicle cabin.</a:t>
            </a:r>
          </a:p>
          <a:p>
            <a:r>
              <a:rPr lang="en-US" kern="0">
                <a:solidFill>
                  <a:schemeClr val="tx1"/>
                </a:solidFill>
                <a:ea typeface="Calibri" panose="020F0502020204030204" pitchFamily="34" charset="0"/>
                <a:cs typeface="Calibri" panose="020F0502020204030204" pitchFamily="34" charset="0"/>
              </a:rPr>
              <a:t>CPD can also be performed using UWB radar. </a:t>
            </a:r>
          </a:p>
          <a:p>
            <a:pPr marL="0" indent="0">
              <a:buNone/>
            </a:pPr>
            <a:endParaRPr lang="en-US" kern="0">
              <a:ea typeface="Calibri" panose="020F0502020204030204" pitchFamily="34" charset="0"/>
              <a:cs typeface="Calibri" panose="020F0502020204030204" pitchFamily="34" charset="0"/>
            </a:endParaRPr>
          </a:p>
          <a:p>
            <a:endParaRPr lang="en-US" kern="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800" kern="0">
              <a:latin typeface="Times New Roman" panose="02020603050405020304" pitchFamily="18" charset="0"/>
              <a:cs typeface="Times New Roman" panose="02020603050405020304" pitchFamily="18" charset="0"/>
            </a:endParaRPr>
          </a:p>
          <a:p>
            <a:pPr lvl="1"/>
            <a:endParaRPr lang="en-US" sz="1800" kern="0"/>
          </a:p>
        </p:txBody>
      </p:sp>
    </p:spTree>
    <p:extLst>
      <p:ext uri="{BB962C8B-B14F-4D97-AF65-F5344CB8AC3E}">
        <p14:creationId xmlns:p14="http://schemas.microsoft.com/office/powerpoint/2010/main" val="218262574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solidFill>
                  <a:schemeClr val="tx1"/>
                </a:solidFill>
              </a:rPr>
              <a:t>Slide </a:t>
            </a:r>
            <a:fld id="{DC83D890-10BB-4905-98E9-EC5FFEC1B9BB}" type="slidenum">
              <a:rPr lang="en-GB">
                <a:solidFill>
                  <a:schemeClr val="tx1"/>
                </a:solidFill>
              </a:rPr>
              <a:pPr/>
              <a:t>13</a:t>
            </a:fld>
            <a:endParaRPr lang="en-GB">
              <a:solidFill>
                <a:schemeClr val="tx1"/>
              </a:solidFill>
            </a:endParaRPr>
          </a:p>
        </p:txBody>
      </p:sp>
      <p:sp>
        <p:nvSpPr>
          <p:cNvPr id="10241" name="Rectangle 1"/>
          <p:cNvSpPr>
            <a:spLocks noGrp="1" noChangeArrowheads="1"/>
          </p:cNvSpPr>
          <p:nvPr>
            <p:ph type="title"/>
          </p:nvPr>
        </p:nvSpPr>
        <p:spPr>
          <a:xfrm>
            <a:off x="441960" y="888155"/>
            <a:ext cx="8869680" cy="1237826"/>
          </a:xfrm>
          <a:ln/>
        </p:spPr>
        <p:txBody>
          <a:bodyPr vert="horz" wrap="square" lIns="96000" tIns="49920" rIns="96000" bIns="49920" numCol="1" anchor="ctr" anchorCtr="0" compatLnSpc="1">
            <a:prstTxWarp prst="textNoShape">
              <a:avLst/>
            </a:prstTxWarp>
          </a:bodyPr>
          <a:lstStyle/>
          <a:p>
            <a:r>
              <a:rPr lang="en-US" sz="3000" i="0">
                <a:solidFill>
                  <a:schemeClr val="tx1"/>
                </a:solidFill>
                <a:effectLst/>
                <a:ea typeface="Calibri" panose="020F0502020204030204" pitchFamily="34" charset="0"/>
                <a:cs typeface="Calibri" panose="020F0502020204030204" pitchFamily="34" charset="0"/>
              </a:rPr>
              <a:t>Example scenario 2:</a:t>
            </a:r>
            <a:br>
              <a:rPr lang="en-US" sz="3000" i="0">
                <a:solidFill>
                  <a:schemeClr val="tx1"/>
                </a:solidFill>
                <a:effectLst/>
                <a:ea typeface="Calibri" panose="020F0502020204030204" pitchFamily="34" charset="0"/>
                <a:cs typeface="Calibri" panose="020F0502020204030204" pitchFamily="34" charset="0"/>
              </a:rPr>
            </a:br>
            <a:r>
              <a:rPr lang="en-US" sz="3000" i="0">
                <a:solidFill>
                  <a:schemeClr val="tx1"/>
                </a:solidFill>
                <a:effectLst/>
                <a:ea typeface="Calibri" panose="020F0502020204030204" pitchFamily="34" charset="0"/>
                <a:cs typeface="Calibri" panose="020F0502020204030204" pitchFamily="34" charset="0"/>
              </a:rPr>
              <a:t>​</a:t>
            </a:r>
            <a:r>
              <a:rPr lang="en-US" sz="3000" i="0" u="none" strike="noStrike">
                <a:solidFill>
                  <a:schemeClr val="tx1"/>
                </a:solidFill>
                <a:effectLst/>
                <a:ea typeface="Calibri" panose="020F0502020204030204" pitchFamily="34" charset="0"/>
                <a:cs typeface="Calibri" panose="020F0502020204030204" pitchFamily="34" charset="0"/>
              </a:rPr>
              <a:t>Impact of digital key ranging on UWB-based CPD</a:t>
            </a:r>
            <a:br>
              <a:rPr lang="en-US" sz="3000">
                <a:solidFill>
                  <a:schemeClr val="tx1"/>
                </a:solidFill>
                <a:ea typeface="Calibri" panose="020F0502020204030204" pitchFamily="34" charset="0"/>
                <a:cs typeface="Calibri" panose="020F0502020204030204" pitchFamily="34" charset="0"/>
              </a:rPr>
            </a:br>
            <a:endParaRPr lang="en-US" sz="3000">
              <a:solidFill>
                <a:schemeClr val="tx1"/>
              </a:solidFill>
              <a:ea typeface="Calibri" panose="020F0502020204030204" pitchFamily="34" charset="0"/>
              <a:cs typeface="Calibri" panose="020F0502020204030204" pitchFamily="34" charset="0"/>
            </a:endParaRPr>
          </a:p>
        </p:txBody>
      </p:sp>
      <p:sp>
        <p:nvSpPr>
          <p:cNvPr id="10242" name="Rectangle 2"/>
          <p:cNvSpPr>
            <a:spLocks noGrp="1" noChangeArrowheads="1"/>
          </p:cNvSpPr>
          <p:nvPr>
            <p:ph type="body" idx="1"/>
          </p:nvPr>
        </p:nvSpPr>
        <p:spPr>
          <a:xfrm>
            <a:off x="743373" y="1981200"/>
            <a:ext cx="8290560" cy="4767582"/>
          </a:xfrm>
          <a:ln/>
        </p:spPr>
        <p:txBody>
          <a:bodyPr/>
          <a:lstStyle/>
          <a:p>
            <a:pPr algn="l" rtl="0" fontAlgn="base">
              <a:buFont typeface="Arial" panose="020B0604020202020204" pitchFamily="34" charset="0"/>
              <a:buChar char="•"/>
            </a:pPr>
            <a:r>
              <a:rPr lang="en-US" sz="2200" b="0" i="0" u="none" strike="noStrike">
                <a:solidFill>
                  <a:schemeClr val="tx1"/>
                </a:solidFill>
                <a:effectLst/>
                <a:ea typeface="Calibri" panose="020F0502020204030204" pitchFamily="34" charset="0"/>
                <a:cs typeface="Calibri" panose="020F0502020204030204" pitchFamily="34" charset="0"/>
              </a:rPr>
              <a:t>It is possible that an adult leaves their Digital Key (DK) + child in a vehicle</a:t>
            </a:r>
            <a:r>
              <a:rPr lang="en-US" sz="2200" b="0" i="0">
                <a:solidFill>
                  <a:schemeClr val="tx1"/>
                </a:solidFill>
                <a:effectLst/>
                <a:ea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200" b="0" i="0" u="none" strike="noStrike">
                <a:solidFill>
                  <a:schemeClr val="tx1"/>
                </a:solidFill>
                <a:effectLst/>
                <a:ea typeface="Calibri" panose="020F0502020204030204" pitchFamily="34" charset="0"/>
                <a:cs typeface="Calibri" panose="020F0502020204030204" pitchFamily="34" charset="0"/>
              </a:rPr>
              <a:t>In this case, the car will keep using UWB ranging to detect the DK that’s left behind in the vehicle</a:t>
            </a:r>
            <a:r>
              <a:rPr lang="en-US" sz="2200" b="0" i="0">
                <a:solidFill>
                  <a:schemeClr val="tx1"/>
                </a:solidFill>
                <a:effectLst/>
                <a:ea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200" b="0">
                <a:solidFill>
                  <a:schemeClr val="tx1"/>
                </a:solidFill>
                <a:ea typeface="Calibri" panose="020F0502020204030204" pitchFamily="34" charset="0"/>
                <a:cs typeface="Calibri" panose="020F0502020204030204" pitchFamily="34" charset="0"/>
              </a:rPr>
              <a:t>For example, the minimum </a:t>
            </a:r>
            <a:r>
              <a:rPr lang="en-US" sz="2200" b="0" i="0">
                <a:solidFill>
                  <a:schemeClr val="tx1"/>
                </a:solidFill>
                <a:effectLst/>
                <a:ea typeface="Calibri" panose="020F0502020204030204" pitchFamily="34" charset="0"/>
                <a:cs typeface="Calibri" panose="020F0502020204030204" pitchFamily="34" charset="0"/>
              </a:rPr>
              <a:t>ranging interval is 96 </a:t>
            </a:r>
            <a:r>
              <a:rPr lang="en-US" sz="2200" b="0" i="0" err="1">
                <a:solidFill>
                  <a:schemeClr val="tx1"/>
                </a:solidFill>
                <a:effectLst/>
                <a:ea typeface="Calibri" panose="020F0502020204030204" pitchFamily="34" charset="0"/>
                <a:cs typeface="Calibri" panose="020F0502020204030204" pitchFamily="34" charset="0"/>
              </a:rPr>
              <a:t>ms</a:t>
            </a:r>
            <a:r>
              <a:rPr lang="en-US" sz="2200" b="0">
                <a:solidFill>
                  <a:schemeClr val="tx1"/>
                </a:solidFill>
                <a:ea typeface="Calibri" panose="020F0502020204030204" pitchFamily="34" charset="0"/>
                <a:cs typeface="Calibri" panose="020F0502020204030204" pitchFamily="34" charset="0"/>
              </a:rPr>
              <a:t> </a:t>
            </a:r>
            <a:r>
              <a:rPr lang="en-US" sz="2200" b="0" i="0">
                <a:solidFill>
                  <a:schemeClr val="tx1"/>
                </a:solidFill>
                <a:effectLst/>
                <a:ea typeface="Calibri" panose="020F0502020204030204" pitchFamily="34" charset="0"/>
                <a:cs typeface="Calibri" panose="020F0502020204030204" pitchFamily="34" charset="0"/>
              </a:rPr>
              <a:t>and typically 3 </a:t>
            </a:r>
            <a:r>
              <a:rPr lang="en-US" sz="2200" b="0">
                <a:solidFill>
                  <a:schemeClr val="tx1"/>
                </a:solidFill>
                <a:ea typeface="Calibri" panose="020F0502020204030204" pitchFamily="34" charset="0"/>
                <a:cs typeface="Calibri" panose="020F0502020204030204" pitchFamily="34" charset="0"/>
              </a:rPr>
              <a:t>ranging </a:t>
            </a:r>
            <a:r>
              <a:rPr lang="en-US" sz="2200" b="0" i="0">
                <a:solidFill>
                  <a:schemeClr val="tx1"/>
                </a:solidFill>
                <a:effectLst/>
                <a:ea typeface="Calibri" panose="020F0502020204030204" pitchFamily="34" charset="0"/>
                <a:cs typeface="Calibri" panose="020F0502020204030204" pitchFamily="34" charset="0"/>
              </a:rPr>
              <a:t>rounds are performed (Car Connectivity Consortium).</a:t>
            </a:r>
          </a:p>
          <a:p>
            <a:pPr algn="l" rtl="0" fontAlgn="base">
              <a:buFont typeface="Arial" panose="020B0604020202020204" pitchFamily="34" charset="0"/>
              <a:buChar char="•"/>
            </a:pPr>
            <a:r>
              <a:rPr lang="en-US" sz="2200" b="0" u="none" strike="noStrike">
                <a:solidFill>
                  <a:schemeClr val="tx1"/>
                </a:solidFill>
                <a:ea typeface="Calibri" panose="020F0502020204030204" pitchFamily="34" charset="0"/>
                <a:cs typeface="Calibri" panose="020F0502020204030204" pitchFamily="34" charset="0"/>
              </a:rPr>
              <a:t>Ho</a:t>
            </a:r>
            <a:r>
              <a:rPr lang="en-US" sz="2200" b="0" i="0" u="none" strike="noStrike">
                <a:solidFill>
                  <a:schemeClr val="tx1"/>
                </a:solidFill>
                <a:effectLst/>
                <a:ea typeface="Calibri" panose="020F0502020204030204" pitchFamily="34" charset="0"/>
                <a:cs typeface="Calibri" panose="020F0502020204030204" pitchFamily="34" charset="0"/>
              </a:rPr>
              <a:t>wever, sensing for CPD must operate as soon as the doors are closed (Euro NCAP requirement: CPD must be performed within 10 seconds).</a:t>
            </a:r>
          </a:p>
          <a:p>
            <a:pPr algn="l" rtl="0" fontAlgn="base">
              <a:buFont typeface="Arial" panose="020B0604020202020204" pitchFamily="34" charset="0"/>
              <a:buChar char="•"/>
            </a:pPr>
            <a:r>
              <a:rPr lang="en-US" sz="2200" b="0">
                <a:solidFill>
                  <a:schemeClr val="tx1"/>
                </a:solidFill>
                <a:ea typeface="Calibri" panose="020F0502020204030204" pitchFamily="34" charset="0"/>
                <a:cs typeface="Calibri" panose="020F0502020204030204" pitchFamily="34" charset="0"/>
              </a:rPr>
              <a:t>Existing IEEE 802.11bf places Wi-Fi sensing traffic in Voice category, which does not provide a guaranteed way to access the channel.</a:t>
            </a:r>
            <a:endParaRPr lang="en-US" sz="2200" b="0" i="0">
              <a:solidFill>
                <a:schemeClr val="tx1"/>
              </a:solidFill>
              <a:effectLst/>
              <a:latin typeface="Arial" panose="020B0604020202020204" pitchFamily="34" charset="0"/>
            </a:endParaRPr>
          </a:p>
          <a:p>
            <a:endParaRPr lang="en-US" sz="2000">
              <a:solidFill>
                <a:schemeClr val="tx1"/>
              </a:solidFill>
            </a:endParaRPr>
          </a:p>
        </p:txBody>
      </p:sp>
      <p:sp>
        <p:nvSpPr>
          <p:cNvPr id="2" name="Date Placeholder 3">
            <a:extLst>
              <a:ext uri="{FF2B5EF4-FFF2-40B4-BE49-F238E27FC236}">
                <a16:creationId xmlns:a16="http://schemas.microsoft.com/office/drawing/2014/main" id="{216BC5C2-07A4-E328-28C8-419BC3DFDA46}"/>
              </a:ext>
            </a:extLst>
          </p:cNvPr>
          <p:cNvSpPr>
            <a:spLocks noGrp="1"/>
          </p:cNvSpPr>
          <p:nvPr>
            <p:ph type="dt" idx="15"/>
          </p:nvPr>
        </p:nvSpPr>
        <p:spPr>
          <a:xfrm>
            <a:off x="743373" y="355601"/>
            <a:ext cx="2457015" cy="291254"/>
          </a:xfrm>
        </p:spPr>
        <p:txBody>
          <a:bodyPr/>
          <a:lstStyle/>
          <a:p>
            <a:r>
              <a:rPr lang="en-US">
                <a:solidFill>
                  <a:schemeClr val="tx1"/>
                </a:solidFill>
              </a:rPr>
              <a:t>July 2025</a:t>
            </a:r>
            <a:endParaRPr lang="en-GB">
              <a:solidFill>
                <a:schemeClr val="tx1"/>
              </a:solidFill>
            </a:endParaRPr>
          </a:p>
        </p:txBody>
      </p:sp>
      <p:sp>
        <p:nvSpPr>
          <p:cNvPr id="3" name="Footer Placeholder 4">
            <a:extLst>
              <a:ext uri="{FF2B5EF4-FFF2-40B4-BE49-F238E27FC236}">
                <a16:creationId xmlns:a16="http://schemas.microsoft.com/office/drawing/2014/main" id="{8D1F5958-430D-F0EF-995E-BD1B42BB02ED}"/>
              </a:ext>
            </a:extLst>
          </p:cNvPr>
          <p:cNvSpPr>
            <a:spLocks noGrp="1"/>
          </p:cNvSpPr>
          <p:nvPr>
            <p:ph type="ftr" idx="14"/>
          </p:nvPr>
        </p:nvSpPr>
        <p:spPr>
          <a:xfrm>
            <a:off x="5867407" y="6907108"/>
            <a:ext cx="3244420" cy="193040"/>
          </a:xfrm>
        </p:spPr>
        <p:txBody>
          <a:bodyPr/>
          <a:lstStyle/>
          <a:p>
            <a:r>
              <a:rPr lang="en-GB">
                <a:solidFill>
                  <a:schemeClr val="tx1"/>
                </a:solidFill>
              </a:rPr>
              <a:t>Haneya Qureshi, General Motors</a:t>
            </a:r>
          </a:p>
        </p:txBody>
      </p:sp>
    </p:spTree>
    <p:extLst>
      <p:ext uri="{BB962C8B-B14F-4D97-AF65-F5344CB8AC3E}">
        <p14:creationId xmlns:p14="http://schemas.microsoft.com/office/powerpoint/2010/main" val="10443698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14</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sz="3200">
                <a:ea typeface="Calibri" panose="020F0502020204030204" pitchFamily="34" charset="0"/>
                <a:cs typeface="Calibri" panose="020F0502020204030204" pitchFamily="34" charset="0"/>
              </a:rPr>
              <a:t>Conclusion</a:t>
            </a:r>
          </a:p>
        </p:txBody>
      </p:sp>
      <p:sp>
        <p:nvSpPr>
          <p:cNvPr id="10242" name="Rectangle 2"/>
          <p:cNvSpPr>
            <a:spLocks noGrp="1" noChangeArrowheads="1"/>
          </p:cNvSpPr>
          <p:nvPr>
            <p:ph type="body" idx="1"/>
          </p:nvPr>
        </p:nvSpPr>
        <p:spPr>
          <a:xfrm>
            <a:off x="710230" y="1828800"/>
            <a:ext cx="8662369" cy="4489027"/>
          </a:xfrm>
          <a:ln/>
        </p:spPr>
        <p:txBody>
          <a:bodyPr/>
          <a:lstStyle/>
          <a:p>
            <a:r>
              <a:rPr lang="en-US" sz="2400" dirty="0">
                <a:solidFill>
                  <a:schemeClr val="tx1"/>
                </a:solidFill>
              </a:rPr>
              <a:t>Wi-Fi sensing competes with communication, creating co-existence issues.</a:t>
            </a:r>
          </a:p>
          <a:p>
            <a:r>
              <a:rPr lang="en-US" sz="2400" dirty="0">
                <a:solidFill>
                  <a:schemeClr val="tx1"/>
                </a:solidFill>
              </a:rPr>
              <a:t>There is a need for application aware prioritization of safety-critical sensing traffic vs other data traffic to avoid conflict.</a:t>
            </a:r>
          </a:p>
          <a:p>
            <a:r>
              <a:rPr lang="en-US" dirty="0">
                <a:solidFill>
                  <a:schemeClr val="tx1"/>
                </a:solidFill>
              </a:rPr>
              <a:t>Possible approaches for safety-critical Wi-Fi based sensing applications can involve r</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eprioritizing the standard QoS parameters of different types of Wi-Fi traffic</a:t>
            </a:r>
            <a:r>
              <a:rPr lang="en-US" dirty="0">
                <a:solidFill>
                  <a:schemeClr val="tx1"/>
                </a:solidFill>
                <a:ea typeface="Calibri" panose="020F0502020204030204" pitchFamily="34" charset="0"/>
                <a:cs typeface="Calibri" panose="020F0502020204030204" pitchFamily="34" charset="0"/>
              </a:rPr>
              <a:t> to support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safety-critical sensing traffic.</a:t>
            </a:r>
          </a:p>
          <a:p>
            <a:r>
              <a:rPr lang="en-US" dirty="0">
                <a:solidFill>
                  <a:schemeClr val="tx1"/>
                </a:solidFill>
                <a:ea typeface="Calibri" panose="020F0502020204030204" pitchFamily="34" charset="0"/>
                <a:cs typeface="Calibri" panose="020F0502020204030204" pitchFamily="34" charset="0"/>
              </a:rPr>
              <a:t>Safety-critical applications like CPD can also use UWB.</a:t>
            </a:r>
          </a:p>
          <a:p>
            <a:r>
              <a:rPr lang="en-US" dirty="0">
                <a:solidFill>
                  <a:schemeClr val="tx1"/>
                </a:solidFill>
                <a:ea typeface="Calibri" panose="020F0502020204030204" pitchFamily="34" charset="0"/>
                <a:cs typeface="Calibri" panose="020F0502020204030204" pitchFamily="34" charset="0"/>
              </a:rPr>
              <a:t>Therefore, potential impact of UWB ranging (e.g., digital key) on UWB-based sensing also needs to be analyzed.</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1"/>
              </a:solidFill>
            </a:endParaRPr>
          </a:p>
          <a:p>
            <a:endParaRPr lang="en-US" dirty="0">
              <a:solidFill>
                <a:schemeClr val="tx1"/>
              </a:solidFill>
            </a:endParaRPr>
          </a:p>
        </p:txBody>
      </p:sp>
      <p:sp>
        <p:nvSpPr>
          <p:cNvPr id="2" name="Date Placeholder 3">
            <a:extLst>
              <a:ext uri="{FF2B5EF4-FFF2-40B4-BE49-F238E27FC236}">
                <a16:creationId xmlns:a16="http://schemas.microsoft.com/office/drawing/2014/main" id="{216BC5C2-07A4-E328-28C8-419BC3DFDA46}"/>
              </a:ext>
            </a:extLst>
          </p:cNvPr>
          <p:cNvSpPr>
            <a:spLocks noGrp="1"/>
          </p:cNvSpPr>
          <p:nvPr>
            <p:ph type="dt" idx="15"/>
          </p:nvPr>
        </p:nvSpPr>
        <p:spPr>
          <a:xfrm>
            <a:off x="743373" y="355601"/>
            <a:ext cx="2457015" cy="291254"/>
          </a:xfrm>
        </p:spPr>
        <p:txBody>
          <a:bodyPr/>
          <a:lstStyle/>
          <a:p>
            <a:r>
              <a:rPr lang="en-US"/>
              <a:t>July 2025</a:t>
            </a:r>
            <a:endParaRPr lang="en-GB"/>
          </a:p>
        </p:txBody>
      </p:sp>
      <p:sp>
        <p:nvSpPr>
          <p:cNvPr id="3" name="Footer Placeholder 4">
            <a:extLst>
              <a:ext uri="{FF2B5EF4-FFF2-40B4-BE49-F238E27FC236}">
                <a16:creationId xmlns:a16="http://schemas.microsoft.com/office/drawing/2014/main" id="{8D1F5958-430D-F0EF-995E-BD1B42BB02ED}"/>
              </a:ext>
            </a:extLst>
          </p:cNvPr>
          <p:cNvSpPr>
            <a:spLocks noGrp="1"/>
          </p:cNvSpPr>
          <p:nvPr>
            <p:ph type="ftr" idx="14"/>
          </p:nvPr>
        </p:nvSpPr>
        <p:spPr>
          <a:xfrm>
            <a:off x="5867407" y="6907108"/>
            <a:ext cx="3244420" cy="193040"/>
          </a:xfrm>
        </p:spPr>
        <p:txBody>
          <a:bodyPr/>
          <a:lstStyle/>
          <a:p>
            <a:r>
              <a:rPr lang="en-GB"/>
              <a:t>Haneya Qureshi, General Motors</a:t>
            </a:r>
          </a:p>
        </p:txBody>
      </p:sp>
    </p:spTree>
    <p:extLst>
      <p:ext uri="{BB962C8B-B14F-4D97-AF65-F5344CB8AC3E}">
        <p14:creationId xmlns:p14="http://schemas.microsoft.com/office/powerpoint/2010/main" val="4017249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FF94A-91BA-8AAA-ECD1-CF25ACBA0AD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C1CE881-C1CB-5706-ED97-F995532260E9}"/>
              </a:ext>
            </a:extLst>
          </p:cNvPr>
          <p:cNvSpPr>
            <a:spLocks noGrp="1"/>
          </p:cNvSpPr>
          <p:nvPr>
            <p:ph type="sldNum" idx="12"/>
          </p:nvPr>
        </p:nvSpPr>
        <p:spPr/>
        <p:txBody>
          <a:bodyPr/>
          <a:lstStyle/>
          <a:p>
            <a:r>
              <a:rPr lang="en-GB"/>
              <a:t>Slide </a:t>
            </a:r>
            <a:fld id="{DC83D890-10BB-4905-98E9-EC5FFEC1B9BB}" type="slidenum">
              <a:rPr lang="en-GB"/>
              <a:pPr/>
              <a:t>15</a:t>
            </a:fld>
            <a:endParaRPr lang="en-GB"/>
          </a:p>
        </p:txBody>
      </p:sp>
      <p:sp>
        <p:nvSpPr>
          <p:cNvPr id="10241" name="Rectangle 1">
            <a:extLst>
              <a:ext uri="{FF2B5EF4-FFF2-40B4-BE49-F238E27FC236}">
                <a16:creationId xmlns:a16="http://schemas.microsoft.com/office/drawing/2014/main" id="{885B9D52-AFFC-45B0-4BE4-A022C80E406C}"/>
              </a:ext>
            </a:extLst>
          </p:cNvPr>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sz="3200" dirty="0">
                <a:latin typeface="Calibri"/>
                <a:ea typeface="Calibri"/>
                <a:cs typeface="Calibri"/>
              </a:rPr>
              <a:t>References</a:t>
            </a:r>
            <a:endParaRPr lang="en-US" sz="3200" dirty="0">
              <a:ea typeface="Calibri" panose="020F0502020204030204" pitchFamily="34" charset="0"/>
              <a:cs typeface="Calibri" panose="020F0502020204030204" pitchFamily="34" charset="0"/>
            </a:endParaRPr>
          </a:p>
        </p:txBody>
      </p:sp>
      <p:sp>
        <p:nvSpPr>
          <p:cNvPr id="10242" name="Rectangle 2">
            <a:extLst>
              <a:ext uri="{FF2B5EF4-FFF2-40B4-BE49-F238E27FC236}">
                <a16:creationId xmlns:a16="http://schemas.microsoft.com/office/drawing/2014/main" id="{9847B538-77EB-2DEB-518B-3100D821C0CC}"/>
              </a:ext>
            </a:extLst>
          </p:cNvPr>
          <p:cNvSpPr>
            <a:spLocks noGrp="1" noChangeArrowheads="1"/>
          </p:cNvSpPr>
          <p:nvPr>
            <p:ph type="body" idx="1"/>
          </p:nvPr>
        </p:nvSpPr>
        <p:spPr>
          <a:xfrm>
            <a:off x="710230" y="1828800"/>
            <a:ext cx="8662369" cy="4489027"/>
          </a:xfrm>
          <a:ln/>
        </p:spPr>
        <p:txBody>
          <a:bodyPr/>
          <a:lstStyle/>
          <a:p>
            <a:pPr marL="0" indent="0">
              <a:spcBef>
                <a:spcPts val="0"/>
              </a:spcBef>
              <a:spcAft>
                <a:spcPts val="0"/>
              </a:spcAft>
              <a:buNone/>
            </a:pPr>
            <a:endParaRPr lang="en-US" sz="1800" b="0" dirty="0">
              <a:ea typeface="Calibri" panose="020F0502020204030204" pitchFamily="34" charset="0"/>
              <a:cs typeface="Calibri" panose="020F0502020204030204" pitchFamily="34" charset="0"/>
            </a:endParaRPr>
          </a:p>
          <a:p>
            <a:pPr marL="0" indent="0">
              <a:spcBef>
                <a:spcPts val="0"/>
              </a:spcBef>
              <a:spcAft>
                <a:spcPts val="0"/>
              </a:spcAft>
              <a:buNone/>
            </a:pPr>
            <a:r>
              <a:rPr lang="en-US" sz="1800" b="0" dirty="0">
                <a:ea typeface="Calibri" panose="020F0502020204030204" pitchFamily="34" charset="0"/>
                <a:cs typeface="Calibri" panose="020F0502020204030204" pitchFamily="34" charset="0"/>
              </a:rPr>
              <a:t>[1] </a:t>
            </a:r>
            <a:r>
              <a:rPr lang="en-US" sz="1800" b="0" i="0" dirty="0">
                <a:solidFill>
                  <a:srgbClr val="222222"/>
                </a:solidFill>
                <a:effectLst/>
                <a:ea typeface="Calibri" panose="020F0502020204030204" pitchFamily="34" charset="0"/>
                <a:cs typeface="Calibri" panose="020F0502020204030204" pitchFamily="34" charset="0"/>
              </a:rPr>
              <a:t>Richards, Mark A. </a:t>
            </a:r>
            <a:r>
              <a:rPr lang="en-US" sz="1800" b="0" i="1" dirty="0">
                <a:solidFill>
                  <a:srgbClr val="222222"/>
                </a:solidFill>
                <a:effectLst/>
                <a:ea typeface="Calibri" panose="020F0502020204030204" pitchFamily="34" charset="0"/>
                <a:cs typeface="Calibri" panose="020F0502020204030204" pitchFamily="34" charset="0"/>
              </a:rPr>
              <a:t>Fundamentals of radar signal processing</a:t>
            </a:r>
            <a:r>
              <a:rPr lang="en-US" sz="1800" b="0" i="0" dirty="0">
                <a:solidFill>
                  <a:srgbClr val="222222"/>
                </a:solidFill>
                <a:effectLst/>
                <a:ea typeface="Calibri" panose="020F0502020204030204" pitchFamily="34" charset="0"/>
                <a:cs typeface="Calibri" panose="020F0502020204030204" pitchFamily="34" charset="0"/>
              </a:rPr>
              <a:t>. Vol. 1. New York: </a:t>
            </a:r>
            <a:r>
              <a:rPr lang="en-US" sz="1800" b="0" i="0" dirty="0" err="1">
                <a:solidFill>
                  <a:srgbClr val="222222"/>
                </a:solidFill>
                <a:effectLst/>
                <a:ea typeface="Calibri" panose="020F0502020204030204" pitchFamily="34" charset="0"/>
                <a:cs typeface="Calibri" panose="020F0502020204030204" pitchFamily="34" charset="0"/>
              </a:rPr>
              <a:t>Mcgraw-hill</a:t>
            </a:r>
            <a:r>
              <a:rPr lang="en-US" sz="1800" b="0" i="0" dirty="0">
                <a:solidFill>
                  <a:srgbClr val="222222"/>
                </a:solidFill>
                <a:effectLst/>
                <a:ea typeface="Calibri" panose="020F0502020204030204" pitchFamily="34" charset="0"/>
                <a:cs typeface="Calibri" panose="020F0502020204030204" pitchFamily="34" charset="0"/>
              </a:rPr>
              <a:t>, 2005.</a:t>
            </a:r>
          </a:p>
          <a:p>
            <a:pPr marL="0" indent="0">
              <a:spcBef>
                <a:spcPts val="0"/>
              </a:spcBef>
              <a:spcAft>
                <a:spcPts val="0"/>
              </a:spcAft>
              <a:buNone/>
            </a:pPr>
            <a:endParaRPr lang="en-US" sz="1800" b="0" dirty="0">
              <a:solidFill>
                <a:srgbClr val="222222"/>
              </a:solidFill>
              <a:ea typeface="Calibri" panose="020F0502020204030204" pitchFamily="34" charset="0"/>
              <a:cs typeface="Calibri" panose="020F0502020204030204" pitchFamily="34" charset="0"/>
            </a:endParaRPr>
          </a:p>
          <a:p>
            <a:pPr marL="0" indent="0">
              <a:spcBef>
                <a:spcPts val="0"/>
              </a:spcBef>
              <a:spcAft>
                <a:spcPts val="0"/>
              </a:spcAft>
              <a:buNone/>
            </a:pPr>
            <a:r>
              <a:rPr lang="en-US" sz="1800" b="0" dirty="0">
                <a:solidFill>
                  <a:srgbClr val="222222"/>
                </a:solidFill>
                <a:ea typeface="Calibri" panose="020F0502020204030204" pitchFamily="34" charset="0"/>
                <a:cs typeface="Calibri" panose="020F0502020204030204" pitchFamily="34" charset="0"/>
              </a:rPr>
              <a:t>[2]</a:t>
            </a:r>
            <a:r>
              <a:rPr lang="en-US" sz="1800" b="0" dirty="0">
                <a:ea typeface="Calibri" panose="020F0502020204030204" pitchFamily="34" charset="0"/>
                <a:cs typeface="Calibri" panose="020F0502020204030204" pitchFamily="34" charset="0"/>
              </a:rPr>
              <a:t> X. Wang, C. Yang, and S. Mao, “On CSI-Based Vital Sign Monitoring Using Commodity Wi-Fi,” ACM Trans. </a:t>
            </a:r>
            <a:r>
              <a:rPr lang="en-US" sz="1800" b="0" dirty="0" err="1">
                <a:ea typeface="Calibri" panose="020F0502020204030204" pitchFamily="34" charset="0"/>
                <a:cs typeface="Calibri" panose="020F0502020204030204" pitchFamily="34" charset="0"/>
              </a:rPr>
              <a:t>Comput</a:t>
            </a:r>
            <a:r>
              <a:rPr lang="en-US" sz="1800" b="0" dirty="0">
                <a:ea typeface="Calibri" panose="020F0502020204030204" pitchFamily="34" charset="0"/>
                <a:cs typeface="Calibri" panose="020F0502020204030204" pitchFamily="34" charset="0"/>
              </a:rPr>
              <a:t>. Healthcare, vol. 1, no. 3, Art. 12, May 2020.</a:t>
            </a:r>
          </a:p>
          <a:p>
            <a:pPr marL="0" indent="0">
              <a:spcBef>
                <a:spcPts val="0"/>
              </a:spcBef>
              <a:spcAft>
                <a:spcPts val="0"/>
              </a:spcAft>
              <a:buNone/>
            </a:pPr>
            <a:endParaRPr lang="en-US" sz="1800" b="0" dirty="0">
              <a:ea typeface="Calibri" panose="020F0502020204030204" pitchFamily="34" charset="0"/>
              <a:cs typeface="Calibri" panose="020F0502020204030204" pitchFamily="34" charset="0"/>
            </a:endParaRPr>
          </a:p>
          <a:p>
            <a:pPr marL="0" indent="0">
              <a:spcBef>
                <a:spcPts val="0"/>
              </a:spcBef>
              <a:spcAft>
                <a:spcPts val="0"/>
              </a:spcAft>
              <a:buNone/>
            </a:pPr>
            <a:r>
              <a:rPr lang="en-US" sz="1800" b="0" dirty="0">
                <a:ea typeface="Calibri" panose="020F0502020204030204" pitchFamily="34" charset="0"/>
                <a:cs typeface="Calibri" panose="020F0502020204030204" pitchFamily="34" charset="0"/>
              </a:rPr>
              <a:t>[3] Sharma, Aryan, </a:t>
            </a:r>
            <a:r>
              <a:rPr lang="en-US" sz="1800" b="0" dirty="0" err="1">
                <a:ea typeface="Calibri" panose="020F0502020204030204" pitchFamily="34" charset="0"/>
                <a:cs typeface="Calibri" panose="020F0502020204030204" pitchFamily="34" charset="0"/>
              </a:rPr>
              <a:t>Haoming</a:t>
            </a:r>
            <a:r>
              <a:rPr lang="en-US" sz="1800" b="0" dirty="0">
                <a:ea typeface="Calibri" panose="020F0502020204030204" pitchFamily="34" charset="0"/>
                <a:cs typeface="Calibri" panose="020F0502020204030204" pitchFamily="34" charset="0"/>
              </a:rPr>
              <a:t> Wang, Deepak Mishra, and Aruna Seneviratne. "Conservative Interference Injection to Minimize Wi-Fi Sensing Privacy Risks and Bandwidth Loss." Future Internet 17, no. 1, 2025.</a:t>
            </a:r>
          </a:p>
          <a:p>
            <a:pPr marL="0" indent="0">
              <a:spcBef>
                <a:spcPts val="0"/>
              </a:spcBef>
              <a:spcAft>
                <a:spcPts val="0"/>
              </a:spcAft>
              <a:buNone/>
            </a:pPr>
            <a:endParaRPr lang="en-US" sz="1800" b="0" dirty="0">
              <a:ea typeface="Calibri" panose="020F0502020204030204" pitchFamily="34" charset="0"/>
              <a:cs typeface="Calibri" panose="020F0502020204030204" pitchFamily="34" charset="0"/>
            </a:endParaRPr>
          </a:p>
          <a:p>
            <a:pPr marL="0" indent="0">
              <a:spcBef>
                <a:spcPts val="0"/>
              </a:spcBef>
              <a:spcAft>
                <a:spcPts val="0"/>
              </a:spcAft>
              <a:buNone/>
            </a:pPr>
            <a:r>
              <a:rPr lang="en-US" sz="1800" b="0" dirty="0">
                <a:ea typeface="Calibri" panose="020F0502020204030204" pitchFamily="34" charset="0"/>
                <a:cs typeface="Calibri" panose="020F0502020204030204" pitchFamily="34" charset="0"/>
              </a:rPr>
              <a:t>[4] Huawei. Channel utilization. Huawei Support Encyclopedia.[Online: https://info.support.huawei.com/info-finder/encyclopedia/en/Channel+Utilization.html]. </a:t>
            </a:r>
          </a:p>
          <a:p>
            <a:endParaRPr lang="en-US" sz="1800" b="0" dirty="0">
              <a:solidFill>
                <a:schemeClr val="tx1"/>
              </a:solidFill>
              <a:ea typeface="Calibri" panose="020F0502020204030204" pitchFamily="34" charset="0"/>
              <a:cs typeface="Calibri" panose="020F0502020204030204" pitchFamily="34" charset="0"/>
            </a:endParaRPr>
          </a:p>
          <a:p>
            <a:endParaRPr lang="en-US" sz="1800" b="0" dirty="0">
              <a:solidFill>
                <a:schemeClr val="tx1"/>
              </a:solidFill>
              <a:ea typeface="Calibri" panose="020F050202020403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6157B4DC-D4F5-1E66-DDA0-9AFADBF97B6F}"/>
              </a:ext>
            </a:extLst>
          </p:cNvPr>
          <p:cNvSpPr>
            <a:spLocks noGrp="1"/>
          </p:cNvSpPr>
          <p:nvPr>
            <p:ph type="dt" idx="15"/>
          </p:nvPr>
        </p:nvSpPr>
        <p:spPr>
          <a:xfrm>
            <a:off x="743373" y="355601"/>
            <a:ext cx="2457015" cy="291254"/>
          </a:xfrm>
        </p:spPr>
        <p:txBody>
          <a:bodyPr/>
          <a:lstStyle/>
          <a:p>
            <a:r>
              <a:rPr lang="en-US"/>
              <a:t>July 2025</a:t>
            </a:r>
            <a:endParaRPr lang="en-GB"/>
          </a:p>
        </p:txBody>
      </p:sp>
      <p:sp>
        <p:nvSpPr>
          <p:cNvPr id="3" name="Footer Placeholder 4">
            <a:extLst>
              <a:ext uri="{FF2B5EF4-FFF2-40B4-BE49-F238E27FC236}">
                <a16:creationId xmlns:a16="http://schemas.microsoft.com/office/drawing/2014/main" id="{235277CD-6563-4C7D-4E49-DB1D8B4633E5}"/>
              </a:ext>
            </a:extLst>
          </p:cNvPr>
          <p:cNvSpPr>
            <a:spLocks noGrp="1"/>
          </p:cNvSpPr>
          <p:nvPr>
            <p:ph type="ftr" idx="14"/>
          </p:nvPr>
        </p:nvSpPr>
        <p:spPr>
          <a:xfrm>
            <a:off x="5867407" y="6907108"/>
            <a:ext cx="3244420" cy="193040"/>
          </a:xfrm>
        </p:spPr>
        <p:txBody>
          <a:bodyPr/>
          <a:lstStyle/>
          <a:p>
            <a:r>
              <a:rPr lang="en-GB"/>
              <a:t>Haneya Qureshi, General Motors</a:t>
            </a:r>
          </a:p>
        </p:txBody>
      </p:sp>
    </p:spTree>
    <p:extLst>
      <p:ext uri="{BB962C8B-B14F-4D97-AF65-F5344CB8AC3E}">
        <p14:creationId xmlns:p14="http://schemas.microsoft.com/office/powerpoint/2010/main" val="948508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Abstract</a:t>
            </a:r>
          </a:p>
        </p:txBody>
      </p:sp>
      <p:sp>
        <p:nvSpPr>
          <p:cNvPr id="4098" name="Rectangle 2"/>
          <p:cNvSpPr>
            <a:spLocks noGrp="1" noChangeArrowheads="1"/>
          </p:cNvSpPr>
          <p:nvPr>
            <p:ph type="body" idx="1"/>
          </p:nvPr>
        </p:nvSpPr>
        <p:spPr>
          <a:xfrm>
            <a:off x="731520" y="2113280"/>
            <a:ext cx="8290560" cy="4389120"/>
          </a:xfrm>
          <a:ln/>
        </p:spPr>
        <p:txBody>
          <a:bodyPr/>
          <a:lstStyle/>
          <a:p>
            <a:pPr marL="365760" indent="-365760"/>
            <a:r>
              <a:rPr lang="en-US" dirty="0">
                <a:effectLst/>
                <a:latin typeface="Calibri"/>
                <a:ea typeface="Calibri"/>
                <a:cs typeface="Calibri"/>
              </a:rPr>
              <a:t>UWB and Wi-</a:t>
            </a:r>
            <a:r>
              <a:rPr lang="en-US" dirty="0">
                <a:latin typeface="Calibri"/>
                <a:ea typeface="Calibri"/>
                <a:cs typeface="Calibri"/>
              </a:rPr>
              <a:t>Fi are key candidates to enable in-cabin sensing applications in automotive.</a:t>
            </a:r>
            <a:endParaRPr lang="en-US" dirty="0">
              <a:ea typeface="MS Gothic"/>
              <a:cs typeface="Calibri" panose="020F0502020204030204" pitchFamily="34" charset="0"/>
            </a:endParaRPr>
          </a:p>
          <a:p>
            <a:pPr marL="365760" indent="-365760"/>
            <a:r>
              <a:rPr lang="en-US" dirty="0">
                <a:latin typeface="Calibri"/>
                <a:ea typeface="Calibri"/>
                <a:cs typeface="Calibri"/>
              </a:rPr>
              <a:t>However, some of these applications are s</a:t>
            </a:r>
            <a:r>
              <a:rPr lang="en-US" dirty="0">
                <a:effectLst/>
                <a:latin typeface="Calibri"/>
                <a:ea typeface="Calibri"/>
                <a:cs typeface="Calibri"/>
              </a:rPr>
              <a:t>afety-critical applications, e.g., child presence detection (CPD) that need to meet certain safety requirements, e.g., Euro/China NCAP.</a:t>
            </a:r>
          </a:p>
          <a:p>
            <a:pPr marL="365760" indent="-365760"/>
            <a:r>
              <a:rPr lang="en-US" dirty="0">
                <a:latin typeface="Calibri"/>
                <a:ea typeface="Calibri"/>
                <a:cs typeface="Calibri"/>
              </a:rPr>
              <a:t>Therefore, ways of managing coexistence between sensing with communication operations need to be established.</a:t>
            </a:r>
          </a:p>
          <a:p>
            <a:pPr marL="853440" lvl="1" indent="-365760"/>
            <a:r>
              <a:rPr lang="en-US" b="1" dirty="0">
                <a:effectLst/>
                <a:latin typeface="Calibri"/>
                <a:ea typeface="Calibri"/>
                <a:cs typeface="Calibri"/>
              </a:rPr>
              <a:t>Examples: </a:t>
            </a:r>
            <a:r>
              <a:rPr lang="en-US" b="1" dirty="0">
                <a:latin typeface="Calibri"/>
                <a:ea typeface="Calibri"/>
                <a:cs typeface="Calibri"/>
              </a:rPr>
              <a:t>coexistence between Wi-Fi based radar and Wi-Fi based communication/ranging, coexistence between UWB-based radar and UWB-based ranging, etc.</a:t>
            </a:r>
            <a:endParaRPr lang="en-US" dirty="0"/>
          </a:p>
        </p:txBody>
      </p:sp>
      <p:sp>
        <p:nvSpPr>
          <p:cNvPr id="2" name="Date Placeholder 3">
            <a:extLst>
              <a:ext uri="{FF2B5EF4-FFF2-40B4-BE49-F238E27FC236}">
                <a16:creationId xmlns:a16="http://schemas.microsoft.com/office/drawing/2014/main" id="{4BAD0DED-E313-2EFE-F9B6-131F008FEE25}"/>
              </a:ext>
            </a:extLst>
          </p:cNvPr>
          <p:cNvSpPr>
            <a:spLocks noGrp="1"/>
          </p:cNvSpPr>
          <p:nvPr>
            <p:ph type="dt" idx="15"/>
          </p:nvPr>
        </p:nvSpPr>
        <p:spPr>
          <a:xfrm>
            <a:off x="743373" y="355601"/>
            <a:ext cx="2457015" cy="291254"/>
          </a:xfrm>
        </p:spPr>
        <p:txBody>
          <a:bodyPr/>
          <a:lstStyle/>
          <a:p>
            <a:r>
              <a:rPr lang="en-US"/>
              <a:t>July 2025</a:t>
            </a:r>
            <a:endParaRPr lang="en-GB"/>
          </a:p>
        </p:txBody>
      </p:sp>
      <p:sp>
        <p:nvSpPr>
          <p:cNvPr id="3" name="Footer Placeholder 4">
            <a:extLst>
              <a:ext uri="{FF2B5EF4-FFF2-40B4-BE49-F238E27FC236}">
                <a16:creationId xmlns:a16="http://schemas.microsoft.com/office/drawing/2014/main" id="{7EFDFBA6-95C3-CFDE-A4A0-181F43086208}"/>
              </a:ext>
            </a:extLst>
          </p:cNvPr>
          <p:cNvSpPr>
            <a:spLocks noGrp="1"/>
          </p:cNvSpPr>
          <p:nvPr>
            <p:ph type="ftr" idx="14"/>
          </p:nvPr>
        </p:nvSpPr>
        <p:spPr>
          <a:xfrm>
            <a:off x="5867407" y="6907108"/>
            <a:ext cx="3244420" cy="193040"/>
          </a:xfrm>
        </p:spPr>
        <p:txBody>
          <a:bodyPr/>
          <a:lstStyle/>
          <a:p>
            <a:r>
              <a:rPr lang="en-GB"/>
              <a:t>Haneya Qureshi, General Motors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sz="3600"/>
              <a:t>Safety critical application in automotive</a:t>
            </a:r>
          </a:p>
        </p:txBody>
      </p:sp>
      <p:sp>
        <p:nvSpPr>
          <p:cNvPr id="10242" name="Rectangle 2"/>
          <p:cNvSpPr>
            <a:spLocks noGrp="1" noChangeArrowheads="1"/>
          </p:cNvSpPr>
          <p:nvPr>
            <p:ph type="body" idx="1"/>
          </p:nvPr>
        </p:nvSpPr>
        <p:spPr>
          <a:xfrm>
            <a:off x="731520" y="2113281"/>
            <a:ext cx="8290560" cy="4489027"/>
          </a:xfrm>
          <a:ln/>
        </p:spPr>
        <p:txBody>
          <a:bodyPr/>
          <a:lstStyle/>
          <a:p>
            <a:pPr marL="365760" indent="-365760"/>
            <a:endParaRPr lang="en-US">
              <a:effectLst/>
              <a:latin typeface="-apple-system"/>
            </a:endParaRPr>
          </a:p>
          <a:p>
            <a:pPr marL="365760" indent="-365760"/>
            <a:endParaRPr lang="en-US">
              <a:latin typeface="-apple-system"/>
            </a:endParaRPr>
          </a:p>
          <a:p>
            <a:pPr marL="365760" indent="-365760"/>
            <a:endParaRPr lang="en-US">
              <a:effectLst/>
              <a:latin typeface="-apple-system"/>
            </a:endParaRPr>
          </a:p>
          <a:p>
            <a:pPr marL="365760" indent="-365760"/>
            <a:endParaRPr lang="en-US">
              <a:latin typeface="-apple-system"/>
            </a:endParaRPr>
          </a:p>
          <a:p>
            <a:pPr marL="365760" indent="-365760"/>
            <a:endParaRPr lang="en-US">
              <a:effectLst/>
              <a:latin typeface="-apple-system"/>
            </a:endParaRPr>
          </a:p>
          <a:p>
            <a:pPr marL="365760" indent="-365760"/>
            <a:endParaRPr lang="en-US">
              <a:latin typeface="-apple-system"/>
            </a:endParaRPr>
          </a:p>
          <a:p>
            <a:pPr marL="365760" indent="-365760"/>
            <a:endParaRPr lang="en-US">
              <a:effectLst/>
              <a:latin typeface="-apple-system"/>
            </a:endParaRPr>
          </a:p>
          <a:p>
            <a:pPr marL="365760" indent="-365760"/>
            <a:endParaRPr lang="en-US">
              <a:latin typeface="-apple-system"/>
            </a:endParaRPr>
          </a:p>
          <a:p>
            <a:pPr marL="365760" indent="-365760"/>
            <a:endParaRPr lang="en-US" b="0">
              <a:cs typeface="Calibri" panose="020F0502020204030204" pitchFamily="34" charset="0"/>
            </a:endParaRPr>
          </a:p>
        </p:txBody>
      </p:sp>
      <p:sp>
        <p:nvSpPr>
          <p:cNvPr id="2" name="Date Placeholder 3">
            <a:extLst>
              <a:ext uri="{FF2B5EF4-FFF2-40B4-BE49-F238E27FC236}">
                <a16:creationId xmlns:a16="http://schemas.microsoft.com/office/drawing/2014/main" id="{216BC5C2-07A4-E328-28C8-419BC3DFDA46}"/>
              </a:ext>
            </a:extLst>
          </p:cNvPr>
          <p:cNvSpPr>
            <a:spLocks noGrp="1"/>
          </p:cNvSpPr>
          <p:nvPr>
            <p:ph type="dt" idx="15"/>
          </p:nvPr>
        </p:nvSpPr>
        <p:spPr>
          <a:xfrm>
            <a:off x="743373" y="355601"/>
            <a:ext cx="2457015" cy="291254"/>
          </a:xfrm>
        </p:spPr>
        <p:txBody>
          <a:bodyPr/>
          <a:lstStyle/>
          <a:p>
            <a:r>
              <a:rPr lang="en-US"/>
              <a:t>July 2025</a:t>
            </a:r>
            <a:endParaRPr lang="en-GB"/>
          </a:p>
        </p:txBody>
      </p:sp>
      <p:sp>
        <p:nvSpPr>
          <p:cNvPr id="3" name="Footer Placeholder 4">
            <a:extLst>
              <a:ext uri="{FF2B5EF4-FFF2-40B4-BE49-F238E27FC236}">
                <a16:creationId xmlns:a16="http://schemas.microsoft.com/office/drawing/2014/main" id="{8D1F5958-430D-F0EF-995E-BD1B42BB02ED}"/>
              </a:ext>
            </a:extLst>
          </p:cNvPr>
          <p:cNvSpPr>
            <a:spLocks noGrp="1"/>
          </p:cNvSpPr>
          <p:nvPr>
            <p:ph type="ftr" idx="14"/>
          </p:nvPr>
        </p:nvSpPr>
        <p:spPr>
          <a:xfrm>
            <a:off x="5867407" y="6907108"/>
            <a:ext cx="3244420" cy="193040"/>
          </a:xfrm>
        </p:spPr>
        <p:txBody>
          <a:bodyPr/>
          <a:lstStyle/>
          <a:p>
            <a:r>
              <a:rPr lang="en-GB"/>
              <a:t>Haneya Qureshi, General Motors</a:t>
            </a:r>
          </a:p>
        </p:txBody>
      </p:sp>
      <p:sp>
        <p:nvSpPr>
          <p:cNvPr id="4" name="Content Placeholder 2">
            <a:extLst>
              <a:ext uri="{FF2B5EF4-FFF2-40B4-BE49-F238E27FC236}">
                <a16:creationId xmlns:a16="http://schemas.microsoft.com/office/drawing/2014/main" id="{83681289-3FE2-C989-9B42-2FF2358AADC8}"/>
              </a:ext>
            </a:extLst>
          </p:cNvPr>
          <p:cNvSpPr txBox="1">
            <a:spLocks/>
          </p:cNvSpPr>
          <p:nvPr/>
        </p:nvSpPr>
        <p:spPr bwMode="auto">
          <a:xfrm>
            <a:off x="1373429" y="1944706"/>
            <a:ext cx="7458344" cy="1105080"/>
          </a:xfrm>
          <a:prstGeom prst="rect">
            <a:avLst/>
          </a:prstGeom>
          <a:noFill/>
          <a:ln w="9525">
            <a:noFill/>
            <a:round/>
            <a:headEnd/>
            <a:tailEnd/>
          </a:ln>
          <a:effectLst/>
        </p:spPr>
        <p:txBody>
          <a:bodyPr vert="horz" wrap="square" lIns="0" tIns="0" rIns="0" bIns="0" numCol="1" rtlCol="0" anchor="t" anchorCtr="0" compatLnSpc="1">
            <a:prstTxWarp prst="textNoShape">
              <a:avLst/>
            </a:prstTxWarp>
            <a:normAutofit/>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buNone/>
            </a:pPr>
            <a:r>
              <a:rPr lang="en-US" b="0" kern="0" dirty="0">
                <a:ea typeface="Calibri" panose="020F0502020204030204" pitchFamily="34" charset="0"/>
                <a:cs typeface="Calibri" panose="020F0502020204030204" pitchFamily="34" charset="0"/>
              </a:rPr>
              <a:t>Child presence detection (CPD): Detect a child left unattended in the vehicle cabin.</a:t>
            </a:r>
            <a:endParaRPr lang="en-US" dirty="0"/>
          </a:p>
          <a:p>
            <a:pPr marL="0" indent="0">
              <a:buNone/>
            </a:pPr>
            <a:endParaRPr lang="en-US" sz="2800" kern="0" dirty="0">
              <a:latin typeface="Times New Roman" panose="02020603050405020304" pitchFamily="18" charset="0"/>
              <a:cs typeface="Times New Roman" panose="02020603050405020304" pitchFamily="18" charset="0"/>
            </a:endParaRPr>
          </a:p>
          <a:p>
            <a:pPr marL="487680" lvl="1" indent="0">
              <a:buNone/>
            </a:pPr>
            <a:endParaRPr lang="en-US" sz="1800" kern="0" dirty="0">
              <a:cs typeface="Calibri" panose="020F0502020204030204" pitchFamily="34" charset="0"/>
            </a:endParaRPr>
          </a:p>
        </p:txBody>
      </p:sp>
      <p:pic>
        <p:nvPicPr>
          <p:cNvPr id="5" name="Picture 4" descr="A blue car with a wi-fi connection&#10;&#10;AI-generated content may be incorrect.">
            <a:extLst>
              <a:ext uri="{FF2B5EF4-FFF2-40B4-BE49-F238E27FC236}">
                <a16:creationId xmlns:a16="http://schemas.microsoft.com/office/drawing/2014/main" id="{BF3C97A8-2C6D-C221-9640-12719ABF79CF}"/>
              </a:ext>
            </a:extLst>
          </p:cNvPr>
          <p:cNvPicPr>
            <a:picLocks noChangeAspect="1"/>
          </p:cNvPicPr>
          <p:nvPr/>
        </p:nvPicPr>
        <p:blipFill>
          <a:blip r:embed="rId3"/>
          <a:srcRect l="241" t="12871" b="1980"/>
          <a:stretch>
            <a:fillRect/>
          </a:stretch>
        </p:blipFill>
        <p:spPr>
          <a:xfrm>
            <a:off x="921827" y="3019812"/>
            <a:ext cx="4264007" cy="2675963"/>
          </a:xfrm>
          <a:prstGeom prst="rect">
            <a:avLst/>
          </a:prstGeom>
          <a:ln>
            <a:noFill/>
          </a:ln>
        </p:spPr>
      </p:pic>
      <p:pic>
        <p:nvPicPr>
          <p:cNvPr id="7" name="Picture 6" descr="Will County child endangerment defense attorney">
            <a:extLst>
              <a:ext uri="{FF2B5EF4-FFF2-40B4-BE49-F238E27FC236}">
                <a16:creationId xmlns:a16="http://schemas.microsoft.com/office/drawing/2014/main" id="{0F47C1B7-1AD3-565B-2188-801815B36BD8}"/>
              </a:ext>
            </a:extLst>
          </p:cNvPr>
          <p:cNvPicPr>
            <a:picLocks noChangeAspect="1"/>
          </p:cNvPicPr>
          <p:nvPr/>
        </p:nvPicPr>
        <p:blipFill>
          <a:blip r:embed="rId4"/>
          <a:stretch>
            <a:fillRect/>
          </a:stretch>
        </p:blipFill>
        <p:spPr>
          <a:xfrm>
            <a:off x="5838018" y="3207570"/>
            <a:ext cx="2993755" cy="2017361"/>
          </a:xfrm>
          <a:prstGeom prst="rect">
            <a:avLst/>
          </a:prstGeom>
        </p:spPr>
      </p:pic>
      <p:sp>
        <p:nvSpPr>
          <p:cNvPr id="8" name="Content Placeholder 2">
            <a:extLst>
              <a:ext uri="{FF2B5EF4-FFF2-40B4-BE49-F238E27FC236}">
                <a16:creationId xmlns:a16="http://schemas.microsoft.com/office/drawing/2014/main" id="{B634BF49-3A32-6DC3-6C8F-31A951C32537}"/>
              </a:ext>
            </a:extLst>
          </p:cNvPr>
          <p:cNvSpPr txBox="1">
            <a:spLocks/>
          </p:cNvSpPr>
          <p:nvPr/>
        </p:nvSpPr>
        <p:spPr bwMode="auto">
          <a:xfrm>
            <a:off x="1278179" y="5995068"/>
            <a:ext cx="5855592" cy="1105080"/>
          </a:xfrm>
          <a:prstGeom prst="rect">
            <a:avLst/>
          </a:prstGeom>
          <a:noFill/>
          <a:ln w="9525">
            <a:noFill/>
            <a:round/>
            <a:headEnd/>
            <a:tailEnd/>
          </a:ln>
          <a:effectLst/>
        </p:spPr>
        <p:txBody>
          <a:bodyPr vert="horz" wrap="square" lIns="0" tIns="0" rIns="0" bIns="0" numCol="1" rtlCol="0" anchor="t" anchorCtr="0" compatLnSpc="1">
            <a:prstTxWarp prst="textNoShape">
              <a:avLst/>
            </a:prstTxWarp>
            <a:normAutofit/>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buNone/>
            </a:pPr>
            <a:r>
              <a:rPr lang="en-US" b="0" kern="0" dirty="0">
                <a:ea typeface="Calibri" panose="020F0502020204030204" pitchFamily="34" charset="0"/>
                <a:cs typeface="Calibri" panose="020F0502020204030204" pitchFamily="34" charset="0"/>
              </a:rPr>
              <a:t>CPD can be done using Wi-Fi sensing.</a:t>
            </a:r>
            <a:endParaRPr lang="en-US" dirty="0"/>
          </a:p>
          <a:p>
            <a:pPr marL="0" indent="0">
              <a:buNone/>
            </a:pPr>
            <a:endParaRPr lang="en-US" sz="2800" kern="0" dirty="0">
              <a:latin typeface="Times New Roman" panose="02020603050405020304" pitchFamily="18" charset="0"/>
              <a:cs typeface="Times New Roman" panose="02020603050405020304" pitchFamily="18" charset="0"/>
            </a:endParaRPr>
          </a:p>
          <a:p>
            <a:pPr marL="487680" lvl="1" indent="0">
              <a:buNone/>
            </a:pPr>
            <a:endParaRPr lang="en-US" sz="1800" kern="0" dirty="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DDCB-ECBA-E6F4-CFE7-2C5E328066FE}"/>
              </a:ext>
            </a:extLst>
          </p:cNvPr>
          <p:cNvSpPr>
            <a:spLocks noGrp="1"/>
          </p:cNvSpPr>
          <p:nvPr>
            <p:ph type="title"/>
          </p:nvPr>
        </p:nvSpPr>
        <p:spPr/>
        <p:txBody>
          <a:bodyPr/>
          <a:lstStyle/>
          <a:p>
            <a:r>
              <a:rPr lang="en-US" sz="2800"/>
              <a:t>Example scenario 1: </a:t>
            </a:r>
            <a:br>
              <a:rPr lang="en-US" sz="2800"/>
            </a:br>
            <a:r>
              <a:rPr lang="en-US" sz="2800"/>
              <a:t>Impact of communication on Wi-Fi based CPD</a:t>
            </a:r>
          </a:p>
        </p:txBody>
      </p:sp>
      <p:sp>
        <p:nvSpPr>
          <p:cNvPr id="3" name="Content Placeholder 2">
            <a:extLst>
              <a:ext uri="{FF2B5EF4-FFF2-40B4-BE49-F238E27FC236}">
                <a16:creationId xmlns:a16="http://schemas.microsoft.com/office/drawing/2014/main" id="{E685459C-D762-E0C5-BDC5-0C5B4D5CF877}"/>
              </a:ext>
            </a:extLst>
          </p:cNvPr>
          <p:cNvSpPr>
            <a:spLocks noGrp="1"/>
          </p:cNvSpPr>
          <p:nvPr>
            <p:ph idx="1"/>
          </p:nvPr>
        </p:nvSpPr>
        <p:spPr>
          <a:xfrm>
            <a:off x="731520" y="1867749"/>
            <a:ext cx="8288868" cy="4715929"/>
          </a:xfrm>
        </p:spPr>
        <p:txBody>
          <a:bodyPr/>
          <a:lstStyle/>
          <a:p>
            <a:r>
              <a:rPr lang="en-US" sz="1800">
                <a:solidFill>
                  <a:schemeClr val="tx2"/>
                </a:solidFill>
                <a:ea typeface="Calibri" panose="020F0502020204030204" pitchFamily="34" charset="0"/>
                <a:cs typeface="Calibri" panose="020F0502020204030204" pitchFamily="34" charset="0"/>
              </a:rPr>
              <a:t>Interference from vehicle network:</a:t>
            </a:r>
          </a:p>
          <a:p>
            <a:pPr lvl="1"/>
            <a:r>
              <a:rPr lang="en-US" sz="1800">
                <a:solidFill>
                  <a:schemeClr val="tx2"/>
                </a:solidFill>
                <a:ea typeface="Calibri" panose="020F0502020204030204" pitchFamily="34" charset="0"/>
                <a:cs typeface="Calibri" panose="020F0502020204030204" pitchFamily="34" charset="0"/>
              </a:rPr>
              <a:t>It is possible that both phone and child are left inside the car. Phone may be streaming over Wi-Fi, which can keep the channel significantly occupied, </a:t>
            </a:r>
            <a:r>
              <a:rPr lang="en-US" sz="1800" i="0">
                <a:solidFill>
                  <a:srgbClr val="222222"/>
                </a:solidFill>
                <a:effectLst/>
                <a:ea typeface="Calibri" panose="020F0502020204030204" pitchFamily="34" charset="0"/>
                <a:cs typeface="Calibri" panose="020F0502020204030204" pitchFamily="34" charset="0"/>
              </a:rPr>
              <a:t>forcing CPD to defer transmissions for seconds.</a:t>
            </a:r>
          </a:p>
          <a:p>
            <a:pPr lvl="1"/>
            <a:r>
              <a:rPr lang="en-US" sz="1800" i="0">
                <a:solidFill>
                  <a:srgbClr val="222222"/>
                </a:solidFill>
                <a:effectLst/>
                <a:ea typeface="Calibri" panose="020F0502020204030204" pitchFamily="34" charset="0"/>
                <a:cs typeface="Calibri" panose="020F0502020204030204" pitchFamily="34" charset="0"/>
              </a:rPr>
              <a:t>It may be possible that vehicle’s Wi-Fi is being used outside the vehicle.</a:t>
            </a:r>
          </a:p>
          <a:p>
            <a:pPr algn="l"/>
            <a:r>
              <a:rPr lang="en-US" sz="1800" i="0">
                <a:solidFill>
                  <a:srgbClr val="222222"/>
                </a:solidFill>
                <a:effectLst/>
                <a:ea typeface="Calibri" panose="020F0502020204030204" pitchFamily="34" charset="0"/>
                <a:cs typeface="Calibri" panose="020F0502020204030204" pitchFamily="34" charset="0"/>
              </a:rPr>
              <a:t>Interference from </a:t>
            </a:r>
            <a:r>
              <a:rPr lang="en-US" sz="1800">
                <a:solidFill>
                  <a:srgbClr val="222222"/>
                </a:solidFill>
                <a:ea typeface="Calibri" panose="020F0502020204030204" pitchFamily="34" charset="0"/>
                <a:cs typeface="Calibri" panose="020F0502020204030204" pitchFamily="34" charset="0"/>
              </a:rPr>
              <a:t>n</a:t>
            </a:r>
            <a:r>
              <a:rPr lang="en-US" sz="1800" i="0">
                <a:solidFill>
                  <a:srgbClr val="222222"/>
                </a:solidFill>
                <a:effectLst/>
                <a:ea typeface="Calibri" panose="020F0502020204030204" pitchFamily="34" charset="0"/>
                <a:cs typeface="Calibri" panose="020F0502020204030204" pitchFamily="34" charset="0"/>
              </a:rPr>
              <a:t>earby networks:</a:t>
            </a:r>
          </a:p>
          <a:p>
            <a:pPr lvl="1"/>
            <a:r>
              <a:rPr lang="en-US" sz="1800" i="0">
                <a:solidFill>
                  <a:srgbClr val="222222"/>
                </a:solidFill>
                <a:effectLst/>
                <a:ea typeface="Calibri" panose="020F0502020204030204" pitchFamily="34" charset="0"/>
                <a:cs typeface="Calibri" panose="020F0502020204030204" pitchFamily="34" charset="0"/>
              </a:rPr>
              <a:t>Vehicles often park near other Wi-Fi sources (neighbor cars, home hotspots, public APs). Co‑channel Wi-Fi (even on adjacent channels) causes additional busy airtime.</a:t>
            </a:r>
          </a:p>
          <a:p>
            <a:pPr lvl="1"/>
            <a:r>
              <a:rPr lang="en-US" sz="1800" i="0">
                <a:solidFill>
                  <a:srgbClr val="222222"/>
                </a:solidFill>
                <a:effectLst/>
                <a:ea typeface="Calibri" panose="020F0502020204030204" pitchFamily="34" charset="0"/>
                <a:cs typeface="Calibri" panose="020F0502020204030204" pitchFamily="34" charset="0"/>
              </a:rPr>
              <a:t>In a dense parking lot or urban setting, overlapping transmissions and noise (e.g., Bluetooth) can push utilization even higher.</a:t>
            </a:r>
          </a:p>
          <a:p>
            <a:r>
              <a:rPr lang="en-US" sz="1800" i="0">
                <a:solidFill>
                  <a:srgbClr val="222222"/>
                </a:solidFill>
                <a:effectLst/>
                <a:ea typeface="Calibri" panose="020F0502020204030204" pitchFamily="34" charset="0"/>
                <a:cs typeface="Calibri" panose="020F0502020204030204" pitchFamily="34" charset="0"/>
              </a:rPr>
              <a:t>In practice, co-interference </a:t>
            </a:r>
            <a:r>
              <a:rPr lang="en-US" sz="1800" i="1">
                <a:solidFill>
                  <a:srgbClr val="222222"/>
                </a:solidFill>
                <a:effectLst/>
                <a:ea typeface="Calibri" panose="020F0502020204030204" pitchFamily="34" charset="0"/>
                <a:cs typeface="Calibri" panose="020F0502020204030204" pitchFamily="34" charset="0"/>
              </a:rPr>
              <a:t>adds</a:t>
            </a:r>
            <a:r>
              <a:rPr lang="en-US" sz="1800" i="0">
                <a:solidFill>
                  <a:srgbClr val="222222"/>
                </a:solidFill>
                <a:effectLst/>
                <a:ea typeface="Calibri" panose="020F0502020204030204" pitchFamily="34" charset="0"/>
                <a:cs typeface="Calibri" panose="020F0502020204030204" pitchFamily="34" charset="0"/>
              </a:rPr>
              <a:t> contention: CPD </a:t>
            </a:r>
            <a:r>
              <a:rPr lang="en-US" sz="1800">
                <a:solidFill>
                  <a:srgbClr val="222222"/>
                </a:solidFill>
                <a:ea typeface="Calibri" panose="020F0502020204030204" pitchFamily="34" charset="0"/>
                <a:cs typeface="Calibri" panose="020F0502020204030204" pitchFamily="34" charset="0"/>
              </a:rPr>
              <a:t>frames </a:t>
            </a:r>
            <a:r>
              <a:rPr lang="en-US" sz="1800" i="0">
                <a:solidFill>
                  <a:srgbClr val="222222"/>
                </a:solidFill>
                <a:effectLst/>
                <a:ea typeface="Calibri" panose="020F0502020204030204" pitchFamily="34" charset="0"/>
                <a:cs typeface="Calibri" panose="020F0502020204030204" pitchFamily="34" charset="0"/>
              </a:rPr>
              <a:t>compete with these extraneous transmitters.</a:t>
            </a:r>
            <a:endParaRPr lang="en-US" sz="1800">
              <a:solidFill>
                <a:schemeClr val="tx2"/>
              </a:solidFill>
              <a:ea typeface="Calibri" panose="020F0502020204030204" pitchFamily="34" charset="0"/>
              <a:cs typeface="Calibri" panose="020F0502020204030204" pitchFamily="34" charset="0"/>
            </a:endParaRPr>
          </a:p>
          <a:p>
            <a:r>
              <a:rPr lang="en-US" sz="1800">
                <a:solidFill>
                  <a:schemeClr val="tx2"/>
                </a:solidFill>
                <a:ea typeface="Calibri" panose="020F0502020204030204" pitchFamily="34" charset="0"/>
                <a:cs typeface="Calibri" panose="020F0502020204030204" pitchFamily="34" charset="0"/>
              </a:rPr>
              <a:t>Existing IEEE 802.11bf places Wi-Fi sensing traffic in Voice category, which does not provide a guaranteed way to access the channel</a:t>
            </a:r>
            <a:r>
              <a:rPr lang="en-US" sz="1600">
                <a:solidFill>
                  <a:schemeClr val="tx2"/>
                </a:solidFill>
                <a:ea typeface="Calibri" panose="020F0502020204030204" pitchFamily="34" charset="0"/>
                <a:cs typeface="Calibri" panose="020F0502020204030204" pitchFamily="34" charset="0"/>
              </a:rPr>
              <a:t>.</a:t>
            </a:r>
            <a:endParaRPr lang="en-US" sz="160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23E6A92-3202-B723-E32C-C4BBAECE617C}"/>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5" name="Footer Placeholder 4">
            <a:extLst>
              <a:ext uri="{FF2B5EF4-FFF2-40B4-BE49-F238E27FC236}">
                <a16:creationId xmlns:a16="http://schemas.microsoft.com/office/drawing/2014/main" id="{B5859B30-8157-34D1-2504-66EF40A3CCF1}"/>
              </a:ext>
            </a:extLst>
          </p:cNvPr>
          <p:cNvSpPr>
            <a:spLocks noGrp="1"/>
          </p:cNvSpPr>
          <p:nvPr>
            <p:ph type="ftr" idx="14"/>
          </p:nvPr>
        </p:nvSpPr>
        <p:spPr/>
        <p:txBody>
          <a:bodyPr/>
          <a:lstStyle/>
          <a:p>
            <a:r>
              <a:rPr lang="en-GB"/>
              <a:t>Haneya Qureshi, General Motors</a:t>
            </a:r>
          </a:p>
        </p:txBody>
      </p:sp>
      <p:sp>
        <p:nvSpPr>
          <p:cNvPr id="6" name="Date Placeholder 5">
            <a:extLst>
              <a:ext uri="{FF2B5EF4-FFF2-40B4-BE49-F238E27FC236}">
                <a16:creationId xmlns:a16="http://schemas.microsoft.com/office/drawing/2014/main" id="{9FB59700-7AEC-7CE0-0B1A-8A02DB228B67}"/>
              </a:ext>
            </a:extLst>
          </p:cNvPr>
          <p:cNvSpPr>
            <a:spLocks noGrp="1"/>
          </p:cNvSpPr>
          <p:nvPr>
            <p:ph type="dt" idx="15"/>
          </p:nvPr>
        </p:nvSpPr>
        <p:spPr/>
        <p:txBody>
          <a:bodyPr/>
          <a:lstStyle/>
          <a:p>
            <a:r>
              <a:rPr lang="en-US"/>
              <a:t>July 2025</a:t>
            </a:r>
            <a:endParaRPr lang="en-GB"/>
          </a:p>
        </p:txBody>
      </p:sp>
    </p:spTree>
    <p:extLst>
      <p:ext uri="{BB962C8B-B14F-4D97-AF65-F5344CB8AC3E}">
        <p14:creationId xmlns:p14="http://schemas.microsoft.com/office/powerpoint/2010/main" val="207424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98C3-92AC-E63A-F3E2-C442F05F8F50}"/>
              </a:ext>
            </a:extLst>
          </p:cNvPr>
          <p:cNvSpPr>
            <a:spLocks noGrp="1"/>
          </p:cNvSpPr>
          <p:nvPr>
            <p:ph type="title"/>
          </p:nvPr>
        </p:nvSpPr>
        <p:spPr/>
        <p:txBody>
          <a:bodyPr/>
          <a:lstStyle/>
          <a:p>
            <a:r>
              <a:rPr lang="en-US" sz="3200"/>
              <a:t>CPD requirements</a:t>
            </a:r>
          </a:p>
        </p:txBody>
      </p:sp>
      <p:sp>
        <p:nvSpPr>
          <p:cNvPr id="3" name="Content Placeholder 2">
            <a:extLst>
              <a:ext uri="{FF2B5EF4-FFF2-40B4-BE49-F238E27FC236}">
                <a16:creationId xmlns:a16="http://schemas.microsoft.com/office/drawing/2014/main" id="{9E1EA9E1-39D6-01C9-2411-EDCDD5FD87EB}"/>
              </a:ext>
            </a:extLst>
          </p:cNvPr>
          <p:cNvSpPr>
            <a:spLocks noGrp="1"/>
          </p:cNvSpPr>
          <p:nvPr>
            <p:ph idx="1"/>
          </p:nvPr>
        </p:nvSpPr>
        <p:spPr>
          <a:xfrm>
            <a:off x="743373" y="1971467"/>
            <a:ext cx="8288868" cy="4387427"/>
          </a:xfrm>
        </p:spPr>
        <p:txBody>
          <a:bodyPr/>
          <a:lstStyle/>
          <a:p>
            <a:pPr>
              <a:spcBef>
                <a:spcPts val="0"/>
              </a:spcBef>
            </a:pPr>
            <a:r>
              <a:rPr lang="en-US">
                <a:solidFill>
                  <a:schemeClr val="tx1"/>
                </a:solidFill>
                <a:ea typeface="Calibri" panose="020F0502020204030204" pitchFamily="34" charset="0"/>
                <a:cs typeface="Calibri" panose="020F0502020204030204" pitchFamily="34" charset="0"/>
              </a:rPr>
              <a:t>S</a:t>
            </a:r>
            <a:r>
              <a:rPr lang="en-US" i="0" u="none" strike="noStrike">
                <a:solidFill>
                  <a:schemeClr val="tx1"/>
                </a:solidFill>
                <a:effectLst/>
                <a:ea typeface="Calibri" panose="020F0502020204030204" pitchFamily="34" charset="0"/>
                <a:cs typeface="Calibri" panose="020F0502020204030204" pitchFamily="34" charset="0"/>
              </a:rPr>
              <a:t>ensing for CPD must operate as soon as the doors are closed (Euro NCAP requirement: CPD must be performed within 10 seconds).</a:t>
            </a:r>
          </a:p>
          <a:p>
            <a:pPr>
              <a:spcBef>
                <a:spcPts val="0"/>
              </a:spcBef>
            </a:pPr>
            <a:endParaRPr lang="en-US">
              <a:ea typeface="Calibri" panose="020F0502020204030204" pitchFamily="34" charset="0"/>
              <a:cs typeface="Calibri" panose="020F0502020204030204" pitchFamily="34" charset="0"/>
            </a:endParaRPr>
          </a:p>
          <a:p>
            <a:pPr>
              <a:spcBef>
                <a:spcPts val="0"/>
              </a:spcBef>
            </a:pPr>
            <a:r>
              <a:rPr lang="en-US">
                <a:ea typeface="Calibri" panose="020F0502020204030204" pitchFamily="34" charset="0"/>
                <a:cs typeface="Calibri" panose="020F0502020204030204" pitchFamily="34" charset="0"/>
              </a:rPr>
              <a:t>Sampling criteria for CPD: How often do we need to sample?</a:t>
            </a:r>
          </a:p>
          <a:p>
            <a:pPr lvl="1">
              <a:spcBef>
                <a:spcPts val="0"/>
              </a:spcBef>
            </a:pPr>
            <a:r>
              <a:rPr lang="en-US" altLang="en-US">
                <a:ea typeface="Calibri" panose="020F0502020204030204" pitchFamily="34" charset="0"/>
                <a:cs typeface="Calibri" panose="020F0502020204030204" pitchFamily="34" charset="0"/>
              </a:rPr>
              <a:t>Radar sampling frequency must be twice as fast as the frequency of the activity we need to track to meet the Nyquist sampling criteria.</a:t>
            </a:r>
            <a:endParaRPr lang="en-US">
              <a:ea typeface="Calibri" panose="020F0502020204030204" pitchFamily="34" charset="0"/>
              <a:cs typeface="Calibri" panose="020F0502020204030204" pitchFamily="34" charset="0"/>
            </a:endParaRPr>
          </a:p>
          <a:p>
            <a:pPr lvl="1">
              <a:spcBef>
                <a:spcPts val="0"/>
              </a:spcBef>
            </a:pPr>
            <a:r>
              <a:rPr lang="en-US">
                <a:ea typeface="Calibri" panose="020F0502020204030204" pitchFamily="34" charset="0"/>
                <a:cs typeface="Calibri" panose="020F0502020204030204" pitchFamily="34" charset="0"/>
              </a:rPr>
              <a:t>For breathing, sample criteria can be determined based on maximum possible breathing rate.</a:t>
            </a:r>
          </a:p>
          <a:p>
            <a:pPr lvl="2">
              <a:spcBef>
                <a:spcPts val="0"/>
              </a:spcBef>
            </a:pPr>
            <a:r>
              <a:rPr lang="en-US" sz="2000">
                <a:solidFill>
                  <a:srgbClr val="000000"/>
                </a:solidFill>
                <a:ea typeface="Calibri" panose="020F0502020204030204" pitchFamily="34" charset="0"/>
                <a:cs typeface="Calibri" panose="020F0502020204030204" pitchFamily="34" charset="0"/>
              </a:rPr>
              <a:t>Infants (birth to 1 year): 30-60 breaths per minute.</a:t>
            </a:r>
          </a:p>
          <a:p>
            <a:pPr lvl="2">
              <a:spcBef>
                <a:spcPts val="0"/>
              </a:spcBef>
            </a:pPr>
            <a:r>
              <a:rPr lang="en-US" sz="2000">
                <a:solidFill>
                  <a:srgbClr val="000000"/>
                </a:solidFill>
                <a:ea typeface="Calibri" panose="020F0502020204030204" pitchFamily="34" charset="0"/>
                <a:cs typeface="Calibri" panose="020F0502020204030204" pitchFamily="34" charset="0"/>
              </a:rPr>
              <a:t>Toddlers (1 to 3 years): 24-40 breaths per minute.</a:t>
            </a:r>
          </a:p>
          <a:p>
            <a:pPr lvl="2">
              <a:spcBef>
                <a:spcPts val="0"/>
              </a:spcBef>
            </a:pPr>
            <a:r>
              <a:rPr lang="en-US" sz="2000">
                <a:solidFill>
                  <a:srgbClr val="000000"/>
                </a:solidFill>
                <a:ea typeface="Calibri" panose="020F0502020204030204" pitchFamily="34" charset="0"/>
                <a:cs typeface="Calibri" panose="020F0502020204030204" pitchFamily="34" charset="0"/>
              </a:rPr>
              <a:t>Preschoolers (3 to 5 years): 22-34 breaths per minute.</a:t>
            </a:r>
          </a:p>
          <a:p>
            <a:pPr>
              <a:spcBef>
                <a:spcPts val="0"/>
              </a:spcBef>
            </a:pPr>
            <a:endParaRPr lang="en-US">
              <a:ea typeface="Calibri" panose="020F0502020204030204" pitchFamily="34" charset="0"/>
              <a:cs typeface="Calibri" panose="020F0502020204030204" pitchFamily="34" charset="0"/>
            </a:endParaRPr>
          </a:p>
          <a:p>
            <a:pPr>
              <a:spcBef>
                <a:spcPts val="0"/>
              </a:spcBef>
            </a:pPr>
            <a:endParaRPr lang="en-US">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2A6ECDD-A35A-8277-ABEB-E2AA783EBAF2}"/>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5" name="Footer Placeholder 4">
            <a:extLst>
              <a:ext uri="{FF2B5EF4-FFF2-40B4-BE49-F238E27FC236}">
                <a16:creationId xmlns:a16="http://schemas.microsoft.com/office/drawing/2014/main" id="{CFB69106-4A25-19B6-449D-3344D399AE2E}"/>
              </a:ext>
            </a:extLst>
          </p:cNvPr>
          <p:cNvSpPr>
            <a:spLocks noGrp="1"/>
          </p:cNvSpPr>
          <p:nvPr>
            <p:ph type="ftr" idx="14"/>
          </p:nvPr>
        </p:nvSpPr>
        <p:spPr/>
        <p:txBody>
          <a:bodyPr/>
          <a:lstStyle/>
          <a:p>
            <a:r>
              <a:rPr lang="en-GB"/>
              <a:t>Haneya Qureshi, General Motors</a:t>
            </a:r>
          </a:p>
        </p:txBody>
      </p:sp>
      <p:sp>
        <p:nvSpPr>
          <p:cNvPr id="6" name="Date Placeholder 5">
            <a:extLst>
              <a:ext uri="{FF2B5EF4-FFF2-40B4-BE49-F238E27FC236}">
                <a16:creationId xmlns:a16="http://schemas.microsoft.com/office/drawing/2014/main" id="{BC46D5FB-098E-1E0B-CCF7-DBEB17CA948C}"/>
              </a:ext>
            </a:extLst>
          </p:cNvPr>
          <p:cNvSpPr>
            <a:spLocks noGrp="1"/>
          </p:cNvSpPr>
          <p:nvPr>
            <p:ph type="dt" idx="15"/>
          </p:nvPr>
        </p:nvSpPr>
        <p:spPr/>
        <p:txBody>
          <a:bodyPr/>
          <a:lstStyle/>
          <a:p>
            <a:r>
              <a:rPr lang="en-US"/>
              <a:t>July 2025</a:t>
            </a:r>
            <a:endParaRPr lang="en-GB"/>
          </a:p>
        </p:txBody>
      </p:sp>
    </p:spTree>
    <p:extLst>
      <p:ext uri="{BB962C8B-B14F-4D97-AF65-F5344CB8AC3E}">
        <p14:creationId xmlns:p14="http://schemas.microsoft.com/office/powerpoint/2010/main" val="168574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8469E3-6B95-8831-D185-7E2EA5EE059B}"/>
              </a:ext>
            </a:extLst>
          </p:cNvPr>
          <p:cNvSpPr>
            <a:spLocks noGrp="1"/>
          </p:cNvSpPr>
          <p:nvPr>
            <p:ph type="title"/>
          </p:nvPr>
        </p:nvSpPr>
        <p:spPr>
          <a:xfrm>
            <a:off x="528321" y="526321"/>
            <a:ext cx="8483601" cy="1024548"/>
          </a:xfrm>
        </p:spPr>
        <p:txBody>
          <a:bodyPr/>
          <a:lstStyle/>
          <a:p>
            <a:br>
              <a:rPr lang="en-US" sz="3200">
                <a:solidFill>
                  <a:schemeClr val="tx1"/>
                </a:solidFill>
              </a:rPr>
            </a:br>
            <a:r>
              <a:rPr lang="en-US" sz="3200">
                <a:solidFill>
                  <a:schemeClr val="tx1"/>
                </a:solidFill>
              </a:rPr>
              <a:t>Sampling Criteria for CPD</a:t>
            </a:r>
          </a:p>
        </p:txBody>
      </p:sp>
      <p:sp>
        <p:nvSpPr>
          <p:cNvPr id="4" name="Slide Number Placeholder 3">
            <a:extLst>
              <a:ext uri="{FF2B5EF4-FFF2-40B4-BE49-F238E27FC236}">
                <a16:creationId xmlns:a16="http://schemas.microsoft.com/office/drawing/2014/main" id="{AB54EF96-2904-99F5-FCD1-F3D5A3D356E3}"/>
              </a:ext>
            </a:extLst>
          </p:cNvPr>
          <p:cNvSpPr>
            <a:spLocks noGrp="1"/>
          </p:cNvSpPr>
          <p:nvPr>
            <p:ph type="sldNum" sz="quarter" idx="10"/>
          </p:nvPr>
        </p:nvSpPr>
        <p:spPr/>
        <p:txBody>
          <a:bodyPr/>
          <a:lstStyle/>
          <a:p>
            <a:pPr defTabSz="487684">
              <a:defRPr/>
            </a:pPr>
            <a:fld id="{77E42F99-047F-453F-A85C-58D0648A1D53}" type="slidenum">
              <a:rPr lang="en-US">
                <a:solidFill>
                  <a:schemeClr val="tx1"/>
                </a:solidFill>
                <a:latin typeface="Overpass"/>
              </a:rPr>
              <a:pPr defTabSz="487684">
                <a:defRPr/>
              </a:pPr>
              <a:t>6</a:t>
            </a:fld>
            <a:endParaRPr lang="en-US">
              <a:solidFill>
                <a:schemeClr val="tx1"/>
              </a:solidFill>
              <a:latin typeface="Overpass"/>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8A33105-98B1-A374-03F9-1B72F2870E85}"/>
                  </a:ext>
                </a:extLst>
              </p:cNvPr>
              <p:cNvSpPr txBox="1"/>
              <p:nvPr/>
            </p:nvSpPr>
            <p:spPr>
              <a:xfrm>
                <a:off x="910166" y="1828800"/>
                <a:ext cx="8483601" cy="9249520"/>
              </a:xfrm>
              <a:prstGeom prst="rect">
                <a:avLst/>
              </a:prstGeom>
              <a:noFill/>
            </p:spPr>
            <p:txBody>
              <a:bodyPr wrap="square">
                <a:spAutoFit/>
              </a:bodyPr>
              <a:lstStyle/>
              <a:p>
                <a:pPr marL="0" marR="0">
                  <a:lnSpc>
                    <a:spcPct val="107000"/>
                  </a:lnSpc>
                  <a:spcBef>
                    <a:spcPts val="0"/>
                  </a:spcBef>
                  <a:spcAft>
                    <a:spcPts val="800"/>
                  </a:spcAft>
                </a:pPr>
                <a:r>
                  <a:rPr lang="en-US" sz="18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Example calculations for breathing movements of a newborn:</a:t>
                </a:r>
              </a:p>
              <a:p>
                <a:pPr marL="0" marR="0">
                  <a:lnSpc>
                    <a:spcPct val="107000"/>
                  </a:lnSpc>
                  <a:spcBef>
                    <a:spcPts val="0"/>
                  </a:spcBef>
                  <a:spcAft>
                    <a:spcPts val="800"/>
                  </a:spcAft>
                </a:pPr>
                <a:endParaRPr lang="en-US" sz="12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During breathing, a newborn’s chest moves </a:t>
                </a:r>
                <a:r>
                  <a:rPr lang="en-US" sz="1600" kern="100" dirty="0">
                    <a:solidFill>
                      <a:schemeClr val="tx1"/>
                    </a:solidFill>
                    <a:latin typeface="Calibri" panose="020F0502020204030204" pitchFamily="34" charset="0"/>
                    <a:ea typeface="Calibri" panose="020F0502020204030204" pitchFamily="34" charset="0"/>
                    <a:cs typeface="Calibri" panose="020F0502020204030204" pitchFamily="34" charset="0"/>
                  </a:rPr>
                  <a:t>0.5 - 3 </a:t>
                </a:r>
                <a:r>
                  <a:rPr lang="en-US" sz="1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mm and abdomen moves 1 - 5 mm or more. Assume breathing is sinusoidal with 2mm or 0.002m of peak-to-peak movement.</a:t>
                </a:r>
              </a:p>
              <a:p>
                <a:pPr marL="285750" marR="0" indent="-285750">
                  <a:lnSpc>
                    <a:spcPct val="107000"/>
                  </a:lnSpc>
                  <a:spcBef>
                    <a:spcPts val="0"/>
                  </a:spcBef>
                  <a:spcAft>
                    <a:spcPts val="80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Velocity is the derivative of displacement:</a:t>
                </a:r>
              </a:p>
              <a:p>
                <a:pPr marR="0" algn="ctr">
                  <a:lnSpc>
                    <a:spcPct val="107000"/>
                  </a:lnSpc>
                  <a:spcBef>
                    <a:spcPts val="0"/>
                  </a:spcBef>
                  <a:spcAft>
                    <a:spcPts val="800"/>
                  </a:spcAft>
                </a:pPr>
                <a14:m>
                  <m:oMath xmlns:m="http://schemas.openxmlformats.org/officeDocument/2006/math">
                    <m:r>
                      <a:rPr lang="en-US" sz="1600" b="0" i="1" smtClean="0">
                        <a:solidFill>
                          <a:schemeClr val="tx1"/>
                        </a:solidFill>
                        <a:latin typeface="Cambria Math" panose="02040503050406030204" pitchFamily="18" charset="0"/>
                      </a:rPr>
                      <m:t>𝑣</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𝑑</m:t>
                        </m:r>
                        <m:r>
                          <a:rPr lang="en-US" sz="1600" b="0" i="1" smtClean="0">
                            <a:solidFill>
                              <a:schemeClr val="tx1"/>
                            </a:solidFill>
                            <a:latin typeface="Cambria Math" panose="02040503050406030204" pitchFamily="18" charset="0"/>
                          </a:rPr>
                          <m:t> </m:t>
                        </m:r>
                      </m:num>
                      <m:den>
                        <m:r>
                          <a:rPr lang="en-US" sz="1600" b="0" i="1" smtClean="0">
                            <a:solidFill>
                              <a:schemeClr val="tx1"/>
                            </a:solidFill>
                            <a:latin typeface="Cambria Math" panose="02040503050406030204" pitchFamily="18" charset="0"/>
                          </a:rPr>
                          <m:t>𝑑𝑡</m:t>
                        </m:r>
                      </m:den>
                    </m:f>
                    <m:d>
                      <m:dPr>
                        <m:begChr m:val="["/>
                        <m:endChr m:val="]"/>
                        <m:ctrlPr>
                          <a:rPr lang="en-US" sz="1600" b="0" i="1" smtClean="0">
                            <a:solidFill>
                              <a:schemeClr val="tx1"/>
                            </a:solidFill>
                            <a:latin typeface="Cambria Math" panose="02040503050406030204" pitchFamily="18" charset="0"/>
                          </a:rPr>
                        </m:ctrlPr>
                      </m:dPr>
                      <m:e>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sin</m:t>
                            </m:r>
                          </m:fName>
                          <m:e>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2</m:t>
                                </m:r>
                                <m:r>
                                  <a:rPr lang="en-US" sz="1600" b="0" i="1" smtClean="0">
                                    <a:solidFill>
                                      <a:schemeClr val="tx1"/>
                                    </a:solidFill>
                                    <a:latin typeface="Cambria Math" panose="02040503050406030204" pitchFamily="18" charset="0"/>
                                  </a:rPr>
                                  <m:t>𝜋</m:t>
                                </m:r>
                                <m:r>
                                  <a:rPr lang="en-US" sz="1600" b="0" i="1" smtClean="0">
                                    <a:solidFill>
                                      <a:schemeClr val="tx1"/>
                                    </a:solidFill>
                                    <a:latin typeface="Cambria Math" panose="02040503050406030204" pitchFamily="18" charset="0"/>
                                  </a:rPr>
                                  <m:t>𝑓𝑡</m:t>
                                </m:r>
                              </m:e>
                            </m:d>
                          </m:e>
                        </m:func>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r>
                      <a:rPr lang="en-US" sz="1600" b="0" i="1" smtClean="0">
                        <a:solidFill>
                          <a:schemeClr val="tx1"/>
                        </a:solidFill>
                        <a:latin typeface="Cambria Math" panose="02040503050406030204" pitchFamily="18" charset="0"/>
                      </a:rPr>
                      <m:t> 2</m:t>
                    </m:r>
                    <m:r>
                      <a:rPr lang="en-US" sz="1600" b="0" i="1" smtClean="0">
                        <a:solidFill>
                          <a:schemeClr val="tx1"/>
                        </a:solidFill>
                        <a:latin typeface="Cambria Math" panose="02040503050406030204" pitchFamily="18" charset="0"/>
                      </a:rPr>
                      <m:t>𝜋</m:t>
                    </m:r>
                    <m:r>
                      <a:rPr lang="en-US" sz="1600" b="0" i="1" smtClean="0">
                        <a:solidFill>
                          <a:schemeClr val="tx1"/>
                        </a:solidFill>
                        <a:latin typeface="Cambria Math" panose="02040503050406030204" pitchFamily="18" charset="0"/>
                      </a:rPr>
                      <m:t>𝑓</m:t>
                    </m:r>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cos</m:t>
                        </m:r>
                      </m:fName>
                      <m:e>
                        <m:r>
                          <a:rPr lang="en-US" sz="1600" b="0" i="1" smtClean="0">
                            <a:solidFill>
                              <a:schemeClr val="tx1"/>
                            </a:solidFill>
                            <a:latin typeface="Cambria Math" panose="02040503050406030204" pitchFamily="18" charset="0"/>
                          </a:rPr>
                          <m:t>(2</m:t>
                        </m:r>
                        <m:r>
                          <a:rPr lang="en-US" sz="1600" b="0" i="1" smtClean="0">
                            <a:solidFill>
                              <a:schemeClr val="tx1"/>
                            </a:solidFill>
                            <a:latin typeface="Cambria Math" panose="02040503050406030204" pitchFamily="18" charset="0"/>
                          </a:rPr>
                          <m:t>𝜋</m:t>
                        </m:r>
                        <m:r>
                          <a:rPr lang="en-US" sz="1600" b="0" i="1" smtClean="0">
                            <a:solidFill>
                              <a:schemeClr val="tx1"/>
                            </a:solidFill>
                            <a:latin typeface="Cambria Math" panose="02040503050406030204" pitchFamily="18" charset="0"/>
                          </a:rPr>
                          <m:t>𝑓𝑡</m:t>
                        </m:r>
                        <m:r>
                          <a:rPr lang="en-US" sz="1600" b="0" i="1" smtClean="0">
                            <a:solidFill>
                              <a:schemeClr val="tx1"/>
                            </a:solidFill>
                            <a:latin typeface="Cambria Math" panose="02040503050406030204" pitchFamily="18" charset="0"/>
                          </a:rPr>
                          <m:t>)</m:t>
                        </m:r>
                      </m:e>
                    </m:func>
                  </m:oMath>
                </a14:m>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 =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1 mm</a:t>
                </a:r>
              </a:p>
              <a:p>
                <a:pPr marL="285750" marR="0" indent="-285750">
                  <a:lnSpc>
                    <a:spcPct val="107000"/>
                  </a:lnSpc>
                  <a:spcBef>
                    <a:spcPts val="0"/>
                  </a:spcBef>
                  <a:spcAft>
                    <a:spcPts val="800"/>
                  </a:spcAft>
                  <a:buFont typeface="Arial" panose="020B0604020202020204" pitchFamily="34" charset="0"/>
                  <a:buChar char="•"/>
                </a:pPr>
                <a:endParaRPr lang="en-US" sz="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600" b="0" dirty="0">
                    <a:solidFill>
                      <a:schemeClr val="tx1"/>
                    </a:solidFill>
                    <a:latin typeface="Calibri" panose="020F0502020204030204" pitchFamily="34" charset="0"/>
                    <a:ea typeface="Calibri" panose="020F0502020204030204" pitchFamily="34" charset="0"/>
                    <a:cs typeface="Calibri" panose="020F0502020204030204" pitchFamily="34" charset="0"/>
                  </a:rPr>
                  <a:t>Maximum occurs when cosine is +1 or -1, so:</a:t>
                </a:r>
              </a:p>
              <a:p>
                <a:pPr lvl="1">
                  <a:lnSpc>
                    <a:spcPct val="107000"/>
                  </a:lnSpc>
                  <a:spcBef>
                    <a:spcPts val="0"/>
                  </a:spcBef>
                  <a:spcAft>
                    <a:spcPts val="800"/>
                  </a:spcAft>
                </a:pPr>
                <a:r>
                  <a:rPr lang="en-US" sz="1600" b="0" dirty="0">
                    <a:solidFill>
                      <a:schemeClr val="tx1"/>
                    </a:solidFill>
                  </a:rPr>
                  <a:t>                         </a:t>
                </a:r>
                <a14:m>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𝑣</m:t>
                        </m:r>
                      </m:e>
                      <m:sub>
                        <m:r>
                          <a:rPr lang="en-US" sz="1600" b="0" i="1" smtClean="0">
                            <a:solidFill>
                              <a:schemeClr val="tx1"/>
                            </a:solidFill>
                            <a:latin typeface="Cambria Math" panose="02040503050406030204" pitchFamily="18" charset="0"/>
                          </a:rPr>
                          <m:t>𝑚𝑎𝑥</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r>
                      <a:rPr lang="en-US" sz="1600" b="0" i="1" smtClean="0">
                        <a:solidFill>
                          <a:schemeClr val="tx1"/>
                        </a:solidFill>
                        <a:latin typeface="Cambria Math" panose="02040503050406030204" pitchFamily="18" charset="0"/>
                      </a:rPr>
                      <m:t> 2</m:t>
                    </m:r>
                    <m:r>
                      <a:rPr lang="en-US" sz="1600" b="0" i="1" smtClean="0">
                        <a:solidFill>
                          <a:schemeClr val="tx1"/>
                        </a:solidFill>
                        <a:latin typeface="Cambria Math" panose="02040503050406030204" pitchFamily="18" charset="0"/>
                      </a:rPr>
                      <m:t>𝜋</m:t>
                    </m:r>
                    <m:r>
                      <a:rPr lang="en-US" sz="1600" b="0" i="1" smtClean="0">
                        <a:solidFill>
                          <a:schemeClr val="tx1"/>
                        </a:solidFill>
                        <a:latin typeface="Cambria Math" panose="02040503050406030204" pitchFamily="18" charset="0"/>
                      </a:rPr>
                      <m:t>𝑓</m:t>
                    </m:r>
                  </m:oMath>
                </a14:m>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107000"/>
                  </a:lnSpc>
                  <a:spcBef>
                    <a:spcPts val="0"/>
                  </a:spcBef>
                  <a:spcAft>
                    <a:spcPts val="800"/>
                  </a:spcAft>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Frequency of breathing can vary. Assume </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f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5 Hz. </a:t>
                </a:r>
              </a:p>
              <a:p>
                <a:pPr lvl="1">
                  <a:lnSpc>
                    <a:spcPct val="107000"/>
                  </a:lnSpc>
                  <a:spcBef>
                    <a:spcPts val="0"/>
                  </a:spcBef>
                  <a:spcAft>
                    <a:spcPts val="800"/>
                  </a:spcAft>
                </a:pPr>
                <a:r>
                  <a:rPr lang="en-US" sz="1600" b="0" dirty="0">
                    <a:solidFill>
                      <a:schemeClr val="tx1"/>
                    </a:solidFill>
                  </a:rPr>
                  <a:t>        </a:t>
                </a:r>
                <a14:m>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𝑣</m:t>
                        </m:r>
                      </m:e>
                      <m:sub>
                        <m:r>
                          <a:rPr lang="en-US" sz="1600" b="0" i="1" smtClean="0">
                            <a:solidFill>
                              <a:schemeClr val="tx1"/>
                            </a:solidFill>
                            <a:latin typeface="Cambria Math" panose="02040503050406030204" pitchFamily="18" charset="0"/>
                          </a:rPr>
                          <m:t>𝑚𝑎𝑥</m:t>
                        </m:r>
                      </m:sub>
                    </m:sSub>
                    <m:r>
                      <a:rPr lang="en-US" sz="1600" b="0" i="1" smtClean="0">
                        <a:solidFill>
                          <a:schemeClr val="tx1"/>
                        </a:solidFill>
                        <a:latin typeface="Cambria Math" panose="02040503050406030204" pitchFamily="18" charset="0"/>
                      </a:rPr>
                      <m:t>=</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0.001</m:t>
                        </m:r>
                      </m:e>
                    </m:d>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2</m:t>
                        </m:r>
                        <m:r>
                          <a:rPr lang="en-US" sz="1600" b="0" i="1" smtClean="0">
                            <a:solidFill>
                              <a:schemeClr val="tx1"/>
                            </a:solidFill>
                            <a:latin typeface="Cambria Math" panose="02040503050406030204" pitchFamily="18" charset="0"/>
                          </a:rPr>
                          <m:t>𝜋</m:t>
                        </m:r>
                      </m:e>
                    </m:d>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5</m:t>
                        </m:r>
                      </m:e>
                    </m:d>
                    <m:r>
                      <a:rPr lang="en-US" sz="1600" b="0" i="1" smtClean="0">
                        <a:solidFill>
                          <a:schemeClr val="tx1"/>
                        </a:solidFill>
                        <a:latin typeface="Cambria Math" panose="02040503050406030204" pitchFamily="18" charset="0"/>
                      </a:rPr>
                      <m:t>=0.031 </m:t>
                    </m:r>
                  </m:oMath>
                </a14:m>
                <a:r>
                  <a:rPr lang="en-US" sz="1600" b="0" dirty="0">
                    <a:solidFill>
                      <a:schemeClr val="tx1"/>
                    </a:solidFill>
                    <a:latin typeface="Calibri" panose="020F0502020204030204" pitchFamily="34" charset="0"/>
                    <a:ea typeface="Calibri" panose="020F0502020204030204" pitchFamily="34" charset="0"/>
                    <a:cs typeface="Calibri" panose="020F0502020204030204" pitchFamily="34" charset="0"/>
                  </a:rPr>
                  <a:t> m/s</a:t>
                </a:r>
              </a:p>
              <a:p>
                <a:pPr marR="0">
                  <a:lnSpc>
                    <a:spcPct val="107000"/>
                  </a:lnSpc>
                  <a:spcBef>
                    <a:spcPts val="0"/>
                  </a:spcBef>
                  <a:spcAft>
                    <a:spcPts val="800"/>
                  </a:spcAft>
                </a:pPr>
                <a:endParaRPr lang="en-US" sz="1600" b="0" dirty="0">
                  <a:solidFill>
                    <a:schemeClr val="tx1"/>
                  </a:solidFill>
                  <a:latin typeface="Cambria Math" panose="02040503050406030204" pitchFamily="18" charset="0"/>
                </a:endParaRPr>
              </a:p>
              <a:p>
                <a:pPr>
                  <a:lnSpc>
                    <a:spcPct val="107000"/>
                  </a:lnSpc>
                  <a:spcBef>
                    <a:spcPts val="0"/>
                  </a:spcBef>
                  <a:spcAft>
                    <a:spcPts val="800"/>
                  </a:spcAft>
                </a:pPr>
                <a:endParaRPr lang="en-US" sz="1600" b="0" dirty="0">
                  <a:solidFill>
                    <a:schemeClr val="tx1"/>
                  </a:solidFill>
                  <a:latin typeface="Cambria Math" panose="02040503050406030204" pitchFamily="18" charset="0"/>
                </a:endParaRPr>
              </a:p>
              <a:p>
                <a:pPr marR="0">
                  <a:lnSpc>
                    <a:spcPct val="107000"/>
                  </a:lnSpc>
                  <a:spcBef>
                    <a:spcPts val="0"/>
                  </a:spcBef>
                  <a:spcAft>
                    <a:spcPts val="800"/>
                  </a:spcAft>
                </a:pPr>
                <a:endParaRPr lang="en-US" sz="1600" b="0" i="1" dirty="0">
                  <a:solidFill>
                    <a:schemeClr val="tx1"/>
                  </a:solidFill>
                  <a:latin typeface="Cambria Math" panose="02040503050406030204" pitchFamily="18" charset="0"/>
                </a:endParaRPr>
              </a:p>
              <a:p>
                <a:pPr marR="0">
                  <a:lnSpc>
                    <a:spcPct val="107000"/>
                  </a:lnSpc>
                  <a:spcBef>
                    <a:spcPts val="0"/>
                  </a:spcBef>
                  <a:spcAft>
                    <a:spcPts val="800"/>
                  </a:spcAft>
                </a:pPr>
                <a:endParaRPr lang="en-US" sz="1600" dirty="0">
                  <a:solidFill>
                    <a:schemeClr val="tx1"/>
                  </a:solidFill>
                </a:endParaRPr>
              </a:p>
              <a:p>
                <a:pPr lvl="1"/>
                <a:endParaRPr lang="en-US" altLang="en-US" sz="1600" dirty="0"/>
              </a:p>
              <a:p>
                <a:pPr lvl="1"/>
                <a:endParaRPr lang="en-US" altLang="en-US" sz="1600" dirty="0"/>
              </a:p>
              <a:p>
                <a:pPr lvl="1"/>
                <a:endParaRPr lang="en-US" altLang="en-US" sz="1600" dirty="0"/>
              </a:p>
              <a:p>
                <a:pPr marL="285750" marR="0" indent="-285750">
                  <a:lnSpc>
                    <a:spcPct val="107000"/>
                  </a:lnSpc>
                  <a:spcBef>
                    <a:spcPts val="0"/>
                  </a:spcBef>
                  <a:spcAft>
                    <a:spcPts val="800"/>
                  </a:spcAft>
                  <a:buFont typeface="Arial" panose="020B0604020202020204" pitchFamily="34" charset="0"/>
                  <a:buChar char="•"/>
                </a:pP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C8A33105-98B1-A374-03F9-1B72F2870E85}"/>
                  </a:ext>
                </a:extLst>
              </p:cNvPr>
              <p:cNvSpPr txBox="1">
                <a:spLocks noRot="1" noChangeAspect="1" noMove="1" noResize="1" noEditPoints="1" noAdjustHandles="1" noChangeArrowheads="1" noChangeShapeType="1" noTextEdit="1"/>
              </p:cNvSpPr>
              <p:nvPr/>
            </p:nvSpPr>
            <p:spPr>
              <a:xfrm>
                <a:off x="910166" y="1828800"/>
                <a:ext cx="8483601" cy="9249520"/>
              </a:xfrm>
              <a:prstGeom prst="rect">
                <a:avLst/>
              </a:prstGeom>
              <a:blipFill>
                <a:blip r:embed="rId3"/>
                <a:stretch>
                  <a:fillRect l="-575" t="-198"/>
                </a:stretch>
              </a:blipFill>
            </p:spPr>
            <p:txBody>
              <a:bodyPr/>
              <a:lstStyle/>
              <a:p>
                <a:r>
                  <a:rPr lang="en-US">
                    <a:noFill/>
                  </a:rPr>
                  <a:t> </a:t>
                </a:r>
              </a:p>
            </p:txBody>
          </p:sp>
        </mc:Fallback>
      </mc:AlternateContent>
      <p:pic>
        <p:nvPicPr>
          <p:cNvPr id="2054" name="Picture 6" descr="User uploaded image">
            <a:extLst>
              <a:ext uri="{FF2B5EF4-FFF2-40B4-BE49-F238E27FC236}">
                <a16:creationId xmlns:a16="http://schemas.microsoft.com/office/drawing/2014/main" id="{CC54B3EF-91B6-978A-E396-2F3568A806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140"/>
          <a:stretch/>
        </p:blipFill>
        <p:spPr bwMode="auto">
          <a:xfrm>
            <a:off x="5541510" y="5693840"/>
            <a:ext cx="3469140" cy="7545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User uploaded image">
            <a:extLst>
              <a:ext uri="{FF2B5EF4-FFF2-40B4-BE49-F238E27FC236}">
                <a16:creationId xmlns:a16="http://schemas.microsoft.com/office/drawing/2014/main" id="{A676C583-481E-1116-CCEA-CFD944C4725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48" b="54385"/>
          <a:stretch/>
        </p:blipFill>
        <p:spPr bwMode="auto">
          <a:xfrm>
            <a:off x="5520125" y="5067692"/>
            <a:ext cx="3461990" cy="68274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FEFB281-170E-D5FB-10C9-4072B51D7832}"/>
              </a:ext>
            </a:extLst>
          </p:cNvPr>
          <p:cNvSpPr txBox="1"/>
          <p:nvPr/>
        </p:nvSpPr>
        <p:spPr>
          <a:xfrm>
            <a:off x="5720798" y="4513694"/>
            <a:ext cx="3581400" cy="553998"/>
          </a:xfrm>
          <a:prstGeom prst="rect">
            <a:avLst/>
          </a:prstGeom>
          <a:noFill/>
        </p:spPr>
        <p:txBody>
          <a:bodyPr wrap="square">
            <a:spAutoFit/>
          </a:bodyPr>
          <a:lstStyle/>
          <a:p>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Example: Same breathing rate can have different breathing waveforms. Irregular breathing pattern raises the highest relevant frequency component.</a:t>
            </a:r>
          </a:p>
        </p:txBody>
      </p:sp>
      <p:cxnSp>
        <p:nvCxnSpPr>
          <p:cNvPr id="21" name="Straight Arrow Connector 20">
            <a:extLst>
              <a:ext uri="{FF2B5EF4-FFF2-40B4-BE49-F238E27FC236}">
                <a16:creationId xmlns:a16="http://schemas.microsoft.com/office/drawing/2014/main" id="{0BF24ADD-16BE-328C-225F-3E58B31A408C}"/>
              </a:ext>
            </a:extLst>
          </p:cNvPr>
          <p:cNvCxnSpPr>
            <a:cxnSpLocks/>
          </p:cNvCxnSpPr>
          <p:nvPr/>
        </p:nvCxnSpPr>
        <p:spPr bwMode="auto">
          <a:xfrm flipV="1">
            <a:off x="6378287" y="5945336"/>
            <a:ext cx="76200" cy="18785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8" name="Left Bracket 27">
            <a:extLst>
              <a:ext uri="{FF2B5EF4-FFF2-40B4-BE49-F238E27FC236}">
                <a16:creationId xmlns:a16="http://schemas.microsoft.com/office/drawing/2014/main" id="{D04D56F7-2918-4B03-BDAA-E61AE1CB7455}"/>
              </a:ext>
            </a:extLst>
          </p:cNvPr>
          <p:cNvSpPr/>
          <p:nvPr/>
        </p:nvSpPr>
        <p:spPr bwMode="auto">
          <a:xfrm rot="5400000">
            <a:off x="6385756" y="5789672"/>
            <a:ext cx="79781" cy="819681"/>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a:extLst>
              <a:ext uri="{FF2B5EF4-FFF2-40B4-BE49-F238E27FC236}">
                <a16:creationId xmlns:a16="http://schemas.microsoft.com/office/drawing/2014/main" id="{1A70D8FA-28D8-5CDA-98FA-CE9879E4EA52}"/>
              </a:ext>
            </a:extLst>
          </p:cNvPr>
          <p:cNvSpPr txBox="1"/>
          <p:nvPr/>
        </p:nvSpPr>
        <p:spPr>
          <a:xfrm>
            <a:off x="5939762" y="5774815"/>
            <a:ext cx="1029449" cy="184666"/>
          </a:xfrm>
          <a:prstGeom prst="rect">
            <a:avLst/>
          </a:prstGeom>
          <a:noFill/>
        </p:spPr>
        <p:txBody>
          <a:bodyPr wrap="none" rtlCol="0">
            <a:spAutoFit/>
          </a:bodyPr>
          <a:lstStyle/>
          <a:p>
            <a:r>
              <a:rPr lang="en-US" sz="600" b="1">
                <a:solidFill>
                  <a:schemeClr val="tx1"/>
                </a:solidFill>
              </a:rPr>
              <a:t>Sampling here won’t help</a:t>
            </a:r>
          </a:p>
        </p:txBody>
      </p:sp>
      <p:sp>
        <p:nvSpPr>
          <p:cNvPr id="33" name="Rectangle 32">
            <a:extLst>
              <a:ext uri="{FF2B5EF4-FFF2-40B4-BE49-F238E27FC236}">
                <a16:creationId xmlns:a16="http://schemas.microsoft.com/office/drawing/2014/main" id="{C9498B86-8101-AEF1-FAF6-07F4F72C24E2}"/>
              </a:ext>
            </a:extLst>
          </p:cNvPr>
          <p:cNvSpPr/>
          <p:nvPr/>
        </p:nvSpPr>
        <p:spPr bwMode="auto">
          <a:xfrm>
            <a:off x="5513633" y="4474640"/>
            <a:ext cx="3573217" cy="197378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75382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4EF96-2904-99F5-FCD1-F3D5A3D356E3}"/>
              </a:ext>
            </a:extLst>
          </p:cNvPr>
          <p:cNvSpPr>
            <a:spLocks noGrp="1"/>
          </p:cNvSpPr>
          <p:nvPr>
            <p:ph type="sldNum" sz="quarter" idx="10"/>
          </p:nvPr>
        </p:nvSpPr>
        <p:spPr/>
        <p:txBody>
          <a:bodyPr/>
          <a:lstStyle/>
          <a:p>
            <a:pPr defTabSz="487684">
              <a:defRPr/>
            </a:pPr>
            <a:fld id="{77E42F99-047F-453F-A85C-58D0648A1D53}" type="slidenum">
              <a:rPr lang="en-US">
                <a:solidFill>
                  <a:srgbClr val="3D3935"/>
                </a:solidFill>
                <a:latin typeface="Overpass"/>
              </a:rPr>
              <a:pPr defTabSz="487684">
                <a:defRPr/>
              </a:pPr>
              <a:t>7</a:t>
            </a:fld>
            <a:endParaRPr lang="en-US">
              <a:solidFill>
                <a:srgbClr val="3D3935"/>
              </a:solidFill>
              <a:latin typeface="Overpass"/>
            </a:endParaRPr>
          </a:p>
        </p:txBody>
      </p:sp>
      <p:sp>
        <p:nvSpPr>
          <p:cNvPr id="15" name="Title 2">
            <a:extLst>
              <a:ext uri="{FF2B5EF4-FFF2-40B4-BE49-F238E27FC236}">
                <a16:creationId xmlns:a16="http://schemas.microsoft.com/office/drawing/2014/main" id="{11E88B20-D1CB-E3C4-5D7D-8EA950CE0EBF}"/>
              </a:ext>
            </a:extLst>
          </p:cNvPr>
          <p:cNvSpPr>
            <a:spLocks noGrp="1"/>
          </p:cNvSpPr>
          <p:nvPr>
            <p:ph type="title"/>
          </p:nvPr>
        </p:nvSpPr>
        <p:spPr>
          <a:xfrm>
            <a:off x="528321" y="526321"/>
            <a:ext cx="8483601" cy="1024548"/>
          </a:xfrm>
        </p:spPr>
        <p:txBody>
          <a:bodyPr/>
          <a:lstStyle/>
          <a:p>
            <a:br>
              <a:rPr lang="en-US" sz="3200" dirty="0">
                <a:solidFill>
                  <a:schemeClr val="tx1"/>
                </a:solidFill>
              </a:rPr>
            </a:br>
            <a:r>
              <a:rPr lang="en-US" sz="3200" dirty="0">
                <a:solidFill>
                  <a:schemeClr val="tx1"/>
                </a:solidFill>
              </a:rPr>
              <a:t>Sampling Criteria for CPD</a:t>
            </a:r>
          </a:p>
        </p:txBody>
      </p:sp>
      <p:sp>
        <p:nvSpPr>
          <p:cNvPr id="5" name="AutoShape 2">
            <a:extLst>
              <a:ext uri="{FF2B5EF4-FFF2-40B4-BE49-F238E27FC236}">
                <a16:creationId xmlns:a16="http://schemas.microsoft.com/office/drawing/2014/main" id="{EA1ABC5B-A57E-FF2A-070F-719A0A5ABF98}"/>
              </a:ext>
            </a:extLst>
          </p:cNvPr>
          <p:cNvSpPr>
            <a:spLocks noChangeAspect="1" noChangeArrowheads="1"/>
          </p:cNvSpPr>
          <p:nvPr/>
        </p:nvSpPr>
        <p:spPr bwMode="auto">
          <a:xfrm>
            <a:off x="4724400" y="350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E6040DD8-19CB-321A-8A85-EAA0669C2166}"/>
              </a:ext>
            </a:extLst>
          </p:cNvPr>
          <p:cNvPicPr>
            <a:picLocks noChangeAspect="1"/>
          </p:cNvPicPr>
          <p:nvPr/>
        </p:nvPicPr>
        <p:blipFill>
          <a:blip r:embed="rId3"/>
          <a:srcRect l="1605"/>
          <a:stretch/>
        </p:blipFill>
        <p:spPr>
          <a:xfrm>
            <a:off x="6540246" y="1594629"/>
            <a:ext cx="2195446" cy="2152719"/>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84EF5F0-33C7-244B-F1F1-97A2F01070B7}"/>
                  </a:ext>
                </a:extLst>
              </p:cNvPr>
              <p:cNvSpPr txBox="1"/>
              <p:nvPr/>
            </p:nvSpPr>
            <p:spPr>
              <a:xfrm>
                <a:off x="1487265" y="3107086"/>
                <a:ext cx="1225994" cy="3866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p:sp>
            <p:nvSpPr>
              <p:cNvPr id="13" name="TextBox 12">
                <a:extLst>
                  <a:ext uri="{FF2B5EF4-FFF2-40B4-BE49-F238E27FC236}">
                    <a16:creationId xmlns:a16="http://schemas.microsoft.com/office/drawing/2014/main" id="{384EF5F0-33C7-244B-F1F1-97A2F01070B7}"/>
                  </a:ext>
                </a:extLst>
              </p:cNvPr>
              <p:cNvSpPr txBox="1">
                <a:spLocks noRot="1" noChangeAspect="1" noMove="1" noResize="1" noEditPoints="1" noAdjustHandles="1" noChangeArrowheads="1" noChangeShapeType="1" noTextEdit="1"/>
              </p:cNvSpPr>
              <p:nvPr/>
            </p:nvSpPr>
            <p:spPr>
              <a:xfrm>
                <a:off x="1487265" y="3107086"/>
                <a:ext cx="1225994" cy="3866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FD19997-3929-07C1-E8E4-D7772102D929}"/>
                  </a:ext>
                </a:extLst>
              </p:cNvPr>
              <p:cNvSpPr txBox="1"/>
              <p:nvPr/>
            </p:nvSpPr>
            <p:spPr>
              <a:xfrm>
                <a:off x="6411172" y="3597310"/>
                <a:ext cx="2324520" cy="7918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𝑓</m:t>
                          </m:r>
                        </m:e>
                        <m:sub>
                          <m:r>
                            <a:rPr lang="en-US" sz="1400" b="0" i="1" smtClean="0">
                              <a:solidFill>
                                <a:schemeClr val="tx1"/>
                              </a:solidFill>
                              <a:latin typeface="Cambria Math" panose="02040503050406030204" pitchFamily="18" charset="0"/>
                            </a:rPr>
                            <m:t>𝐷</m:t>
                          </m:r>
                        </m:sub>
                      </m:sSub>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𝑣</m:t>
                          </m:r>
                        </m:num>
                        <m:den>
                          <m:r>
                            <a:rPr lang="en-US" sz="1400" b="0" i="1" smtClean="0">
                              <a:solidFill>
                                <a:schemeClr val="tx1"/>
                              </a:solidFill>
                              <a:latin typeface="Cambria Math" panose="02040503050406030204" pitchFamily="18" charset="0"/>
                            </a:rPr>
                            <m:t>𝜆</m:t>
                          </m:r>
                        </m:den>
                      </m:f>
                      <m:func>
                        <m:funcPr>
                          <m:ctrlPr>
                            <a:rPr lang="en-US" sz="1400" b="0" i="1" smtClean="0">
                              <a:solidFill>
                                <a:schemeClr val="tx1"/>
                              </a:solidFill>
                              <a:latin typeface="Cambria Math" panose="02040503050406030204" pitchFamily="18" charset="0"/>
                            </a:rPr>
                          </m:ctrlPr>
                        </m:funcPr>
                        <m:fName>
                          <m:r>
                            <m:rPr>
                              <m:sty m:val="p"/>
                            </m:rPr>
                            <a:rPr lang="en-US" sz="1400" b="0" i="0" smtClean="0">
                              <a:solidFill>
                                <a:schemeClr val="tx1"/>
                              </a:solidFill>
                              <a:latin typeface="Cambria Math" panose="02040503050406030204" pitchFamily="18" charset="0"/>
                            </a:rPr>
                            <m:t>cos</m:t>
                          </m:r>
                        </m:fName>
                        <m:e>
                          <m:r>
                            <a:rPr lang="en-US" sz="1400" b="0" i="1" smtClean="0">
                              <a:solidFill>
                                <a:schemeClr val="tx1"/>
                              </a:solidFill>
                              <a:latin typeface="Cambria Math" panose="02040503050406030204" pitchFamily="18" charset="0"/>
                            </a:rPr>
                            <m:t>𝜓</m:t>
                          </m:r>
                          <m:func>
                            <m:funcPr>
                              <m:ctrlPr>
                                <a:rPr lang="en-US" sz="1400" b="0" i="1" smtClean="0">
                                  <a:solidFill>
                                    <a:schemeClr val="tx1"/>
                                  </a:solidFill>
                                  <a:latin typeface="Cambria Math" panose="02040503050406030204" pitchFamily="18" charset="0"/>
                                </a:rPr>
                              </m:ctrlPr>
                            </m:funcPr>
                            <m:fName>
                              <m:r>
                                <m:rPr>
                                  <m:sty m:val="p"/>
                                </m:rPr>
                                <a:rPr lang="en-US" sz="1400" b="0" i="0" smtClean="0">
                                  <a:solidFill>
                                    <a:schemeClr val="tx1"/>
                                  </a:solidFill>
                                  <a:latin typeface="Cambria Math" panose="02040503050406030204" pitchFamily="18" charset="0"/>
                                </a:rPr>
                                <m:t>cos</m:t>
                              </m:r>
                            </m:fName>
                            <m:e>
                              <m:d>
                                <m:dPr>
                                  <m:ctrlPr>
                                    <a:rPr lang="en-US" sz="1400" b="0" i="1" smtClean="0">
                                      <a:solidFill>
                                        <a:schemeClr val="tx1"/>
                                      </a:solidFill>
                                      <a:latin typeface="Cambria Math" panose="02040503050406030204" pitchFamily="18" charset="0"/>
                                    </a:rPr>
                                  </m:ctrlPr>
                                </m:dPr>
                                <m:e>
                                  <m:f>
                                    <m:fPr>
                                      <m:ctrlPr>
                                        <a:rPr lang="en-US" sz="1400" b="0" i="1" smtClean="0">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𝛽</m:t>
                                      </m:r>
                                    </m:num>
                                    <m:den>
                                      <m:r>
                                        <a:rPr lang="en-US" sz="1400" b="0" i="1" smtClean="0">
                                          <a:solidFill>
                                            <a:schemeClr val="tx1"/>
                                          </a:solidFill>
                                          <a:latin typeface="Cambria Math" panose="02040503050406030204" pitchFamily="18" charset="0"/>
                                        </a:rPr>
                                        <m:t>2</m:t>
                                      </m:r>
                                    </m:den>
                                  </m:f>
                                </m:e>
                              </m:d>
                            </m:e>
                          </m:func>
                        </m:e>
                      </m:func>
                    </m:oMath>
                  </m:oMathPara>
                </a14:m>
                <a:endParaRPr lang="en-US" sz="1400" dirty="0">
                  <a:solidFill>
                    <a:schemeClr val="tx1"/>
                  </a:solidFill>
                </a:endParaRPr>
              </a:p>
              <a:p>
                <a:endParaRPr lang="en-US" sz="1400" dirty="0">
                  <a:solidFill>
                    <a:schemeClr val="tx1"/>
                  </a:solidFill>
                </a:endParaRPr>
              </a:p>
            </p:txBody>
          </p:sp>
        </mc:Choice>
        <mc:Fallback>
          <p:sp>
            <p:nvSpPr>
              <p:cNvPr id="14" name="TextBox 13">
                <a:extLst>
                  <a:ext uri="{FF2B5EF4-FFF2-40B4-BE49-F238E27FC236}">
                    <a16:creationId xmlns:a16="http://schemas.microsoft.com/office/drawing/2014/main" id="{0FD19997-3929-07C1-E8E4-D7772102D929}"/>
                  </a:ext>
                </a:extLst>
              </p:cNvPr>
              <p:cNvSpPr txBox="1">
                <a:spLocks noRot="1" noChangeAspect="1" noMove="1" noResize="1" noEditPoints="1" noAdjustHandles="1" noChangeArrowheads="1" noChangeShapeType="1" noTextEdit="1"/>
              </p:cNvSpPr>
              <p:nvPr/>
            </p:nvSpPr>
            <p:spPr>
              <a:xfrm>
                <a:off x="6411172" y="3597310"/>
                <a:ext cx="2324520" cy="7918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C61EF298-03FE-51CB-9A60-96329A31AF2F}"/>
                  </a:ext>
                </a:extLst>
              </p:cNvPr>
              <p:cNvSpPr txBox="1"/>
              <p:nvPr/>
            </p:nvSpPr>
            <p:spPr>
              <a:xfrm>
                <a:off x="594403" y="3922139"/>
                <a:ext cx="8579011" cy="2774862"/>
              </a:xfrm>
              <a:prstGeom prst="rect">
                <a:avLst/>
              </a:prstGeom>
              <a:noFill/>
            </p:spPr>
            <p:txBody>
              <a:bodyPr wrap="square">
                <a:spAutoFit/>
              </a:bodyPr>
              <a:lstStyle/>
              <a:p>
                <a:pPr>
                  <a:spcBef>
                    <a:spcPts val="0"/>
                  </a:spcBef>
                  <a:spcAft>
                    <a:spcPts val="0"/>
                  </a:spcAft>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spcAft>
                    <a:spcPts val="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radar operating on Wi-Fi channel 5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f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2.432 GHz, </a:t>
                </a:r>
                <a14:m>
                  <m:oMath xmlns:m="http://schemas.openxmlformats.org/officeDocument/2006/math">
                    <m:r>
                      <m:rPr>
                        <m:sty m:val="p"/>
                      </m:rPr>
                      <a:rPr lang="en-US" sz="1800" i="1">
                        <a:solidFill>
                          <a:schemeClr val="tx1"/>
                        </a:solidFill>
                        <a:latin typeface="Cambria Math" panose="02040503050406030204" pitchFamily="18" charset="0"/>
                      </a:rPr>
                      <m:t>λ</m:t>
                    </m:r>
                    <m:r>
                      <a:rPr lang="en-US" sz="1800" b="0" i="1" smtClean="0">
                        <a:solidFill>
                          <a:schemeClr val="tx1"/>
                        </a:solidFill>
                        <a:latin typeface="Cambria Math" panose="02040503050406030204" pitchFamily="18" charset="0"/>
                      </a:rPr>
                      <m:t>= </m:t>
                    </m:r>
                    <m:f>
                      <m:fPr>
                        <m:ctrlPr>
                          <a:rPr lang="en-US" sz="1800" b="0" i="1" smtClean="0">
                            <a:solidFill>
                              <a:schemeClr val="tx1"/>
                            </a:solidFill>
                            <a:latin typeface="Cambria Math" panose="02040503050406030204" pitchFamily="18" charset="0"/>
                          </a:rPr>
                        </m:ctrlPr>
                      </m:fPr>
                      <m:num>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3 </m:t>
                            </m:r>
                            <m:r>
                              <m:rPr>
                                <m:sty m:val="p"/>
                              </m:rPr>
                              <a:rPr lang="en-US" sz="1800" b="0" i="0" smtClean="0">
                                <a:solidFill>
                                  <a:schemeClr val="tx1"/>
                                </a:solidFill>
                                <a:latin typeface="Cambria Math" panose="02040503050406030204" pitchFamily="18" charset="0"/>
                              </a:rPr>
                              <m:t>x</m:t>
                            </m:r>
                            <m:r>
                              <a:rPr lang="en-US" sz="1800" b="0" i="1" smtClean="0">
                                <a:solidFill>
                                  <a:schemeClr val="tx1"/>
                                </a:solidFill>
                                <a:latin typeface="Cambria Math" panose="02040503050406030204" pitchFamily="18" charset="0"/>
                              </a:rPr>
                              <m:t> 10</m:t>
                            </m:r>
                          </m:e>
                          <m:sup>
                            <m:r>
                              <a:rPr lang="en-US" sz="1800" b="0" i="1" smtClean="0">
                                <a:solidFill>
                                  <a:schemeClr val="tx1"/>
                                </a:solidFill>
                                <a:latin typeface="Cambria Math" panose="02040503050406030204" pitchFamily="18" charset="0"/>
                              </a:rPr>
                              <m:t>8</m:t>
                            </m:r>
                          </m:sup>
                        </m:sSup>
                      </m:num>
                      <m:den>
                        <m:r>
                          <a:rPr lang="en-US" sz="1800" b="0" i="1" smtClean="0">
                            <a:solidFill>
                              <a:schemeClr val="tx1"/>
                            </a:solidFill>
                            <a:latin typeface="Cambria Math" panose="02040503050406030204" pitchFamily="18" charset="0"/>
                          </a:rPr>
                          <m:t>2.432</m:t>
                        </m:r>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 </m:t>
                            </m:r>
                            <m:r>
                              <m:rPr>
                                <m:sty m:val="p"/>
                              </m:rPr>
                              <a:rPr lang="en-US" sz="1800">
                                <a:solidFill>
                                  <a:schemeClr val="tx1"/>
                                </a:solidFill>
                                <a:latin typeface="Cambria Math" panose="02040503050406030204" pitchFamily="18" charset="0"/>
                              </a:rPr>
                              <m:t>x</m:t>
                            </m:r>
                            <m:r>
                              <a:rPr lang="en-US" sz="1800" i="1">
                                <a:solidFill>
                                  <a:schemeClr val="tx1"/>
                                </a:solidFill>
                                <a:latin typeface="Cambria Math" panose="02040503050406030204" pitchFamily="18" charset="0"/>
                              </a:rPr>
                              <m:t> 10</m:t>
                            </m:r>
                          </m:e>
                          <m:sup>
                            <m:r>
                              <a:rPr lang="en-US" sz="1800" b="0" i="1" smtClean="0">
                                <a:solidFill>
                                  <a:schemeClr val="tx1"/>
                                </a:solidFill>
                                <a:latin typeface="Cambria Math" panose="02040503050406030204" pitchFamily="18" charset="0"/>
                              </a:rPr>
                              <m:t>9</m:t>
                            </m:r>
                          </m:sup>
                        </m:sSup>
                      </m:den>
                    </m:f>
                    <m:r>
                      <a:rPr lang="en-US" sz="1800" b="0" i="1" smtClean="0">
                        <a:solidFill>
                          <a:schemeClr val="tx1"/>
                        </a:solidFill>
                        <a:latin typeface="Cambria Math" panose="02040503050406030204" pitchFamily="18" charset="0"/>
                      </a:rPr>
                      <m:t>=0.123</m:t>
                    </m:r>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m):</a:t>
                </a:r>
              </a:p>
              <a:p>
                <a:pPr marL="285750" indent="-285750">
                  <a:spcBef>
                    <a:spcPts val="0"/>
                  </a:spcBef>
                  <a:spcAft>
                    <a:spcPts val="0"/>
                  </a:spcAft>
                  <a:buFont typeface="Arial" panose="020B0604020202020204" pitchFamily="34" charset="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14:m>
                  <m:oMathPara xmlns:m="http://schemas.openxmlformats.org/officeDocument/2006/math">
                    <m:oMathParaPr>
                      <m:jc m:val="center"/>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𝑓</m:t>
                          </m:r>
                        </m:e>
                        <m:sub>
                          <m:r>
                            <a:rPr lang="en-US" sz="1800" b="0" i="1" smtClean="0">
                              <a:solidFill>
                                <a:schemeClr val="tx1"/>
                              </a:solidFill>
                              <a:latin typeface="Cambria Math" panose="02040503050406030204" pitchFamily="18" charset="0"/>
                            </a:rPr>
                            <m:t>𝐷𝑚𝑎𝑥</m:t>
                          </m:r>
                        </m:sub>
                      </m:sSub>
                      <m:r>
                        <a:rPr lang="en-US" sz="1800" b="0" i="1" smtClean="0">
                          <a:solidFill>
                            <a:schemeClr val="tx1"/>
                          </a:solidFill>
                          <a:latin typeface="Cambria Math" panose="02040503050406030204" pitchFamily="18" charset="0"/>
                        </a:rPr>
                        <m:t>=</m:t>
                      </m:r>
                      <m:f>
                        <m:fPr>
                          <m:ctrlPr>
                            <a:rPr lang="en-US" sz="1800" b="0" i="1" smtClean="0">
                              <a:solidFill>
                                <a:schemeClr val="tx1"/>
                              </a:solidFill>
                              <a:latin typeface="Cambria Math" panose="02040503050406030204" pitchFamily="18" charset="0"/>
                            </a:rPr>
                          </m:ctrlPr>
                        </m:fPr>
                        <m:num>
                          <m:r>
                            <a:rPr lang="en-US" sz="1800" b="0" i="1" smtClean="0">
                              <a:solidFill>
                                <a:schemeClr val="tx1"/>
                              </a:solidFill>
                              <a:latin typeface="Cambria Math" panose="02040503050406030204" pitchFamily="18" charset="0"/>
                            </a:rPr>
                            <m:t>2 (0.031)</m:t>
                          </m:r>
                        </m:num>
                        <m:den>
                          <m:r>
                            <a:rPr lang="en-US" sz="1800" b="0" i="1" smtClean="0">
                              <a:solidFill>
                                <a:schemeClr val="tx1"/>
                              </a:solidFill>
                              <a:latin typeface="Cambria Math" panose="02040503050406030204" pitchFamily="18" charset="0"/>
                            </a:rPr>
                            <m:t>0.123</m:t>
                          </m:r>
                        </m:den>
                      </m:f>
                      <m:r>
                        <a:rPr lang="en-US" sz="1800" dirty="0">
                          <a:solidFill>
                            <a:schemeClr val="tx1"/>
                          </a:solidFill>
                          <a:latin typeface="Cambria Math" panose="02040503050406030204" pitchFamily="18" charset="0"/>
                          <a:ea typeface="Cambria Math" panose="02040503050406030204" pitchFamily="18" charset="0"/>
                        </a:rPr>
                        <m:t>≈</m:t>
                      </m:r>
                      <m:r>
                        <a:rPr lang="en-US" sz="1800" b="0" i="0" dirty="0" smtClean="0">
                          <a:solidFill>
                            <a:schemeClr val="tx1"/>
                          </a:solidFill>
                          <a:latin typeface="Cambria Math" panose="02040503050406030204" pitchFamily="18" charset="0"/>
                          <a:ea typeface="Cambria Math" panose="02040503050406030204" pitchFamily="18" charset="0"/>
                        </a:rPr>
                        <m:t>0.51</m:t>
                      </m:r>
                      <m:r>
                        <m:rPr>
                          <m:sty m:val="p"/>
                        </m:rPr>
                        <a:rPr lang="en-US" sz="1800" b="0" i="0" dirty="0" smtClean="0">
                          <a:solidFill>
                            <a:schemeClr val="tx1"/>
                          </a:solidFill>
                          <a:latin typeface="Cambria Math" panose="02040503050406030204" pitchFamily="18" charset="0"/>
                          <a:ea typeface="Cambria Math" panose="02040503050406030204" pitchFamily="18" charset="0"/>
                        </a:rPr>
                        <m:t>Hz</m:t>
                      </m:r>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kern="100" dirty="0">
                    <a:solidFill>
                      <a:schemeClr val="tx1"/>
                    </a:solidFill>
                    <a:latin typeface="Calibri" panose="020F0502020204030204" pitchFamily="34" charset="0"/>
                    <a:ea typeface="Calibri" panose="020F0502020204030204" pitchFamily="34" charset="0"/>
                    <a:cs typeface="Calibri" panose="020F0502020204030204" pitchFamily="34" charset="0"/>
                  </a:rPr>
                  <a:t>Based on Nyquist criteria, to unambiguously capture this Doppler shift, the frequency at which transmitter needs to send packets for sensing must be twice: 2 (0.51) </a:t>
                </a:r>
                <a14:m>
                  <m:oMath xmlns:m="http://schemas.openxmlformats.org/officeDocument/2006/math">
                    <m:r>
                      <a:rPr lang="en-US" sz="1800" dirty="0" smtClean="0">
                        <a:solidFill>
                          <a:schemeClr val="tx1"/>
                        </a:solidFill>
                        <a:latin typeface="Cambria Math" panose="02040503050406030204" pitchFamily="18" charset="0"/>
                        <a:ea typeface="Cambria Math" panose="02040503050406030204" pitchFamily="18" charset="0"/>
                      </a:rPr>
                      <m:t>≈</m:t>
                    </m:r>
                  </m:oMath>
                </a14:m>
                <a:r>
                  <a:rPr lang="en-US" sz="1800" kern="100" dirty="0">
                    <a:solidFill>
                      <a:schemeClr val="tx1"/>
                    </a:solidFill>
                    <a:latin typeface="Calibri" panose="020F0502020204030204" pitchFamily="34" charset="0"/>
                    <a:ea typeface="Calibri" panose="020F0502020204030204" pitchFamily="34" charset="0"/>
                    <a:cs typeface="Calibri" panose="020F0502020204030204" pitchFamily="34" charset="0"/>
                  </a:rPr>
                  <a:t> 1 Hz</a:t>
                </a:r>
              </a:p>
              <a:p>
                <a:pPr>
                  <a:lnSpc>
                    <a:spcPct val="107000"/>
                  </a:lnSpc>
                  <a:spcBef>
                    <a:spcPts val="0"/>
                  </a:spcBef>
                  <a:spcAft>
                    <a:spcPts val="800"/>
                  </a:spcAft>
                </a:pPr>
                <a:endParaRPr lang="en-US" sz="2000" dirty="0"/>
              </a:p>
            </p:txBody>
          </p:sp>
        </mc:Choice>
        <mc:Fallback>
          <p:sp>
            <p:nvSpPr>
              <p:cNvPr id="17" name="TextBox 16">
                <a:extLst>
                  <a:ext uri="{FF2B5EF4-FFF2-40B4-BE49-F238E27FC236}">
                    <a16:creationId xmlns:a16="http://schemas.microsoft.com/office/drawing/2014/main" id="{C61EF298-03FE-51CB-9A60-96329A31AF2F}"/>
                  </a:ext>
                </a:extLst>
              </p:cNvPr>
              <p:cNvSpPr txBox="1">
                <a:spLocks noRot="1" noChangeAspect="1" noMove="1" noResize="1" noEditPoints="1" noAdjustHandles="1" noChangeArrowheads="1" noChangeShapeType="1" noTextEdit="1"/>
              </p:cNvSpPr>
              <p:nvPr/>
            </p:nvSpPr>
            <p:spPr>
              <a:xfrm>
                <a:off x="594403" y="3922139"/>
                <a:ext cx="8579011" cy="2774862"/>
              </a:xfrm>
              <a:prstGeom prst="rect">
                <a:avLst/>
              </a:prstGeom>
              <a:blipFill>
                <a:blip r:embed="rId6"/>
                <a:stretch>
                  <a:fillRect l="-498"/>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D44B9C6B-111C-379E-F74F-56AAADF62A29}"/>
              </a:ext>
            </a:extLst>
          </p:cNvPr>
          <p:cNvSpPr txBox="1"/>
          <p:nvPr/>
        </p:nvSpPr>
        <p:spPr>
          <a:xfrm>
            <a:off x="594403" y="2194616"/>
            <a:ext cx="5673047" cy="646331"/>
          </a:xfrm>
          <a:prstGeom prst="rect">
            <a:avLst/>
          </a:prstGeom>
          <a:noFill/>
        </p:spPr>
        <p:txBody>
          <a:bodyPr wrap="square">
            <a:spAutoFit/>
          </a:bodyPr>
          <a:lstStyle/>
          <a:p>
            <a:pPr marL="457200" indent="-457200">
              <a:buFont typeface="Arial" panose="020B0604020202020204" pitchFamily="34" charset="0"/>
              <a:buChar char="•"/>
            </a:pPr>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This velocity translates to a maximum doppler frequency of:</a:t>
            </a:r>
            <a:endParaRPr lang="en-US" sz="1800" dirty="0"/>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90B779A-D2F3-173B-DE06-31C97A0E4385}"/>
                  </a:ext>
                </a:extLst>
              </p:cNvPr>
              <p:cNvSpPr txBox="1"/>
              <p:nvPr/>
            </p:nvSpPr>
            <p:spPr>
              <a:xfrm>
                <a:off x="1522919" y="2888535"/>
                <a:ext cx="4876800" cy="6127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𝑓</m:t>
                          </m:r>
                        </m:e>
                        <m:sub>
                          <m:r>
                            <a:rPr lang="en-US" sz="1800" b="0" i="1" smtClean="0">
                              <a:solidFill>
                                <a:schemeClr val="tx1"/>
                              </a:solidFill>
                              <a:latin typeface="Cambria Math" panose="02040503050406030204" pitchFamily="18" charset="0"/>
                            </a:rPr>
                            <m:t>𝐷𝑚𝑎𝑥</m:t>
                          </m:r>
                        </m:sub>
                      </m:sSub>
                      <m:r>
                        <a:rPr lang="en-US" sz="1800" b="0" i="1" smtClean="0">
                          <a:solidFill>
                            <a:schemeClr val="tx1"/>
                          </a:solidFill>
                          <a:latin typeface="Cambria Math" panose="02040503050406030204" pitchFamily="18" charset="0"/>
                        </a:rPr>
                        <m:t>=</m:t>
                      </m:r>
                      <m:f>
                        <m:fPr>
                          <m:ctrlPr>
                            <a:rPr lang="en-US" sz="1800" b="0" i="1" smtClean="0">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2</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i="1">
                                  <a:solidFill>
                                    <a:schemeClr val="tx1"/>
                                  </a:solidFill>
                                  <a:latin typeface="Cambria Math" panose="02040503050406030204" pitchFamily="18" charset="0"/>
                                </a:rPr>
                                <m:t>𝑚𝑎𝑥</m:t>
                              </m:r>
                            </m:sub>
                          </m:sSub>
                        </m:num>
                        <m:den>
                          <m:r>
                            <m:rPr>
                              <m:sty m:val="p"/>
                            </m:rPr>
                            <a:rPr lang="en-US" sz="1800" i="1">
                              <a:solidFill>
                                <a:schemeClr val="tx1"/>
                              </a:solidFill>
                              <a:latin typeface="Cambria Math" panose="02040503050406030204" pitchFamily="18" charset="0"/>
                            </a:rPr>
                            <m:t>λ</m:t>
                          </m:r>
                          <m:r>
                            <m:rPr>
                              <m:nor/>
                            </m:rPr>
                            <a:rPr lang="en-US" sz="1800" dirty="0">
                              <a:solidFill>
                                <a:schemeClr val="tx1"/>
                              </a:solidFill>
                              <a:latin typeface="Cambria Math" panose="02040503050406030204" pitchFamily="18" charset="0"/>
                            </a:rPr>
                            <m:t> </m:t>
                          </m:r>
                        </m:den>
                      </m:f>
                    </m:oMath>
                  </m:oMathPara>
                </a14:m>
                <a:endParaRPr lang="en-US" sz="1800" dirty="0"/>
              </a:p>
            </p:txBody>
          </p:sp>
        </mc:Choice>
        <mc:Fallback>
          <p:sp>
            <p:nvSpPr>
              <p:cNvPr id="21" name="TextBox 20">
                <a:extLst>
                  <a:ext uri="{FF2B5EF4-FFF2-40B4-BE49-F238E27FC236}">
                    <a16:creationId xmlns:a16="http://schemas.microsoft.com/office/drawing/2014/main" id="{A90B779A-D2F3-173B-DE06-31C97A0E4385}"/>
                  </a:ext>
                </a:extLst>
              </p:cNvPr>
              <p:cNvSpPr txBox="1">
                <a:spLocks noRot="1" noChangeAspect="1" noMove="1" noResize="1" noEditPoints="1" noAdjustHandles="1" noChangeArrowheads="1" noChangeShapeType="1" noTextEdit="1"/>
              </p:cNvSpPr>
              <p:nvPr/>
            </p:nvSpPr>
            <p:spPr>
              <a:xfrm>
                <a:off x="1522919" y="2888535"/>
                <a:ext cx="4876800" cy="612796"/>
              </a:xfrm>
              <a:prstGeom prst="rect">
                <a:avLst/>
              </a:prstGeom>
              <a:blipFill>
                <a:blip r:embed="rId7"/>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F95A90F4-CA6A-CD92-01DF-C9C8560CCC3F}"/>
              </a:ext>
            </a:extLst>
          </p:cNvPr>
          <p:cNvSpPr/>
          <p:nvPr/>
        </p:nvSpPr>
        <p:spPr bwMode="auto">
          <a:xfrm>
            <a:off x="6267450" y="1644504"/>
            <a:ext cx="2672713" cy="2569835"/>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74351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4EF96-2904-99F5-FCD1-F3D5A3D356E3}"/>
              </a:ext>
            </a:extLst>
          </p:cNvPr>
          <p:cNvSpPr>
            <a:spLocks noGrp="1"/>
          </p:cNvSpPr>
          <p:nvPr>
            <p:ph type="sldNum" sz="quarter" idx="10"/>
          </p:nvPr>
        </p:nvSpPr>
        <p:spPr/>
        <p:txBody>
          <a:bodyPr/>
          <a:lstStyle/>
          <a:p>
            <a:pPr defTabSz="487684">
              <a:defRPr/>
            </a:pPr>
            <a:fld id="{77E42F99-047F-453F-A85C-58D0648A1D53}" type="slidenum">
              <a:rPr lang="en-US">
                <a:solidFill>
                  <a:srgbClr val="3D3935"/>
                </a:solidFill>
                <a:latin typeface="Overpass"/>
              </a:rPr>
              <a:pPr defTabSz="487684">
                <a:defRPr/>
              </a:pPr>
              <a:t>8</a:t>
            </a:fld>
            <a:endParaRPr lang="en-US">
              <a:solidFill>
                <a:srgbClr val="3D3935"/>
              </a:solidFill>
              <a:latin typeface="Overpass"/>
            </a:endParaRPr>
          </a:p>
        </p:txBody>
      </p:sp>
      <p:sp>
        <p:nvSpPr>
          <p:cNvPr id="6" name="TextBox 5">
            <a:extLst>
              <a:ext uri="{FF2B5EF4-FFF2-40B4-BE49-F238E27FC236}">
                <a16:creationId xmlns:a16="http://schemas.microsoft.com/office/drawing/2014/main" id="{D3BF899D-0C71-0590-2D56-BA3ECF8DDA2F}"/>
              </a:ext>
            </a:extLst>
          </p:cNvPr>
          <p:cNvSpPr txBox="1"/>
          <p:nvPr/>
        </p:nvSpPr>
        <p:spPr>
          <a:xfrm>
            <a:off x="634999" y="1550869"/>
            <a:ext cx="8483601" cy="5447645"/>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endParaRPr lang="en-US" sz="1600"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Calibri" panose="020F0502020204030204" pitchFamily="34" charset="0"/>
              </a:rPr>
              <a:t>In practice, we need more margin so typically higher sampling rates are required. </a:t>
            </a:r>
          </a:p>
          <a:p>
            <a:pPr marL="1071122" lvl="1" indent="-285750">
              <a:spcBef>
                <a:spcPts val="0"/>
              </a:spcBef>
              <a:spcAft>
                <a:spcPts val="0"/>
              </a:spcAft>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Calibri" panose="020F0502020204030204" pitchFamily="34" charset="0"/>
              </a:rPr>
              <a:t>E.g., we need enough samples during radar’s coherent processing interval (CPI) or “dwell time” for velocity resolution </a:t>
            </a:r>
          </a:p>
          <a:p>
            <a:pPr marL="1071122" lvl="1" indent="-285750">
              <a:spcBef>
                <a:spcPts val="0"/>
              </a:spcBef>
              <a:spcAft>
                <a:spcPts val="0"/>
              </a:spcAft>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Calibri" panose="020F0502020204030204" pitchFamily="34" charset="0"/>
              </a:rPr>
              <a:t>More radar samples (N) during CPI lead to higher SNR gain (aka. “coherent processing gain”) of approximately 10 x log10(N) dB -&gt; amplifies weak periodic signals [1].</a:t>
            </a:r>
          </a:p>
          <a:p>
            <a:pPr marL="1071122" lvl="1" indent="-285750">
              <a:spcBef>
                <a:spcPts val="0"/>
              </a:spcBef>
              <a:spcAft>
                <a:spcPts val="0"/>
              </a:spcAft>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Calibri" panose="020F0502020204030204" pitchFamily="34" charset="0"/>
              </a:rPr>
              <a:t>Need to take into account environmental disturbances, noise, etc.</a:t>
            </a:r>
          </a:p>
          <a:p>
            <a:pPr marL="0" marR="0">
              <a:spcBef>
                <a:spcPts val="0"/>
              </a:spcBef>
              <a:spcAft>
                <a:spcPts val="0"/>
              </a:spcAft>
            </a:pPr>
            <a:endParaRPr lang="en-US" sz="1600"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Although the Nyquist rate for human breathing is low, systems sample at rates </a:t>
            </a: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20-200× above Nyquist (20–200 Hz)</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[2].</a:t>
            </a:r>
            <a:endParaRPr lang="en-US"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7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1600"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0"/>
              </a:spcBef>
              <a:spcAft>
                <a:spcPts val="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Simulations and empirical studies have shown the impact of interference on the attainable CSI frame rate. Example:</a:t>
            </a:r>
          </a:p>
          <a:p>
            <a:pPr marL="956822" lvl="1" indent="-171450">
              <a:spcBef>
                <a:spcPts val="0"/>
              </a:spcBef>
              <a:spcAft>
                <a:spcPts val="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Just a single extra device </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more than halved</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the attainable CSI frame rate [3]. In practice, if the car’s Wi-Fi AP is shared by multiple clients (videos, uploads, etc.), the CPD’s CSI updates could likewise drop by orders of magnitude.  </a:t>
            </a:r>
          </a:p>
          <a:p>
            <a:pPr marL="956822" lvl="1" indent="-171450">
              <a:spcBef>
                <a:spcPts val="0"/>
              </a:spcBef>
              <a:spcAft>
                <a:spcPts val="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Even 10 seconds of heavy utilization triggers network throttling [4]. If CPD devices are starved of transmissions for those 10 seconds, the child remains “unseen” too long. This could force a CPD algorithm to exceed the Euro NCAP 10 s limit before confidently detecting a child.</a:t>
            </a:r>
          </a:p>
          <a:p>
            <a:pPr>
              <a:spcBef>
                <a:spcPts val="0"/>
              </a:spcBef>
              <a:spcAft>
                <a:spcPts val="0"/>
              </a:spcAft>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itle 2">
            <a:extLst>
              <a:ext uri="{FF2B5EF4-FFF2-40B4-BE49-F238E27FC236}">
                <a16:creationId xmlns:a16="http://schemas.microsoft.com/office/drawing/2014/main" id="{11E88B20-D1CB-E3C4-5D7D-8EA950CE0EBF}"/>
              </a:ext>
            </a:extLst>
          </p:cNvPr>
          <p:cNvSpPr>
            <a:spLocks noGrp="1"/>
          </p:cNvSpPr>
          <p:nvPr>
            <p:ph type="title"/>
          </p:nvPr>
        </p:nvSpPr>
        <p:spPr>
          <a:xfrm>
            <a:off x="528321" y="526321"/>
            <a:ext cx="8483601" cy="1024548"/>
          </a:xfrm>
        </p:spPr>
        <p:txBody>
          <a:bodyPr/>
          <a:lstStyle/>
          <a:p>
            <a:br>
              <a:rPr lang="en-US" sz="3200">
                <a:solidFill>
                  <a:schemeClr val="tx1"/>
                </a:solidFill>
              </a:rPr>
            </a:br>
            <a:r>
              <a:rPr lang="en-US" sz="3200">
                <a:solidFill>
                  <a:schemeClr val="tx1"/>
                </a:solidFill>
              </a:rPr>
              <a:t>Sampling Criteria for CPD</a:t>
            </a:r>
          </a:p>
        </p:txBody>
      </p:sp>
    </p:spTree>
    <p:extLst>
      <p:ext uri="{BB962C8B-B14F-4D97-AF65-F5344CB8AC3E}">
        <p14:creationId xmlns:p14="http://schemas.microsoft.com/office/powerpoint/2010/main" val="272434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C904-C125-8830-E18B-D3E00A41E699}"/>
              </a:ext>
            </a:extLst>
          </p:cNvPr>
          <p:cNvSpPr>
            <a:spLocks noGrp="1"/>
          </p:cNvSpPr>
          <p:nvPr>
            <p:ph type="title"/>
          </p:nvPr>
        </p:nvSpPr>
        <p:spPr/>
        <p:txBody>
          <a:bodyPr/>
          <a:lstStyle/>
          <a:p>
            <a:r>
              <a:rPr lang="en-US" sz="2800"/>
              <a:t>Thoughts on managing co-existence for safety-critical Wi-Fi sensing applications</a:t>
            </a:r>
          </a:p>
        </p:txBody>
      </p:sp>
      <p:sp>
        <p:nvSpPr>
          <p:cNvPr id="4" name="Slide Number Placeholder 3">
            <a:extLst>
              <a:ext uri="{FF2B5EF4-FFF2-40B4-BE49-F238E27FC236}">
                <a16:creationId xmlns:a16="http://schemas.microsoft.com/office/drawing/2014/main" id="{B00320C3-399D-E745-522F-8D98103DA4A0}"/>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5" name="Footer Placeholder 4">
            <a:extLst>
              <a:ext uri="{FF2B5EF4-FFF2-40B4-BE49-F238E27FC236}">
                <a16:creationId xmlns:a16="http://schemas.microsoft.com/office/drawing/2014/main" id="{DF286EA4-4769-BFCC-9D16-7211E8FF299F}"/>
              </a:ext>
            </a:extLst>
          </p:cNvPr>
          <p:cNvSpPr>
            <a:spLocks noGrp="1"/>
          </p:cNvSpPr>
          <p:nvPr>
            <p:ph type="ftr" idx="14"/>
          </p:nvPr>
        </p:nvSpPr>
        <p:spPr/>
        <p:txBody>
          <a:bodyPr/>
          <a:lstStyle/>
          <a:p>
            <a:r>
              <a:rPr lang="en-GB"/>
              <a:t>Haneya Qureshi, General Motors</a:t>
            </a:r>
          </a:p>
        </p:txBody>
      </p:sp>
      <p:sp>
        <p:nvSpPr>
          <p:cNvPr id="6" name="Date Placeholder 5">
            <a:extLst>
              <a:ext uri="{FF2B5EF4-FFF2-40B4-BE49-F238E27FC236}">
                <a16:creationId xmlns:a16="http://schemas.microsoft.com/office/drawing/2014/main" id="{B50A24AB-5A55-87E4-0CA6-B96CC5ACC8AB}"/>
              </a:ext>
            </a:extLst>
          </p:cNvPr>
          <p:cNvSpPr>
            <a:spLocks noGrp="1"/>
          </p:cNvSpPr>
          <p:nvPr>
            <p:ph type="dt" idx="15"/>
          </p:nvPr>
        </p:nvSpPr>
        <p:spPr/>
        <p:txBody>
          <a:bodyPr/>
          <a:lstStyle/>
          <a:p>
            <a:r>
              <a:rPr lang="en-US"/>
              <a:t>July 2025</a:t>
            </a:r>
            <a:endParaRPr lang="en-GB"/>
          </a:p>
        </p:txBody>
      </p:sp>
      <p:sp>
        <p:nvSpPr>
          <p:cNvPr id="9" name="TextBox 8">
            <a:extLst>
              <a:ext uri="{FF2B5EF4-FFF2-40B4-BE49-F238E27FC236}">
                <a16:creationId xmlns:a16="http://schemas.microsoft.com/office/drawing/2014/main" id="{3E8A0990-5E1B-EBFD-CA02-71C091D8E22F}"/>
              </a:ext>
            </a:extLst>
          </p:cNvPr>
          <p:cNvSpPr txBox="1"/>
          <p:nvPr/>
        </p:nvSpPr>
        <p:spPr>
          <a:xfrm>
            <a:off x="508000" y="2046197"/>
            <a:ext cx="8940799" cy="3877985"/>
          </a:xfrm>
          <a:prstGeom prst="rect">
            <a:avLst/>
          </a:prstGeom>
          <a:noFill/>
        </p:spPr>
        <p:txBody>
          <a:bodyPr wrap="square">
            <a:spAutoFit/>
          </a:bodyPr>
          <a:lstStyle/>
          <a:p>
            <a:pPr marL="342900" indent="-342900">
              <a:buAutoNum type="arabicPeriod"/>
            </a:pPr>
            <a:r>
              <a:rPr lang="en-US" sz="2000" b="1" u="sng" dirty="0">
                <a:solidFill>
                  <a:schemeClr val="tx1"/>
                </a:solidFill>
                <a:latin typeface="Calibri" panose="020F0502020204030204" pitchFamily="34" charset="0"/>
                <a:ea typeface="Calibri" panose="020F0502020204030204" pitchFamily="34" charset="0"/>
                <a:cs typeface="Calibri" panose="020F0502020204030204" pitchFamily="34" charset="0"/>
              </a:rPr>
              <a:t>Move non-Wi-Fi sensing traffic to BK</a:t>
            </a:r>
          </a:p>
          <a:p>
            <a:pPr marL="342900" indent="-342900">
              <a:buAutoNum type="arabicPeriod"/>
            </a:pPr>
            <a:endParaRPr lang="en-US" sz="2000" b="1"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Reprioritizing the QoS parameters of different types of Wi-Fi traffic:</a:t>
            </a:r>
          </a:p>
          <a:p>
            <a:pPr marL="483306" lvl="1" indent="0"/>
            <a:r>
              <a:rPr lang="en-US" sz="2000" dirty="0">
                <a:solidFill>
                  <a:srgbClr val="00B050"/>
                </a:solidFill>
                <a:latin typeface="Calibri" panose="020F0502020204030204" pitchFamily="34" charset="0"/>
                <a:ea typeface="Calibri" panose="020F0502020204030204" pitchFamily="34" charset="0"/>
                <a:cs typeface="Calibri" panose="020F0502020204030204" pitchFamily="34" charset="0"/>
              </a:rPr>
              <a:t>Normal mode</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No Wi-Fi Sensing + regular QoS profile for other applications as specified in existing standard</a:t>
            </a:r>
          </a:p>
          <a:p>
            <a:pPr marL="483306" lvl="1" indent="0"/>
            <a:r>
              <a:rPr lang="en-US" sz="2000" dirty="0">
                <a:solidFill>
                  <a:srgbClr val="FF00FF"/>
                </a:solidFill>
                <a:latin typeface="Calibri" panose="020F0502020204030204" pitchFamily="34" charset="0"/>
                <a:ea typeface="Calibri" panose="020F0502020204030204" pitchFamily="34" charset="0"/>
                <a:cs typeface="Calibri" panose="020F0502020204030204" pitchFamily="34" charset="0"/>
              </a:rPr>
              <a:t>Sensing mode</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Highest QoS profile for Wi-Fi sensing + all other traffic is assigned AC_BK (background).</a:t>
            </a:r>
          </a:p>
          <a:p>
            <a:pPr marL="483306" lvl="1" indent="0"/>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Assign AC_VO (voice access category)’s QoS parameters to sensing traffic and flag all other access categories as “background”.</a:t>
            </a:r>
          </a:p>
          <a:p>
            <a:pPr marL="171450" indent="-171450">
              <a:buFont typeface="Arial" panose="020B0604020202020204" pitchFamily="34" charset="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956822" lvl="1" indent="-171450">
              <a:buFont typeface="Arial" panose="020B0604020202020204" pitchFamily="34" charset="0"/>
              <a:buChar cha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151130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101</TotalTime>
  <Words>1836</Words>
  <Application>Microsoft Office PowerPoint</Application>
  <PresentationFormat>Custom</PresentationFormat>
  <Paragraphs>210</Paragraphs>
  <Slides>15</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MS Gothic</vt:lpstr>
      <vt:lpstr>-apple-system</vt:lpstr>
      <vt:lpstr>Aptos</vt:lpstr>
      <vt:lpstr>Arial</vt:lpstr>
      <vt:lpstr>Arial Unicode MS</vt:lpstr>
      <vt:lpstr>Calibri</vt:lpstr>
      <vt:lpstr>Cambria Math</vt:lpstr>
      <vt:lpstr>Courier New</vt:lpstr>
      <vt:lpstr>Overpass</vt:lpstr>
      <vt:lpstr>Times New Roman</vt:lpstr>
      <vt:lpstr>Office Theme</vt:lpstr>
      <vt:lpstr>Document</vt:lpstr>
      <vt:lpstr>Thoughts on managing coexistence between sensing and communication</vt:lpstr>
      <vt:lpstr>Abstract</vt:lpstr>
      <vt:lpstr>Safety critical application in automotive</vt:lpstr>
      <vt:lpstr>Example scenario 1:  Impact of communication on Wi-Fi based CPD</vt:lpstr>
      <vt:lpstr>CPD requirements</vt:lpstr>
      <vt:lpstr> Sampling Criteria for CPD</vt:lpstr>
      <vt:lpstr> Sampling Criteria for CPD</vt:lpstr>
      <vt:lpstr> Sampling Criteria for CPD</vt:lpstr>
      <vt:lpstr>Thoughts on managing co-existence for safety-critical Wi-Fi sensing applications</vt:lpstr>
      <vt:lpstr>Thoughts on managing co-existence for safety-critical Wi-Fi sensing applications</vt:lpstr>
      <vt:lpstr>Thoughts on managing co-existence for safety-critical Wi-Fi sensing applications</vt:lpstr>
      <vt:lpstr>Safety critical application in automotive</vt:lpstr>
      <vt:lpstr>Example scenario 2: ​Impact of digital key ranging on UWB-based CPD </vt:lpstr>
      <vt:lpstr>Conclusion</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Haneya Qureshi</cp:lastModifiedBy>
  <cp:revision>17</cp:revision>
  <cp:lastPrinted>2014-11-08T20:15:38Z</cp:lastPrinted>
  <dcterms:created xsi:type="dcterms:W3CDTF">2014-10-30T17:06:39Z</dcterms:created>
  <dcterms:modified xsi:type="dcterms:W3CDTF">2025-07-23T18:38:33Z</dcterms:modified>
</cp:coreProperties>
</file>