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7"/>
  </p:notesMasterIdLst>
  <p:handoutMasterIdLst>
    <p:handoutMasterId r:id="rId18"/>
  </p:handoutMasterIdLst>
  <p:sldIdLst>
    <p:sldId id="324" r:id="rId2"/>
    <p:sldId id="325" r:id="rId3"/>
    <p:sldId id="330" r:id="rId4"/>
    <p:sldId id="347" r:id="rId5"/>
    <p:sldId id="348" r:id="rId6"/>
    <p:sldId id="349" r:id="rId7"/>
    <p:sldId id="350" r:id="rId8"/>
    <p:sldId id="351" r:id="rId9"/>
    <p:sldId id="343" r:id="rId10"/>
    <p:sldId id="345" r:id="rId11"/>
    <p:sldId id="339" r:id="rId12"/>
    <p:sldId id="352" r:id="rId13"/>
    <p:sldId id="338" r:id="rId14"/>
    <p:sldId id="357" r:id="rId15"/>
    <p:sldId id="358"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sdas" lastIdx="9"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70" autoAdjust="0"/>
    <p:restoredTop sz="94660"/>
  </p:normalViewPr>
  <p:slideViewPr>
    <p:cSldViewPr>
      <p:cViewPr varScale="1">
        <p:scale>
          <a:sx n="95" d="100"/>
          <a:sy n="95" d="100"/>
        </p:scale>
        <p:origin x="-114" y="-4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48435B8-AD7B-43B2-A2C9-ABEF93EF00E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E5CFA537-6E80-4AFB-B5B1-3DF1C391F125}"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DFC1DD71-4127-4C69-9B19-15A6F9C16CA0}" type="slidenum">
              <a:rPr lang="ja-JP" altLang="en-US" smtClean="0">
                <a:cs typeface="ＭＳ Ｐゴシック"/>
              </a:rPr>
              <a:pPr/>
              <a:t>1</a:t>
            </a:fld>
            <a:endParaRPr lang="en-US" altLang="ja-JP" smtClean="0">
              <a:cs typeface="ＭＳ Ｐゴシック"/>
            </a:endParaRPr>
          </a:p>
        </p:txBody>
      </p:sp>
      <p:sp>
        <p:nvSpPr>
          <p:cNvPr id="16386" name="Rectangle 2"/>
          <p:cNvSpPr>
            <a:spLocks noGrp="1" noRot="1" noChangeAspect="1" noChangeArrowheads="1" noTextEdit="1"/>
          </p:cNvSpPr>
          <p:nvPr>
            <p:ph type="sldImg"/>
          </p:nvPr>
        </p:nvSpPr>
        <p:spPr>
          <a:xfrm>
            <a:off x="1293813" y="795338"/>
            <a:ext cx="4271962" cy="3203575"/>
          </a:xfrm>
          <a:ln/>
        </p:spPr>
      </p:sp>
      <p:sp>
        <p:nvSpPr>
          <p:cNvPr id="16387" name="Rectangle 3"/>
          <p:cNvSpPr>
            <a:spLocks noGrp="1" noChangeArrowheads="1"/>
          </p:cNvSpPr>
          <p:nvPr>
            <p:ph type="body" idx="1"/>
          </p:nvPr>
        </p:nvSpPr>
        <p:spPr>
          <a:xfrm>
            <a:off x="914400" y="4357688"/>
            <a:ext cx="5029200" cy="4135437"/>
          </a:xfrm>
          <a:noFill/>
          <a:ln/>
        </p:spPr>
        <p:txBody>
          <a:bodyPr/>
          <a:lstStyle/>
          <a:p>
            <a:pPr defTabSz="762000"/>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76868052-58A0-4802-B420-3125A92480B7}" type="slidenum">
              <a:rPr lang="ja-JP" altLang="en-US" smtClean="0">
                <a:cs typeface="ＭＳ Ｐゴシック"/>
              </a:rPr>
              <a:pPr/>
              <a:t>2</a:t>
            </a:fld>
            <a:endParaRPr lang="en-US" altLang="ja-JP" smtClean="0">
              <a:cs typeface="ＭＳ Ｐゴシック"/>
            </a:endParaRPr>
          </a:p>
        </p:txBody>
      </p:sp>
      <p:sp>
        <p:nvSpPr>
          <p:cNvPr id="18434" name="Rectangle 2"/>
          <p:cNvSpPr>
            <a:spLocks noGrp="1" noRot="1" noChangeAspect="1" noChangeArrowheads="1" noTextEdit="1"/>
          </p:cNvSpPr>
          <p:nvPr>
            <p:ph type="sldImg"/>
          </p:nvPr>
        </p:nvSpPr>
        <p:spPr>
          <a:xfrm>
            <a:off x="1293813" y="795338"/>
            <a:ext cx="4271962" cy="3203575"/>
          </a:xfrm>
          <a:ln/>
        </p:spPr>
      </p:sp>
      <p:sp>
        <p:nvSpPr>
          <p:cNvPr id="18435" name="Rectangle 3"/>
          <p:cNvSpPr>
            <a:spLocks noGrp="1" noChangeArrowheads="1"/>
          </p:cNvSpPr>
          <p:nvPr>
            <p:ph type="body" idx="1"/>
          </p:nvPr>
        </p:nvSpPr>
        <p:spPr>
          <a:xfrm>
            <a:off x="914400" y="4357688"/>
            <a:ext cx="5029200" cy="4135437"/>
          </a:xfrm>
          <a:noFill/>
          <a:ln/>
        </p:spPr>
        <p:txBody>
          <a:bodyPr/>
          <a:lstStyle/>
          <a:p>
            <a:pPr defTabSz="762000"/>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0A9DC30F-04DD-4AD3-9065-0D87DC709230}" type="slidenum">
              <a:rPr lang="en-US" smtClean="0"/>
              <a:pPr/>
              <a:t>4</a:t>
            </a:fld>
            <a:endParaRPr lang="en-US" smtClean="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a:t>
            </a:r>
            <a:r>
              <a:rPr lang="en-US" altLang="ja-JP">
                <a:ea typeface="ＭＳ Ｐゴシック" pitchFamily="84" charset="-128"/>
              </a:rPr>
              <a:t>8</a:t>
            </a:r>
            <a:r>
              <a:rPr lang="en-US"/>
              <a:t>-</a:t>
            </a:r>
            <a:r>
              <a:rPr lang="en-US" altLang="ja-JP">
                <a:ea typeface="ＭＳ Ｐゴシック" pitchFamily="84" charset="-128"/>
              </a:rPr>
              <a:t>0257</a:t>
            </a:r>
            <a:r>
              <a:rPr lang="en-US"/>
              <a:t>-</a:t>
            </a:r>
            <a:r>
              <a:rPr lang="en-US" altLang="ja-JP">
                <a:ea typeface="ＭＳ Ｐゴシック" pitchFamily="84" charset="-128"/>
              </a:rPr>
              <a:t>00</a:t>
            </a:r>
            <a:r>
              <a:rPr lang="en-US"/>
              <a:t>-</a:t>
            </a:r>
            <a:r>
              <a:rPr lang="en-US" altLang="ja-JP">
                <a:ea typeface="ＭＳ Ｐゴシック" pitchFamily="84" charset="-128"/>
              </a:rPr>
              <a:t>0sec</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745EF75B-1BB1-48BF-BC1B-CD0C1FEA426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21-08-0257-00-0sec</a:t>
            </a:r>
          </a:p>
        </p:txBody>
      </p:sp>
      <p:sp>
        <p:nvSpPr>
          <p:cNvPr id="5" name="Slide Number Placeholder 4"/>
          <p:cNvSpPr>
            <a:spLocks noGrp="1"/>
          </p:cNvSpPr>
          <p:nvPr>
            <p:ph type="sldNum" sz="quarter" idx="11"/>
          </p:nvPr>
        </p:nvSpPr>
        <p:spPr/>
        <p:txBody>
          <a:bodyPr/>
          <a:lstStyle>
            <a:lvl1pPr>
              <a:defRPr/>
            </a:lvl1pPr>
          </a:lstStyle>
          <a:p>
            <a:pPr>
              <a:defRPr/>
            </a:pPr>
            <a:fld id="{62B66510-70F1-4DE8-97DA-1B3D5F557C1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21-08-0257-00-0sec</a:t>
            </a:r>
          </a:p>
        </p:txBody>
      </p:sp>
      <p:sp>
        <p:nvSpPr>
          <p:cNvPr id="5" name="Slide Number Placeholder 4"/>
          <p:cNvSpPr>
            <a:spLocks noGrp="1"/>
          </p:cNvSpPr>
          <p:nvPr>
            <p:ph type="sldNum" sz="quarter" idx="11"/>
          </p:nvPr>
        </p:nvSpPr>
        <p:spPr/>
        <p:txBody>
          <a:bodyPr/>
          <a:lstStyle>
            <a:lvl1pPr>
              <a:defRPr/>
            </a:lvl1pPr>
          </a:lstStyle>
          <a:p>
            <a:pPr>
              <a:defRPr/>
            </a:pPr>
            <a:fld id="{70973551-6584-49D0-80B6-34F38513023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381000" y="6400800"/>
            <a:ext cx="3119438" cy="285750"/>
          </a:xfrm>
        </p:spPr>
        <p:txBody>
          <a:bodyPr/>
          <a:lstStyle>
            <a:lvl1pPr>
              <a:defRPr/>
            </a:lvl1pPr>
          </a:lstStyle>
          <a:p>
            <a:pPr>
              <a:defRPr/>
            </a:pPr>
            <a:r>
              <a:rPr lang="en-US"/>
              <a:t>21-0</a:t>
            </a:r>
            <a:r>
              <a:rPr lang="en-US" altLang="ja-JP">
                <a:ea typeface="ＭＳ Ｐゴシック" pitchFamily="84" charset="-128"/>
              </a:rPr>
              <a:t>8</a:t>
            </a:r>
            <a:r>
              <a:rPr lang="en-US"/>
              <a:t>-</a:t>
            </a:r>
            <a:r>
              <a:rPr lang="en-US" altLang="ja-JP">
                <a:ea typeface="ＭＳ Ｐゴシック" pitchFamily="84" charset="-128"/>
              </a:rPr>
              <a:t>0257</a:t>
            </a:r>
            <a:r>
              <a:rPr lang="en-US"/>
              <a:t>-</a:t>
            </a:r>
            <a:r>
              <a:rPr lang="en-US" altLang="ja-JP">
                <a:ea typeface="ＭＳ Ｐゴシック" pitchFamily="84" charset="-128"/>
              </a:rPr>
              <a:t>00</a:t>
            </a:r>
            <a:r>
              <a:rPr lang="en-US"/>
              <a:t>-</a:t>
            </a:r>
            <a:r>
              <a:rPr lang="en-US" altLang="ja-JP">
                <a:ea typeface="ＭＳ Ｐゴシック" pitchFamily="84" charset="-128"/>
              </a:rPr>
              <a:t>0sec</a:t>
            </a:r>
            <a:endParaRPr lang="en-US"/>
          </a:p>
        </p:txBody>
      </p:sp>
      <p:sp>
        <p:nvSpPr>
          <p:cNvPr id="5" name="Slide Number Placeholder 4"/>
          <p:cNvSpPr>
            <a:spLocks noGrp="1"/>
          </p:cNvSpPr>
          <p:nvPr>
            <p:ph type="sldNum" sz="quarter" idx="11"/>
          </p:nvPr>
        </p:nvSpPr>
        <p:spPr/>
        <p:txBody>
          <a:bodyPr/>
          <a:lstStyle>
            <a:lvl1pPr>
              <a:defRPr/>
            </a:lvl1pPr>
          </a:lstStyle>
          <a:p>
            <a:pPr>
              <a:defRPr/>
            </a:pPr>
            <a:fld id="{653AF05F-05C9-48CF-9F9C-6BCC222AB62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21-0</a:t>
            </a:r>
            <a:r>
              <a:rPr lang="en-US" altLang="ja-JP">
                <a:ea typeface="ＭＳ Ｐゴシック" pitchFamily="84" charset="-128"/>
              </a:rPr>
              <a:t>8</a:t>
            </a:r>
            <a:r>
              <a:rPr lang="en-US"/>
              <a:t>-</a:t>
            </a:r>
            <a:r>
              <a:rPr lang="en-US" altLang="ja-JP">
                <a:ea typeface="ＭＳ Ｐゴシック" pitchFamily="84" charset="-128"/>
              </a:rPr>
              <a:t>0257</a:t>
            </a:r>
            <a:r>
              <a:rPr lang="en-US"/>
              <a:t>-</a:t>
            </a:r>
            <a:r>
              <a:rPr lang="en-US" altLang="ja-JP">
                <a:ea typeface="ＭＳ Ｐゴシック" pitchFamily="84" charset="-128"/>
              </a:rPr>
              <a:t>00</a:t>
            </a:r>
            <a:r>
              <a:rPr lang="en-US"/>
              <a:t>-</a:t>
            </a:r>
            <a:r>
              <a:rPr lang="en-US" altLang="ja-JP">
                <a:ea typeface="ＭＳ Ｐゴシック" pitchFamily="84" charset="-128"/>
              </a:rPr>
              <a:t>0sec</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5909577A-32E1-4C37-8B63-E2451FF7DD6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21-0</a:t>
            </a:r>
            <a:r>
              <a:rPr lang="en-US" altLang="ja-JP">
                <a:ea typeface="ＭＳ Ｐゴシック" pitchFamily="84" charset="-128"/>
              </a:rPr>
              <a:t>8</a:t>
            </a:r>
            <a:r>
              <a:rPr lang="en-US"/>
              <a:t>-</a:t>
            </a:r>
            <a:r>
              <a:rPr lang="en-US" altLang="ja-JP">
                <a:ea typeface="ＭＳ Ｐゴシック" pitchFamily="84" charset="-128"/>
              </a:rPr>
              <a:t>0257</a:t>
            </a:r>
            <a:r>
              <a:rPr lang="en-US"/>
              <a:t>-</a:t>
            </a:r>
            <a:r>
              <a:rPr lang="en-US" altLang="ja-JP">
                <a:ea typeface="ＭＳ Ｐゴシック" pitchFamily="84" charset="-128"/>
              </a:rPr>
              <a:t>00</a:t>
            </a:r>
            <a:r>
              <a:rPr lang="en-US"/>
              <a:t>-</a:t>
            </a:r>
            <a:r>
              <a:rPr lang="en-US" altLang="ja-JP">
                <a:ea typeface="ＭＳ Ｐゴシック" pitchFamily="84" charset="-128"/>
              </a:rPr>
              <a:t>0sec</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FC10EFD7-ADD5-47CB-A28C-EF0B833F4E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smtClean="0"/>
            </a:lvl1pPr>
          </a:lstStyle>
          <a:p>
            <a:pPr>
              <a:defRPr/>
            </a:pPr>
            <a:r>
              <a:rPr lang="en-US"/>
              <a:t>21-08-0257-00-0sec</a:t>
            </a:r>
          </a:p>
        </p:txBody>
      </p:sp>
      <p:sp>
        <p:nvSpPr>
          <p:cNvPr id="8" name="Slide Number Placeholder 7"/>
          <p:cNvSpPr>
            <a:spLocks noGrp="1"/>
          </p:cNvSpPr>
          <p:nvPr>
            <p:ph type="sldNum" sz="quarter" idx="11"/>
          </p:nvPr>
        </p:nvSpPr>
        <p:spPr/>
        <p:txBody>
          <a:bodyPr/>
          <a:lstStyle>
            <a:lvl1pPr>
              <a:defRPr/>
            </a:lvl1pPr>
          </a:lstStyle>
          <a:p>
            <a:pPr>
              <a:defRPr/>
            </a:pPr>
            <a:fld id="{EF19FFB5-7C77-4EEC-B260-E00B8997A8B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mtClean="0"/>
            </a:lvl1pPr>
          </a:lstStyle>
          <a:p>
            <a:pPr>
              <a:defRPr/>
            </a:pPr>
            <a:r>
              <a:rPr lang="en-US"/>
              <a:t>21-08-0257-00-0sec</a:t>
            </a:r>
          </a:p>
        </p:txBody>
      </p:sp>
      <p:sp>
        <p:nvSpPr>
          <p:cNvPr id="4" name="Slide Number Placeholder 3"/>
          <p:cNvSpPr>
            <a:spLocks noGrp="1"/>
          </p:cNvSpPr>
          <p:nvPr>
            <p:ph type="sldNum" sz="quarter" idx="11"/>
          </p:nvPr>
        </p:nvSpPr>
        <p:spPr/>
        <p:txBody>
          <a:bodyPr/>
          <a:lstStyle>
            <a:lvl1pPr>
              <a:defRPr/>
            </a:lvl1pPr>
          </a:lstStyle>
          <a:p>
            <a:pPr>
              <a:defRPr/>
            </a:pPr>
            <a:fld id="{86F82120-4DFA-4548-AAB6-212E51F9C88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mtClean="0"/>
            </a:lvl1pPr>
          </a:lstStyle>
          <a:p>
            <a:pPr>
              <a:defRPr/>
            </a:pPr>
            <a:r>
              <a:rPr lang="en-US"/>
              <a:t>21-08-0257-00-0sec</a:t>
            </a:r>
          </a:p>
        </p:txBody>
      </p:sp>
      <p:sp>
        <p:nvSpPr>
          <p:cNvPr id="3" name="Slide Number Placeholder 2"/>
          <p:cNvSpPr>
            <a:spLocks noGrp="1"/>
          </p:cNvSpPr>
          <p:nvPr>
            <p:ph type="sldNum" sz="quarter" idx="11"/>
          </p:nvPr>
        </p:nvSpPr>
        <p:spPr/>
        <p:txBody>
          <a:bodyPr/>
          <a:lstStyle>
            <a:lvl1pPr>
              <a:defRPr/>
            </a:lvl1pPr>
          </a:lstStyle>
          <a:p>
            <a:pPr>
              <a:defRPr/>
            </a:pPr>
            <a:fld id="{42793192-84C9-4EC4-8A73-BD98551B210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a:t>21-08-0257-00-0sec</a:t>
            </a:r>
          </a:p>
        </p:txBody>
      </p:sp>
      <p:sp>
        <p:nvSpPr>
          <p:cNvPr id="6" name="Slide Number Placeholder 5"/>
          <p:cNvSpPr>
            <a:spLocks noGrp="1"/>
          </p:cNvSpPr>
          <p:nvPr>
            <p:ph type="sldNum" sz="quarter" idx="11"/>
          </p:nvPr>
        </p:nvSpPr>
        <p:spPr/>
        <p:txBody>
          <a:bodyPr/>
          <a:lstStyle>
            <a:lvl1pPr>
              <a:defRPr/>
            </a:lvl1pPr>
          </a:lstStyle>
          <a:p>
            <a:pPr>
              <a:defRPr/>
            </a:pPr>
            <a:fld id="{769D32A9-E4A2-48BE-852B-7C06D373653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a:t>21-08-0257-00-0sec</a:t>
            </a:r>
          </a:p>
        </p:txBody>
      </p:sp>
      <p:sp>
        <p:nvSpPr>
          <p:cNvPr id="6" name="Slide Number Placeholder 5"/>
          <p:cNvSpPr>
            <a:spLocks noGrp="1"/>
          </p:cNvSpPr>
          <p:nvPr>
            <p:ph type="sldNum" sz="quarter" idx="11"/>
          </p:nvPr>
        </p:nvSpPr>
        <p:spPr/>
        <p:txBody>
          <a:bodyPr/>
          <a:lstStyle>
            <a:lvl1pPr>
              <a:defRPr/>
            </a:lvl1pPr>
          </a:lstStyle>
          <a:p>
            <a:pPr>
              <a:defRPr/>
            </a:pPr>
            <a:fld id="{E4B7CF6A-34E4-46E1-855C-35EB183ECE6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Times" pitchFamily="18" charset="0"/>
              </a:defRPr>
            </a:lvl1pPr>
          </a:lstStyle>
          <a:p>
            <a:pPr>
              <a:defRPr/>
            </a:pPr>
            <a:r>
              <a:rPr lang="en-US"/>
              <a:t>21-0</a:t>
            </a:r>
            <a:r>
              <a:rPr lang="en-US" altLang="ja-JP">
                <a:ea typeface="ＭＳ Ｐゴシック" pitchFamily="84" charset="-128"/>
              </a:rPr>
              <a:t>8</a:t>
            </a:r>
            <a:r>
              <a:rPr lang="en-US"/>
              <a:t>-</a:t>
            </a:r>
            <a:r>
              <a:rPr lang="en-US" altLang="ja-JP">
                <a:ea typeface="ＭＳ Ｐゴシック" pitchFamily="84" charset="-128"/>
              </a:rPr>
              <a:t>0257</a:t>
            </a:r>
            <a:r>
              <a:rPr lang="en-US"/>
              <a:t>-</a:t>
            </a:r>
            <a:r>
              <a:rPr lang="en-US" altLang="ja-JP">
                <a:ea typeface="ＭＳ Ｐゴシック" pitchFamily="84" charset="-128"/>
              </a:rPr>
              <a:t>00</a:t>
            </a:r>
            <a:r>
              <a:rPr lang="en-US"/>
              <a:t>-</a:t>
            </a:r>
            <a:r>
              <a:rPr lang="en-US" altLang="ja-JP">
                <a:ea typeface="ＭＳ Ｐゴシック" pitchFamily="84" charset="-128"/>
              </a:rPr>
              <a:t>0sec</a:t>
            </a:r>
            <a:endParaRPr lang="en-US"/>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57E8BB89-A5BA-4D82-A1EC-BB0C4B566308}" type="slidenum">
              <a:rPr lang="en-US"/>
              <a:pPr>
                <a:defRPr/>
              </a:pPr>
              <a:t>‹#›</a:t>
            </a:fld>
            <a:endParaRPr lang="en-US"/>
          </a:p>
        </p:txBody>
      </p:sp>
      <p:pic>
        <p:nvPicPr>
          <p:cNvPr id="1030" name="Picture 6" descr="smllieee"/>
          <p:cNvPicPr>
            <a:picLocks noChangeAspect="1" noChangeArrowheads="1"/>
          </p:cNvPicPr>
          <p:nvPr userDrawn="1"/>
        </p:nvPicPr>
        <p:blipFill>
          <a:blip r:embed="rId13"/>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0" r:id="rId3"/>
    <p:sldLayoutId id="2147483659"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428625" y="857250"/>
            <a:ext cx="8399463" cy="5334000"/>
          </a:xfrm>
          <a:solidFill>
            <a:srgbClr val="66CCFF"/>
          </a:solidFill>
        </p:spPr>
        <p:txBody>
          <a:bodyPr/>
          <a:lstStyle/>
          <a:p>
            <a:pPr eaLnBrk="1" hangingPunct="1">
              <a:buClr>
                <a:srgbClr val="FAFD00"/>
              </a:buClr>
              <a:buFontTx/>
              <a:buNone/>
            </a:pPr>
            <a:r>
              <a:rPr lang="en-US" b="1" dirty="0" smtClean="0">
                <a:cs typeface="Times New Roman" pitchFamily="18" charset="0"/>
              </a:rPr>
              <a:t>IEEE 802.21 MEDIA INDEPENDENT HANDOVER </a:t>
            </a:r>
          </a:p>
          <a:p>
            <a:pPr eaLnBrk="1" hangingPunct="1">
              <a:buClr>
                <a:srgbClr val="FAFD00"/>
              </a:buClr>
              <a:buFontTx/>
              <a:buNone/>
            </a:pPr>
            <a:r>
              <a:rPr lang="en-US" dirty="0" smtClean="0">
                <a:cs typeface="Times New Roman" pitchFamily="18" charset="0"/>
              </a:rPr>
              <a:t>DCN: </a:t>
            </a:r>
            <a:r>
              <a:rPr lang="en-US" dirty="0" smtClean="0"/>
              <a:t>21-09-0013-00</a:t>
            </a:r>
            <a:endParaRPr lang="en-US" dirty="0" smtClean="0">
              <a:cs typeface="Times New Roman" pitchFamily="18" charset="0"/>
            </a:endParaRPr>
          </a:p>
          <a:p>
            <a:pPr eaLnBrk="1" hangingPunct="1">
              <a:buClr>
                <a:srgbClr val="FAFD00"/>
              </a:buClr>
              <a:buFontTx/>
              <a:buNone/>
            </a:pPr>
            <a:r>
              <a:rPr lang="en-US" dirty="0" smtClean="0">
                <a:cs typeface="Times New Roman" pitchFamily="18" charset="0"/>
              </a:rPr>
              <a:t>Title: IEEE </a:t>
            </a:r>
            <a:r>
              <a:rPr lang="en-US" dirty="0" smtClean="0"/>
              <a:t>802.21 Operation with Proxy Mobile IP </a:t>
            </a:r>
            <a:endParaRPr lang="en-US" altLang="ja-JP" b="1" dirty="0" smtClean="0">
              <a:ea typeface="ＭＳ Ｐゴシック"/>
              <a:cs typeface="ＭＳ Ｐゴシック"/>
            </a:endParaRPr>
          </a:p>
          <a:p>
            <a:pPr eaLnBrk="1" hangingPunct="1">
              <a:buClr>
                <a:srgbClr val="FAFD00"/>
              </a:buClr>
              <a:buFontTx/>
              <a:buNone/>
            </a:pPr>
            <a:r>
              <a:rPr lang="en-US" dirty="0" smtClean="0">
                <a:cs typeface="Times New Roman" pitchFamily="18" charset="0"/>
              </a:rPr>
              <a:t>Date Submitted: January</a:t>
            </a:r>
            <a:r>
              <a:rPr lang="en-US" altLang="ja-JP" dirty="0" smtClean="0">
                <a:ea typeface="ＭＳ Ｐゴシック"/>
                <a:cs typeface="ＭＳ Ｐゴシック"/>
              </a:rPr>
              <a:t> 20</a:t>
            </a:r>
            <a:r>
              <a:rPr lang="en-US" dirty="0" smtClean="0">
                <a:cs typeface="Times New Roman" pitchFamily="18" charset="0"/>
              </a:rPr>
              <a:t>, </a:t>
            </a:r>
            <a:r>
              <a:rPr lang="en-US" altLang="ja-JP" dirty="0" smtClean="0">
                <a:ea typeface="ＭＳ Ｐゴシック"/>
                <a:cs typeface="ＭＳ Ｐゴシック"/>
              </a:rPr>
              <a:t>2009</a:t>
            </a:r>
            <a:endParaRPr lang="en-US" dirty="0" smtClean="0">
              <a:cs typeface="Times New Roman" pitchFamily="18" charset="0"/>
            </a:endParaRPr>
          </a:p>
          <a:p>
            <a:pPr eaLnBrk="1" hangingPunct="1">
              <a:buClr>
                <a:srgbClr val="FAFD00"/>
              </a:buClr>
              <a:buFontTx/>
              <a:buNone/>
            </a:pPr>
            <a:r>
              <a:rPr lang="en-US" dirty="0" smtClean="0">
                <a:cs typeface="Times New Roman" pitchFamily="18" charset="0"/>
              </a:rPr>
              <a:t>Presented at IEEE 802.21 session #</a:t>
            </a:r>
            <a:r>
              <a:rPr lang="en-US" dirty="0" smtClean="0">
                <a:ea typeface="ＭＳ Ｐゴシック"/>
                <a:cs typeface="ＭＳ Ｐゴシック"/>
              </a:rPr>
              <a:t>30</a:t>
            </a:r>
            <a:r>
              <a:rPr lang="en-US" dirty="0" smtClean="0">
                <a:cs typeface="Times New Roman" pitchFamily="18" charset="0"/>
              </a:rPr>
              <a:t> in Los Angeles </a:t>
            </a:r>
          </a:p>
          <a:p>
            <a:pPr eaLnBrk="1" hangingPunct="1">
              <a:buClr>
                <a:srgbClr val="FAFD00"/>
              </a:buClr>
              <a:buFontTx/>
              <a:buNone/>
            </a:pPr>
            <a:r>
              <a:rPr lang="en-US" dirty="0" smtClean="0">
                <a:cs typeface="Times New Roman" pitchFamily="18" charset="0"/>
              </a:rPr>
              <a:t>Authors or Source(s):</a:t>
            </a:r>
          </a:p>
          <a:p>
            <a:pPr eaLnBrk="1" hangingPunct="1">
              <a:buClr>
                <a:srgbClr val="FAFD00"/>
              </a:buClr>
              <a:buFontTx/>
              <a:buNone/>
            </a:pPr>
            <a:r>
              <a:rPr lang="en-US" dirty="0" smtClean="0">
                <a:cs typeface="Times New Roman" pitchFamily="18" charset="0"/>
              </a:rPr>
              <a:t> </a:t>
            </a:r>
            <a:r>
              <a:rPr lang="en-US" b="1" dirty="0" smtClean="0">
                <a:ea typeface="ＭＳ Ｐゴシック"/>
                <a:cs typeface="ＭＳ Ｐゴシック"/>
              </a:rPr>
              <a:t>Christian </a:t>
            </a:r>
            <a:r>
              <a:rPr lang="en-US" b="1" dirty="0" err="1" smtClean="0">
                <a:ea typeface="ＭＳ Ｐゴシック"/>
                <a:cs typeface="ＭＳ Ｐゴシック"/>
              </a:rPr>
              <a:t>Mayaka</a:t>
            </a:r>
            <a:r>
              <a:rPr lang="en-US" b="1" dirty="0" smtClean="0">
                <a:ea typeface="ＭＳ Ｐゴシック"/>
                <a:cs typeface="ＭＳ Ｐゴシック"/>
              </a:rPr>
              <a:t>, Ashutosh Dutta and Subir Das </a:t>
            </a:r>
            <a:r>
              <a:rPr lang="en-US" b="1" dirty="0" smtClean="0">
                <a:ea typeface="ＭＳ Ｐゴシック"/>
                <a:cs typeface="ＭＳ Ｐゴシック"/>
              </a:rPr>
              <a:t> </a:t>
            </a:r>
            <a:endParaRPr lang="en-US" b="1" dirty="0" smtClean="0">
              <a:ea typeface="ＭＳ Ｐゴシック"/>
              <a:cs typeface="ＭＳ Ｐゴシック"/>
            </a:endParaRPr>
          </a:p>
          <a:p>
            <a:pPr eaLnBrk="1" hangingPunct="1">
              <a:buClr>
                <a:srgbClr val="FAFD00"/>
              </a:buClr>
              <a:buFontTx/>
              <a:buNone/>
            </a:pPr>
            <a:r>
              <a:rPr lang="en-US" b="1" dirty="0" smtClean="0">
                <a:ea typeface="ＭＳ Ｐゴシック"/>
                <a:cs typeface="Times New Roman" pitchFamily="18" charset="0"/>
              </a:rPr>
              <a:t> </a:t>
            </a:r>
            <a:r>
              <a:rPr lang="en-US" b="1" dirty="0" smtClean="0">
                <a:ea typeface="ＭＳ Ｐゴシック"/>
                <a:cs typeface="Times New Roman" pitchFamily="18" charset="0"/>
              </a:rPr>
              <a:t> Telcordia </a:t>
            </a:r>
            <a:r>
              <a:rPr lang="en-US" b="1" dirty="0" smtClean="0">
                <a:ea typeface="ＭＳ Ｐゴシック"/>
                <a:cs typeface="Times New Roman" pitchFamily="18" charset="0"/>
              </a:rPr>
              <a:t>T</a:t>
            </a:r>
            <a:r>
              <a:rPr lang="en-US" b="1" dirty="0" smtClean="0">
                <a:ea typeface="ＭＳ Ｐゴシック"/>
                <a:cs typeface="Times New Roman" pitchFamily="18" charset="0"/>
              </a:rPr>
              <a:t>echnologies Inc.</a:t>
            </a:r>
            <a:endParaRPr lang="en-US" b="1" dirty="0" smtClean="0">
              <a:cs typeface="Times New Roman" pitchFamily="18" charset="0"/>
            </a:endParaRPr>
          </a:p>
          <a:p>
            <a:pPr algn="just" eaLnBrk="1" hangingPunct="1">
              <a:buClr>
                <a:srgbClr val="FAFD00"/>
              </a:buClr>
              <a:buFontTx/>
              <a:buNone/>
            </a:pPr>
            <a:r>
              <a:rPr lang="en-US" dirty="0" smtClean="0">
                <a:cs typeface="Times New Roman" pitchFamily="18" charset="0"/>
              </a:rPr>
              <a:t>Abstract:</a:t>
            </a:r>
            <a:r>
              <a:rPr lang="en-US" altLang="ja-JP" dirty="0" smtClean="0">
                <a:ea typeface="ＭＳ Ｐゴシック"/>
                <a:cs typeface="ＭＳ Ｐゴシック"/>
              </a:rPr>
              <a:t> </a:t>
            </a:r>
          </a:p>
          <a:p>
            <a:pPr algn="just" eaLnBrk="1" hangingPunct="1">
              <a:buClr>
                <a:srgbClr val="FAFD00"/>
              </a:buClr>
              <a:buFontTx/>
              <a:buNone/>
            </a:pPr>
            <a:r>
              <a:rPr lang="en-US" dirty="0" smtClean="0">
                <a:ea typeface="ＭＳ Ｐゴシック"/>
                <a:cs typeface="ＭＳ Ｐゴシック"/>
              </a:rPr>
              <a:t>   This presentation </a:t>
            </a:r>
            <a:r>
              <a:rPr lang="en-US" dirty="0" smtClean="0">
                <a:ea typeface="ＭＳ Ｐゴシック"/>
                <a:cs typeface="ＭＳ Ｐゴシック"/>
              </a:rPr>
              <a:t>describes</a:t>
            </a:r>
            <a:r>
              <a:rPr lang="en-US" dirty="0" smtClean="0">
                <a:ea typeface="ＭＳ Ｐゴシック"/>
                <a:cs typeface="ＭＳ Ｐゴシック"/>
              </a:rPr>
              <a:t> </a:t>
            </a:r>
            <a:r>
              <a:rPr lang="en-US" dirty="0" smtClean="0">
                <a:ea typeface="ＭＳ Ｐゴシック"/>
                <a:cs typeface="ＭＳ Ｐゴシック"/>
              </a:rPr>
              <a:t>how 802.21 services can be used in handover scenarios where PMIP is used.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idx="4294967295"/>
          </p:nvPr>
        </p:nvSpPr>
        <p:spPr/>
        <p:txBody>
          <a:bodyPr/>
          <a:lstStyle/>
          <a:p>
            <a:r>
              <a:rPr lang="en-US" smtClean="0"/>
              <a:t>PMIP Issues in Dual-Interface Case    </a:t>
            </a:r>
          </a:p>
        </p:txBody>
      </p:sp>
      <p:sp>
        <p:nvSpPr>
          <p:cNvPr id="39938" name="Rectangle 3"/>
          <p:cNvSpPr>
            <a:spLocks noGrp="1" noChangeArrowheads="1"/>
          </p:cNvSpPr>
          <p:nvPr>
            <p:ph type="body" idx="4294967295"/>
          </p:nvPr>
        </p:nvSpPr>
        <p:spPr>
          <a:xfrm>
            <a:off x="252413" y="1143000"/>
            <a:ext cx="8423275" cy="5000625"/>
          </a:xfrm>
        </p:spPr>
        <p:txBody>
          <a:bodyPr/>
          <a:lstStyle/>
          <a:p>
            <a:r>
              <a:rPr lang="en-US" smtClean="0"/>
              <a:t>LMA  must assign the same HNP existing in BCE for seamless IP sessions transfer from IF1 to IF2.</a:t>
            </a:r>
          </a:p>
          <a:p>
            <a:r>
              <a:rPr lang="en-US" smtClean="0"/>
              <a:t>LMA may assign the same HNP only if HI is correctly set in PBU. </a:t>
            </a:r>
          </a:p>
          <a:p>
            <a:pPr lvl="1"/>
            <a:r>
              <a:rPr lang="en-US" smtClean="0"/>
              <a:t>It depends upon lower layer information</a:t>
            </a:r>
          </a:p>
          <a:p>
            <a:r>
              <a:rPr lang="en-US" smtClean="0"/>
              <a:t>If MN receives a new prefix and configures a new address for IF2, IP sessions transfer is not possible with normal IP stack</a:t>
            </a:r>
          </a:p>
          <a:p>
            <a:r>
              <a:rPr lang="en-US" smtClean="0"/>
              <a:t>If nMAG sends PBU earlier and BCE is updated before MN releases connectivity with pMAG, LMA will drop uplink packets from pMAG</a:t>
            </a:r>
          </a:p>
          <a:p>
            <a:pPr lvl="1"/>
            <a:r>
              <a:rPr lang="en-US" smtClean="0"/>
              <a:t>Packets forwarded by LMA to nMAG may be lost due to buffer overflows</a:t>
            </a:r>
          </a:p>
        </p:txBody>
      </p:sp>
      <p:sp>
        <p:nvSpPr>
          <p:cNvPr id="39939" name="Slide Number Placeholder 3"/>
          <p:cNvSpPr>
            <a:spLocks noGrp="1"/>
          </p:cNvSpPr>
          <p:nvPr>
            <p:ph type="sldNum" sz="quarter" idx="11"/>
          </p:nvPr>
        </p:nvSpPr>
        <p:spPr>
          <a:noFill/>
        </p:spPr>
        <p:txBody>
          <a:bodyPr/>
          <a:lstStyle/>
          <a:p>
            <a:fld id="{ABB7A3BD-99A9-474D-8527-ED9C510EF1F8}" type="slidenum">
              <a:rPr lang="en-US" smtClean="0">
                <a:latin typeface="Times"/>
              </a:rPr>
              <a:pPr/>
              <a:t>10</a:t>
            </a:fld>
            <a:endParaRPr lang="en-US" smtClean="0">
              <a:latin typeface="Time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428625" y="142875"/>
            <a:ext cx="8270875" cy="685800"/>
          </a:xfrm>
        </p:spPr>
        <p:txBody>
          <a:bodyPr/>
          <a:lstStyle/>
          <a:p>
            <a:r>
              <a:rPr lang="en-US" smtClean="0"/>
              <a:t>How  Can 802.21 Help?   </a:t>
            </a:r>
          </a:p>
        </p:txBody>
      </p:sp>
      <p:sp>
        <p:nvSpPr>
          <p:cNvPr id="40962" name="Rectangle 3"/>
          <p:cNvSpPr>
            <a:spLocks noGrp="1" noChangeArrowheads="1"/>
          </p:cNvSpPr>
          <p:nvPr>
            <p:ph type="body" idx="4294967295"/>
          </p:nvPr>
        </p:nvSpPr>
        <p:spPr>
          <a:xfrm>
            <a:off x="428596" y="1000108"/>
            <a:ext cx="8535987" cy="5521346"/>
          </a:xfrm>
        </p:spPr>
        <p:txBody>
          <a:bodyPr/>
          <a:lstStyle/>
          <a:p>
            <a:pPr>
              <a:defRPr/>
            </a:pPr>
            <a:r>
              <a:rPr lang="en-US" dirty="0" smtClean="0"/>
              <a:t>To allow MAG to set correctly the HI and ATT value in PBU </a:t>
            </a:r>
          </a:p>
          <a:p>
            <a:pPr lvl="1">
              <a:defRPr/>
            </a:pPr>
            <a:r>
              <a:rPr lang="en-US" dirty="0" smtClean="0"/>
              <a:t> Link layer information can be obtained  </a:t>
            </a:r>
            <a:r>
              <a:rPr lang="en-US" dirty="0" err="1" smtClean="0"/>
              <a:t>Link_Up</a:t>
            </a:r>
            <a:r>
              <a:rPr lang="en-US" dirty="0" smtClean="0"/>
              <a:t> event </a:t>
            </a:r>
          </a:p>
          <a:p>
            <a:pPr>
              <a:defRPr/>
            </a:pPr>
            <a:r>
              <a:rPr lang="en-US" dirty="0" smtClean="0"/>
              <a:t>To let MAG know that MN will retain the same IP address for the new interface</a:t>
            </a:r>
          </a:p>
          <a:p>
            <a:pPr lvl="1">
              <a:defRPr/>
            </a:pPr>
            <a:r>
              <a:rPr lang="en-US" dirty="0" smtClean="0"/>
              <a:t>Use of </a:t>
            </a:r>
            <a:r>
              <a:rPr lang="en-US" dirty="0" err="1" smtClean="0"/>
              <a:t>IPRenewalFlag</a:t>
            </a:r>
            <a:r>
              <a:rPr lang="en-US" dirty="0" smtClean="0"/>
              <a:t> of </a:t>
            </a:r>
            <a:r>
              <a:rPr lang="en-US" dirty="0" err="1" smtClean="0"/>
              <a:t>MIH_Link_Up</a:t>
            </a:r>
            <a:r>
              <a:rPr lang="en-US" dirty="0" smtClean="0"/>
              <a:t> event </a:t>
            </a:r>
          </a:p>
          <a:p>
            <a:pPr>
              <a:defRPr/>
            </a:pPr>
            <a:r>
              <a:rPr lang="en-US" dirty="0" smtClean="0"/>
              <a:t>MN’s context transfer (</a:t>
            </a:r>
            <a:r>
              <a:rPr lang="en-US" dirty="0" err="1" smtClean="0"/>
              <a:t>QoS</a:t>
            </a:r>
            <a:r>
              <a:rPr lang="en-US" dirty="0" smtClean="0"/>
              <a:t> and Authentication) and to set tunnel between </a:t>
            </a:r>
            <a:r>
              <a:rPr lang="en-US" dirty="0" err="1" smtClean="0"/>
              <a:t>pMAG</a:t>
            </a:r>
            <a:r>
              <a:rPr lang="en-US" dirty="0" smtClean="0"/>
              <a:t> and </a:t>
            </a:r>
            <a:r>
              <a:rPr lang="en-US" dirty="0" err="1" smtClean="0"/>
              <a:t>nMAG</a:t>
            </a:r>
            <a:endParaRPr lang="en-US" dirty="0" smtClean="0"/>
          </a:p>
          <a:p>
            <a:pPr lvl="1">
              <a:defRPr/>
            </a:pPr>
            <a:r>
              <a:rPr lang="en-US" dirty="0" smtClean="0"/>
              <a:t>Use of MIH_N2N_HO_Commit primitive</a:t>
            </a:r>
          </a:p>
          <a:p>
            <a:pPr>
              <a:defRPr/>
            </a:pPr>
            <a:r>
              <a:rPr lang="en-US" dirty="0" smtClean="0"/>
              <a:t>Packets are forwarded from </a:t>
            </a:r>
            <a:r>
              <a:rPr lang="en-US" dirty="0" err="1" smtClean="0"/>
              <a:t>pMAG</a:t>
            </a:r>
            <a:r>
              <a:rPr lang="en-US" dirty="0" smtClean="0"/>
              <a:t> towards </a:t>
            </a:r>
            <a:r>
              <a:rPr lang="en-US" dirty="0" err="1" smtClean="0"/>
              <a:t>nMAG</a:t>
            </a:r>
            <a:endParaRPr lang="en-US" dirty="0" smtClean="0"/>
          </a:p>
          <a:p>
            <a:pPr lvl="1">
              <a:defRPr/>
            </a:pPr>
            <a:r>
              <a:rPr lang="en-US" dirty="0" smtClean="0"/>
              <a:t>Use of </a:t>
            </a:r>
            <a:r>
              <a:rPr lang="en-US" dirty="0" err="1" smtClean="0"/>
              <a:t>MIH_Link_Down</a:t>
            </a:r>
            <a:r>
              <a:rPr lang="en-US" dirty="0" smtClean="0"/>
              <a:t> triggers</a:t>
            </a:r>
          </a:p>
          <a:p>
            <a:pPr>
              <a:defRPr/>
            </a:pPr>
            <a:r>
              <a:rPr lang="en-US" dirty="0" smtClean="0"/>
              <a:t>MAG needs to know if the handover is an intra and inter-technology handover or not</a:t>
            </a:r>
          </a:p>
          <a:p>
            <a:pPr lvl="1">
              <a:defRPr/>
            </a:pPr>
            <a:r>
              <a:rPr lang="en-US" dirty="0" err="1" smtClean="0"/>
              <a:t>MIH_LINK_Up</a:t>
            </a:r>
            <a:r>
              <a:rPr lang="en-US" dirty="0" smtClean="0"/>
              <a:t> primitive and </a:t>
            </a:r>
            <a:r>
              <a:rPr lang="en-US" dirty="0" err="1" smtClean="0"/>
              <a:t>IE_Network_Type</a:t>
            </a:r>
            <a:r>
              <a:rPr lang="en-US" dirty="0" smtClean="0"/>
              <a:t> can provide such information </a:t>
            </a:r>
            <a:endParaRPr lang="en-US" dirty="0" smtClean="0">
              <a:solidFill>
                <a:srgbClr val="FF0000"/>
              </a:solidFill>
            </a:endParaRPr>
          </a:p>
        </p:txBody>
      </p:sp>
      <p:sp>
        <p:nvSpPr>
          <p:cNvPr id="40963" name="Slide Number Placeholder 3"/>
          <p:cNvSpPr>
            <a:spLocks noGrp="1"/>
          </p:cNvSpPr>
          <p:nvPr>
            <p:ph type="sldNum" sz="quarter" idx="11"/>
          </p:nvPr>
        </p:nvSpPr>
        <p:spPr>
          <a:noFill/>
        </p:spPr>
        <p:txBody>
          <a:bodyPr/>
          <a:lstStyle/>
          <a:p>
            <a:fld id="{1ABC82FD-F0A7-4750-ABEC-EF36C0C1C199}" type="slidenum">
              <a:rPr lang="en-US" smtClean="0">
                <a:latin typeface="Times"/>
              </a:rPr>
              <a:pPr/>
              <a:t>11</a:t>
            </a:fld>
            <a:endParaRPr lang="en-US" smtClean="0">
              <a:latin typeface="Time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idx="4294967295"/>
          </p:nvPr>
        </p:nvSpPr>
        <p:spPr/>
        <p:txBody>
          <a:bodyPr/>
          <a:lstStyle/>
          <a:p>
            <a:r>
              <a:rPr lang="en-US" sz="3200" smtClean="0"/>
              <a:t>Dual Interface Use Case + IEEE 802.21   </a:t>
            </a:r>
          </a:p>
        </p:txBody>
      </p:sp>
      <p:sp>
        <p:nvSpPr>
          <p:cNvPr id="41986" name="Rectangle 3"/>
          <p:cNvSpPr>
            <a:spLocks noGrp="1" noChangeArrowheads="1"/>
          </p:cNvSpPr>
          <p:nvPr>
            <p:ph type="body" idx="4294967295"/>
          </p:nvPr>
        </p:nvSpPr>
        <p:spPr>
          <a:xfrm>
            <a:off x="422275" y="981075"/>
            <a:ext cx="8299450" cy="5343525"/>
          </a:xfrm>
        </p:spPr>
        <p:txBody>
          <a:bodyPr/>
          <a:lstStyle/>
          <a:p>
            <a:r>
              <a:rPr lang="en-US" sz="2200" smtClean="0"/>
              <a:t>Wi-Fi and WiMAX  Scenario </a:t>
            </a:r>
          </a:p>
        </p:txBody>
      </p:sp>
      <p:sp>
        <p:nvSpPr>
          <p:cNvPr id="41987" name="Rectangle 8"/>
          <p:cNvSpPr>
            <a:spLocks noChangeArrowheads="1"/>
          </p:cNvSpPr>
          <p:nvPr/>
        </p:nvSpPr>
        <p:spPr bwMode="auto">
          <a:xfrm>
            <a:off x="3143250" y="1763713"/>
            <a:ext cx="2895600" cy="1089025"/>
          </a:xfrm>
          <a:prstGeom prst="rect">
            <a:avLst/>
          </a:prstGeom>
          <a:solidFill>
            <a:schemeClr val="accent1"/>
          </a:solidFill>
          <a:ln w="9525">
            <a:solidFill>
              <a:schemeClr val="tx1"/>
            </a:solidFill>
            <a:miter lim="800000"/>
            <a:headEnd/>
            <a:tailEnd/>
          </a:ln>
        </p:spPr>
        <p:txBody>
          <a:bodyPr wrap="none" anchor="ctr"/>
          <a:lstStyle/>
          <a:p>
            <a:pPr algn="ctr"/>
            <a:endParaRPr lang="en-US" sz="1800">
              <a:latin typeface="Arial" charset="0"/>
            </a:endParaRPr>
          </a:p>
        </p:txBody>
      </p:sp>
      <p:sp>
        <p:nvSpPr>
          <p:cNvPr id="41988" name="Rectangle 9"/>
          <p:cNvSpPr>
            <a:spLocks noChangeArrowheads="1"/>
          </p:cNvSpPr>
          <p:nvPr/>
        </p:nvSpPr>
        <p:spPr bwMode="auto">
          <a:xfrm>
            <a:off x="3276600" y="2025650"/>
            <a:ext cx="914400"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LMA</a:t>
            </a:r>
          </a:p>
        </p:txBody>
      </p:sp>
      <p:sp>
        <p:nvSpPr>
          <p:cNvPr id="41989" name="Rectangle 10"/>
          <p:cNvSpPr>
            <a:spLocks noChangeArrowheads="1"/>
          </p:cNvSpPr>
          <p:nvPr/>
        </p:nvSpPr>
        <p:spPr bwMode="auto">
          <a:xfrm>
            <a:off x="4648200" y="2025650"/>
            <a:ext cx="914400" cy="542925"/>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AAA</a:t>
            </a:r>
          </a:p>
          <a:p>
            <a:pPr algn="ctr"/>
            <a:r>
              <a:rPr lang="en-US" sz="1800">
                <a:latin typeface="Arial" charset="0"/>
              </a:rPr>
              <a:t>Server</a:t>
            </a:r>
          </a:p>
        </p:txBody>
      </p:sp>
      <p:sp>
        <p:nvSpPr>
          <p:cNvPr id="41990" name="Rectangle 11"/>
          <p:cNvSpPr>
            <a:spLocks noChangeArrowheads="1"/>
          </p:cNvSpPr>
          <p:nvPr/>
        </p:nvSpPr>
        <p:spPr bwMode="auto">
          <a:xfrm>
            <a:off x="6324600" y="3657600"/>
            <a:ext cx="1447800" cy="544513"/>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PoS2</a:t>
            </a:r>
          </a:p>
        </p:txBody>
      </p:sp>
      <p:sp>
        <p:nvSpPr>
          <p:cNvPr id="41991" name="Rectangle 12"/>
          <p:cNvSpPr>
            <a:spLocks noChangeArrowheads="1"/>
          </p:cNvSpPr>
          <p:nvPr/>
        </p:nvSpPr>
        <p:spPr bwMode="auto">
          <a:xfrm>
            <a:off x="685800" y="4949825"/>
            <a:ext cx="1066800"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PoA1</a:t>
            </a:r>
          </a:p>
        </p:txBody>
      </p:sp>
      <p:sp>
        <p:nvSpPr>
          <p:cNvPr id="41992" name="Rectangle 13"/>
          <p:cNvSpPr>
            <a:spLocks noChangeArrowheads="1"/>
          </p:cNvSpPr>
          <p:nvPr/>
        </p:nvSpPr>
        <p:spPr bwMode="auto">
          <a:xfrm>
            <a:off x="2667000" y="4949825"/>
            <a:ext cx="1066800"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PoA2</a:t>
            </a:r>
          </a:p>
        </p:txBody>
      </p:sp>
      <p:sp>
        <p:nvSpPr>
          <p:cNvPr id="41993" name="Rectangle 14"/>
          <p:cNvSpPr>
            <a:spLocks noChangeArrowheads="1"/>
          </p:cNvSpPr>
          <p:nvPr/>
        </p:nvSpPr>
        <p:spPr bwMode="auto">
          <a:xfrm>
            <a:off x="5791200" y="4881563"/>
            <a:ext cx="1066800" cy="407987"/>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PoA3</a:t>
            </a:r>
          </a:p>
        </p:txBody>
      </p:sp>
      <p:sp>
        <p:nvSpPr>
          <p:cNvPr id="41994" name="Rectangle 15"/>
          <p:cNvSpPr>
            <a:spLocks noChangeArrowheads="1"/>
          </p:cNvSpPr>
          <p:nvPr/>
        </p:nvSpPr>
        <p:spPr bwMode="auto">
          <a:xfrm>
            <a:off x="4724400" y="6173788"/>
            <a:ext cx="533400" cy="612775"/>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MS</a:t>
            </a:r>
          </a:p>
        </p:txBody>
      </p:sp>
      <p:sp>
        <p:nvSpPr>
          <p:cNvPr id="41995" name="Line 16"/>
          <p:cNvSpPr>
            <a:spLocks noChangeShapeType="1"/>
          </p:cNvSpPr>
          <p:nvPr/>
        </p:nvSpPr>
        <p:spPr bwMode="auto">
          <a:xfrm flipH="1">
            <a:off x="2133600" y="2841625"/>
            <a:ext cx="1981200" cy="815975"/>
          </a:xfrm>
          <a:prstGeom prst="line">
            <a:avLst/>
          </a:prstGeom>
          <a:noFill/>
          <a:ln w="9525">
            <a:solidFill>
              <a:schemeClr val="tx1"/>
            </a:solidFill>
            <a:round/>
            <a:headEnd/>
            <a:tailEnd/>
          </a:ln>
        </p:spPr>
        <p:txBody>
          <a:bodyPr/>
          <a:lstStyle/>
          <a:p>
            <a:endParaRPr lang="en-US"/>
          </a:p>
        </p:txBody>
      </p:sp>
      <p:sp>
        <p:nvSpPr>
          <p:cNvPr id="41996" name="Line 17"/>
          <p:cNvSpPr>
            <a:spLocks noChangeShapeType="1"/>
          </p:cNvSpPr>
          <p:nvPr/>
        </p:nvSpPr>
        <p:spPr bwMode="auto">
          <a:xfrm>
            <a:off x="4724400" y="2841625"/>
            <a:ext cx="2286000" cy="815975"/>
          </a:xfrm>
          <a:prstGeom prst="line">
            <a:avLst/>
          </a:prstGeom>
          <a:noFill/>
          <a:ln w="9525">
            <a:solidFill>
              <a:schemeClr val="tx1"/>
            </a:solidFill>
            <a:round/>
            <a:headEnd/>
            <a:tailEnd/>
          </a:ln>
        </p:spPr>
        <p:txBody>
          <a:bodyPr/>
          <a:lstStyle/>
          <a:p>
            <a:endParaRPr lang="en-US"/>
          </a:p>
        </p:txBody>
      </p:sp>
      <p:sp>
        <p:nvSpPr>
          <p:cNvPr id="41997" name="Line 18"/>
          <p:cNvSpPr>
            <a:spLocks noChangeShapeType="1"/>
          </p:cNvSpPr>
          <p:nvPr/>
        </p:nvSpPr>
        <p:spPr bwMode="auto">
          <a:xfrm flipH="1">
            <a:off x="1143000" y="4202113"/>
            <a:ext cx="914400" cy="747712"/>
          </a:xfrm>
          <a:prstGeom prst="line">
            <a:avLst/>
          </a:prstGeom>
          <a:noFill/>
          <a:ln w="9525">
            <a:solidFill>
              <a:schemeClr val="tx1"/>
            </a:solidFill>
            <a:round/>
            <a:headEnd/>
            <a:tailEnd/>
          </a:ln>
        </p:spPr>
        <p:txBody>
          <a:bodyPr/>
          <a:lstStyle/>
          <a:p>
            <a:endParaRPr lang="en-US"/>
          </a:p>
        </p:txBody>
      </p:sp>
      <p:sp>
        <p:nvSpPr>
          <p:cNvPr id="41998" name="Line 19"/>
          <p:cNvSpPr>
            <a:spLocks noChangeShapeType="1"/>
          </p:cNvSpPr>
          <p:nvPr/>
        </p:nvSpPr>
        <p:spPr bwMode="auto">
          <a:xfrm>
            <a:off x="2209800" y="4202113"/>
            <a:ext cx="990600" cy="747712"/>
          </a:xfrm>
          <a:prstGeom prst="line">
            <a:avLst/>
          </a:prstGeom>
          <a:noFill/>
          <a:ln w="9525">
            <a:solidFill>
              <a:schemeClr val="tx1"/>
            </a:solidFill>
            <a:round/>
            <a:headEnd/>
            <a:tailEnd/>
          </a:ln>
        </p:spPr>
        <p:txBody>
          <a:bodyPr/>
          <a:lstStyle/>
          <a:p>
            <a:endParaRPr lang="en-US"/>
          </a:p>
        </p:txBody>
      </p:sp>
      <p:sp>
        <p:nvSpPr>
          <p:cNvPr id="41999" name="Text Box 20"/>
          <p:cNvSpPr txBox="1">
            <a:spLocks noChangeArrowheads="1"/>
          </p:cNvSpPr>
          <p:nvPr/>
        </p:nvSpPr>
        <p:spPr bwMode="auto">
          <a:xfrm>
            <a:off x="2514600" y="1412875"/>
            <a:ext cx="3854450" cy="366713"/>
          </a:xfrm>
          <a:prstGeom prst="rect">
            <a:avLst/>
          </a:prstGeom>
          <a:noFill/>
          <a:ln w="9525">
            <a:noFill/>
            <a:miter lim="800000"/>
            <a:headEnd/>
            <a:tailEnd/>
          </a:ln>
        </p:spPr>
        <p:txBody>
          <a:bodyPr wrap="none">
            <a:spAutoFit/>
          </a:bodyPr>
          <a:lstStyle/>
          <a:p>
            <a:r>
              <a:rPr lang="en-US" sz="1800">
                <a:latin typeface="Arial" charset="0"/>
              </a:rPr>
              <a:t>Connectivity Service Network (CSN)</a:t>
            </a:r>
          </a:p>
        </p:txBody>
      </p:sp>
      <p:grpSp>
        <p:nvGrpSpPr>
          <p:cNvPr id="42000" name="Group 21"/>
          <p:cNvGrpSpPr>
            <a:grpSpLocks/>
          </p:cNvGrpSpPr>
          <p:nvPr/>
        </p:nvGrpSpPr>
        <p:grpSpPr bwMode="auto">
          <a:xfrm>
            <a:off x="3581400" y="5426075"/>
            <a:ext cx="1066800" cy="476250"/>
            <a:chOff x="2256" y="3024"/>
            <a:chExt cx="672" cy="336"/>
          </a:xfrm>
        </p:grpSpPr>
        <p:sp>
          <p:nvSpPr>
            <p:cNvPr id="42024" name="Line 22"/>
            <p:cNvSpPr>
              <a:spLocks noChangeShapeType="1"/>
            </p:cNvSpPr>
            <p:nvPr/>
          </p:nvSpPr>
          <p:spPr bwMode="auto">
            <a:xfrm>
              <a:off x="2256" y="3024"/>
              <a:ext cx="384" cy="288"/>
            </a:xfrm>
            <a:prstGeom prst="line">
              <a:avLst/>
            </a:prstGeom>
            <a:noFill/>
            <a:ln w="9525">
              <a:solidFill>
                <a:schemeClr val="tx1"/>
              </a:solidFill>
              <a:round/>
              <a:headEnd/>
              <a:tailEnd/>
            </a:ln>
          </p:spPr>
          <p:txBody>
            <a:bodyPr/>
            <a:lstStyle/>
            <a:p>
              <a:endParaRPr lang="en-US"/>
            </a:p>
          </p:txBody>
        </p:sp>
        <p:sp>
          <p:nvSpPr>
            <p:cNvPr id="42025" name="Line 23"/>
            <p:cNvSpPr>
              <a:spLocks noChangeShapeType="1"/>
            </p:cNvSpPr>
            <p:nvPr/>
          </p:nvSpPr>
          <p:spPr bwMode="auto">
            <a:xfrm flipV="1">
              <a:off x="2640" y="3168"/>
              <a:ext cx="0" cy="144"/>
            </a:xfrm>
            <a:prstGeom prst="line">
              <a:avLst/>
            </a:prstGeom>
            <a:noFill/>
            <a:ln w="9525">
              <a:solidFill>
                <a:schemeClr val="tx1"/>
              </a:solidFill>
              <a:round/>
              <a:headEnd/>
              <a:tailEnd/>
            </a:ln>
          </p:spPr>
          <p:txBody>
            <a:bodyPr/>
            <a:lstStyle/>
            <a:p>
              <a:endParaRPr lang="en-US"/>
            </a:p>
          </p:txBody>
        </p:sp>
        <p:sp>
          <p:nvSpPr>
            <p:cNvPr id="42026" name="Line 24"/>
            <p:cNvSpPr>
              <a:spLocks noChangeShapeType="1"/>
            </p:cNvSpPr>
            <p:nvPr/>
          </p:nvSpPr>
          <p:spPr bwMode="auto">
            <a:xfrm>
              <a:off x="2640" y="3168"/>
              <a:ext cx="288" cy="192"/>
            </a:xfrm>
            <a:prstGeom prst="line">
              <a:avLst/>
            </a:prstGeom>
            <a:noFill/>
            <a:ln w="9525">
              <a:solidFill>
                <a:schemeClr val="tx1"/>
              </a:solidFill>
              <a:round/>
              <a:headEnd/>
              <a:tailEnd/>
            </a:ln>
          </p:spPr>
          <p:txBody>
            <a:bodyPr/>
            <a:lstStyle/>
            <a:p>
              <a:endParaRPr lang="en-US"/>
            </a:p>
          </p:txBody>
        </p:sp>
      </p:grpSp>
      <p:grpSp>
        <p:nvGrpSpPr>
          <p:cNvPr id="42001" name="Group 25"/>
          <p:cNvGrpSpPr>
            <a:grpSpLocks/>
          </p:cNvGrpSpPr>
          <p:nvPr/>
        </p:nvGrpSpPr>
        <p:grpSpPr bwMode="auto">
          <a:xfrm>
            <a:off x="5334000" y="5357813"/>
            <a:ext cx="533400" cy="476250"/>
            <a:chOff x="3360" y="2976"/>
            <a:chExt cx="336" cy="336"/>
          </a:xfrm>
        </p:grpSpPr>
        <p:sp>
          <p:nvSpPr>
            <p:cNvPr id="42021" name="Line 26"/>
            <p:cNvSpPr>
              <a:spLocks noChangeShapeType="1"/>
            </p:cNvSpPr>
            <p:nvPr/>
          </p:nvSpPr>
          <p:spPr bwMode="auto">
            <a:xfrm flipV="1">
              <a:off x="3360" y="3072"/>
              <a:ext cx="144" cy="240"/>
            </a:xfrm>
            <a:prstGeom prst="line">
              <a:avLst/>
            </a:prstGeom>
            <a:noFill/>
            <a:ln w="9525">
              <a:solidFill>
                <a:schemeClr val="tx1"/>
              </a:solidFill>
              <a:round/>
              <a:headEnd/>
              <a:tailEnd/>
            </a:ln>
          </p:spPr>
          <p:txBody>
            <a:bodyPr/>
            <a:lstStyle/>
            <a:p>
              <a:endParaRPr lang="en-US"/>
            </a:p>
          </p:txBody>
        </p:sp>
        <p:sp>
          <p:nvSpPr>
            <p:cNvPr id="42022" name="Line 27"/>
            <p:cNvSpPr>
              <a:spLocks noChangeShapeType="1"/>
            </p:cNvSpPr>
            <p:nvPr/>
          </p:nvSpPr>
          <p:spPr bwMode="auto">
            <a:xfrm>
              <a:off x="3504" y="3072"/>
              <a:ext cx="0" cy="144"/>
            </a:xfrm>
            <a:prstGeom prst="line">
              <a:avLst/>
            </a:prstGeom>
            <a:noFill/>
            <a:ln w="9525">
              <a:solidFill>
                <a:schemeClr val="tx1"/>
              </a:solidFill>
              <a:round/>
              <a:headEnd/>
              <a:tailEnd/>
            </a:ln>
          </p:spPr>
          <p:txBody>
            <a:bodyPr/>
            <a:lstStyle/>
            <a:p>
              <a:endParaRPr lang="en-US"/>
            </a:p>
          </p:txBody>
        </p:sp>
        <p:sp>
          <p:nvSpPr>
            <p:cNvPr id="42023" name="Line 28"/>
            <p:cNvSpPr>
              <a:spLocks noChangeShapeType="1"/>
            </p:cNvSpPr>
            <p:nvPr/>
          </p:nvSpPr>
          <p:spPr bwMode="auto">
            <a:xfrm flipV="1">
              <a:off x="3504" y="2976"/>
              <a:ext cx="192" cy="240"/>
            </a:xfrm>
            <a:prstGeom prst="line">
              <a:avLst/>
            </a:prstGeom>
            <a:noFill/>
            <a:ln w="9525">
              <a:solidFill>
                <a:schemeClr val="tx1"/>
              </a:solidFill>
              <a:round/>
              <a:headEnd/>
              <a:tailEnd/>
            </a:ln>
          </p:spPr>
          <p:txBody>
            <a:bodyPr/>
            <a:lstStyle/>
            <a:p>
              <a:endParaRPr lang="en-US"/>
            </a:p>
          </p:txBody>
        </p:sp>
      </p:grpSp>
      <p:grpSp>
        <p:nvGrpSpPr>
          <p:cNvPr id="42002" name="Group 29"/>
          <p:cNvGrpSpPr>
            <a:grpSpLocks/>
          </p:cNvGrpSpPr>
          <p:nvPr/>
        </p:nvGrpSpPr>
        <p:grpSpPr bwMode="auto">
          <a:xfrm>
            <a:off x="4572000" y="6107113"/>
            <a:ext cx="152400" cy="203200"/>
            <a:chOff x="2880" y="3504"/>
            <a:chExt cx="96" cy="144"/>
          </a:xfrm>
        </p:grpSpPr>
        <p:sp>
          <p:nvSpPr>
            <p:cNvPr id="42019" name="Line 30"/>
            <p:cNvSpPr>
              <a:spLocks noChangeShapeType="1"/>
            </p:cNvSpPr>
            <p:nvPr/>
          </p:nvSpPr>
          <p:spPr bwMode="auto">
            <a:xfrm flipH="1">
              <a:off x="2880" y="3648"/>
              <a:ext cx="96" cy="0"/>
            </a:xfrm>
            <a:prstGeom prst="line">
              <a:avLst/>
            </a:prstGeom>
            <a:noFill/>
            <a:ln w="9525">
              <a:solidFill>
                <a:schemeClr val="tx1"/>
              </a:solidFill>
              <a:round/>
              <a:headEnd/>
              <a:tailEnd/>
            </a:ln>
          </p:spPr>
          <p:txBody>
            <a:bodyPr/>
            <a:lstStyle/>
            <a:p>
              <a:endParaRPr lang="en-US"/>
            </a:p>
          </p:txBody>
        </p:sp>
        <p:sp>
          <p:nvSpPr>
            <p:cNvPr id="42020" name="Line 31"/>
            <p:cNvSpPr>
              <a:spLocks noChangeShapeType="1"/>
            </p:cNvSpPr>
            <p:nvPr/>
          </p:nvSpPr>
          <p:spPr bwMode="auto">
            <a:xfrm flipV="1">
              <a:off x="2880" y="3504"/>
              <a:ext cx="0" cy="144"/>
            </a:xfrm>
            <a:prstGeom prst="line">
              <a:avLst/>
            </a:prstGeom>
            <a:noFill/>
            <a:ln w="9525">
              <a:solidFill>
                <a:schemeClr val="tx1"/>
              </a:solidFill>
              <a:round/>
              <a:headEnd/>
              <a:tailEnd/>
            </a:ln>
          </p:spPr>
          <p:txBody>
            <a:bodyPr/>
            <a:lstStyle/>
            <a:p>
              <a:endParaRPr lang="en-US"/>
            </a:p>
          </p:txBody>
        </p:sp>
      </p:grpSp>
      <p:grpSp>
        <p:nvGrpSpPr>
          <p:cNvPr id="42003" name="Group 32"/>
          <p:cNvGrpSpPr>
            <a:grpSpLocks/>
          </p:cNvGrpSpPr>
          <p:nvPr/>
        </p:nvGrpSpPr>
        <p:grpSpPr bwMode="auto">
          <a:xfrm>
            <a:off x="5257800" y="6107113"/>
            <a:ext cx="152400" cy="203200"/>
            <a:chOff x="3312" y="3504"/>
            <a:chExt cx="96" cy="144"/>
          </a:xfrm>
        </p:grpSpPr>
        <p:sp>
          <p:nvSpPr>
            <p:cNvPr id="42017" name="Line 33"/>
            <p:cNvSpPr>
              <a:spLocks noChangeShapeType="1"/>
            </p:cNvSpPr>
            <p:nvPr/>
          </p:nvSpPr>
          <p:spPr bwMode="auto">
            <a:xfrm>
              <a:off x="3312" y="3648"/>
              <a:ext cx="96" cy="0"/>
            </a:xfrm>
            <a:prstGeom prst="line">
              <a:avLst/>
            </a:prstGeom>
            <a:noFill/>
            <a:ln w="9525">
              <a:solidFill>
                <a:schemeClr val="tx1"/>
              </a:solidFill>
              <a:round/>
              <a:headEnd/>
              <a:tailEnd/>
            </a:ln>
          </p:spPr>
          <p:txBody>
            <a:bodyPr/>
            <a:lstStyle/>
            <a:p>
              <a:endParaRPr lang="en-US"/>
            </a:p>
          </p:txBody>
        </p:sp>
        <p:sp>
          <p:nvSpPr>
            <p:cNvPr id="42018" name="Line 34"/>
            <p:cNvSpPr>
              <a:spLocks noChangeShapeType="1"/>
            </p:cNvSpPr>
            <p:nvPr/>
          </p:nvSpPr>
          <p:spPr bwMode="auto">
            <a:xfrm flipV="1">
              <a:off x="3408" y="3504"/>
              <a:ext cx="0" cy="144"/>
            </a:xfrm>
            <a:prstGeom prst="line">
              <a:avLst/>
            </a:prstGeom>
            <a:noFill/>
            <a:ln w="9525">
              <a:solidFill>
                <a:schemeClr val="tx1"/>
              </a:solidFill>
              <a:round/>
              <a:headEnd/>
              <a:tailEnd/>
            </a:ln>
          </p:spPr>
          <p:txBody>
            <a:bodyPr/>
            <a:lstStyle/>
            <a:p>
              <a:endParaRPr lang="en-US"/>
            </a:p>
          </p:txBody>
        </p:sp>
      </p:grpSp>
      <p:sp>
        <p:nvSpPr>
          <p:cNvPr id="42004" name="Rectangle 35"/>
          <p:cNvSpPr>
            <a:spLocks noChangeArrowheads="1"/>
          </p:cNvSpPr>
          <p:nvPr/>
        </p:nvSpPr>
        <p:spPr bwMode="auto">
          <a:xfrm>
            <a:off x="1143000" y="3657600"/>
            <a:ext cx="1981200" cy="544513"/>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PoS1</a:t>
            </a:r>
          </a:p>
        </p:txBody>
      </p:sp>
      <p:sp>
        <p:nvSpPr>
          <p:cNvPr id="42005" name="Text Box 36"/>
          <p:cNvSpPr txBox="1">
            <a:spLocks noChangeArrowheads="1"/>
          </p:cNvSpPr>
          <p:nvPr/>
        </p:nvSpPr>
        <p:spPr bwMode="auto">
          <a:xfrm>
            <a:off x="5394325" y="6003925"/>
            <a:ext cx="514350" cy="366713"/>
          </a:xfrm>
          <a:prstGeom prst="rect">
            <a:avLst/>
          </a:prstGeom>
          <a:noFill/>
          <a:ln w="9525">
            <a:noFill/>
            <a:miter lim="800000"/>
            <a:headEnd/>
            <a:tailEnd/>
          </a:ln>
        </p:spPr>
        <p:txBody>
          <a:bodyPr wrap="none">
            <a:spAutoFit/>
          </a:bodyPr>
          <a:lstStyle/>
          <a:p>
            <a:r>
              <a:rPr lang="en-US" sz="1800">
                <a:latin typeface="Arial" charset="0"/>
              </a:rPr>
              <a:t>IF2</a:t>
            </a:r>
          </a:p>
        </p:txBody>
      </p:sp>
      <p:sp>
        <p:nvSpPr>
          <p:cNvPr id="42006" name="Text Box 37"/>
          <p:cNvSpPr txBox="1">
            <a:spLocks noChangeArrowheads="1"/>
          </p:cNvSpPr>
          <p:nvPr/>
        </p:nvSpPr>
        <p:spPr bwMode="auto">
          <a:xfrm>
            <a:off x="4133850" y="6040438"/>
            <a:ext cx="514350" cy="366712"/>
          </a:xfrm>
          <a:prstGeom prst="rect">
            <a:avLst/>
          </a:prstGeom>
          <a:noFill/>
          <a:ln w="9525">
            <a:noFill/>
            <a:miter lim="800000"/>
            <a:headEnd/>
            <a:tailEnd/>
          </a:ln>
        </p:spPr>
        <p:txBody>
          <a:bodyPr wrap="none">
            <a:spAutoFit/>
          </a:bodyPr>
          <a:lstStyle/>
          <a:p>
            <a:r>
              <a:rPr lang="en-US" sz="1800">
                <a:latin typeface="Arial" charset="0"/>
              </a:rPr>
              <a:t>IF1</a:t>
            </a:r>
          </a:p>
        </p:txBody>
      </p:sp>
      <p:sp>
        <p:nvSpPr>
          <p:cNvPr id="42007" name="Text Box 38"/>
          <p:cNvSpPr txBox="1">
            <a:spLocks noChangeArrowheads="1"/>
          </p:cNvSpPr>
          <p:nvPr/>
        </p:nvSpPr>
        <p:spPr bwMode="auto">
          <a:xfrm>
            <a:off x="1143000" y="3286125"/>
            <a:ext cx="2000250" cy="369888"/>
          </a:xfrm>
          <a:prstGeom prst="rect">
            <a:avLst/>
          </a:prstGeom>
          <a:noFill/>
          <a:ln w="9525">
            <a:noFill/>
            <a:miter lim="800000"/>
            <a:headEnd/>
            <a:tailEnd/>
          </a:ln>
        </p:spPr>
        <p:txBody>
          <a:bodyPr>
            <a:spAutoFit/>
          </a:bodyPr>
          <a:lstStyle/>
          <a:p>
            <a:r>
              <a:rPr lang="en-US" sz="1800">
                <a:latin typeface="Arial" charset="0"/>
              </a:rPr>
              <a:t>ASN-GW/MAG1</a:t>
            </a:r>
          </a:p>
        </p:txBody>
      </p:sp>
      <p:sp>
        <p:nvSpPr>
          <p:cNvPr id="42008" name="Rectangle 39"/>
          <p:cNvSpPr>
            <a:spLocks noChangeArrowheads="1"/>
          </p:cNvSpPr>
          <p:nvPr/>
        </p:nvSpPr>
        <p:spPr bwMode="auto">
          <a:xfrm>
            <a:off x="7391400" y="4881563"/>
            <a:ext cx="1066800" cy="407987"/>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PoA4</a:t>
            </a:r>
          </a:p>
        </p:txBody>
      </p:sp>
      <p:sp>
        <p:nvSpPr>
          <p:cNvPr id="42009" name="Line 40"/>
          <p:cNvSpPr>
            <a:spLocks noChangeShapeType="1"/>
          </p:cNvSpPr>
          <p:nvPr/>
        </p:nvSpPr>
        <p:spPr bwMode="auto">
          <a:xfrm>
            <a:off x="7239000" y="4202113"/>
            <a:ext cx="609600" cy="679450"/>
          </a:xfrm>
          <a:prstGeom prst="line">
            <a:avLst/>
          </a:prstGeom>
          <a:noFill/>
          <a:ln w="9525">
            <a:solidFill>
              <a:schemeClr val="tx1"/>
            </a:solidFill>
            <a:round/>
            <a:headEnd/>
            <a:tailEnd/>
          </a:ln>
        </p:spPr>
        <p:txBody>
          <a:bodyPr/>
          <a:lstStyle/>
          <a:p>
            <a:endParaRPr lang="en-US"/>
          </a:p>
        </p:txBody>
      </p:sp>
      <p:sp>
        <p:nvSpPr>
          <p:cNvPr id="42010" name="Line 41"/>
          <p:cNvSpPr>
            <a:spLocks noChangeShapeType="1"/>
          </p:cNvSpPr>
          <p:nvPr/>
        </p:nvSpPr>
        <p:spPr bwMode="auto">
          <a:xfrm flipH="1">
            <a:off x="6324600" y="4202113"/>
            <a:ext cx="457200" cy="679450"/>
          </a:xfrm>
          <a:prstGeom prst="line">
            <a:avLst/>
          </a:prstGeom>
          <a:noFill/>
          <a:ln w="9525">
            <a:solidFill>
              <a:schemeClr val="tx1"/>
            </a:solidFill>
            <a:round/>
            <a:headEnd/>
            <a:tailEnd/>
          </a:ln>
        </p:spPr>
        <p:txBody>
          <a:bodyPr/>
          <a:lstStyle/>
          <a:p>
            <a:endParaRPr lang="en-US"/>
          </a:p>
        </p:txBody>
      </p:sp>
      <p:sp>
        <p:nvSpPr>
          <p:cNvPr id="42011" name="Text Box 38"/>
          <p:cNvSpPr txBox="1">
            <a:spLocks noChangeArrowheads="1"/>
          </p:cNvSpPr>
          <p:nvPr/>
        </p:nvSpPr>
        <p:spPr bwMode="auto">
          <a:xfrm>
            <a:off x="6357938" y="3214688"/>
            <a:ext cx="1428750" cy="369887"/>
          </a:xfrm>
          <a:prstGeom prst="rect">
            <a:avLst/>
          </a:prstGeom>
          <a:noFill/>
          <a:ln w="9525">
            <a:noFill/>
            <a:miter lim="800000"/>
            <a:headEnd/>
            <a:tailEnd/>
          </a:ln>
        </p:spPr>
        <p:txBody>
          <a:bodyPr>
            <a:spAutoFit/>
          </a:bodyPr>
          <a:lstStyle/>
          <a:p>
            <a:r>
              <a:rPr lang="en-US" sz="1800">
                <a:latin typeface="Arial" charset="0"/>
              </a:rPr>
              <a:t>AR/MAG2</a:t>
            </a:r>
          </a:p>
        </p:txBody>
      </p:sp>
      <p:sp>
        <p:nvSpPr>
          <p:cNvPr id="42012" name="Text Box 38"/>
          <p:cNvSpPr txBox="1">
            <a:spLocks noChangeArrowheads="1"/>
          </p:cNvSpPr>
          <p:nvPr/>
        </p:nvSpPr>
        <p:spPr bwMode="auto">
          <a:xfrm>
            <a:off x="857250" y="4500563"/>
            <a:ext cx="714375" cy="369887"/>
          </a:xfrm>
          <a:prstGeom prst="rect">
            <a:avLst/>
          </a:prstGeom>
          <a:noFill/>
          <a:ln w="9525">
            <a:noFill/>
            <a:miter lim="800000"/>
            <a:headEnd/>
            <a:tailEnd/>
          </a:ln>
        </p:spPr>
        <p:txBody>
          <a:bodyPr>
            <a:spAutoFit/>
          </a:bodyPr>
          <a:lstStyle/>
          <a:p>
            <a:r>
              <a:rPr lang="en-US" sz="1800">
                <a:latin typeface="Arial" charset="0"/>
              </a:rPr>
              <a:t>BS</a:t>
            </a:r>
          </a:p>
        </p:txBody>
      </p:sp>
      <p:sp>
        <p:nvSpPr>
          <p:cNvPr id="42013" name="Text Box 38"/>
          <p:cNvSpPr txBox="1">
            <a:spLocks noChangeArrowheads="1"/>
          </p:cNvSpPr>
          <p:nvPr/>
        </p:nvSpPr>
        <p:spPr bwMode="auto">
          <a:xfrm>
            <a:off x="2857500" y="4500563"/>
            <a:ext cx="642938" cy="369887"/>
          </a:xfrm>
          <a:prstGeom prst="rect">
            <a:avLst/>
          </a:prstGeom>
          <a:noFill/>
          <a:ln w="9525">
            <a:noFill/>
            <a:miter lim="800000"/>
            <a:headEnd/>
            <a:tailEnd/>
          </a:ln>
        </p:spPr>
        <p:txBody>
          <a:bodyPr>
            <a:spAutoFit/>
          </a:bodyPr>
          <a:lstStyle/>
          <a:p>
            <a:r>
              <a:rPr lang="en-US" sz="1800">
                <a:latin typeface="Arial" charset="0"/>
              </a:rPr>
              <a:t>BS</a:t>
            </a:r>
          </a:p>
        </p:txBody>
      </p:sp>
      <p:sp>
        <p:nvSpPr>
          <p:cNvPr id="42014" name="Text Box 38"/>
          <p:cNvSpPr txBox="1">
            <a:spLocks noChangeArrowheads="1"/>
          </p:cNvSpPr>
          <p:nvPr/>
        </p:nvSpPr>
        <p:spPr bwMode="auto">
          <a:xfrm>
            <a:off x="5929313" y="4429125"/>
            <a:ext cx="571500" cy="369888"/>
          </a:xfrm>
          <a:prstGeom prst="rect">
            <a:avLst/>
          </a:prstGeom>
          <a:noFill/>
          <a:ln w="9525">
            <a:noFill/>
            <a:miter lim="800000"/>
            <a:headEnd/>
            <a:tailEnd/>
          </a:ln>
        </p:spPr>
        <p:txBody>
          <a:bodyPr>
            <a:spAutoFit/>
          </a:bodyPr>
          <a:lstStyle/>
          <a:p>
            <a:r>
              <a:rPr lang="en-US" sz="1800">
                <a:latin typeface="Arial" charset="0"/>
              </a:rPr>
              <a:t>AP</a:t>
            </a:r>
          </a:p>
        </p:txBody>
      </p:sp>
      <p:sp>
        <p:nvSpPr>
          <p:cNvPr id="42015" name="Text Box 38"/>
          <p:cNvSpPr txBox="1">
            <a:spLocks noChangeArrowheads="1"/>
          </p:cNvSpPr>
          <p:nvPr/>
        </p:nvSpPr>
        <p:spPr bwMode="auto">
          <a:xfrm>
            <a:off x="7715250" y="4429125"/>
            <a:ext cx="571500" cy="369888"/>
          </a:xfrm>
          <a:prstGeom prst="rect">
            <a:avLst/>
          </a:prstGeom>
          <a:noFill/>
          <a:ln w="9525">
            <a:noFill/>
            <a:miter lim="800000"/>
            <a:headEnd/>
            <a:tailEnd/>
          </a:ln>
        </p:spPr>
        <p:txBody>
          <a:bodyPr>
            <a:spAutoFit/>
          </a:bodyPr>
          <a:lstStyle/>
          <a:p>
            <a:r>
              <a:rPr lang="en-US" sz="1800">
                <a:latin typeface="Arial" charset="0"/>
              </a:rPr>
              <a:t>AP</a:t>
            </a:r>
          </a:p>
        </p:txBody>
      </p:sp>
      <p:sp>
        <p:nvSpPr>
          <p:cNvPr id="42016" name="Slide Number Placeholder 42"/>
          <p:cNvSpPr>
            <a:spLocks noGrp="1"/>
          </p:cNvSpPr>
          <p:nvPr>
            <p:ph type="sldNum" sz="quarter" idx="11"/>
          </p:nvPr>
        </p:nvSpPr>
        <p:spPr>
          <a:noFill/>
        </p:spPr>
        <p:txBody>
          <a:bodyPr/>
          <a:lstStyle/>
          <a:p>
            <a:fld id="{820ABA1A-E362-496C-8941-F7C99FA3B165}" type="slidenum">
              <a:rPr lang="en-US" smtClean="0">
                <a:latin typeface="Times"/>
              </a:rPr>
              <a:pPr/>
              <a:t>12</a:t>
            </a:fld>
            <a:endParaRPr lang="en-US" smtClean="0">
              <a:latin typeface="Time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idx="4294967295"/>
          </p:nvPr>
        </p:nvSpPr>
        <p:spPr/>
        <p:txBody>
          <a:bodyPr/>
          <a:lstStyle/>
          <a:p>
            <a:r>
              <a:rPr lang="en-US" smtClean="0"/>
              <a:t>Use of PMIP in Multi-homing    </a:t>
            </a:r>
          </a:p>
        </p:txBody>
      </p:sp>
      <p:sp>
        <p:nvSpPr>
          <p:cNvPr id="44034" name="Rectangle 3"/>
          <p:cNvSpPr>
            <a:spLocks noChangeArrowheads="1"/>
          </p:cNvSpPr>
          <p:nvPr/>
        </p:nvSpPr>
        <p:spPr bwMode="auto">
          <a:xfrm>
            <a:off x="422275" y="981075"/>
            <a:ext cx="8470900" cy="5454650"/>
          </a:xfrm>
          <a:prstGeom prst="rect">
            <a:avLst/>
          </a:prstGeom>
          <a:noFill/>
          <a:ln w="12700">
            <a:noFill/>
            <a:miter lim="800000"/>
            <a:headEnd/>
            <a:tailEnd/>
          </a:ln>
        </p:spPr>
        <p:txBody>
          <a:bodyPr lIns="90488" tIns="44450" rIns="90488" bIns="44450"/>
          <a:lstStyle/>
          <a:p>
            <a:pPr marL="280988" indent="-280988" defTabSz="762000" eaLnBrk="0" hangingPunct="0">
              <a:lnSpc>
                <a:spcPct val="90000"/>
              </a:lnSpc>
              <a:spcBef>
                <a:spcPct val="40000"/>
              </a:spcBef>
              <a:buClr>
                <a:schemeClr val="accent1"/>
              </a:buClr>
              <a:buFontTx/>
              <a:buChar char="•"/>
            </a:pPr>
            <a:r>
              <a:rPr lang="en-US" sz="2200" dirty="0">
                <a:latin typeface="Times"/>
              </a:rPr>
              <a:t>Base PMIP RFC covers only simultaneous connectivity using the multi-interface case</a:t>
            </a:r>
          </a:p>
          <a:p>
            <a:pPr marL="742950" lvl="1" indent="-285750" defTabSz="762000" eaLnBrk="0" hangingPunct="0">
              <a:lnSpc>
                <a:spcPct val="90000"/>
              </a:lnSpc>
              <a:buClr>
                <a:schemeClr val="accent1"/>
              </a:buClr>
              <a:buSzPct val="75000"/>
              <a:buFontTx/>
              <a:buChar char="•"/>
            </a:pPr>
            <a:r>
              <a:rPr lang="en-US" sz="2200" dirty="0">
                <a:latin typeface="Times"/>
              </a:rPr>
              <a:t>For example, IF1 is connected to </a:t>
            </a:r>
            <a:r>
              <a:rPr lang="en-US" sz="2200" dirty="0" err="1">
                <a:latin typeface="Times"/>
              </a:rPr>
              <a:t>WiFi</a:t>
            </a:r>
            <a:r>
              <a:rPr lang="en-US" sz="2200" dirty="0">
                <a:latin typeface="Times"/>
              </a:rPr>
              <a:t> and IF2 is connected to </a:t>
            </a:r>
            <a:r>
              <a:rPr lang="en-US" sz="2200" dirty="0" err="1">
                <a:latin typeface="Times"/>
              </a:rPr>
              <a:t>WiMAX</a:t>
            </a:r>
            <a:endParaRPr lang="en-US" sz="2200" dirty="0">
              <a:latin typeface="Times"/>
            </a:endParaRPr>
          </a:p>
          <a:p>
            <a:pPr marL="742950" lvl="1" indent="-285750" defTabSz="762000" eaLnBrk="0" hangingPunct="0">
              <a:lnSpc>
                <a:spcPct val="90000"/>
              </a:lnSpc>
              <a:buClr>
                <a:schemeClr val="accent1"/>
              </a:buClr>
              <a:buSzPct val="75000"/>
              <a:buFontTx/>
              <a:buChar char="•"/>
            </a:pPr>
            <a:r>
              <a:rPr lang="en-US" sz="2200" dirty="0">
                <a:latin typeface="Times"/>
              </a:rPr>
              <a:t>As long as the interface connection does not change, handover does not arise</a:t>
            </a:r>
          </a:p>
          <a:p>
            <a:pPr marL="1200150" lvl="2" indent="-285750" defTabSz="762000" eaLnBrk="0" hangingPunct="0">
              <a:lnSpc>
                <a:spcPct val="90000"/>
              </a:lnSpc>
              <a:buClr>
                <a:schemeClr val="accent1"/>
              </a:buClr>
              <a:buSzPct val="75000"/>
              <a:buFontTx/>
              <a:buChar char="•"/>
            </a:pPr>
            <a:r>
              <a:rPr lang="en-US" sz="2200" dirty="0">
                <a:latin typeface="Times"/>
              </a:rPr>
              <a:t>Similar to using PMIP for boot-strapping case</a:t>
            </a:r>
          </a:p>
          <a:p>
            <a:pPr marL="280988" indent="-280988" defTabSz="762000" eaLnBrk="0" hangingPunct="0">
              <a:lnSpc>
                <a:spcPct val="90000"/>
              </a:lnSpc>
              <a:spcBef>
                <a:spcPct val="40000"/>
              </a:spcBef>
              <a:buClr>
                <a:schemeClr val="accent1"/>
              </a:buClr>
              <a:buFontTx/>
              <a:buChar char="•"/>
            </a:pPr>
            <a:r>
              <a:rPr lang="en-US" sz="2200" dirty="0">
                <a:latin typeface="Times"/>
              </a:rPr>
              <a:t>Support of Multi-homing in PMIP is based on two simple models:</a:t>
            </a:r>
          </a:p>
          <a:p>
            <a:pPr marL="742950" lvl="1" indent="-285750" defTabSz="762000" eaLnBrk="0" hangingPunct="0">
              <a:lnSpc>
                <a:spcPct val="90000"/>
              </a:lnSpc>
              <a:buClr>
                <a:schemeClr val="accent1"/>
              </a:buClr>
              <a:buSzPct val="75000"/>
              <a:buFontTx/>
              <a:buChar char="•"/>
            </a:pPr>
            <a:r>
              <a:rPr lang="en-US" sz="2200" u="sng" dirty="0">
                <a:latin typeface="Times"/>
              </a:rPr>
              <a:t>Model 1</a:t>
            </a:r>
            <a:r>
              <a:rPr lang="en-US" sz="2200" dirty="0">
                <a:latin typeface="Times"/>
              </a:rPr>
              <a:t>: Unique prefix assigned to each interface of MN</a:t>
            </a:r>
          </a:p>
          <a:p>
            <a:pPr marL="742950" lvl="1" indent="-285750" defTabSz="762000" eaLnBrk="0" hangingPunct="0">
              <a:lnSpc>
                <a:spcPct val="90000"/>
              </a:lnSpc>
              <a:buClr>
                <a:schemeClr val="accent1"/>
              </a:buClr>
              <a:buSzPct val="75000"/>
              <a:buFontTx/>
              <a:buChar char="•"/>
            </a:pPr>
            <a:r>
              <a:rPr lang="en-US" sz="2200" u="sng" dirty="0">
                <a:latin typeface="Times"/>
              </a:rPr>
              <a:t>Model 2</a:t>
            </a:r>
            <a:r>
              <a:rPr lang="en-US" sz="2200" dirty="0">
                <a:latin typeface="Times"/>
              </a:rPr>
              <a:t>: Same </a:t>
            </a:r>
            <a:r>
              <a:rPr lang="en-US" sz="2200" dirty="0" smtClean="0">
                <a:latin typeface="Times"/>
              </a:rPr>
              <a:t>prefix </a:t>
            </a:r>
            <a:r>
              <a:rPr lang="en-US" sz="2200" dirty="0">
                <a:latin typeface="Times"/>
              </a:rPr>
              <a:t>used for all interfaces of MN </a:t>
            </a:r>
          </a:p>
          <a:p>
            <a:pPr marL="280988" indent="-280988" defTabSz="762000" eaLnBrk="0" hangingPunct="0">
              <a:lnSpc>
                <a:spcPct val="90000"/>
              </a:lnSpc>
              <a:spcBef>
                <a:spcPct val="40000"/>
              </a:spcBef>
              <a:buClr>
                <a:schemeClr val="accent1"/>
              </a:buClr>
              <a:buFontTx/>
              <a:buChar char="•"/>
            </a:pPr>
            <a:r>
              <a:rPr lang="en-US" dirty="0">
                <a:latin typeface="Times"/>
              </a:rPr>
              <a:t>However, these two models </a:t>
            </a:r>
            <a:r>
              <a:rPr lang="en-US" dirty="0" smtClean="0">
                <a:latin typeface="Times"/>
              </a:rPr>
              <a:t>lack </a:t>
            </a:r>
            <a:r>
              <a:rPr lang="en-US" dirty="0">
                <a:latin typeface="Times"/>
              </a:rPr>
              <a:t>multi-homing features:</a:t>
            </a:r>
          </a:p>
          <a:p>
            <a:pPr marL="742950" lvl="1" indent="-285750" defTabSz="762000" eaLnBrk="0" hangingPunct="0">
              <a:lnSpc>
                <a:spcPct val="90000"/>
              </a:lnSpc>
              <a:buClr>
                <a:schemeClr val="accent1"/>
              </a:buClr>
              <a:buSzPct val="75000"/>
              <a:buFontTx/>
              <a:buChar char="•"/>
            </a:pPr>
            <a:r>
              <a:rPr lang="en-US" dirty="0">
                <a:latin typeface="Times"/>
              </a:rPr>
              <a:t>Simultaneous Usage Support</a:t>
            </a:r>
          </a:p>
          <a:p>
            <a:pPr marL="742950" lvl="1" indent="-285750" defTabSz="762000" eaLnBrk="0" hangingPunct="0">
              <a:lnSpc>
                <a:spcPct val="90000"/>
              </a:lnSpc>
              <a:buClr>
                <a:schemeClr val="accent1"/>
              </a:buClr>
              <a:buSzPct val="75000"/>
              <a:buFontTx/>
              <a:buChar char="•"/>
            </a:pPr>
            <a:r>
              <a:rPr lang="en-US" dirty="0">
                <a:latin typeface="Times"/>
              </a:rPr>
              <a:t>Flow Filtering </a:t>
            </a:r>
            <a:r>
              <a:rPr lang="en-US" dirty="0" smtClean="0">
                <a:latin typeface="Times"/>
              </a:rPr>
              <a:t>Support</a:t>
            </a:r>
            <a:endParaRPr lang="en-US" dirty="0">
              <a:latin typeface="Times"/>
            </a:endParaRPr>
          </a:p>
          <a:p>
            <a:pPr marL="742950" lvl="1" indent="-285750" defTabSz="762000" eaLnBrk="0" hangingPunct="0">
              <a:lnSpc>
                <a:spcPct val="90000"/>
              </a:lnSpc>
              <a:buClr>
                <a:schemeClr val="accent1"/>
              </a:buClr>
              <a:buSzPct val="75000"/>
              <a:buFontTx/>
              <a:buChar char="•"/>
            </a:pPr>
            <a:r>
              <a:rPr lang="en-US" dirty="0">
                <a:latin typeface="Times"/>
              </a:rPr>
              <a:t>Operation complexity at LMA/HA to support unique prefix per interface allocation</a:t>
            </a:r>
          </a:p>
          <a:p>
            <a:pPr marL="742950" lvl="1" indent="-285750" defTabSz="762000" eaLnBrk="0" hangingPunct="0">
              <a:lnSpc>
                <a:spcPct val="90000"/>
              </a:lnSpc>
              <a:buClr>
                <a:schemeClr val="accent1"/>
              </a:buClr>
              <a:buSzPct val="75000"/>
              <a:buFontTx/>
              <a:buChar char="•"/>
            </a:pPr>
            <a:endParaRPr lang="en-US" dirty="0">
              <a:latin typeface="Times"/>
            </a:endParaRPr>
          </a:p>
        </p:txBody>
      </p:sp>
      <p:sp>
        <p:nvSpPr>
          <p:cNvPr id="44035" name="Slide Number Placeholder 3"/>
          <p:cNvSpPr>
            <a:spLocks noGrp="1"/>
          </p:cNvSpPr>
          <p:nvPr>
            <p:ph type="sldNum" sz="quarter" idx="11"/>
          </p:nvPr>
        </p:nvSpPr>
        <p:spPr>
          <a:noFill/>
        </p:spPr>
        <p:txBody>
          <a:bodyPr/>
          <a:lstStyle/>
          <a:p>
            <a:fld id="{BCCB2ED8-DD01-496D-A981-67B99A583E2E}" type="slidenum">
              <a:rPr lang="en-US" smtClean="0">
                <a:latin typeface="Times"/>
              </a:rPr>
              <a:pPr/>
              <a:t>13</a:t>
            </a:fld>
            <a:endParaRPr lang="en-US" smtClean="0">
              <a:latin typeface="Time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ChangeArrowheads="1"/>
          </p:cNvSpPr>
          <p:nvPr/>
        </p:nvSpPr>
        <p:spPr bwMode="auto">
          <a:xfrm>
            <a:off x="422275" y="228600"/>
            <a:ext cx="8270875" cy="685800"/>
          </a:xfrm>
          <a:prstGeom prst="rect">
            <a:avLst/>
          </a:prstGeom>
          <a:noFill/>
          <a:ln w="12700">
            <a:noFill/>
            <a:miter lim="800000"/>
            <a:headEnd/>
            <a:tailEnd/>
          </a:ln>
        </p:spPr>
        <p:txBody>
          <a:bodyPr lIns="90488" tIns="44450" rIns="90488" bIns="44450" anchor="ctr"/>
          <a:lstStyle/>
          <a:p>
            <a:pPr algn="ctr" defTabSz="762000" eaLnBrk="0" hangingPunct="0">
              <a:lnSpc>
                <a:spcPct val="90000"/>
              </a:lnSpc>
            </a:pPr>
            <a:r>
              <a:rPr lang="en-US" sz="3600" b="1"/>
              <a:t>Multi-Interface  Scenarios </a:t>
            </a:r>
          </a:p>
        </p:txBody>
      </p:sp>
      <p:sp>
        <p:nvSpPr>
          <p:cNvPr id="46082" name="Rectangle 3"/>
          <p:cNvSpPr>
            <a:spLocks noChangeArrowheads="1"/>
          </p:cNvSpPr>
          <p:nvPr/>
        </p:nvSpPr>
        <p:spPr bwMode="auto">
          <a:xfrm>
            <a:off x="422275" y="1143000"/>
            <a:ext cx="8299450" cy="5181600"/>
          </a:xfrm>
          <a:prstGeom prst="rect">
            <a:avLst/>
          </a:prstGeom>
          <a:noFill/>
          <a:ln w="12700">
            <a:noFill/>
            <a:miter lim="800000"/>
            <a:headEnd/>
            <a:tailEnd/>
          </a:ln>
        </p:spPr>
        <p:txBody>
          <a:bodyPr lIns="90488" tIns="44450" rIns="90488" bIns="44450"/>
          <a:lstStyle/>
          <a:p>
            <a:pPr marL="280988" indent="-280988" defTabSz="762000" eaLnBrk="0" hangingPunct="0">
              <a:lnSpc>
                <a:spcPct val="90000"/>
              </a:lnSpc>
              <a:spcBef>
                <a:spcPct val="40000"/>
              </a:spcBef>
              <a:buClr>
                <a:schemeClr val="accent1"/>
              </a:buClr>
              <a:buFontTx/>
              <a:buChar char="•"/>
            </a:pPr>
            <a:r>
              <a:rPr lang="en-US" sz="2000" dirty="0" smtClean="0">
                <a:latin typeface="Times"/>
              </a:rPr>
              <a:t>Unique </a:t>
            </a:r>
            <a:r>
              <a:rPr lang="en-US" sz="2000" dirty="0">
                <a:latin typeface="Times"/>
              </a:rPr>
              <a:t>Prefix per Interface</a:t>
            </a:r>
          </a:p>
          <a:p>
            <a:pPr marL="666750" lvl="1" indent="-195263" defTabSz="762000" eaLnBrk="0" hangingPunct="0">
              <a:lnSpc>
                <a:spcPct val="90000"/>
              </a:lnSpc>
              <a:buClr>
                <a:schemeClr val="accent1"/>
              </a:buClr>
              <a:buSzPct val="75000"/>
              <a:buFontTx/>
              <a:buChar char="•"/>
            </a:pPr>
            <a:r>
              <a:rPr lang="en-US" sz="2000" dirty="0">
                <a:latin typeface="Times"/>
              </a:rPr>
              <a:t>Each interface is assigned a unique prefix</a:t>
            </a:r>
          </a:p>
          <a:p>
            <a:pPr marL="666750" lvl="1" indent="-195263" defTabSz="762000" eaLnBrk="0" hangingPunct="0">
              <a:lnSpc>
                <a:spcPct val="90000"/>
              </a:lnSpc>
              <a:buClr>
                <a:schemeClr val="accent1"/>
              </a:buClr>
              <a:buSzPct val="75000"/>
              <a:buFontTx/>
              <a:buChar char="•"/>
            </a:pPr>
            <a:r>
              <a:rPr lang="en-US" sz="2000" dirty="0">
                <a:latin typeface="Times"/>
              </a:rPr>
              <a:t>LMA maintains multiple binding cache entries</a:t>
            </a:r>
          </a:p>
          <a:p>
            <a:pPr marL="1147763" lvl="2" indent="-195263" defTabSz="762000" eaLnBrk="0" hangingPunct="0">
              <a:lnSpc>
                <a:spcPct val="90000"/>
              </a:lnSpc>
              <a:buClr>
                <a:schemeClr val="accent1"/>
              </a:buClr>
              <a:buSzPct val="75000"/>
              <a:buFontTx/>
              <a:buChar char="•"/>
            </a:pPr>
            <a:r>
              <a:rPr lang="en-US" sz="2000" dirty="0">
                <a:latin typeface="Times"/>
              </a:rPr>
              <a:t>One entry per interface</a:t>
            </a:r>
          </a:p>
          <a:p>
            <a:pPr marL="1147763" lvl="2" indent="-195263" defTabSz="762000" eaLnBrk="0" hangingPunct="0">
              <a:lnSpc>
                <a:spcPct val="90000"/>
              </a:lnSpc>
              <a:buClr>
                <a:schemeClr val="accent1"/>
              </a:buClr>
              <a:buSzPct val="75000"/>
              <a:buFontTx/>
              <a:buChar char="•"/>
            </a:pPr>
            <a:r>
              <a:rPr lang="en-US" sz="2000" dirty="0">
                <a:latin typeface="Times"/>
              </a:rPr>
              <a:t>May contain layer 2 interface identifier and access technology type </a:t>
            </a:r>
          </a:p>
          <a:p>
            <a:pPr marL="280988" indent="-280988" defTabSz="762000" eaLnBrk="0" hangingPunct="0">
              <a:lnSpc>
                <a:spcPct val="90000"/>
              </a:lnSpc>
              <a:spcBef>
                <a:spcPct val="40000"/>
              </a:spcBef>
              <a:buClr>
                <a:schemeClr val="accent1"/>
              </a:buClr>
              <a:buFontTx/>
              <a:buChar char="•"/>
            </a:pPr>
            <a:r>
              <a:rPr lang="en-US" sz="2000" dirty="0">
                <a:latin typeface="Times"/>
              </a:rPr>
              <a:t>Unique Address per Interface</a:t>
            </a:r>
          </a:p>
          <a:p>
            <a:pPr marL="666750" lvl="1" indent="-195263" defTabSz="762000" eaLnBrk="0" hangingPunct="0">
              <a:lnSpc>
                <a:spcPct val="90000"/>
              </a:lnSpc>
              <a:buClr>
                <a:schemeClr val="accent1"/>
              </a:buClr>
              <a:buSzPct val="75000"/>
              <a:buFontTx/>
              <a:buChar char="•"/>
            </a:pPr>
            <a:r>
              <a:rPr lang="en-US" sz="2000" dirty="0">
                <a:latin typeface="Times"/>
              </a:rPr>
              <a:t>Assigned the same prefix across multiple interfaces, but unique address per interface</a:t>
            </a:r>
          </a:p>
          <a:p>
            <a:pPr marL="666750" lvl="1" indent="-195263" defTabSz="762000" eaLnBrk="0" hangingPunct="0">
              <a:lnSpc>
                <a:spcPct val="90000"/>
              </a:lnSpc>
              <a:buClr>
                <a:schemeClr val="accent1"/>
              </a:buClr>
              <a:buSzPct val="75000"/>
              <a:buFontTx/>
              <a:buChar char="•"/>
            </a:pPr>
            <a:r>
              <a:rPr lang="en-US" sz="2000" dirty="0">
                <a:latin typeface="Times"/>
              </a:rPr>
              <a:t>LMA maintains separate binding cache</a:t>
            </a:r>
          </a:p>
          <a:p>
            <a:pPr marL="666750" lvl="1" indent="-195263" defTabSz="762000" eaLnBrk="0" hangingPunct="0">
              <a:lnSpc>
                <a:spcPct val="90000"/>
              </a:lnSpc>
              <a:buClr>
                <a:schemeClr val="accent1"/>
              </a:buClr>
              <a:buSzPct val="75000"/>
              <a:buFontTx/>
              <a:buChar char="•"/>
            </a:pPr>
            <a:r>
              <a:rPr lang="en-US" sz="2000" dirty="0">
                <a:latin typeface="Times"/>
              </a:rPr>
              <a:t>Separate BCE but separate host route entry per address</a:t>
            </a:r>
          </a:p>
          <a:p>
            <a:pPr marL="280988" indent="-280988" defTabSz="762000" eaLnBrk="0" hangingPunct="0">
              <a:lnSpc>
                <a:spcPct val="90000"/>
              </a:lnSpc>
              <a:spcBef>
                <a:spcPct val="40000"/>
              </a:spcBef>
              <a:buClr>
                <a:schemeClr val="accent1"/>
              </a:buClr>
              <a:buFontTx/>
              <a:buChar char="•"/>
            </a:pPr>
            <a:r>
              <a:rPr lang="en-US" sz="2000" dirty="0">
                <a:latin typeface="Times"/>
              </a:rPr>
              <a:t>Shared Address across Interface</a:t>
            </a:r>
          </a:p>
          <a:p>
            <a:pPr marL="666750" lvl="1" indent="-195263" defTabSz="762000" eaLnBrk="0" hangingPunct="0">
              <a:lnSpc>
                <a:spcPct val="90000"/>
              </a:lnSpc>
              <a:buClr>
                <a:schemeClr val="accent1"/>
              </a:buClr>
              <a:buSzPct val="75000"/>
              <a:buFontTx/>
              <a:buChar char="•"/>
            </a:pPr>
            <a:r>
              <a:rPr lang="en-US" sz="2000" dirty="0">
                <a:latin typeface="Times"/>
              </a:rPr>
              <a:t>Assigns the same address across multiple interfaces</a:t>
            </a:r>
          </a:p>
          <a:p>
            <a:pPr marL="666750" lvl="1" indent="-195263" defTabSz="762000" eaLnBrk="0" hangingPunct="0">
              <a:lnSpc>
                <a:spcPct val="90000"/>
              </a:lnSpc>
              <a:buClr>
                <a:schemeClr val="accent1"/>
              </a:buClr>
              <a:buSzPct val="75000"/>
              <a:buFontTx/>
              <a:buChar char="•"/>
            </a:pPr>
            <a:r>
              <a:rPr lang="en-US" sz="2000" dirty="0">
                <a:latin typeface="Times"/>
              </a:rPr>
              <a:t>Make only one IP address visible to the application</a:t>
            </a:r>
          </a:p>
          <a:p>
            <a:pPr marL="666750" lvl="1" indent="-195263" defTabSz="762000" eaLnBrk="0" hangingPunct="0">
              <a:lnSpc>
                <a:spcPct val="90000"/>
              </a:lnSpc>
              <a:buClr>
                <a:schemeClr val="accent1"/>
              </a:buClr>
              <a:buSzPct val="75000"/>
              <a:buFontTx/>
              <a:buChar char="•"/>
            </a:pPr>
            <a:r>
              <a:rPr lang="en-US" sz="2000" dirty="0">
                <a:latin typeface="Times"/>
              </a:rPr>
              <a:t>Use of  flow information, Service Selection Option in the Proxy Binding Update</a:t>
            </a:r>
          </a:p>
          <a:p>
            <a:pPr marL="666750" lvl="1" indent="-195263" defTabSz="762000" eaLnBrk="0" hangingPunct="0">
              <a:lnSpc>
                <a:spcPct val="90000"/>
              </a:lnSpc>
              <a:buClr>
                <a:schemeClr val="accent1"/>
              </a:buClr>
              <a:buSzPct val="75000"/>
            </a:pPr>
            <a:endParaRPr lang="en-US" sz="2000" dirty="0">
              <a:latin typeface="Times"/>
            </a:endParaRPr>
          </a:p>
        </p:txBody>
      </p:sp>
      <p:sp>
        <p:nvSpPr>
          <p:cNvPr id="46083" name="Slide Number Placeholder 3"/>
          <p:cNvSpPr>
            <a:spLocks noGrp="1"/>
          </p:cNvSpPr>
          <p:nvPr>
            <p:ph type="sldNum" sz="quarter" idx="11"/>
          </p:nvPr>
        </p:nvSpPr>
        <p:spPr>
          <a:noFill/>
        </p:spPr>
        <p:txBody>
          <a:bodyPr/>
          <a:lstStyle/>
          <a:p>
            <a:fld id="{145E76A3-2FBA-42E6-B3A1-69825847BC7E}" type="slidenum">
              <a:rPr lang="en-US" smtClean="0">
                <a:latin typeface="Times"/>
              </a:rPr>
              <a:pPr/>
              <a:t>14</a:t>
            </a:fld>
            <a:endParaRPr lang="en-US" smtClean="0">
              <a:latin typeface="Time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422275" y="228600"/>
            <a:ext cx="8270875" cy="685800"/>
          </a:xfrm>
          <a:prstGeom prst="rect">
            <a:avLst/>
          </a:prstGeom>
          <a:noFill/>
          <a:ln w="12700">
            <a:noFill/>
            <a:miter lim="800000"/>
            <a:headEnd/>
            <a:tailEnd/>
          </a:ln>
        </p:spPr>
        <p:txBody>
          <a:bodyPr lIns="90488" tIns="44450" rIns="90488" bIns="44450" anchor="ctr"/>
          <a:lstStyle/>
          <a:p>
            <a:pPr algn="ctr" defTabSz="762000" eaLnBrk="0" hangingPunct="0">
              <a:lnSpc>
                <a:spcPct val="90000"/>
              </a:lnSpc>
            </a:pPr>
            <a:r>
              <a:rPr lang="en-US" sz="3200" b="1" dirty="0"/>
              <a:t>Requirements for Handover across </a:t>
            </a:r>
            <a:br>
              <a:rPr lang="en-US" sz="3200" b="1" dirty="0"/>
            </a:br>
            <a:r>
              <a:rPr lang="en-US" sz="3200" b="1" dirty="0"/>
              <a:t>Interfaces</a:t>
            </a:r>
          </a:p>
        </p:txBody>
      </p:sp>
      <p:sp>
        <p:nvSpPr>
          <p:cNvPr id="47106" name="Rectangle 3"/>
          <p:cNvSpPr>
            <a:spLocks noChangeArrowheads="1"/>
          </p:cNvSpPr>
          <p:nvPr/>
        </p:nvSpPr>
        <p:spPr bwMode="auto">
          <a:xfrm>
            <a:off x="357188" y="1071563"/>
            <a:ext cx="8299450" cy="5397500"/>
          </a:xfrm>
          <a:prstGeom prst="rect">
            <a:avLst/>
          </a:prstGeom>
          <a:noFill/>
          <a:ln w="12700">
            <a:noFill/>
            <a:miter lim="800000"/>
            <a:headEnd/>
            <a:tailEnd/>
          </a:ln>
        </p:spPr>
        <p:txBody>
          <a:bodyPr lIns="90488" tIns="44450" rIns="90488" bIns="44450"/>
          <a:lstStyle/>
          <a:p>
            <a:pPr marL="280988" indent="-280988" defTabSz="762000" eaLnBrk="0" hangingPunct="0">
              <a:lnSpc>
                <a:spcPct val="90000"/>
              </a:lnSpc>
              <a:spcBef>
                <a:spcPct val="40000"/>
              </a:spcBef>
              <a:buClr>
                <a:schemeClr val="accent1"/>
              </a:buClr>
              <a:buFontTx/>
              <a:buChar char="•"/>
            </a:pPr>
            <a:r>
              <a:rPr lang="en-US" sz="2000" dirty="0" smtClean="0">
                <a:latin typeface="Times"/>
              </a:rPr>
              <a:t>Important to note that</a:t>
            </a:r>
            <a:r>
              <a:rPr lang="en-US" sz="2000" dirty="0" smtClean="0">
                <a:latin typeface="Times"/>
              </a:rPr>
              <a:t> </a:t>
            </a:r>
            <a:r>
              <a:rPr lang="en-US" sz="2000" dirty="0">
                <a:latin typeface="Times"/>
              </a:rPr>
              <a:t>multi-interface </a:t>
            </a:r>
            <a:r>
              <a:rPr lang="en-US" sz="2000" dirty="0" smtClean="0">
                <a:latin typeface="Times"/>
              </a:rPr>
              <a:t>requirements </a:t>
            </a:r>
            <a:r>
              <a:rPr lang="en-US" sz="2000" dirty="0">
                <a:latin typeface="Times"/>
              </a:rPr>
              <a:t>are valid for both intra-access and inter-access handover</a:t>
            </a:r>
          </a:p>
          <a:p>
            <a:pPr marL="280988" indent="-280988" defTabSz="762000" eaLnBrk="0" hangingPunct="0">
              <a:lnSpc>
                <a:spcPct val="90000"/>
              </a:lnSpc>
              <a:spcBef>
                <a:spcPct val="40000"/>
              </a:spcBef>
              <a:buClr>
                <a:schemeClr val="accent1"/>
              </a:buClr>
            </a:pPr>
            <a:endParaRPr lang="en-US" sz="1000" dirty="0">
              <a:latin typeface="Times"/>
            </a:endParaRPr>
          </a:p>
          <a:p>
            <a:pPr marL="280988" indent="-280988" defTabSz="762000" eaLnBrk="0" hangingPunct="0">
              <a:lnSpc>
                <a:spcPct val="90000"/>
              </a:lnSpc>
              <a:spcBef>
                <a:spcPct val="40000"/>
              </a:spcBef>
              <a:buClr>
                <a:schemeClr val="accent1"/>
              </a:buClr>
              <a:buFontTx/>
              <a:buChar char="•"/>
            </a:pPr>
            <a:r>
              <a:rPr lang="en-US" sz="2000" dirty="0">
                <a:latin typeface="Times"/>
              </a:rPr>
              <a:t>Removal of IP address/prefix from old Interface</a:t>
            </a:r>
          </a:p>
          <a:p>
            <a:pPr marL="666750" lvl="1" indent="-195263" defTabSz="762000" eaLnBrk="0" hangingPunct="0">
              <a:lnSpc>
                <a:spcPct val="90000"/>
              </a:lnSpc>
              <a:buClr>
                <a:schemeClr val="accent1"/>
              </a:buClr>
              <a:buSzPct val="75000"/>
              <a:buFontTx/>
              <a:buChar char="•"/>
            </a:pPr>
            <a:r>
              <a:rPr lang="en-US" sz="2000" dirty="0">
                <a:latin typeface="Times"/>
              </a:rPr>
              <a:t>Needs Link tear down </a:t>
            </a:r>
          </a:p>
          <a:p>
            <a:pPr marL="1123950" lvl="2" indent="-195263" defTabSz="762000" eaLnBrk="0" hangingPunct="0">
              <a:lnSpc>
                <a:spcPct val="90000"/>
              </a:lnSpc>
              <a:buClr>
                <a:schemeClr val="accent1"/>
              </a:buClr>
              <a:buSzPct val="75000"/>
              <a:buFontTx/>
              <a:buChar char="•"/>
            </a:pPr>
            <a:r>
              <a:rPr lang="en-US" sz="2000" dirty="0">
                <a:latin typeface="Times"/>
              </a:rPr>
              <a:t>IEEE 802.21 can  help here</a:t>
            </a:r>
          </a:p>
          <a:p>
            <a:pPr marL="666750" lvl="1" indent="-195263" defTabSz="762000" eaLnBrk="0" hangingPunct="0">
              <a:lnSpc>
                <a:spcPct val="90000"/>
              </a:lnSpc>
              <a:buClr>
                <a:schemeClr val="accent1"/>
              </a:buClr>
              <a:buSzPct val="75000"/>
            </a:pPr>
            <a:endParaRPr lang="en-US" sz="1000" dirty="0">
              <a:latin typeface="Times"/>
            </a:endParaRPr>
          </a:p>
          <a:p>
            <a:pPr marL="280988" indent="-280988" defTabSz="762000" eaLnBrk="0" hangingPunct="0">
              <a:lnSpc>
                <a:spcPct val="90000"/>
              </a:lnSpc>
              <a:spcBef>
                <a:spcPct val="40000"/>
              </a:spcBef>
              <a:buClr>
                <a:schemeClr val="accent1"/>
              </a:buClr>
              <a:buFontTx/>
              <a:buChar char="•"/>
            </a:pPr>
            <a:r>
              <a:rPr lang="en-US" sz="2000" dirty="0">
                <a:latin typeface="Times"/>
              </a:rPr>
              <a:t>Configuration of same IP address/prefix on the new interface</a:t>
            </a:r>
          </a:p>
          <a:p>
            <a:pPr marL="666750" lvl="1" indent="-195263" defTabSz="762000" eaLnBrk="0" hangingPunct="0">
              <a:lnSpc>
                <a:spcPct val="90000"/>
              </a:lnSpc>
              <a:buClr>
                <a:schemeClr val="accent1"/>
              </a:buClr>
              <a:buSzPct val="75000"/>
              <a:buFontTx/>
              <a:buChar char="•"/>
            </a:pPr>
            <a:r>
              <a:rPr lang="en-US" sz="2000" dirty="0">
                <a:latin typeface="Times"/>
              </a:rPr>
              <a:t>Stateless auto-configuration may not guarantee this through </a:t>
            </a:r>
            <a:r>
              <a:rPr lang="en-US" sz="2000" dirty="0" smtClean="0">
                <a:latin typeface="Times"/>
              </a:rPr>
              <a:t>only RA </a:t>
            </a:r>
            <a:r>
              <a:rPr lang="en-US" sz="2000" dirty="0">
                <a:latin typeface="Times"/>
              </a:rPr>
              <a:t>prefix as the MN interface ID changes</a:t>
            </a:r>
          </a:p>
          <a:p>
            <a:pPr marL="666750" lvl="1" indent="-195263" defTabSz="762000" eaLnBrk="0" hangingPunct="0">
              <a:lnSpc>
                <a:spcPct val="90000"/>
              </a:lnSpc>
              <a:buClr>
                <a:schemeClr val="accent1"/>
              </a:buClr>
              <a:buSzPct val="75000"/>
              <a:buFontTx/>
              <a:buChar char="•"/>
            </a:pPr>
            <a:r>
              <a:rPr lang="en-US" sz="2000" dirty="0">
                <a:latin typeface="Times"/>
              </a:rPr>
              <a:t>Thus it needs new </a:t>
            </a:r>
            <a:r>
              <a:rPr lang="en-US" sz="2000" dirty="0" smtClean="0">
                <a:latin typeface="Times"/>
              </a:rPr>
              <a:t>mechanism and an </a:t>
            </a:r>
            <a:r>
              <a:rPr lang="en-US" sz="2000" dirty="0">
                <a:latin typeface="Times"/>
              </a:rPr>
              <a:t>opportunity for IEEE 802.21 </a:t>
            </a:r>
          </a:p>
          <a:p>
            <a:pPr marL="666750" lvl="1" indent="-195263" defTabSz="762000" eaLnBrk="0" hangingPunct="0">
              <a:lnSpc>
                <a:spcPct val="90000"/>
              </a:lnSpc>
              <a:buClr>
                <a:schemeClr val="accent1"/>
              </a:buClr>
              <a:buSzPct val="75000"/>
            </a:pPr>
            <a:endParaRPr lang="en-US" sz="1000" dirty="0">
              <a:latin typeface="Times"/>
            </a:endParaRPr>
          </a:p>
          <a:p>
            <a:pPr marL="280988" indent="-280988" defTabSz="762000" eaLnBrk="0" hangingPunct="0">
              <a:lnSpc>
                <a:spcPct val="90000"/>
              </a:lnSpc>
              <a:spcBef>
                <a:spcPct val="40000"/>
              </a:spcBef>
              <a:buClr>
                <a:schemeClr val="accent1"/>
              </a:buClr>
              <a:buFontTx/>
              <a:buChar char="•"/>
            </a:pPr>
            <a:r>
              <a:rPr lang="en-US" sz="2000" dirty="0">
                <a:latin typeface="Times"/>
              </a:rPr>
              <a:t>One Interface active at a time</a:t>
            </a:r>
          </a:p>
          <a:p>
            <a:pPr marL="666750" lvl="1" indent="-195263" defTabSz="762000" eaLnBrk="0" hangingPunct="0">
              <a:lnSpc>
                <a:spcPct val="90000"/>
              </a:lnSpc>
              <a:buClr>
                <a:schemeClr val="accent1"/>
              </a:buClr>
              <a:buSzPct val="75000"/>
              <a:buFontTx/>
              <a:buChar char="•"/>
            </a:pPr>
            <a:r>
              <a:rPr lang="en-US" sz="2000" dirty="0">
                <a:latin typeface="Times"/>
              </a:rPr>
              <a:t>Interface Identifier Option is sent as part of the PBU </a:t>
            </a:r>
            <a:r>
              <a:rPr lang="en-US" sz="2000" dirty="0" smtClean="0">
                <a:latin typeface="Times"/>
              </a:rPr>
              <a:t>which tells </a:t>
            </a:r>
            <a:r>
              <a:rPr lang="en-US" sz="2000" dirty="0" smtClean="0">
                <a:latin typeface="Times"/>
              </a:rPr>
              <a:t>LMA that the MN is using a different type of interface </a:t>
            </a:r>
          </a:p>
          <a:p>
            <a:pPr marL="1123950" lvl="2" indent="-195263" defTabSz="762000" eaLnBrk="0" hangingPunct="0">
              <a:lnSpc>
                <a:spcPct val="90000"/>
              </a:lnSpc>
              <a:buClr>
                <a:schemeClr val="accent1"/>
              </a:buClr>
              <a:buSzPct val="75000"/>
              <a:buFontTx/>
              <a:buChar char="•"/>
            </a:pPr>
            <a:r>
              <a:rPr lang="en-US" sz="2000" dirty="0" smtClean="0">
                <a:latin typeface="Times"/>
              </a:rPr>
              <a:t>An </a:t>
            </a:r>
            <a:r>
              <a:rPr lang="en-US" sz="2000" dirty="0">
                <a:latin typeface="Times"/>
              </a:rPr>
              <a:t>opportunity for IEEE 802.21 to provide this </a:t>
            </a:r>
            <a:r>
              <a:rPr lang="en-US" sz="2000" dirty="0" smtClean="0">
                <a:latin typeface="Times"/>
              </a:rPr>
              <a:t>info</a:t>
            </a:r>
          </a:p>
        </p:txBody>
      </p:sp>
      <p:sp>
        <p:nvSpPr>
          <p:cNvPr id="47107" name="Slide Number Placeholder 3"/>
          <p:cNvSpPr>
            <a:spLocks noGrp="1"/>
          </p:cNvSpPr>
          <p:nvPr>
            <p:ph type="sldNum" sz="quarter" idx="11"/>
          </p:nvPr>
        </p:nvSpPr>
        <p:spPr>
          <a:noFill/>
        </p:spPr>
        <p:txBody>
          <a:bodyPr/>
          <a:lstStyle/>
          <a:p>
            <a:fld id="{692BDF37-6D96-48EC-9FE5-71C0B673DE8E}" type="slidenum">
              <a:rPr lang="en-US" smtClean="0">
                <a:latin typeface="Times"/>
              </a:rPr>
              <a:pPr/>
              <a:t>15</a:t>
            </a:fld>
            <a:endParaRPr lang="en-US" smtClean="0">
              <a:latin typeface="Time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Number Placeholder 4"/>
          <p:cNvSpPr>
            <a:spLocks noGrp="1"/>
          </p:cNvSpPr>
          <p:nvPr>
            <p:ph type="sldNum" sz="quarter" idx="11"/>
          </p:nvPr>
        </p:nvSpPr>
        <p:spPr>
          <a:noFill/>
        </p:spPr>
        <p:txBody>
          <a:bodyPr/>
          <a:lstStyle/>
          <a:p>
            <a:fld id="{A16C5759-29BB-49B0-8A78-2FB81E7C5165}" type="slidenum">
              <a:rPr lang="en-US" smtClean="0">
                <a:latin typeface="Times"/>
              </a:rPr>
              <a:pPr/>
              <a:t>2</a:t>
            </a:fld>
            <a:endParaRPr lang="en-US" smtClean="0">
              <a:latin typeface="Times"/>
            </a:endParaRPr>
          </a:p>
        </p:txBody>
      </p:sp>
      <p:sp>
        <p:nvSpPr>
          <p:cNvPr id="17410" name="Rectangle 2"/>
          <p:cNvSpPr>
            <a:spLocks noGrp="1" noChangeArrowheads="1"/>
          </p:cNvSpPr>
          <p:nvPr>
            <p:ph type="body" idx="1"/>
          </p:nvPr>
        </p:nvSpPr>
        <p:spPr>
          <a:xfrm>
            <a:off x="381000" y="990600"/>
            <a:ext cx="8493125" cy="5334000"/>
          </a:xfrm>
          <a:solidFill>
            <a:srgbClr val="66CCFF"/>
          </a:solidFill>
        </p:spPr>
        <p:txBody>
          <a:bodyPr/>
          <a:lstStyle/>
          <a:p>
            <a:pPr lvl="1" eaLnBrk="1" hangingPunct="1">
              <a:lnSpc>
                <a:spcPct val="80000"/>
              </a:lnSpc>
              <a:buFontTx/>
              <a:buNone/>
            </a:pPr>
            <a:r>
              <a:rPr lang="en-US" sz="1800" b="1" smtClean="0">
                <a:cs typeface="Times New Roman" pitchFamily="18" charset="0"/>
              </a:rPr>
              <a:t>IEEE 802.21 presentation release statements</a:t>
            </a:r>
            <a:endParaRPr lang="en-US" sz="1800" smtClean="0">
              <a:cs typeface="Times New Roman" pitchFamily="18" charset="0"/>
            </a:endParaRPr>
          </a:p>
          <a:p>
            <a:pPr algn="just" eaLnBrk="1" hangingPunct="1">
              <a:lnSpc>
                <a:spcPct val="80000"/>
              </a:lnSpc>
              <a:buClr>
                <a:srgbClr val="FAFD00"/>
              </a:buClr>
              <a:buSzPct val="200000"/>
              <a:buFontTx/>
              <a:buNone/>
            </a:pPr>
            <a:r>
              <a:rPr lang="en-US" sz="1600" smtClean="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lnSpc>
                <a:spcPct val="80000"/>
              </a:lnSpc>
              <a:buClr>
                <a:srgbClr val="FAFD00"/>
              </a:buClr>
              <a:buSzPct val="200000"/>
              <a:buFontTx/>
              <a:buNone/>
            </a:pPr>
            <a:r>
              <a:rPr lang="en-US" sz="1600" smtClean="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1600" smtClean="0">
                <a:latin typeface="Times New Roman" pitchFamily="18" charset="0"/>
                <a:cs typeface="Times New Roman" pitchFamily="18" charset="0"/>
              </a:rPr>
              <a:t>’</a:t>
            </a:r>
            <a:r>
              <a:rPr lang="en-US" sz="1600" smtClean="0">
                <a:cs typeface="Times New Roman" pitchFamily="18" charset="0"/>
              </a:rPr>
              <a:t>s name any IEEE Standards publication even though it may include portions of this contribution; and at the IEEE</a:t>
            </a:r>
            <a:r>
              <a:rPr lang="en-US" sz="1600" smtClean="0">
                <a:latin typeface="Times New Roman" pitchFamily="18" charset="0"/>
                <a:cs typeface="Times New Roman" pitchFamily="18" charset="0"/>
              </a:rPr>
              <a:t>’</a:t>
            </a:r>
            <a:r>
              <a:rPr lang="en-US" sz="1600" smtClean="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eaLnBrk="1" hangingPunct="1">
              <a:lnSpc>
                <a:spcPct val="80000"/>
              </a:lnSpc>
              <a:buClr>
                <a:srgbClr val="FAFD00"/>
              </a:buClr>
              <a:buSzPct val="200000"/>
              <a:buFontTx/>
              <a:buNone/>
            </a:pPr>
            <a:r>
              <a:rPr lang="en-US" sz="1600" smtClean="0">
                <a:cs typeface="Times New Roman" pitchFamily="18" charset="0"/>
              </a:rPr>
              <a:t>The contributor is familiar with IEEE patent policy, as outlined in </a:t>
            </a:r>
            <a:r>
              <a:rPr lang="en-US" sz="1600" smtClean="0">
                <a:cs typeface="Times New Roman" pitchFamily="18" charset="0"/>
                <a:hlinkClick r:id="rId3"/>
              </a:rPr>
              <a:t>Section 6.3 of the IEEE-SA Standards Board Operations Manual</a:t>
            </a:r>
            <a:r>
              <a:rPr lang="en-US" sz="1600" smtClean="0">
                <a:solidFill>
                  <a:srgbClr val="000099"/>
                </a:solidFill>
                <a:cs typeface="Times New Roman" pitchFamily="18" charset="0"/>
              </a:rPr>
              <a:t> </a:t>
            </a:r>
            <a:r>
              <a:rPr lang="en-US" sz="1600" smtClean="0">
                <a:cs typeface="Times New Roman" pitchFamily="18" charset="0"/>
              </a:rPr>
              <a:t>&lt;</a:t>
            </a:r>
            <a:r>
              <a:rPr lang="en-US" sz="1600" smtClean="0">
                <a:cs typeface="Times New Roman" pitchFamily="18" charset="0"/>
                <a:hlinkClick r:id="rId3"/>
              </a:rPr>
              <a:t>http://standards.ieee.org/guides/opman/sect6.html#6.3</a:t>
            </a:r>
            <a:r>
              <a:rPr lang="en-US" sz="1600" smtClean="0">
                <a:cs typeface="Times New Roman" pitchFamily="18" charset="0"/>
              </a:rPr>
              <a:t>&gt; and in </a:t>
            </a:r>
            <a:r>
              <a:rPr lang="en-US" sz="1600" i="1" smtClean="0">
                <a:cs typeface="Times New Roman" pitchFamily="18" charset="0"/>
              </a:rPr>
              <a:t>Understanding Patent Issues During IEEE Standards Development</a:t>
            </a:r>
            <a:r>
              <a:rPr lang="en-US" sz="1600" smtClean="0">
                <a:cs typeface="Times New Roman" pitchFamily="18" charset="0"/>
              </a:rPr>
              <a:t> </a:t>
            </a:r>
            <a:r>
              <a:rPr lang="en-US" sz="1600" smtClean="0">
                <a:cs typeface="Times New Roman" pitchFamily="18" charset="0"/>
                <a:hlinkClick r:id="rId4"/>
              </a:rPr>
              <a:t>http://standards.ieee.org/board/pat/guide.html</a:t>
            </a:r>
            <a:r>
              <a:rPr lang="en-US" sz="1600" smtClean="0">
                <a:cs typeface="Times New Roman" pitchFamily="18" charset="0"/>
              </a:rPr>
              <a:t>&gt;</a:t>
            </a:r>
            <a:r>
              <a:rPr lang="en-US" sz="1600" smtClean="0">
                <a:latin typeface="Times New Roman" pitchFamily="18" charset="0"/>
                <a:cs typeface="Times New Roman" pitchFamily="18" charset="0"/>
              </a:rPr>
              <a:t> </a:t>
            </a:r>
            <a:endParaRPr lang="en-US" sz="1600" smtClean="0"/>
          </a:p>
        </p:txBody>
      </p:sp>
      <p:sp>
        <p:nvSpPr>
          <p:cNvPr id="17411"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b="1" dirty="0">
                <a:latin typeface="Times"/>
                <a:cs typeface="Times New Roman" pitchFamily="18" charset="0"/>
              </a:rPr>
              <a:t>IEEE 802.21 presentation release statements</a:t>
            </a:r>
            <a:endParaRPr lang="en-US" dirty="0">
              <a:latin typeface="Times"/>
              <a:cs typeface="Times New Roman" pitchFamily="18" charset="0"/>
            </a:endParaRPr>
          </a:p>
          <a:p>
            <a:pPr marL="280988" indent="-280988" algn="just" defTabSz="762000">
              <a:lnSpc>
                <a:spcPct val="80000"/>
              </a:lnSpc>
              <a:spcBef>
                <a:spcPct val="40000"/>
              </a:spcBef>
              <a:buClr>
                <a:srgbClr val="FAFD00"/>
              </a:buClr>
              <a:buSzPct val="200000"/>
            </a:pPr>
            <a:r>
              <a:rPr lang="en-US" sz="2000" dirty="0">
                <a:latin typeface="Times"/>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2000" dirty="0">
                <a:latin typeface="Times"/>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dirty="0">
                <a:cs typeface="Times New Roman" pitchFamily="18" charset="0"/>
              </a:rPr>
              <a:t>’</a:t>
            </a:r>
            <a:r>
              <a:rPr lang="en-US" sz="2000" dirty="0">
                <a:latin typeface="Times"/>
                <a:cs typeface="Times New Roman" pitchFamily="18" charset="0"/>
              </a:rPr>
              <a:t>s name any IEEE Standards publication even though it may include portions of this contribution; and at the IEEE</a:t>
            </a:r>
            <a:r>
              <a:rPr lang="en-US" sz="2000" dirty="0">
                <a:cs typeface="Times New Roman" pitchFamily="18" charset="0"/>
              </a:rPr>
              <a:t>’</a:t>
            </a:r>
            <a:r>
              <a:rPr lang="en-US" sz="2000" dirty="0">
                <a:latin typeface="Times"/>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2000" dirty="0">
                <a:latin typeface="Times"/>
                <a:cs typeface="Times New Roman" pitchFamily="18" charset="0"/>
              </a:rPr>
              <a:t>The contributor is familiar with IEEE patent policy, as stated in </a:t>
            </a:r>
            <a:r>
              <a:rPr lang="en-US" sz="2000" dirty="0">
                <a:latin typeface="Times"/>
                <a:cs typeface="Times New Roman" pitchFamily="18" charset="0"/>
                <a:hlinkClick r:id="rId3"/>
              </a:rPr>
              <a:t>Section 6 of the IEEE-SA Standards Board bylaws</a:t>
            </a:r>
            <a:r>
              <a:rPr lang="en-US" sz="2000" dirty="0">
                <a:solidFill>
                  <a:srgbClr val="000099"/>
                </a:solidFill>
                <a:latin typeface="Times"/>
                <a:cs typeface="Times New Roman" pitchFamily="18" charset="0"/>
              </a:rPr>
              <a:t> </a:t>
            </a:r>
            <a:r>
              <a:rPr lang="en-US" sz="2000" dirty="0">
                <a:latin typeface="Times"/>
                <a:cs typeface="Times New Roman" pitchFamily="18" charset="0"/>
              </a:rPr>
              <a:t>&lt;</a:t>
            </a:r>
            <a:r>
              <a:rPr lang="en-US" sz="2000" dirty="0">
                <a:latin typeface="Times"/>
                <a:cs typeface="Times New Roman" pitchFamily="18" charset="0"/>
                <a:hlinkClick r:id="rId5"/>
              </a:rPr>
              <a:t>http://standards.ieee.org/guides/bylaws/sect6-7.html#6</a:t>
            </a:r>
            <a:r>
              <a:rPr lang="en-US" sz="2000" dirty="0">
                <a:latin typeface="Times"/>
                <a:cs typeface="Times New Roman" pitchFamily="18" charset="0"/>
              </a:rPr>
              <a:t>&gt; and in </a:t>
            </a:r>
            <a:r>
              <a:rPr lang="en-US" sz="2000" i="1" dirty="0">
                <a:latin typeface="Times"/>
                <a:cs typeface="Times New Roman" pitchFamily="18" charset="0"/>
              </a:rPr>
              <a:t>Understanding Patent Issues During IEEE Standards Development</a:t>
            </a:r>
            <a:r>
              <a:rPr lang="en-US" sz="2000" dirty="0">
                <a:latin typeface="Times"/>
                <a:cs typeface="Times New Roman" pitchFamily="18" charset="0"/>
              </a:rPr>
              <a:t> </a:t>
            </a:r>
            <a:r>
              <a:rPr lang="en-US" sz="2000" dirty="0">
                <a:latin typeface="Times"/>
                <a:cs typeface="Times New Roman" pitchFamily="18" charset="0"/>
                <a:hlinkClick r:id="rId6"/>
              </a:rPr>
              <a:t>http://standards.ieee.org/board/pat/faq.pdf</a:t>
            </a:r>
            <a:r>
              <a:rPr lang="en-US" sz="2000" dirty="0">
                <a:latin typeface="Times"/>
                <a:cs typeface="Times New Roman" pitchFamily="18" charset="0"/>
              </a:rPr>
              <a:t>&gt;</a:t>
            </a:r>
            <a:r>
              <a:rPr lang="en-US" sz="2000" dirty="0">
                <a:cs typeface="Times New Roman" pitchFamily="18" charset="0"/>
              </a:rPr>
              <a:t> </a:t>
            </a:r>
            <a:endParaRPr lang="en-US" sz="2000" dirty="0">
              <a:latin typeface="Time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p:txBody>
          <a:bodyPr/>
          <a:lstStyle/>
          <a:p>
            <a:r>
              <a:rPr lang="en-US" smtClean="0"/>
              <a:t>Introduction</a:t>
            </a:r>
          </a:p>
        </p:txBody>
      </p:sp>
      <p:sp>
        <p:nvSpPr>
          <p:cNvPr id="19458" name="Rectangle 3"/>
          <p:cNvSpPr>
            <a:spLocks noGrp="1" noChangeArrowheads="1"/>
          </p:cNvSpPr>
          <p:nvPr>
            <p:ph type="body" idx="4294967295"/>
          </p:nvPr>
        </p:nvSpPr>
        <p:spPr/>
        <p:txBody>
          <a:bodyPr/>
          <a:lstStyle/>
          <a:p>
            <a:r>
              <a:rPr lang="en-US" dirty="0" smtClean="0"/>
              <a:t> PMIP has become a de-facto mobility management protocol in 3GPP (SAE/LTE) and </a:t>
            </a:r>
            <a:r>
              <a:rPr lang="en-US" dirty="0" err="1" smtClean="0"/>
              <a:t>Wi</a:t>
            </a:r>
            <a:r>
              <a:rPr lang="en-US" dirty="0" smtClean="0"/>
              <a:t>-MAX Forum (NWG) </a:t>
            </a:r>
          </a:p>
          <a:p>
            <a:endParaRPr lang="en-US" dirty="0" smtClean="0"/>
          </a:p>
          <a:p>
            <a:r>
              <a:rPr lang="en-US" dirty="0" smtClean="0"/>
              <a:t> We </a:t>
            </a:r>
            <a:r>
              <a:rPr lang="en-US" dirty="0" smtClean="0"/>
              <a:t>included PMIP call flow using IEEE 802.21 </a:t>
            </a:r>
            <a:r>
              <a:rPr lang="en-US" dirty="0" smtClean="0"/>
              <a:t>in our specification (Appendix)</a:t>
            </a:r>
          </a:p>
          <a:p>
            <a:endParaRPr lang="en-US" dirty="0" smtClean="0"/>
          </a:p>
          <a:p>
            <a:r>
              <a:rPr lang="en-US" dirty="0" smtClean="0"/>
              <a:t>It’s time</a:t>
            </a:r>
            <a:r>
              <a:rPr lang="en-US" dirty="0" smtClean="0"/>
              <a:t> to  </a:t>
            </a:r>
            <a:r>
              <a:rPr lang="en-US" dirty="0" smtClean="0"/>
              <a:t>look into the goals and issues of PMIP and </a:t>
            </a:r>
            <a:r>
              <a:rPr lang="en-US" dirty="0" smtClean="0"/>
              <a:t>in  particular, how </a:t>
            </a:r>
            <a:r>
              <a:rPr lang="en-US" dirty="0" smtClean="0"/>
              <a:t>IEEE 802.21 can help optimizing the seamless handover in different scenarios</a:t>
            </a:r>
          </a:p>
          <a:p>
            <a:pPr>
              <a:buFontTx/>
              <a:buNone/>
            </a:pPr>
            <a:endParaRPr lang="en-US" sz="2000" dirty="0" smtClean="0"/>
          </a:p>
          <a:p>
            <a:r>
              <a:rPr lang="en-US" dirty="0" smtClean="0"/>
              <a:t> IETF has currently defined PMIP for single interface handover </a:t>
            </a:r>
          </a:p>
          <a:p>
            <a:pPr lvl="1"/>
            <a:r>
              <a:rPr lang="en-US" dirty="0" smtClean="0"/>
              <a:t>New discussions has started for dual-interface and support for multi-homing </a:t>
            </a:r>
          </a:p>
        </p:txBody>
      </p:sp>
      <p:sp>
        <p:nvSpPr>
          <p:cNvPr id="19459" name="Slide Number Placeholder 3"/>
          <p:cNvSpPr>
            <a:spLocks noGrp="1"/>
          </p:cNvSpPr>
          <p:nvPr>
            <p:ph type="sldNum" sz="quarter" idx="11"/>
          </p:nvPr>
        </p:nvSpPr>
        <p:spPr>
          <a:noFill/>
        </p:spPr>
        <p:txBody>
          <a:bodyPr/>
          <a:lstStyle/>
          <a:p>
            <a:fld id="{2D75ECCE-3522-4665-96BE-AB29FA670C94}" type="slidenum">
              <a:rPr lang="en-US" smtClean="0">
                <a:latin typeface="Times"/>
              </a:rPr>
              <a:pPr/>
              <a:t>3</a:t>
            </a:fld>
            <a:endParaRPr lang="en-US" smtClean="0">
              <a:latin typeface="Time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0" name="Object 2"/>
          <p:cNvGraphicFramePr>
            <a:graphicFrameLocks noGrp="1" noChangeAspect="1"/>
          </p:cNvGraphicFramePr>
          <p:nvPr>
            <p:ph idx="1"/>
          </p:nvPr>
        </p:nvGraphicFramePr>
        <p:xfrm>
          <a:off x="1331913" y="1052513"/>
          <a:ext cx="6408737" cy="4514850"/>
        </p:xfrm>
        <a:graphic>
          <a:graphicData uri="http://schemas.openxmlformats.org/presentationml/2006/ole">
            <p:oleObj spid="_x0000_s32770" name="Visio" r:id="rId4" imgW="10762793" imgH="7582510" progId="">
              <p:embed/>
            </p:oleObj>
          </a:graphicData>
        </a:graphic>
      </p:graphicFrame>
      <p:sp>
        <p:nvSpPr>
          <p:cNvPr id="32771" name="Rectangle 3"/>
          <p:cNvSpPr>
            <a:spLocks noGrp="1" noChangeArrowheads="1"/>
          </p:cNvSpPr>
          <p:nvPr>
            <p:ph type="title"/>
          </p:nvPr>
        </p:nvSpPr>
        <p:spPr>
          <a:xfrm>
            <a:off x="928688" y="0"/>
            <a:ext cx="7772400" cy="685800"/>
          </a:xfrm>
        </p:spPr>
        <p:txBody>
          <a:bodyPr/>
          <a:lstStyle/>
          <a:p>
            <a:r>
              <a:rPr lang="en-US" altLang="ja-JP" sz="4000" smtClean="0">
                <a:latin typeface="Arial Black" pitchFamily="34" charset="0"/>
                <a:ea typeface="ＭＳ Ｐゴシック"/>
                <a:cs typeface="ＭＳ Ｐゴシック"/>
              </a:rPr>
              <a:t>Proxy Mobile IPv6 Basics </a:t>
            </a:r>
          </a:p>
        </p:txBody>
      </p:sp>
      <p:pic>
        <p:nvPicPr>
          <p:cNvPr id="3076" name="Picture 4"/>
          <p:cNvPicPr>
            <a:picLocks noChangeAspect="1" noChangeArrowheads="1"/>
          </p:cNvPicPr>
          <p:nvPr/>
        </p:nvPicPr>
        <p:blipFill>
          <a:blip r:embed="rId5"/>
          <a:srcRect/>
          <a:stretch>
            <a:fillRect/>
          </a:stretch>
        </p:blipFill>
        <p:spPr bwMode="auto">
          <a:xfrm>
            <a:off x="6296025" y="5287963"/>
            <a:ext cx="417513" cy="417512"/>
          </a:xfrm>
          <a:prstGeom prst="rect">
            <a:avLst/>
          </a:prstGeom>
          <a:noFill/>
          <a:ln w="9525" algn="ctr">
            <a:noFill/>
            <a:miter lim="800000"/>
            <a:headEnd/>
            <a:tailEnd/>
          </a:ln>
        </p:spPr>
      </p:pic>
      <p:sp>
        <p:nvSpPr>
          <p:cNvPr id="3077" name="AutoShape 5"/>
          <p:cNvSpPr>
            <a:spLocks noChangeArrowheads="1"/>
          </p:cNvSpPr>
          <p:nvPr/>
        </p:nvSpPr>
        <p:spPr bwMode="auto">
          <a:xfrm>
            <a:off x="3500438" y="5286375"/>
            <a:ext cx="2232025" cy="431800"/>
          </a:xfrm>
          <a:prstGeom prst="rightArrow">
            <a:avLst>
              <a:gd name="adj1" fmla="val 50000"/>
              <a:gd name="adj2" fmla="val 129228"/>
            </a:avLst>
          </a:prstGeom>
          <a:solidFill>
            <a:srgbClr val="99FFCC"/>
          </a:solidFill>
          <a:ln w="9525" algn="ctr">
            <a:solidFill>
              <a:schemeClr val="tx1"/>
            </a:solidFill>
            <a:miter lim="800000"/>
            <a:headEnd/>
            <a:tailEnd/>
          </a:ln>
        </p:spPr>
        <p:txBody>
          <a:bodyPr wrap="none" lIns="92075" tIns="46038" rIns="92075" bIns="46038" anchor="ctr"/>
          <a:lstStyle/>
          <a:p>
            <a:pPr marL="342900" indent="-342900" algn="ctr">
              <a:spcBef>
                <a:spcPct val="20000"/>
              </a:spcBef>
              <a:buClr>
                <a:schemeClr val="bg2"/>
              </a:buClr>
              <a:buSzPct val="75000"/>
              <a:buFont typeface="Wingdings" pitchFamily="2" charset="2"/>
              <a:buNone/>
            </a:pPr>
            <a:r>
              <a:rPr kumimoji="1" lang="en-US" altLang="ja-JP" sz="1600">
                <a:ea typeface="ＭＳ Ｐゴシック"/>
                <a:cs typeface="ＭＳ Ｐゴシック"/>
              </a:rPr>
              <a:t>Handoff</a:t>
            </a:r>
          </a:p>
        </p:txBody>
      </p:sp>
      <p:sp>
        <p:nvSpPr>
          <p:cNvPr id="3078" name="Text Box 6"/>
          <p:cNvSpPr txBox="1">
            <a:spLocks noChangeArrowheads="1"/>
          </p:cNvSpPr>
          <p:nvPr/>
        </p:nvSpPr>
        <p:spPr bwMode="auto">
          <a:xfrm>
            <a:off x="1571625" y="5214938"/>
            <a:ext cx="981075" cy="523875"/>
          </a:xfrm>
          <a:prstGeom prst="rect">
            <a:avLst/>
          </a:prstGeom>
          <a:noFill/>
          <a:ln w="9525">
            <a:noFill/>
            <a:miter lim="800000"/>
            <a:headEnd/>
            <a:tailEnd/>
          </a:ln>
        </p:spPr>
        <p:txBody>
          <a:bodyPr lIns="91423" tIns="45712" rIns="91423" bIns="45712">
            <a:spAutoFit/>
          </a:bodyPr>
          <a:lstStyle/>
          <a:p>
            <a:pPr algn="ctr"/>
            <a:r>
              <a:rPr kumimoji="1" lang="en-US" altLang="ja-JP" sz="1400">
                <a:ea typeface="ＭＳ Ｐゴシック"/>
                <a:cs typeface="ＭＳ Ｐゴシック"/>
              </a:rPr>
              <a:t>MN</a:t>
            </a:r>
          </a:p>
          <a:p>
            <a:pPr algn="ctr"/>
            <a:r>
              <a:rPr kumimoji="1" lang="ja-JP" altLang="en-US" sz="1400">
                <a:ea typeface="ＭＳ Ｐゴシック"/>
                <a:cs typeface="ＭＳ Ｐゴシック"/>
              </a:rPr>
              <a:t>（</a:t>
            </a:r>
            <a:r>
              <a:rPr kumimoji="1" lang="en-US" altLang="ja-JP" sz="1400">
                <a:ea typeface="ＭＳ Ｐゴシック"/>
                <a:cs typeface="ＭＳ Ｐゴシック"/>
              </a:rPr>
              <a:t>IP#1</a:t>
            </a:r>
            <a:r>
              <a:rPr kumimoji="1" lang="ja-JP" altLang="en-US" sz="1400">
                <a:ea typeface="ＭＳ Ｐゴシック"/>
                <a:cs typeface="ＭＳ Ｐゴシック"/>
              </a:rPr>
              <a:t>）</a:t>
            </a:r>
          </a:p>
        </p:txBody>
      </p:sp>
      <p:pic>
        <p:nvPicPr>
          <p:cNvPr id="3079" name="Picture 7"/>
          <p:cNvPicPr>
            <a:picLocks noChangeAspect="1" noChangeArrowheads="1"/>
          </p:cNvPicPr>
          <p:nvPr/>
        </p:nvPicPr>
        <p:blipFill>
          <a:blip r:embed="rId5"/>
          <a:srcRect/>
          <a:stretch>
            <a:fillRect/>
          </a:stretch>
        </p:blipFill>
        <p:spPr bwMode="auto">
          <a:xfrm>
            <a:off x="2408238" y="5287963"/>
            <a:ext cx="417512" cy="417512"/>
          </a:xfrm>
          <a:prstGeom prst="rect">
            <a:avLst/>
          </a:prstGeom>
          <a:noFill/>
          <a:ln w="9525" algn="ctr">
            <a:noFill/>
            <a:miter lim="800000"/>
            <a:headEnd/>
            <a:tailEnd/>
          </a:ln>
        </p:spPr>
      </p:pic>
      <p:sp>
        <p:nvSpPr>
          <p:cNvPr id="3080" name="AutoShape 8"/>
          <p:cNvSpPr>
            <a:spLocks noChangeArrowheads="1"/>
          </p:cNvSpPr>
          <p:nvPr/>
        </p:nvSpPr>
        <p:spPr bwMode="auto">
          <a:xfrm>
            <a:off x="6858000" y="4071938"/>
            <a:ext cx="1800225" cy="646112"/>
          </a:xfrm>
          <a:prstGeom prst="wedgeRoundRectCallout">
            <a:avLst>
              <a:gd name="adj1" fmla="val -66667"/>
              <a:gd name="adj2" fmla="val 149509"/>
              <a:gd name="adj3" fmla="val 16667"/>
            </a:avLst>
          </a:prstGeom>
          <a:solidFill>
            <a:srgbClr val="FF9900"/>
          </a:solidFill>
          <a:ln w="9525">
            <a:solidFill>
              <a:schemeClr val="tx1"/>
            </a:solidFill>
            <a:miter lim="800000"/>
            <a:headEnd/>
            <a:tailEnd/>
          </a:ln>
        </p:spPr>
        <p:txBody>
          <a:bodyPr anchor="ctr"/>
          <a:lstStyle/>
          <a:p>
            <a:pPr algn="ctr"/>
            <a:r>
              <a:rPr kumimoji="1" lang="en-US" altLang="ja-JP" sz="1200">
                <a:latin typeface="Tahoma" pitchFamily="34" charset="0"/>
                <a:ea typeface="ＭＳ Ｐゴシック"/>
                <a:cs typeface="ＭＳ Ｐゴシック"/>
              </a:rPr>
              <a:t>Network attachment and access authentication</a:t>
            </a:r>
          </a:p>
        </p:txBody>
      </p:sp>
      <p:sp>
        <p:nvSpPr>
          <p:cNvPr id="3081" name="Line 9"/>
          <p:cNvSpPr>
            <a:spLocks noChangeShapeType="1"/>
          </p:cNvSpPr>
          <p:nvPr/>
        </p:nvSpPr>
        <p:spPr bwMode="auto">
          <a:xfrm>
            <a:off x="5648325" y="4208463"/>
            <a:ext cx="647700" cy="1152525"/>
          </a:xfrm>
          <a:prstGeom prst="line">
            <a:avLst/>
          </a:prstGeom>
          <a:noFill/>
          <a:ln w="28575">
            <a:solidFill>
              <a:srgbClr val="008000"/>
            </a:solidFill>
            <a:round/>
            <a:headEnd/>
            <a:tailEnd type="triangle" w="med" len="med"/>
          </a:ln>
        </p:spPr>
        <p:txBody>
          <a:bodyPr lIns="92075" tIns="46038" rIns="92075" bIns="46038"/>
          <a:lstStyle/>
          <a:p>
            <a:endParaRPr lang="en-US"/>
          </a:p>
        </p:txBody>
      </p:sp>
      <p:sp>
        <p:nvSpPr>
          <p:cNvPr id="3082" name="AutoShape 10"/>
          <p:cNvSpPr>
            <a:spLocks noChangeArrowheads="1"/>
          </p:cNvSpPr>
          <p:nvPr/>
        </p:nvSpPr>
        <p:spPr bwMode="auto">
          <a:xfrm>
            <a:off x="4286250" y="3929063"/>
            <a:ext cx="1295400" cy="576262"/>
          </a:xfrm>
          <a:prstGeom prst="wedgeRoundRectCallout">
            <a:avLst>
              <a:gd name="adj1" fmla="val 98162"/>
              <a:gd name="adj2" fmla="val 239255"/>
              <a:gd name="adj3" fmla="val 16667"/>
            </a:avLst>
          </a:prstGeom>
          <a:solidFill>
            <a:srgbClr val="FF9900"/>
          </a:solidFill>
          <a:ln w="9525">
            <a:solidFill>
              <a:schemeClr val="tx1"/>
            </a:solidFill>
            <a:miter lim="800000"/>
            <a:headEnd/>
            <a:tailEnd/>
          </a:ln>
        </p:spPr>
        <p:txBody>
          <a:bodyPr anchor="ctr"/>
          <a:lstStyle/>
          <a:p>
            <a:pPr algn="ctr"/>
            <a:r>
              <a:rPr kumimoji="1" lang="en-US" altLang="ja-JP" sz="1200">
                <a:latin typeface="Tahoma" pitchFamily="34" charset="0"/>
                <a:ea typeface="ＭＳ Ｐゴシック"/>
                <a:cs typeface="ＭＳ Ｐゴシック"/>
              </a:rPr>
              <a:t>IP address allocation</a:t>
            </a:r>
          </a:p>
          <a:p>
            <a:pPr algn="ctr"/>
            <a:r>
              <a:rPr kumimoji="1" lang="en-US" altLang="ja-JP" sz="1200">
                <a:latin typeface="Tahoma" pitchFamily="34" charset="0"/>
                <a:ea typeface="ＭＳ Ｐゴシック"/>
                <a:cs typeface="ＭＳ Ｐゴシック"/>
              </a:rPr>
              <a:t>(IP#1)</a:t>
            </a:r>
          </a:p>
        </p:txBody>
      </p:sp>
      <p:sp>
        <p:nvSpPr>
          <p:cNvPr id="3083" name="Text Box 11"/>
          <p:cNvSpPr txBox="1">
            <a:spLocks noChangeArrowheads="1"/>
          </p:cNvSpPr>
          <p:nvPr/>
        </p:nvSpPr>
        <p:spPr bwMode="auto">
          <a:xfrm>
            <a:off x="6656388" y="5216525"/>
            <a:ext cx="1058862" cy="523875"/>
          </a:xfrm>
          <a:prstGeom prst="rect">
            <a:avLst/>
          </a:prstGeom>
          <a:noFill/>
          <a:ln w="9525">
            <a:noFill/>
            <a:miter lim="800000"/>
            <a:headEnd/>
            <a:tailEnd/>
          </a:ln>
        </p:spPr>
        <p:txBody>
          <a:bodyPr lIns="91423" tIns="45712" rIns="91423" bIns="45712">
            <a:spAutoFit/>
          </a:bodyPr>
          <a:lstStyle/>
          <a:p>
            <a:pPr algn="ctr"/>
            <a:r>
              <a:rPr kumimoji="1" lang="en-US" altLang="ja-JP" sz="1400">
                <a:ea typeface="ＭＳ Ｐゴシック"/>
                <a:cs typeface="ＭＳ Ｐゴシック"/>
              </a:rPr>
              <a:t>MN</a:t>
            </a:r>
          </a:p>
          <a:p>
            <a:pPr algn="ctr"/>
            <a:r>
              <a:rPr kumimoji="1" lang="ja-JP" altLang="en-US" sz="1400">
                <a:ea typeface="ＭＳ Ｐゴシック"/>
                <a:cs typeface="ＭＳ Ｐゴシック"/>
              </a:rPr>
              <a:t>（</a:t>
            </a:r>
            <a:r>
              <a:rPr kumimoji="1" lang="en-US" altLang="ja-JP" sz="1400">
                <a:ea typeface="ＭＳ Ｐゴシック"/>
                <a:cs typeface="ＭＳ Ｐゴシック"/>
              </a:rPr>
              <a:t>IP#1</a:t>
            </a:r>
            <a:r>
              <a:rPr kumimoji="1" lang="ja-JP" altLang="en-US" sz="1400">
                <a:ea typeface="ＭＳ Ｐゴシック"/>
                <a:cs typeface="ＭＳ Ｐゴシック"/>
              </a:rPr>
              <a:t>）</a:t>
            </a:r>
          </a:p>
        </p:txBody>
      </p:sp>
      <p:sp>
        <p:nvSpPr>
          <p:cNvPr id="3084" name="Line 12"/>
          <p:cNvSpPr>
            <a:spLocks noChangeShapeType="1"/>
          </p:cNvSpPr>
          <p:nvPr/>
        </p:nvSpPr>
        <p:spPr bwMode="auto">
          <a:xfrm>
            <a:off x="5864225" y="4137025"/>
            <a:ext cx="647700" cy="1152525"/>
          </a:xfrm>
          <a:prstGeom prst="line">
            <a:avLst/>
          </a:prstGeom>
          <a:noFill/>
          <a:ln w="28575">
            <a:solidFill>
              <a:schemeClr val="tx1"/>
            </a:solidFill>
            <a:round/>
            <a:headEnd type="triangle" w="med" len="med"/>
            <a:tailEnd type="triangle" w="med" len="med"/>
          </a:ln>
        </p:spPr>
        <p:txBody>
          <a:bodyPr lIns="92075" tIns="46038" rIns="92075" bIns="46038"/>
          <a:lstStyle/>
          <a:p>
            <a:endParaRPr lang="en-US"/>
          </a:p>
        </p:txBody>
      </p:sp>
      <p:sp>
        <p:nvSpPr>
          <p:cNvPr id="3085" name="Freeform 13"/>
          <p:cNvSpPr>
            <a:spLocks/>
          </p:cNvSpPr>
          <p:nvPr/>
        </p:nvSpPr>
        <p:spPr bwMode="auto">
          <a:xfrm>
            <a:off x="4567238" y="2263775"/>
            <a:ext cx="1873250" cy="3097213"/>
          </a:xfrm>
          <a:custGeom>
            <a:avLst/>
            <a:gdLst>
              <a:gd name="T0" fmla="*/ 1454578 w 1217"/>
              <a:gd name="T1" fmla="*/ 0 h 1814"/>
              <a:gd name="T2" fmla="*/ 547968 w 1217"/>
              <a:gd name="T3" fmla="*/ 153665 h 1814"/>
              <a:gd name="T4" fmla="*/ 58491 w 1217"/>
              <a:gd name="T5" fmla="*/ 309038 h 1814"/>
              <a:gd name="T6" fmla="*/ 198561 w 1217"/>
              <a:gd name="T7" fmla="*/ 619784 h 1814"/>
              <a:gd name="T8" fmla="*/ 477163 w 1217"/>
              <a:gd name="T9" fmla="*/ 1005655 h 1814"/>
              <a:gd name="T10" fmla="*/ 1873250 w 1217"/>
              <a:gd name="T11" fmla="*/ 3097213 h 1814"/>
              <a:gd name="T12" fmla="*/ 0 60000 65536"/>
              <a:gd name="T13" fmla="*/ 0 60000 65536"/>
              <a:gd name="T14" fmla="*/ 0 60000 65536"/>
              <a:gd name="T15" fmla="*/ 0 60000 65536"/>
              <a:gd name="T16" fmla="*/ 0 60000 65536"/>
              <a:gd name="T17" fmla="*/ 0 60000 65536"/>
              <a:gd name="T18" fmla="*/ 0 w 1217"/>
              <a:gd name="T19" fmla="*/ 0 h 1814"/>
              <a:gd name="T20" fmla="*/ 1217 w 1217"/>
              <a:gd name="T21" fmla="*/ 1814 h 1814"/>
            </a:gdLst>
            <a:ahLst/>
            <a:cxnLst>
              <a:cxn ang="T12">
                <a:pos x="T0" y="T1"/>
              </a:cxn>
              <a:cxn ang="T13">
                <a:pos x="T2" y="T3"/>
              </a:cxn>
              <a:cxn ang="T14">
                <a:pos x="T4" y="T5"/>
              </a:cxn>
              <a:cxn ang="T15">
                <a:pos x="T6" y="T7"/>
              </a:cxn>
              <a:cxn ang="T16">
                <a:pos x="T8" y="T9"/>
              </a:cxn>
              <a:cxn ang="T17">
                <a:pos x="T10" y="T11"/>
              </a:cxn>
            </a:cxnLst>
            <a:rect l="T18" t="T19" r="T20" b="T21"/>
            <a:pathLst>
              <a:path w="1217" h="1814">
                <a:moveTo>
                  <a:pt x="945" y="0"/>
                </a:moveTo>
                <a:cubicBezTo>
                  <a:pt x="726" y="30"/>
                  <a:pt x="507" y="60"/>
                  <a:pt x="356" y="90"/>
                </a:cubicBezTo>
                <a:cubicBezTo>
                  <a:pt x="205" y="120"/>
                  <a:pt x="76" y="135"/>
                  <a:pt x="38" y="181"/>
                </a:cubicBezTo>
                <a:cubicBezTo>
                  <a:pt x="0" y="227"/>
                  <a:pt x="84" y="295"/>
                  <a:pt x="129" y="363"/>
                </a:cubicBezTo>
                <a:cubicBezTo>
                  <a:pt x="174" y="431"/>
                  <a:pt x="129" y="347"/>
                  <a:pt x="310" y="589"/>
                </a:cubicBezTo>
                <a:cubicBezTo>
                  <a:pt x="491" y="831"/>
                  <a:pt x="854" y="1322"/>
                  <a:pt x="1217" y="1814"/>
                </a:cubicBezTo>
              </a:path>
            </a:pathLst>
          </a:custGeom>
          <a:noFill/>
          <a:ln w="28575">
            <a:solidFill>
              <a:srgbClr val="FF3300"/>
            </a:solidFill>
            <a:round/>
            <a:headEnd type="triangle" w="med" len="med"/>
            <a:tailEnd type="triangle" w="med" len="med"/>
          </a:ln>
        </p:spPr>
        <p:txBody>
          <a:bodyPr lIns="92075" tIns="46038" rIns="92075" bIns="46038"/>
          <a:lstStyle/>
          <a:p>
            <a:endParaRPr lang="en-US"/>
          </a:p>
        </p:txBody>
      </p:sp>
      <p:sp>
        <p:nvSpPr>
          <p:cNvPr id="3086" name="Freeform 14"/>
          <p:cNvSpPr>
            <a:spLocks/>
          </p:cNvSpPr>
          <p:nvPr/>
        </p:nvSpPr>
        <p:spPr bwMode="auto">
          <a:xfrm>
            <a:off x="2695575" y="2120900"/>
            <a:ext cx="3241675" cy="3095625"/>
          </a:xfrm>
          <a:custGeom>
            <a:avLst/>
            <a:gdLst>
              <a:gd name="T0" fmla="*/ 0 w 2177"/>
              <a:gd name="T1" fmla="*/ 3095625 h 1950"/>
              <a:gd name="T2" fmla="*/ 1148062 w 2177"/>
              <a:gd name="T3" fmla="*/ 1079500 h 1950"/>
              <a:gd name="T4" fmla="*/ 1620093 w 2177"/>
              <a:gd name="T5" fmla="*/ 503238 h 1950"/>
              <a:gd name="T6" fmla="*/ 2093613 w 2177"/>
              <a:gd name="T7" fmla="*/ 215900 h 1950"/>
              <a:gd name="T8" fmla="*/ 3241675 w 2177"/>
              <a:gd name="T9" fmla="*/ 0 h 1950"/>
              <a:gd name="T10" fmla="*/ 0 60000 65536"/>
              <a:gd name="T11" fmla="*/ 0 60000 65536"/>
              <a:gd name="T12" fmla="*/ 0 60000 65536"/>
              <a:gd name="T13" fmla="*/ 0 60000 65536"/>
              <a:gd name="T14" fmla="*/ 0 60000 65536"/>
              <a:gd name="T15" fmla="*/ 0 w 2177"/>
              <a:gd name="T16" fmla="*/ 0 h 1950"/>
              <a:gd name="T17" fmla="*/ 2177 w 2177"/>
              <a:gd name="T18" fmla="*/ 1950 h 1950"/>
            </a:gdLst>
            <a:ahLst/>
            <a:cxnLst>
              <a:cxn ang="T10">
                <a:pos x="T0" y="T1"/>
              </a:cxn>
              <a:cxn ang="T11">
                <a:pos x="T2" y="T3"/>
              </a:cxn>
              <a:cxn ang="T12">
                <a:pos x="T4" y="T5"/>
              </a:cxn>
              <a:cxn ang="T13">
                <a:pos x="T6" y="T7"/>
              </a:cxn>
              <a:cxn ang="T14">
                <a:pos x="T8" y="T9"/>
              </a:cxn>
            </a:cxnLst>
            <a:rect l="T15" t="T16" r="T17" b="T18"/>
            <a:pathLst>
              <a:path w="2177" h="1950">
                <a:moveTo>
                  <a:pt x="0" y="1950"/>
                </a:moveTo>
                <a:cubicBezTo>
                  <a:pt x="295" y="1451"/>
                  <a:pt x="590" y="952"/>
                  <a:pt x="771" y="680"/>
                </a:cubicBezTo>
                <a:cubicBezTo>
                  <a:pt x="952" y="408"/>
                  <a:pt x="982" y="408"/>
                  <a:pt x="1088" y="317"/>
                </a:cubicBezTo>
                <a:cubicBezTo>
                  <a:pt x="1194" y="226"/>
                  <a:pt x="1225" y="189"/>
                  <a:pt x="1406" y="136"/>
                </a:cubicBezTo>
                <a:cubicBezTo>
                  <a:pt x="1587" y="83"/>
                  <a:pt x="1882" y="41"/>
                  <a:pt x="2177" y="0"/>
                </a:cubicBezTo>
              </a:path>
            </a:pathLst>
          </a:custGeom>
          <a:noFill/>
          <a:ln w="28575">
            <a:solidFill>
              <a:srgbClr val="FF3300"/>
            </a:solidFill>
            <a:round/>
            <a:headEnd type="triangle" w="med" len="med"/>
            <a:tailEnd type="triangle" w="med" len="med"/>
          </a:ln>
        </p:spPr>
        <p:txBody>
          <a:bodyPr lIns="92075" tIns="46038" rIns="92075" bIns="46038"/>
          <a:lstStyle/>
          <a:p>
            <a:endParaRPr lang="en-US"/>
          </a:p>
        </p:txBody>
      </p:sp>
      <p:sp>
        <p:nvSpPr>
          <p:cNvPr id="3087" name="AutoShape 15"/>
          <p:cNvSpPr>
            <a:spLocks noChangeArrowheads="1"/>
          </p:cNvSpPr>
          <p:nvPr/>
        </p:nvSpPr>
        <p:spPr bwMode="auto">
          <a:xfrm rot="1741812">
            <a:off x="3775075" y="2479675"/>
            <a:ext cx="287338" cy="1298575"/>
          </a:xfrm>
          <a:prstGeom prst="can">
            <a:avLst>
              <a:gd name="adj" fmla="val 31468"/>
            </a:avLst>
          </a:prstGeom>
          <a:solidFill>
            <a:schemeClr val="accent1">
              <a:alpha val="50195"/>
            </a:schemeClr>
          </a:solidFill>
          <a:ln w="9525">
            <a:solidFill>
              <a:schemeClr val="tx1"/>
            </a:solidFill>
            <a:round/>
            <a:headEnd/>
            <a:tailEnd/>
          </a:ln>
        </p:spPr>
        <p:txBody>
          <a:bodyPr wrap="none" lIns="92075" tIns="46038" rIns="92075" bIns="46038" anchor="ctr"/>
          <a:lstStyle/>
          <a:p>
            <a:endParaRPr lang="en-US"/>
          </a:p>
        </p:txBody>
      </p:sp>
      <p:sp>
        <p:nvSpPr>
          <p:cNvPr id="3088" name="AutoShape 16"/>
          <p:cNvSpPr>
            <a:spLocks noChangeArrowheads="1"/>
          </p:cNvSpPr>
          <p:nvPr/>
        </p:nvSpPr>
        <p:spPr bwMode="auto">
          <a:xfrm>
            <a:off x="3276600" y="1128713"/>
            <a:ext cx="1366838" cy="428625"/>
          </a:xfrm>
          <a:prstGeom prst="wedgeRoundRectCallout">
            <a:avLst>
              <a:gd name="adj1" fmla="val -60"/>
              <a:gd name="adj2" fmla="val 391481"/>
              <a:gd name="adj3" fmla="val 16667"/>
            </a:avLst>
          </a:prstGeom>
          <a:solidFill>
            <a:srgbClr val="FF9900"/>
          </a:solidFill>
          <a:ln w="9525">
            <a:solidFill>
              <a:schemeClr val="tx1"/>
            </a:solidFill>
            <a:miter lim="800000"/>
            <a:headEnd/>
            <a:tailEnd/>
          </a:ln>
        </p:spPr>
        <p:txBody>
          <a:bodyPr anchor="ctr"/>
          <a:lstStyle/>
          <a:p>
            <a:pPr algn="ctr"/>
            <a:r>
              <a:rPr kumimoji="1" lang="en-US" altLang="ja-JP" sz="1200">
                <a:latin typeface="Tahoma" pitchFamily="34" charset="0"/>
                <a:ea typeface="ＭＳ Ｐゴシック"/>
                <a:cs typeface="ＭＳ Ｐゴシック"/>
              </a:rPr>
              <a:t>Data communication</a:t>
            </a:r>
          </a:p>
        </p:txBody>
      </p:sp>
      <p:sp>
        <p:nvSpPr>
          <p:cNvPr id="3089" name="AutoShape 17"/>
          <p:cNvSpPr>
            <a:spLocks noChangeArrowheads="1"/>
          </p:cNvSpPr>
          <p:nvPr/>
        </p:nvSpPr>
        <p:spPr bwMode="auto">
          <a:xfrm>
            <a:off x="5287963" y="2552700"/>
            <a:ext cx="1295400" cy="428625"/>
          </a:xfrm>
          <a:prstGeom prst="wedgeRoundRectCallout">
            <a:avLst>
              <a:gd name="adj1" fmla="val -52449"/>
              <a:gd name="adj2" fmla="val 157037"/>
              <a:gd name="adj3" fmla="val 16667"/>
            </a:avLst>
          </a:prstGeom>
          <a:solidFill>
            <a:srgbClr val="FF9900"/>
          </a:solidFill>
          <a:ln w="9525">
            <a:solidFill>
              <a:schemeClr val="tx1"/>
            </a:solidFill>
            <a:miter lim="800000"/>
            <a:headEnd/>
            <a:tailEnd/>
          </a:ln>
        </p:spPr>
        <p:txBody>
          <a:bodyPr anchor="ctr"/>
          <a:lstStyle/>
          <a:p>
            <a:pPr algn="ctr"/>
            <a:r>
              <a:rPr kumimoji="1" lang="en-US" altLang="ja-JP" sz="1200">
                <a:latin typeface="Tahoma" pitchFamily="34" charset="0"/>
                <a:ea typeface="ＭＳ Ｐゴシック"/>
                <a:cs typeface="ＭＳ Ｐゴシック"/>
              </a:rPr>
              <a:t>Data communication</a:t>
            </a:r>
          </a:p>
        </p:txBody>
      </p:sp>
      <p:sp>
        <p:nvSpPr>
          <p:cNvPr id="3090" name="AutoShape 18"/>
          <p:cNvSpPr>
            <a:spLocks noChangeArrowheads="1"/>
          </p:cNvSpPr>
          <p:nvPr/>
        </p:nvSpPr>
        <p:spPr bwMode="auto">
          <a:xfrm>
            <a:off x="6948488" y="3357563"/>
            <a:ext cx="1857375" cy="430212"/>
          </a:xfrm>
          <a:prstGeom prst="wedgeRoundRectCallout">
            <a:avLst>
              <a:gd name="adj1" fmla="val -114444"/>
              <a:gd name="adj2" fmla="val 55537"/>
              <a:gd name="adj3" fmla="val 16667"/>
            </a:avLst>
          </a:prstGeom>
          <a:solidFill>
            <a:srgbClr val="FF9900"/>
          </a:solidFill>
          <a:ln w="9525">
            <a:solidFill>
              <a:schemeClr val="tx1"/>
            </a:solidFill>
            <a:miter lim="800000"/>
            <a:headEnd/>
            <a:tailEnd/>
          </a:ln>
        </p:spPr>
        <p:txBody>
          <a:bodyPr anchor="ctr"/>
          <a:lstStyle/>
          <a:p>
            <a:pPr algn="ctr"/>
            <a:r>
              <a:rPr kumimoji="1" lang="en-US" altLang="ja-JP" sz="1200">
                <a:latin typeface="Tahoma" pitchFamily="34" charset="0"/>
                <a:ea typeface="ＭＳ Ｐゴシック"/>
                <a:cs typeface="ＭＳ Ｐゴシック"/>
              </a:rPr>
              <a:t>Proxy Binding Update</a:t>
            </a:r>
          </a:p>
          <a:p>
            <a:pPr algn="ctr"/>
            <a:r>
              <a:rPr kumimoji="1" lang="en-US" altLang="ja-JP" sz="1200">
                <a:latin typeface="Tahoma" pitchFamily="34" charset="0"/>
                <a:ea typeface="ＭＳ Ｐゴシック"/>
                <a:cs typeface="ＭＳ Ｐゴシック"/>
              </a:rPr>
              <a:t>(Obtain IP#1)</a:t>
            </a:r>
          </a:p>
        </p:txBody>
      </p:sp>
      <p:sp>
        <p:nvSpPr>
          <p:cNvPr id="3091" name="Freeform 19"/>
          <p:cNvSpPr>
            <a:spLocks/>
          </p:cNvSpPr>
          <p:nvPr/>
        </p:nvSpPr>
        <p:spPr bwMode="auto">
          <a:xfrm>
            <a:off x="4711700" y="2624138"/>
            <a:ext cx="792163" cy="1079500"/>
          </a:xfrm>
          <a:custGeom>
            <a:avLst/>
            <a:gdLst>
              <a:gd name="T0" fmla="*/ 792163 w 1225"/>
              <a:gd name="T1" fmla="*/ 1079500 h 1633"/>
              <a:gd name="T2" fmla="*/ 0 w 1225"/>
              <a:gd name="T3" fmla="*/ 0 h 1633"/>
              <a:gd name="T4" fmla="*/ 0 60000 65536"/>
              <a:gd name="T5" fmla="*/ 0 60000 65536"/>
              <a:gd name="T6" fmla="*/ 0 w 1225"/>
              <a:gd name="T7" fmla="*/ 0 h 1633"/>
              <a:gd name="T8" fmla="*/ 1225 w 1225"/>
              <a:gd name="T9" fmla="*/ 1633 h 1633"/>
            </a:gdLst>
            <a:ahLst/>
            <a:cxnLst>
              <a:cxn ang="T4">
                <a:pos x="T0" y="T1"/>
              </a:cxn>
              <a:cxn ang="T5">
                <a:pos x="T2" y="T3"/>
              </a:cxn>
            </a:cxnLst>
            <a:rect l="T6" t="T7" r="T8" b="T9"/>
            <a:pathLst>
              <a:path w="1225" h="1633">
                <a:moveTo>
                  <a:pt x="1225" y="1633"/>
                </a:moveTo>
                <a:cubicBezTo>
                  <a:pt x="1225" y="1633"/>
                  <a:pt x="612" y="816"/>
                  <a:pt x="0" y="0"/>
                </a:cubicBezTo>
              </a:path>
            </a:pathLst>
          </a:custGeom>
          <a:noFill/>
          <a:ln w="28575">
            <a:solidFill>
              <a:srgbClr val="663300"/>
            </a:solidFill>
            <a:round/>
            <a:headEnd/>
            <a:tailEnd type="triangle" w="med" len="med"/>
          </a:ln>
        </p:spPr>
        <p:txBody>
          <a:bodyPr lIns="92075" tIns="46038" rIns="92075" bIns="46038"/>
          <a:lstStyle/>
          <a:p>
            <a:endParaRPr lang="en-US"/>
          </a:p>
        </p:txBody>
      </p:sp>
      <p:sp>
        <p:nvSpPr>
          <p:cNvPr id="32788" name="Text Box 20"/>
          <p:cNvSpPr txBox="1">
            <a:spLocks noChangeArrowheads="1"/>
          </p:cNvSpPr>
          <p:nvPr/>
        </p:nvSpPr>
        <p:spPr bwMode="auto">
          <a:xfrm>
            <a:off x="6367463" y="973138"/>
            <a:ext cx="2436812" cy="517525"/>
          </a:xfrm>
          <a:prstGeom prst="rect">
            <a:avLst/>
          </a:prstGeom>
          <a:noFill/>
          <a:ln w="9525">
            <a:noFill/>
            <a:miter lim="800000"/>
            <a:headEnd/>
            <a:tailEnd/>
          </a:ln>
        </p:spPr>
        <p:txBody>
          <a:bodyPr wrap="none">
            <a:spAutoFit/>
          </a:bodyPr>
          <a:lstStyle/>
          <a:p>
            <a:r>
              <a:rPr kumimoji="1" lang="en-US" altLang="ja-JP" sz="1400">
                <a:ea typeface="ＭＳ Ｐゴシック"/>
                <a:cs typeface="ＭＳ Ｐゴシック"/>
              </a:rPr>
              <a:t>LMA: Local Mobility Anchor</a:t>
            </a:r>
          </a:p>
          <a:p>
            <a:r>
              <a:rPr kumimoji="1" lang="en-US" altLang="ja-JP" sz="1400">
                <a:ea typeface="ＭＳ Ｐゴシック"/>
                <a:cs typeface="ＭＳ Ｐゴシック"/>
              </a:rPr>
              <a:t>MAG: Mobile Access Gateway</a:t>
            </a:r>
          </a:p>
        </p:txBody>
      </p:sp>
      <p:sp>
        <p:nvSpPr>
          <p:cNvPr id="32789" name="Oval 21"/>
          <p:cNvSpPr>
            <a:spLocks noChangeArrowheads="1"/>
          </p:cNvSpPr>
          <p:nvPr/>
        </p:nvSpPr>
        <p:spPr bwMode="auto">
          <a:xfrm>
            <a:off x="1763713" y="2492375"/>
            <a:ext cx="1079500" cy="360363"/>
          </a:xfrm>
          <a:prstGeom prst="ellipse">
            <a:avLst/>
          </a:prstGeom>
          <a:solidFill>
            <a:srgbClr val="FFCCCC"/>
          </a:solidFill>
          <a:ln w="9525" algn="ctr">
            <a:solidFill>
              <a:schemeClr val="tx1"/>
            </a:solidFill>
            <a:round/>
            <a:headEnd/>
            <a:tailEnd/>
          </a:ln>
        </p:spPr>
        <p:txBody>
          <a:bodyPr wrap="none" lIns="92075" tIns="46038" rIns="92075" bIns="46038" anchor="ctr"/>
          <a:lstStyle/>
          <a:p>
            <a:pPr marL="342900" indent="-342900" algn="ctr">
              <a:spcBef>
                <a:spcPct val="20000"/>
              </a:spcBef>
              <a:buClr>
                <a:schemeClr val="bg2"/>
              </a:buClr>
              <a:buSzPct val="75000"/>
              <a:buFont typeface="Wingdings" pitchFamily="2" charset="2"/>
              <a:buNone/>
            </a:pPr>
            <a:r>
              <a:rPr kumimoji="1" lang="en-US" altLang="ja-JP" sz="1400">
                <a:latin typeface="Tahoma" pitchFamily="34" charset="0"/>
                <a:ea typeface="ＭＳ Ｐゴシック"/>
                <a:cs typeface="ＭＳ Ｐゴシック"/>
              </a:rPr>
              <a:t>IP Tunnel</a:t>
            </a:r>
          </a:p>
        </p:txBody>
      </p:sp>
      <p:sp>
        <p:nvSpPr>
          <p:cNvPr id="3094" name="AutoShape 22"/>
          <p:cNvSpPr>
            <a:spLocks noChangeArrowheads="1"/>
          </p:cNvSpPr>
          <p:nvPr/>
        </p:nvSpPr>
        <p:spPr bwMode="auto">
          <a:xfrm rot="-2197776">
            <a:off x="4906963" y="2414588"/>
            <a:ext cx="287337" cy="1497012"/>
          </a:xfrm>
          <a:prstGeom prst="can">
            <a:avLst>
              <a:gd name="adj" fmla="val 36277"/>
            </a:avLst>
          </a:prstGeom>
          <a:solidFill>
            <a:schemeClr val="accent1">
              <a:alpha val="50195"/>
            </a:schemeClr>
          </a:solidFill>
          <a:ln w="9525">
            <a:solidFill>
              <a:schemeClr val="tx1"/>
            </a:solidFill>
            <a:round/>
            <a:headEnd/>
            <a:tailEnd/>
          </a:ln>
        </p:spPr>
        <p:txBody>
          <a:bodyPr wrap="none" lIns="92075" tIns="46038" rIns="92075" bIns="46038" anchor="ctr"/>
          <a:lstStyle/>
          <a:p>
            <a:endParaRPr lang="en-US"/>
          </a:p>
        </p:txBody>
      </p:sp>
      <p:sp>
        <p:nvSpPr>
          <p:cNvPr id="32791" name="Slide Number Placeholder 22"/>
          <p:cNvSpPr>
            <a:spLocks noGrp="1"/>
          </p:cNvSpPr>
          <p:nvPr>
            <p:ph type="sldNum" sz="quarter" idx="11"/>
          </p:nvPr>
        </p:nvSpPr>
        <p:spPr>
          <a:noFill/>
        </p:spPr>
        <p:txBody>
          <a:bodyPr/>
          <a:lstStyle/>
          <a:p>
            <a:fld id="{5D25060E-E4B8-4293-B6EA-5EAF42298321}" type="slidenum">
              <a:rPr lang="en-US" smtClean="0">
                <a:latin typeface="Times"/>
              </a:rPr>
              <a:pPr/>
              <a:t>4</a:t>
            </a:fld>
            <a:endParaRPr lang="en-US" smtClean="0">
              <a:latin typeface="Times"/>
            </a:endParaRPr>
          </a:p>
        </p:txBody>
      </p:sp>
      <p:sp>
        <p:nvSpPr>
          <p:cNvPr id="32793" name="Line 25"/>
          <p:cNvSpPr>
            <a:spLocks noChangeShapeType="1"/>
          </p:cNvSpPr>
          <p:nvPr/>
        </p:nvSpPr>
        <p:spPr bwMode="auto">
          <a:xfrm>
            <a:off x="2843213" y="2708275"/>
            <a:ext cx="936625" cy="360363"/>
          </a:xfrm>
          <a:prstGeom prst="line">
            <a:avLst/>
          </a:prstGeom>
          <a:noFill/>
          <a:ln w="9525">
            <a:solidFill>
              <a:schemeClr val="tx1"/>
            </a:solidFill>
            <a:round/>
            <a:headEnd/>
            <a:tailEnd type="triangle" w="med" len="med"/>
          </a:ln>
          <a:effectLst/>
        </p:spPr>
        <p:txBody>
          <a:bodyPr/>
          <a:lstStyle/>
          <a:p>
            <a:endParaRPr lang="en-US"/>
          </a:p>
        </p:txBody>
      </p:sp>
      <p:sp>
        <p:nvSpPr>
          <p:cNvPr id="32794" name="Oval 21"/>
          <p:cNvSpPr>
            <a:spLocks noChangeArrowheads="1"/>
          </p:cNvSpPr>
          <p:nvPr/>
        </p:nvSpPr>
        <p:spPr bwMode="auto">
          <a:xfrm>
            <a:off x="1547813" y="3500438"/>
            <a:ext cx="1079500" cy="360362"/>
          </a:xfrm>
          <a:prstGeom prst="ellipse">
            <a:avLst/>
          </a:prstGeom>
          <a:solidFill>
            <a:srgbClr val="FFCCCC"/>
          </a:solidFill>
          <a:ln w="9525" algn="ctr">
            <a:solidFill>
              <a:schemeClr val="tx1"/>
            </a:solidFill>
            <a:round/>
            <a:headEnd/>
            <a:tailEnd/>
          </a:ln>
        </p:spPr>
        <p:txBody>
          <a:bodyPr wrap="none" lIns="92075" tIns="46038" rIns="92075" bIns="46038" anchor="ctr"/>
          <a:lstStyle/>
          <a:p>
            <a:pPr marL="342900" indent="-342900" algn="ctr">
              <a:spcBef>
                <a:spcPct val="20000"/>
              </a:spcBef>
              <a:buClr>
                <a:schemeClr val="bg2"/>
              </a:buClr>
              <a:buSzPct val="75000"/>
              <a:buFont typeface="Wingdings" pitchFamily="2" charset="2"/>
              <a:buNone/>
            </a:pPr>
            <a:r>
              <a:rPr kumimoji="1" lang="en-US" altLang="ja-JP" sz="1400">
                <a:latin typeface="Tahoma" pitchFamily="34" charset="0"/>
                <a:ea typeface="ＭＳ Ｐゴシック"/>
                <a:cs typeface="ＭＳ Ｐゴシック"/>
              </a:rPr>
              <a:t>Proxy-CoA</a:t>
            </a:r>
          </a:p>
        </p:txBody>
      </p:sp>
      <p:sp>
        <p:nvSpPr>
          <p:cNvPr id="32795" name="Line 27"/>
          <p:cNvSpPr>
            <a:spLocks noChangeShapeType="1"/>
          </p:cNvSpPr>
          <p:nvPr/>
        </p:nvSpPr>
        <p:spPr bwMode="auto">
          <a:xfrm>
            <a:off x="2627313" y="3644900"/>
            <a:ext cx="865187" cy="0"/>
          </a:xfrm>
          <a:prstGeom prst="line">
            <a:avLst/>
          </a:prstGeom>
          <a:noFill/>
          <a:ln w="9525">
            <a:solidFill>
              <a:schemeClr val="tx1"/>
            </a:solidFill>
            <a:round/>
            <a:headEnd/>
            <a:tailEnd type="triangle" w="med" len="med"/>
          </a:ln>
          <a:effectLst/>
        </p:spPr>
        <p:txBody>
          <a:bodyPr/>
          <a:lstStyle/>
          <a:p>
            <a:endParaRPr lang="en-US"/>
          </a:p>
        </p:txBody>
      </p:sp>
      <p:sp>
        <p:nvSpPr>
          <p:cNvPr id="32796" name="Oval 21"/>
          <p:cNvSpPr>
            <a:spLocks noChangeArrowheads="1"/>
          </p:cNvSpPr>
          <p:nvPr/>
        </p:nvSpPr>
        <p:spPr bwMode="auto">
          <a:xfrm>
            <a:off x="468313" y="1844675"/>
            <a:ext cx="1798637" cy="504825"/>
          </a:xfrm>
          <a:prstGeom prst="ellipse">
            <a:avLst/>
          </a:prstGeom>
          <a:solidFill>
            <a:srgbClr val="FFCCCC"/>
          </a:solidFill>
          <a:ln w="9525" algn="ctr">
            <a:solidFill>
              <a:schemeClr val="tx1"/>
            </a:solidFill>
            <a:round/>
            <a:headEnd/>
            <a:tailEnd/>
          </a:ln>
        </p:spPr>
        <p:txBody>
          <a:bodyPr wrap="none" lIns="92075" tIns="46038" rIns="92075" bIns="46038" anchor="ctr"/>
          <a:lstStyle/>
          <a:p>
            <a:pPr marL="342900" indent="-342900" algn="ctr">
              <a:spcBef>
                <a:spcPct val="20000"/>
              </a:spcBef>
              <a:buClr>
                <a:schemeClr val="bg2"/>
              </a:buClr>
              <a:buSzPct val="75000"/>
              <a:buFont typeface="Wingdings" pitchFamily="2" charset="2"/>
              <a:buNone/>
            </a:pPr>
            <a:r>
              <a:rPr kumimoji="1" lang="en-US" altLang="ja-JP" sz="1400">
                <a:latin typeface="Tahoma" pitchFamily="34" charset="0"/>
                <a:ea typeface="ＭＳ Ｐゴシック"/>
                <a:cs typeface="ＭＳ Ｐゴシック"/>
              </a:rPr>
              <a:t>LMA Address (LMAA)</a:t>
            </a:r>
          </a:p>
        </p:txBody>
      </p:sp>
      <p:sp>
        <p:nvSpPr>
          <p:cNvPr id="32797" name="Line 29"/>
          <p:cNvSpPr>
            <a:spLocks noChangeShapeType="1"/>
          </p:cNvSpPr>
          <p:nvPr/>
        </p:nvSpPr>
        <p:spPr bwMode="auto">
          <a:xfrm>
            <a:off x="2268538" y="2060575"/>
            <a:ext cx="1871662" cy="4318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wipe(left)">
                                      <p:cBhvr>
                                        <p:cTn id="7" dur="500"/>
                                        <p:tgtEl>
                                          <p:spTgt spid="307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76"/>
                                        </p:tgtEl>
                                        <p:attrNameLst>
                                          <p:attrName>style.visibility</p:attrName>
                                        </p:attrNameLst>
                                      </p:cBhvr>
                                      <p:to>
                                        <p:strVal val="visible"/>
                                      </p:to>
                                    </p:set>
                                    <p:animEffect transition="in" filter="blinds(horizontal)">
                                      <p:cBhvr>
                                        <p:cTn id="12" dur="500"/>
                                        <p:tgtEl>
                                          <p:spTgt spid="3076"/>
                                        </p:tgtEl>
                                      </p:cBhvr>
                                    </p:animEffect>
                                  </p:childTnLst>
                                </p:cTn>
                              </p:par>
                            </p:childTnLst>
                          </p:cTn>
                        </p:par>
                        <p:par>
                          <p:cTn id="13" fill="hold">
                            <p:stCondLst>
                              <p:cond delay="500"/>
                            </p:stCondLst>
                            <p:childTnLst>
                              <p:par>
                                <p:cTn id="14" presetID="3" presetClass="exit" presetSubtype="10" fill="hold" grpId="1" nodeType="afterEffect">
                                  <p:stCondLst>
                                    <p:cond delay="0"/>
                                  </p:stCondLst>
                                  <p:childTnLst>
                                    <p:animEffect transition="out" filter="blinds(horizontal)">
                                      <p:cBhvr>
                                        <p:cTn id="15" dur="500"/>
                                        <p:tgtEl>
                                          <p:spTgt spid="3077"/>
                                        </p:tgtEl>
                                      </p:cBhvr>
                                    </p:animEffect>
                                    <p:set>
                                      <p:cBhvr>
                                        <p:cTn id="16" dur="1" fill="hold">
                                          <p:stCondLst>
                                            <p:cond delay="499"/>
                                          </p:stCondLst>
                                        </p:cTn>
                                        <p:tgtEl>
                                          <p:spTgt spid="3077"/>
                                        </p:tgtEl>
                                        <p:attrNameLst>
                                          <p:attrName>style.visibility</p:attrName>
                                        </p:attrNameLst>
                                      </p:cBhvr>
                                      <p:to>
                                        <p:strVal val="hidden"/>
                                      </p:to>
                                    </p:set>
                                  </p:childTnLst>
                                </p:cTn>
                              </p:par>
                              <p:par>
                                <p:cTn id="17" presetID="3" presetClass="exit" presetSubtype="10" fill="hold" nodeType="withEffect">
                                  <p:stCondLst>
                                    <p:cond delay="0"/>
                                  </p:stCondLst>
                                  <p:childTnLst>
                                    <p:animEffect transition="out" filter="blinds(horizontal)">
                                      <p:cBhvr>
                                        <p:cTn id="18" dur="500"/>
                                        <p:tgtEl>
                                          <p:spTgt spid="3079"/>
                                        </p:tgtEl>
                                      </p:cBhvr>
                                    </p:animEffect>
                                    <p:set>
                                      <p:cBhvr>
                                        <p:cTn id="19" dur="1" fill="hold">
                                          <p:stCondLst>
                                            <p:cond delay="499"/>
                                          </p:stCondLst>
                                        </p:cTn>
                                        <p:tgtEl>
                                          <p:spTgt spid="3079"/>
                                        </p:tgtEl>
                                        <p:attrNameLst>
                                          <p:attrName>style.visibility</p:attrName>
                                        </p:attrNameLst>
                                      </p:cBhvr>
                                      <p:to>
                                        <p:strVal val="hidden"/>
                                      </p:to>
                                    </p:set>
                                  </p:childTnLst>
                                </p:cTn>
                              </p:par>
                              <p:par>
                                <p:cTn id="20" presetID="3" presetClass="exit" presetSubtype="10" fill="hold" grpId="0" nodeType="withEffect">
                                  <p:stCondLst>
                                    <p:cond delay="0"/>
                                  </p:stCondLst>
                                  <p:childTnLst>
                                    <p:animEffect transition="out" filter="blinds(horizontal)">
                                      <p:cBhvr>
                                        <p:cTn id="21" dur="500"/>
                                        <p:tgtEl>
                                          <p:spTgt spid="3078"/>
                                        </p:tgtEl>
                                      </p:cBhvr>
                                    </p:animEffect>
                                    <p:set>
                                      <p:cBhvr>
                                        <p:cTn id="22" dur="1" fill="hold">
                                          <p:stCondLst>
                                            <p:cond delay="499"/>
                                          </p:stCondLst>
                                        </p:cTn>
                                        <p:tgtEl>
                                          <p:spTgt spid="3078"/>
                                        </p:tgtEl>
                                        <p:attrNameLst>
                                          <p:attrName>style.visibility</p:attrName>
                                        </p:attrNameLst>
                                      </p:cBhvr>
                                      <p:to>
                                        <p:strVal val="hidden"/>
                                      </p:to>
                                    </p:set>
                                  </p:childTnLst>
                                </p:cTn>
                              </p:par>
                              <p:par>
                                <p:cTn id="23" presetID="3" presetClass="exit" presetSubtype="10" fill="hold" grpId="0" nodeType="withEffect">
                                  <p:stCondLst>
                                    <p:cond delay="0"/>
                                  </p:stCondLst>
                                  <p:childTnLst>
                                    <p:animEffect transition="out" filter="blinds(horizontal)">
                                      <p:cBhvr>
                                        <p:cTn id="24" dur="500"/>
                                        <p:tgtEl>
                                          <p:spTgt spid="3086"/>
                                        </p:tgtEl>
                                      </p:cBhvr>
                                    </p:animEffect>
                                    <p:set>
                                      <p:cBhvr>
                                        <p:cTn id="25" dur="1" fill="hold">
                                          <p:stCondLst>
                                            <p:cond delay="499"/>
                                          </p:stCondLst>
                                        </p:cTn>
                                        <p:tgtEl>
                                          <p:spTgt spid="3086"/>
                                        </p:tgtEl>
                                        <p:attrNameLst>
                                          <p:attrName>style.visibility</p:attrName>
                                        </p:attrNameLst>
                                      </p:cBhvr>
                                      <p:to>
                                        <p:strVal val="hidden"/>
                                      </p:to>
                                    </p:set>
                                  </p:childTnLst>
                                </p:cTn>
                              </p:par>
                              <p:par>
                                <p:cTn id="26" presetID="3" presetClass="exit" presetSubtype="10" fill="hold" grpId="0" nodeType="withEffect">
                                  <p:stCondLst>
                                    <p:cond delay="0"/>
                                  </p:stCondLst>
                                  <p:childTnLst>
                                    <p:animEffect transition="out" filter="blinds(horizontal)">
                                      <p:cBhvr>
                                        <p:cTn id="27" dur="500"/>
                                        <p:tgtEl>
                                          <p:spTgt spid="3087"/>
                                        </p:tgtEl>
                                      </p:cBhvr>
                                    </p:animEffect>
                                    <p:set>
                                      <p:cBhvr>
                                        <p:cTn id="28" dur="1" fill="hold">
                                          <p:stCondLst>
                                            <p:cond delay="499"/>
                                          </p:stCondLst>
                                        </p:cTn>
                                        <p:tgtEl>
                                          <p:spTgt spid="3087"/>
                                        </p:tgtEl>
                                        <p:attrNameLst>
                                          <p:attrName>style.visibility</p:attrName>
                                        </p:attrNameLst>
                                      </p:cBhvr>
                                      <p:to>
                                        <p:strVal val="hidden"/>
                                      </p:to>
                                    </p:set>
                                  </p:childTnLst>
                                </p:cTn>
                              </p:par>
                              <p:par>
                                <p:cTn id="29" presetID="3" presetClass="exit" presetSubtype="10" fill="hold" grpId="0" nodeType="withEffect">
                                  <p:stCondLst>
                                    <p:cond delay="0"/>
                                  </p:stCondLst>
                                  <p:childTnLst>
                                    <p:animEffect transition="out" filter="blinds(horizontal)">
                                      <p:cBhvr>
                                        <p:cTn id="30" dur="500"/>
                                        <p:tgtEl>
                                          <p:spTgt spid="3088"/>
                                        </p:tgtEl>
                                      </p:cBhvr>
                                    </p:animEffect>
                                    <p:set>
                                      <p:cBhvr>
                                        <p:cTn id="31" dur="1" fill="hold">
                                          <p:stCondLst>
                                            <p:cond delay="499"/>
                                          </p:stCondLst>
                                        </p:cTn>
                                        <p:tgtEl>
                                          <p:spTgt spid="3088"/>
                                        </p:tgtEl>
                                        <p:attrNameLst>
                                          <p:attrName>style.visibility</p:attrName>
                                        </p:attrNameLst>
                                      </p:cBhvr>
                                      <p:to>
                                        <p:strVal val="hidden"/>
                                      </p:to>
                                    </p:set>
                                  </p:childTnLst>
                                </p:cTn>
                              </p:par>
                            </p:childTnLst>
                          </p:cTn>
                        </p:par>
                        <p:par>
                          <p:cTn id="32" fill="hold">
                            <p:stCondLst>
                              <p:cond delay="1000"/>
                            </p:stCondLst>
                            <p:childTnLst>
                              <p:par>
                                <p:cTn id="33" presetID="22" presetClass="entr" presetSubtype="4" fill="hold" grpId="0" nodeType="afterEffect">
                                  <p:stCondLst>
                                    <p:cond delay="0"/>
                                  </p:stCondLst>
                                  <p:childTnLst>
                                    <p:set>
                                      <p:cBhvr>
                                        <p:cTn id="34" dur="1" fill="hold">
                                          <p:stCondLst>
                                            <p:cond delay="0"/>
                                          </p:stCondLst>
                                        </p:cTn>
                                        <p:tgtEl>
                                          <p:spTgt spid="3084"/>
                                        </p:tgtEl>
                                        <p:attrNameLst>
                                          <p:attrName>style.visibility</p:attrName>
                                        </p:attrNameLst>
                                      </p:cBhvr>
                                      <p:to>
                                        <p:strVal val="visible"/>
                                      </p:to>
                                    </p:set>
                                    <p:animEffect transition="in" filter="wipe(down)">
                                      <p:cBhvr>
                                        <p:cTn id="35" dur="500"/>
                                        <p:tgtEl>
                                          <p:spTgt spid="3084"/>
                                        </p:tgtEl>
                                      </p:cBhvr>
                                    </p:animEffect>
                                  </p:childTnLst>
                                </p:cTn>
                              </p:par>
                            </p:childTnLst>
                          </p:cTn>
                        </p:par>
                        <p:par>
                          <p:cTn id="36" fill="hold">
                            <p:stCondLst>
                              <p:cond delay="1500"/>
                            </p:stCondLst>
                            <p:childTnLst>
                              <p:par>
                                <p:cTn id="37" presetID="3" presetClass="entr" presetSubtype="10" fill="hold" grpId="0" nodeType="afterEffect">
                                  <p:stCondLst>
                                    <p:cond delay="0"/>
                                  </p:stCondLst>
                                  <p:childTnLst>
                                    <p:set>
                                      <p:cBhvr>
                                        <p:cTn id="38" dur="1" fill="hold">
                                          <p:stCondLst>
                                            <p:cond delay="0"/>
                                          </p:stCondLst>
                                        </p:cTn>
                                        <p:tgtEl>
                                          <p:spTgt spid="3080"/>
                                        </p:tgtEl>
                                        <p:attrNameLst>
                                          <p:attrName>style.visibility</p:attrName>
                                        </p:attrNameLst>
                                      </p:cBhvr>
                                      <p:to>
                                        <p:strVal val="visible"/>
                                      </p:to>
                                    </p:set>
                                    <p:animEffect transition="in" filter="blinds(horizontal)">
                                      <p:cBhvr>
                                        <p:cTn id="39" dur="500"/>
                                        <p:tgtEl>
                                          <p:spTgt spid="308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091"/>
                                        </p:tgtEl>
                                        <p:attrNameLst>
                                          <p:attrName>style.visibility</p:attrName>
                                        </p:attrNameLst>
                                      </p:cBhvr>
                                      <p:to>
                                        <p:strVal val="visible"/>
                                      </p:to>
                                    </p:set>
                                    <p:animEffect transition="in" filter="wipe(down)">
                                      <p:cBhvr>
                                        <p:cTn id="44" dur="500"/>
                                        <p:tgtEl>
                                          <p:spTgt spid="3091"/>
                                        </p:tgtEl>
                                      </p:cBhvr>
                                    </p:animEffect>
                                  </p:childTnLst>
                                </p:cTn>
                              </p:par>
                            </p:childTnLst>
                          </p:cTn>
                        </p:par>
                        <p:par>
                          <p:cTn id="45" fill="hold">
                            <p:stCondLst>
                              <p:cond delay="500"/>
                            </p:stCondLst>
                            <p:childTnLst>
                              <p:par>
                                <p:cTn id="46" presetID="3" presetClass="entr" presetSubtype="10" fill="hold" grpId="0" nodeType="afterEffect">
                                  <p:stCondLst>
                                    <p:cond delay="0"/>
                                  </p:stCondLst>
                                  <p:childTnLst>
                                    <p:set>
                                      <p:cBhvr>
                                        <p:cTn id="47" dur="1" fill="hold">
                                          <p:stCondLst>
                                            <p:cond delay="0"/>
                                          </p:stCondLst>
                                        </p:cTn>
                                        <p:tgtEl>
                                          <p:spTgt spid="3090"/>
                                        </p:tgtEl>
                                        <p:attrNameLst>
                                          <p:attrName>style.visibility</p:attrName>
                                        </p:attrNameLst>
                                      </p:cBhvr>
                                      <p:to>
                                        <p:strVal val="visible"/>
                                      </p:to>
                                    </p:set>
                                    <p:animEffect transition="in" filter="blinds(horizontal)">
                                      <p:cBhvr>
                                        <p:cTn id="48" dur="500"/>
                                        <p:tgtEl>
                                          <p:spTgt spid="3090"/>
                                        </p:tgtEl>
                                      </p:cBhvr>
                                    </p:animEffect>
                                  </p:childTnLst>
                                </p:cTn>
                              </p:par>
                            </p:childTnLst>
                          </p:cTn>
                        </p:par>
                        <p:par>
                          <p:cTn id="49" fill="hold">
                            <p:stCondLst>
                              <p:cond delay="1000"/>
                            </p:stCondLst>
                            <p:childTnLst>
                              <p:par>
                                <p:cTn id="50" presetID="3" presetClass="entr" presetSubtype="10" fill="hold" grpId="0" nodeType="afterEffect">
                                  <p:stCondLst>
                                    <p:cond delay="0"/>
                                  </p:stCondLst>
                                  <p:childTnLst>
                                    <p:set>
                                      <p:cBhvr>
                                        <p:cTn id="51" dur="1" fill="hold">
                                          <p:stCondLst>
                                            <p:cond delay="0"/>
                                          </p:stCondLst>
                                        </p:cTn>
                                        <p:tgtEl>
                                          <p:spTgt spid="3094"/>
                                        </p:tgtEl>
                                        <p:attrNameLst>
                                          <p:attrName>style.visibility</p:attrName>
                                        </p:attrNameLst>
                                      </p:cBhvr>
                                      <p:to>
                                        <p:strVal val="visible"/>
                                      </p:to>
                                    </p:set>
                                    <p:animEffect transition="in" filter="blinds(horizontal)">
                                      <p:cBhvr>
                                        <p:cTn id="52" dur="500"/>
                                        <p:tgtEl>
                                          <p:spTgt spid="309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3081"/>
                                        </p:tgtEl>
                                        <p:attrNameLst>
                                          <p:attrName>style.visibility</p:attrName>
                                        </p:attrNameLst>
                                      </p:cBhvr>
                                      <p:to>
                                        <p:strVal val="visible"/>
                                      </p:to>
                                    </p:set>
                                    <p:animEffect transition="in" filter="wipe(up)">
                                      <p:cBhvr>
                                        <p:cTn id="57" dur="500"/>
                                        <p:tgtEl>
                                          <p:spTgt spid="3081"/>
                                        </p:tgtEl>
                                      </p:cBhvr>
                                    </p:animEffect>
                                  </p:childTnLst>
                                </p:cTn>
                              </p:par>
                            </p:childTnLst>
                          </p:cTn>
                        </p:par>
                        <p:par>
                          <p:cTn id="58" fill="hold">
                            <p:stCondLst>
                              <p:cond delay="500"/>
                            </p:stCondLst>
                            <p:childTnLst>
                              <p:par>
                                <p:cTn id="59" presetID="3" presetClass="entr" presetSubtype="10" fill="hold" grpId="0" nodeType="afterEffect">
                                  <p:stCondLst>
                                    <p:cond delay="0"/>
                                  </p:stCondLst>
                                  <p:childTnLst>
                                    <p:set>
                                      <p:cBhvr>
                                        <p:cTn id="60" dur="1" fill="hold">
                                          <p:stCondLst>
                                            <p:cond delay="0"/>
                                          </p:stCondLst>
                                        </p:cTn>
                                        <p:tgtEl>
                                          <p:spTgt spid="3082"/>
                                        </p:tgtEl>
                                        <p:attrNameLst>
                                          <p:attrName>style.visibility</p:attrName>
                                        </p:attrNameLst>
                                      </p:cBhvr>
                                      <p:to>
                                        <p:strVal val="visible"/>
                                      </p:to>
                                    </p:set>
                                    <p:animEffect transition="in" filter="blinds(horizontal)">
                                      <p:cBhvr>
                                        <p:cTn id="61" dur="500"/>
                                        <p:tgtEl>
                                          <p:spTgt spid="3082"/>
                                        </p:tgtEl>
                                      </p:cBhvr>
                                    </p:animEffect>
                                  </p:childTnLst>
                                </p:cTn>
                              </p:par>
                            </p:childTnLst>
                          </p:cTn>
                        </p:par>
                        <p:par>
                          <p:cTn id="62" fill="hold">
                            <p:stCondLst>
                              <p:cond delay="1000"/>
                            </p:stCondLst>
                            <p:childTnLst>
                              <p:par>
                                <p:cTn id="63" presetID="3" presetClass="entr" presetSubtype="10" fill="hold" grpId="0" nodeType="afterEffect">
                                  <p:stCondLst>
                                    <p:cond delay="0"/>
                                  </p:stCondLst>
                                  <p:childTnLst>
                                    <p:set>
                                      <p:cBhvr>
                                        <p:cTn id="64" dur="1" fill="hold">
                                          <p:stCondLst>
                                            <p:cond delay="0"/>
                                          </p:stCondLst>
                                        </p:cTn>
                                        <p:tgtEl>
                                          <p:spTgt spid="3083"/>
                                        </p:tgtEl>
                                        <p:attrNameLst>
                                          <p:attrName>style.visibility</p:attrName>
                                        </p:attrNameLst>
                                      </p:cBhvr>
                                      <p:to>
                                        <p:strVal val="visible"/>
                                      </p:to>
                                    </p:set>
                                    <p:animEffect transition="in" filter="blinds(horizontal)">
                                      <p:cBhvr>
                                        <p:cTn id="65" dur="500"/>
                                        <p:tgtEl>
                                          <p:spTgt spid="3083"/>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xit" presetSubtype="10" fill="hold" grpId="1" nodeType="clickEffect">
                                  <p:stCondLst>
                                    <p:cond delay="0"/>
                                  </p:stCondLst>
                                  <p:childTnLst>
                                    <p:animEffect transition="out" filter="blinds(horizontal)">
                                      <p:cBhvr>
                                        <p:cTn id="69" dur="500"/>
                                        <p:tgtEl>
                                          <p:spTgt spid="3082"/>
                                        </p:tgtEl>
                                      </p:cBhvr>
                                    </p:animEffect>
                                    <p:set>
                                      <p:cBhvr>
                                        <p:cTn id="70" dur="1" fill="hold">
                                          <p:stCondLst>
                                            <p:cond delay="499"/>
                                          </p:stCondLst>
                                        </p:cTn>
                                        <p:tgtEl>
                                          <p:spTgt spid="3082"/>
                                        </p:tgtEl>
                                        <p:attrNameLst>
                                          <p:attrName>style.visibility</p:attrName>
                                        </p:attrNameLst>
                                      </p:cBhvr>
                                      <p:to>
                                        <p:strVal val="hidden"/>
                                      </p:to>
                                    </p:set>
                                  </p:childTnLst>
                                </p:cTn>
                              </p:par>
                              <p:par>
                                <p:cTn id="71" presetID="3" presetClass="exit" presetSubtype="10" fill="hold" grpId="1" nodeType="withEffect">
                                  <p:stCondLst>
                                    <p:cond delay="0"/>
                                  </p:stCondLst>
                                  <p:childTnLst>
                                    <p:animEffect transition="out" filter="blinds(horizontal)">
                                      <p:cBhvr>
                                        <p:cTn id="72" dur="500"/>
                                        <p:tgtEl>
                                          <p:spTgt spid="3081"/>
                                        </p:tgtEl>
                                      </p:cBhvr>
                                    </p:animEffect>
                                    <p:set>
                                      <p:cBhvr>
                                        <p:cTn id="73" dur="1" fill="hold">
                                          <p:stCondLst>
                                            <p:cond delay="499"/>
                                          </p:stCondLst>
                                        </p:cTn>
                                        <p:tgtEl>
                                          <p:spTgt spid="3081"/>
                                        </p:tgtEl>
                                        <p:attrNameLst>
                                          <p:attrName>style.visibility</p:attrName>
                                        </p:attrNameLst>
                                      </p:cBhvr>
                                      <p:to>
                                        <p:strVal val="hidden"/>
                                      </p:to>
                                    </p:set>
                                  </p:childTnLst>
                                </p:cTn>
                              </p:par>
                              <p:par>
                                <p:cTn id="74" presetID="3" presetClass="exit" presetSubtype="10" fill="hold" grpId="1" nodeType="withEffect">
                                  <p:stCondLst>
                                    <p:cond delay="0"/>
                                  </p:stCondLst>
                                  <p:childTnLst>
                                    <p:animEffect transition="out" filter="blinds(horizontal)">
                                      <p:cBhvr>
                                        <p:cTn id="75" dur="500"/>
                                        <p:tgtEl>
                                          <p:spTgt spid="3084"/>
                                        </p:tgtEl>
                                      </p:cBhvr>
                                    </p:animEffect>
                                    <p:set>
                                      <p:cBhvr>
                                        <p:cTn id="76" dur="1" fill="hold">
                                          <p:stCondLst>
                                            <p:cond delay="499"/>
                                          </p:stCondLst>
                                        </p:cTn>
                                        <p:tgtEl>
                                          <p:spTgt spid="3084"/>
                                        </p:tgtEl>
                                        <p:attrNameLst>
                                          <p:attrName>style.visibility</p:attrName>
                                        </p:attrNameLst>
                                      </p:cBhvr>
                                      <p:to>
                                        <p:strVal val="hidden"/>
                                      </p:to>
                                    </p:set>
                                  </p:childTnLst>
                                </p:cTn>
                              </p:par>
                              <p:par>
                                <p:cTn id="77" presetID="3" presetClass="exit" presetSubtype="10" fill="hold" grpId="1" nodeType="withEffect">
                                  <p:stCondLst>
                                    <p:cond delay="0"/>
                                  </p:stCondLst>
                                  <p:childTnLst>
                                    <p:animEffect transition="out" filter="blinds(horizontal)">
                                      <p:cBhvr>
                                        <p:cTn id="78" dur="500"/>
                                        <p:tgtEl>
                                          <p:spTgt spid="3090"/>
                                        </p:tgtEl>
                                      </p:cBhvr>
                                    </p:animEffect>
                                    <p:set>
                                      <p:cBhvr>
                                        <p:cTn id="79" dur="1" fill="hold">
                                          <p:stCondLst>
                                            <p:cond delay="499"/>
                                          </p:stCondLst>
                                        </p:cTn>
                                        <p:tgtEl>
                                          <p:spTgt spid="3090"/>
                                        </p:tgtEl>
                                        <p:attrNameLst>
                                          <p:attrName>style.visibility</p:attrName>
                                        </p:attrNameLst>
                                      </p:cBhvr>
                                      <p:to>
                                        <p:strVal val="hidden"/>
                                      </p:to>
                                    </p:set>
                                  </p:childTnLst>
                                </p:cTn>
                              </p:par>
                              <p:par>
                                <p:cTn id="80" presetID="3" presetClass="exit" presetSubtype="10" fill="hold" grpId="1" nodeType="withEffect">
                                  <p:stCondLst>
                                    <p:cond delay="0"/>
                                  </p:stCondLst>
                                  <p:childTnLst>
                                    <p:animEffect transition="out" filter="blinds(horizontal)">
                                      <p:cBhvr>
                                        <p:cTn id="81" dur="500"/>
                                        <p:tgtEl>
                                          <p:spTgt spid="3091"/>
                                        </p:tgtEl>
                                      </p:cBhvr>
                                    </p:animEffect>
                                    <p:set>
                                      <p:cBhvr>
                                        <p:cTn id="82" dur="1" fill="hold">
                                          <p:stCondLst>
                                            <p:cond delay="499"/>
                                          </p:stCondLst>
                                        </p:cTn>
                                        <p:tgtEl>
                                          <p:spTgt spid="3091"/>
                                        </p:tgtEl>
                                        <p:attrNameLst>
                                          <p:attrName>style.visibility</p:attrName>
                                        </p:attrNameLst>
                                      </p:cBhvr>
                                      <p:to>
                                        <p:strVal val="hidden"/>
                                      </p:to>
                                    </p:set>
                                  </p:childTnLst>
                                </p:cTn>
                              </p:par>
                              <p:par>
                                <p:cTn id="83" presetID="3" presetClass="exit" presetSubtype="10" fill="hold" grpId="1" nodeType="withEffect">
                                  <p:stCondLst>
                                    <p:cond delay="0"/>
                                  </p:stCondLst>
                                  <p:childTnLst>
                                    <p:animEffect transition="out" filter="blinds(horizontal)">
                                      <p:cBhvr>
                                        <p:cTn id="84" dur="500"/>
                                        <p:tgtEl>
                                          <p:spTgt spid="3080"/>
                                        </p:tgtEl>
                                      </p:cBhvr>
                                    </p:animEffect>
                                    <p:set>
                                      <p:cBhvr>
                                        <p:cTn id="85" dur="1" fill="hold">
                                          <p:stCondLst>
                                            <p:cond delay="499"/>
                                          </p:stCondLst>
                                        </p:cTn>
                                        <p:tgtEl>
                                          <p:spTgt spid="3080"/>
                                        </p:tgtEl>
                                        <p:attrNameLst>
                                          <p:attrName>style.visibility</p:attrName>
                                        </p:attrNameLst>
                                      </p:cBhvr>
                                      <p:to>
                                        <p:strVal val="hidden"/>
                                      </p:to>
                                    </p:set>
                                  </p:childTnLst>
                                </p:cTn>
                              </p:par>
                            </p:childTnLst>
                          </p:cTn>
                        </p:par>
                        <p:par>
                          <p:cTn id="86" fill="hold">
                            <p:stCondLst>
                              <p:cond delay="500"/>
                            </p:stCondLst>
                            <p:childTnLst>
                              <p:par>
                                <p:cTn id="87" presetID="22" presetClass="entr" presetSubtype="4" fill="hold" grpId="0" nodeType="afterEffect">
                                  <p:stCondLst>
                                    <p:cond delay="0"/>
                                  </p:stCondLst>
                                  <p:childTnLst>
                                    <p:set>
                                      <p:cBhvr>
                                        <p:cTn id="88" dur="1" fill="hold">
                                          <p:stCondLst>
                                            <p:cond delay="0"/>
                                          </p:stCondLst>
                                        </p:cTn>
                                        <p:tgtEl>
                                          <p:spTgt spid="3085"/>
                                        </p:tgtEl>
                                        <p:attrNameLst>
                                          <p:attrName>style.visibility</p:attrName>
                                        </p:attrNameLst>
                                      </p:cBhvr>
                                      <p:to>
                                        <p:strVal val="visible"/>
                                      </p:to>
                                    </p:set>
                                    <p:animEffect transition="in" filter="wipe(down)">
                                      <p:cBhvr>
                                        <p:cTn id="89" dur="500"/>
                                        <p:tgtEl>
                                          <p:spTgt spid="3085"/>
                                        </p:tgtEl>
                                      </p:cBhvr>
                                    </p:animEffect>
                                  </p:childTnLst>
                                </p:cTn>
                              </p:par>
                            </p:childTnLst>
                          </p:cTn>
                        </p:par>
                        <p:par>
                          <p:cTn id="90" fill="hold">
                            <p:stCondLst>
                              <p:cond delay="1000"/>
                            </p:stCondLst>
                            <p:childTnLst>
                              <p:par>
                                <p:cTn id="91" presetID="3" presetClass="entr" presetSubtype="10" fill="hold" grpId="0" nodeType="afterEffect">
                                  <p:stCondLst>
                                    <p:cond delay="0"/>
                                  </p:stCondLst>
                                  <p:childTnLst>
                                    <p:set>
                                      <p:cBhvr>
                                        <p:cTn id="92" dur="1" fill="hold">
                                          <p:stCondLst>
                                            <p:cond delay="0"/>
                                          </p:stCondLst>
                                        </p:cTn>
                                        <p:tgtEl>
                                          <p:spTgt spid="3089"/>
                                        </p:tgtEl>
                                        <p:attrNameLst>
                                          <p:attrName>style.visibility</p:attrName>
                                        </p:attrNameLst>
                                      </p:cBhvr>
                                      <p:to>
                                        <p:strVal val="visible"/>
                                      </p:to>
                                    </p:set>
                                    <p:animEffect transition="in" filter="blinds(horizontal)">
                                      <p:cBhvr>
                                        <p:cTn id="93" dur="500"/>
                                        <p:tgtEl>
                                          <p:spTgt spid="3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7" grpId="1" animBg="1"/>
      <p:bldP spid="3078" grpId="0"/>
      <p:bldP spid="3080" grpId="0" animBg="1"/>
      <p:bldP spid="3080" grpId="1" animBg="1"/>
      <p:bldP spid="3081" grpId="0" animBg="1"/>
      <p:bldP spid="3081" grpId="1" animBg="1"/>
      <p:bldP spid="3082" grpId="0" animBg="1"/>
      <p:bldP spid="3082" grpId="1" animBg="1"/>
      <p:bldP spid="3083" grpId="0"/>
      <p:bldP spid="3084" grpId="0" animBg="1"/>
      <p:bldP spid="3084" grpId="1" animBg="1"/>
      <p:bldP spid="3085" grpId="0" animBg="1"/>
      <p:bldP spid="3086" grpId="0" animBg="1"/>
      <p:bldP spid="3087" grpId="0" animBg="1"/>
      <p:bldP spid="3088" grpId="0" animBg="1"/>
      <p:bldP spid="3089" grpId="0" animBg="1"/>
      <p:bldP spid="3090" grpId="0" animBg="1"/>
      <p:bldP spid="3090" grpId="1" animBg="1"/>
      <p:bldP spid="3091" grpId="0" animBg="1"/>
      <p:bldP spid="3091" grpId="1" animBg="1"/>
      <p:bldP spid="309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1000125" y="274638"/>
            <a:ext cx="7143750" cy="563562"/>
          </a:xfrm>
        </p:spPr>
        <p:txBody>
          <a:bodyPr/>
          <a:lstStyle/>
          <a:p>
            <a:r>
              <a:rPr lang="en-US" sz="4000" smtClean="0"/>
              <a:t>Goals for PMIP</a:t>
            </a:r>
          </a:p>
        </p:txBody>
      </p:sp>
      <p:sp>
        <p:nvSpPr>
          <p:cNvPr id="34818" name="Rectangle 3"/>
          <p:cNvSpPr>
            <a:spLocks noGrp="1" noChangeArrowheads="1"/>
          </p:cNvSpPr>
          <p:nvPr>
            <p:ph type="body" idx="1"/>
          </p:nvPr>
        </p:nvSpPr>
        <p:spPr>
          <a:xfrm>
            <a:off x="533400" y="1143000"/>
            <a:ext cx="8229600" cy="5105400"/>
          </a:xfrm>
        </p:spPr>
        <p:txBody>
          <a:bodyPr/>
          <a:lstStyle/>
          <a:p>
            <a:pPr>
              <a:lnSpc>
                <a:spcPct val="80000"/>
              </a:lnSpc>
            </a:pPr>
            <a:r>
              <a:rPr lang="en-US" sz="2000" smtClean="0"/>
              <a:t>Handover Performance Improvement </a:t>
            </a:r>
          </a:p>
          <a:p>
            <a:pPr>
              <a:lnSpc>
                <a:spcPct val="80000"/>
              </a:lnSpc>
            </a:pPr>
            <a:r>
              <a:rPr lang="en-US" sz="2000" smtClean="0"/>
              <a:t>Reduction in Handover-Related Signaling Volume </a:t>
            </a:r>
          </a:p>
          <a:p>
            <a:pPr>
              <a:lnSpc>
                <a:spcPct val="80000"/>
              </a:lnSpc>
            </a:pPr>
            <a:r>
              <a:rPr lang="en-US" sz="2000" smtClean="0"/>
              <a:t>Location Privacy </a:t>
            </a:r>
          </a:p>
          <a:p>
            <a:pPr>
              <a:lnSpc>
                <a:spcPct val="80000"/>
              </a:lnSpc>
            </a:pPr>
            <a:r>
              <a:rPr lang="en-US" sz="2000" smtClean="0"/>
              <a:t>Limit Overhead in the Network </a:t>
            </a:r>
          </a:p>
          <a:p>
            <a:pPr>
              <a:lnSpc>
                <a:spcPct val="80000"/>
              </a:lnSpc>
            </a:pPr>
            <a:r>
              <a:rPr lang="en-US" sz="2000" smtClean="0"/>
              <a:t>Simplify Mobile Node Mobility Management Security by Deriving from IP Network Access and/or IP Movement Detection Security </a:t>
            </a:r>
          </a:p>
          <a:p>
            <a:pPr>
              <a:lnSpc>
                <a:spcPct val="80000"/>
              </a:lnSpc>
            </a:pPr>
            <a:r>
              <a:rPr lang="en-US" sz="2000" smtClean="0"/>
              <a:t>Link Technology Agnostic </a:t>
            </a:r>
          </a:p>
          <a:p>
            <a:pPr>
              <a:lnSpc>
                <a:spcPct val="80000"/>
              </a:lnSpc>
            </a:pPr>
            <a:r>
              <a:rPr lang="en-US" sz="2000" smtClean="0"/>
              <a:t>Support for Unmodified Mobile Nodes </a:t>
            </a:r>
          </a:p>
          <a:p>
            <a:pPr>
              <a:lnSpc>
                <a:spcPct val="80000"/>
              </a:lnSpc>
            </a:pPr>
            <a:r>
              <a:rPr lang="en-US" sz="2000" smtClean="0"/>
              <a:t>Support for IPv4 and IPv6 </a:t>
            </a:r>
          </a:p>
          <a:p>
            <a:pPr>
              <a:lnSpc>
                <a:spcPct val="80000"/>
              </a:lnSpc>
            </a:pPr>
            <a:r>
              <a:rPr lang="en-US" sz="2000" smtClean="0"/>
              <a:t>Reuse of Existing Protocols Where Sensible </a:t>
            </a:r>
          </a:p>
          <a:p>
            <a:pPr>
              <a:lnSpc>
                <a:spcPct val="80000"/>
              </a:lnSpc>
            </a:pPr>
            <a:r>
              <a:rPr lang="en-US" sz="2000" smtClean="0"/>
              <a:t>Localized Mobility Management Independent of Global Mobility Management </a:t>
            </a:r>
          </a:p>
          <a:p>
            <a:pPr>
              <a:lnSpc>
                <a:spcPct val="80000"/>
              </a:lnSpc>
            </a:pPr>
            <a:r>
              <a:rPr lang="en-US" sz="2000" smtClean="0"/>
              <a:t>Configurable Data Plane Forwarding between Local Mobility Anchor and Mobile Access Gateway </a:t>
            </a:r>
          </a:p>
        </p:txBody>
      </p:sp>
      <p:sp>
        <p:nvSpPr>
          <p:cNvPr id="34819" name="Slide Number Placeholder 3"/>
          <p:cNvSpPr>
            <a:spLocks noGrp="1"/>
          </p:cNvSpPr>
          <p:nvPr>
            <p:ph type="sldNum" sz="quarter" idx="11"/>
          </p:nvPr>
        </p:nvSpPr>
        <p:spPr>
          <a:noFill/>
        </p:spPr>
        <p:txBody>
          <a:bodyPr/>
          <a:lstStyle/>
          <a:p>
            <a:fld id="{12D7300C-B9B5-4A0E-B3A1-47FBF6C0B526}" type="slidenum">
              <a:rPr lang="en-US" smtClean="0">
                <a:latin typeface="Times"/>
              </a:rPr>
              <a:pPr/>
              <a:t>5</a:t>
            </a:fld>
            <a:endParaRPr lang="en-US" smtClean="0">
              <a:latin typeface="Time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idx="4294967295"/>
          </p:nvPr>
        </p:nvSpPr>
        <p:spPr/>
        <p:txBody>
          <a:bodyPr/>
          <a:lstStyle/>
          <a:p>
            <a:r>
              <a:rPr lang="en-US" smtClean="0"/>
              <a:t>Use Case Scenario- Single Interface   </a:t>
            </a:r>
          </a:p>
        </p:txBody>
      </p:sp>
      <p:sp>
        <p:nvSpPr>
          <p:cNvPr id="35842" name="Rectangle 8"/>
          <p:cNvSpPr>
            <a:spLocks noChangeArrowheads="1"/>
          </p:cNvSpPr>
          <p:nvPr/>
        </p:nvSpPr>
        <p:spPr bwMode="auto">
          <a:xfrm>
            <a:off x="2900363" y="1466850"/>
            <a:ext cx="2895600" cy="1089025"/>
          </a:xfrm>
          <a:prstGeom prst="rect">
            <a:avLst/>
          </a:prstGeom>
          <a:solidFill>
            <a:schemeClr val="accent1"/>
          </a:solidFill>
          <a:ln w="9525">
            <a:solidFill>
              <a:schemeClr val="tx1"/>
            </a:solidFill>
            <a:miter lim="800000"/>
            <a:headEnd/>
            <a:tailEnd/>
          </a:ln>
        </p:spPr>
        <p:txBody>
          <a:bodyPr wrap="none" anchor="ctr"/>
          <a:lstStyle/>
          <a:p>
            <a:pPr algn="ctr"/>
            <a:endParaRPr lang="en-US" sz="1800">
              <a:latin typeface="Arial" charset="0"/>
            </a:endParaRPr>
          </a:p>
        </p:txBody>
      </p:sp>
      <p:sp>
        <p:nvSpPr>
          <p:cNvPr id="35843" name="Rectangle 9"/>
          <p:cNvSpPr>
            <a:spLocks noChangeArrowheads="1"/>
          </p:cNvSpPr>
          <p:nvPr/>
        </p:nvSpPr>
        <p:spPr bwMode="auto">
          <a:xfrm>
            <a:off x="3205163" y="1739900"/>
            <a:ext cx="914400"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LMA</a:t>
            </a:r>
          </a:p>
        </p:txBody>
      </p:sp>
      <p:sp>
        <p:nvSpPr>
          <p:cNvPr id="35844" name="Rectangle 10"/>
          <p:cNvSpPr>
            <a:spLocks noChangeArrowheads="1"/>
          </p:cNvSpPr>
          <p:nvPr/>
        </p:nvSpPr>
        <p:spPr bwMode="auto">
          <a:xfrm>
            <a:off x="4576763" y="1739900"/>
            <a:ext cx="914400" cy="542925"/>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AAA</a:t>
            </a:r>
          </a:p>
          <a:p>
            <a:pPr algn="ctr"/>
            <a:r>
              <a:rPr lang="en-US" sz="1800">
                <a:latin typeface="Arial" charset="0"/>
              </a:rPr>
              <a:t>Server</a:t>
            </a:r>
          </a:p>
        </p:txBody>
      </p:sp>
      <p:sp>
        <p:nvSpPr>
          <p:cNvPr id="35845" name="Rectangle 11"/>
          <p:cNvSpPr>
            <a:spLocks noChangeArrowheads="1"/>
          </p:cNvSpPr>
          <p:nvPr/>
        </p:nvSpPr>
        <p:spPr bwMode="auto">
          <a:xfrm>
            <a:off x="5572125" y="3371850"/>
            <a:ext cx="2128838" cy="544513"/>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Access GW2/MAG2</a:t>
            </a:r>
          </a:p>
        </p:txBody>
      </p:sp>
      <p:sp>
        <p:nvSpPr>
          <p:cNvPr id="35846" name="Rectangle 13"/>
          <p:cNvSpPr>
            <a:spLocks noChangeArrowheads="1"/>
          </p:cNvSpPr>
          <p:nvPr/>
        </p:nvSpPr>
        <p:spPr bwMode="auto">
          <a:xfrm>
            <a:off x="2286000" y="4664075"/>
            <a:ext cx="1376363"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AP/BS</a:t>
            </a:r>
          </a:p>
        </p:txBody>
      </p:sp>
      <p:sp>
        <p:nvSpPr>
          <p:cNvPr id="35847" name="Rectangle 14"/>
          <p:cNvSpPr>
            <a:spLocks noChangeArrowheads="1"/>
          </p:cNvSpPr>
          <p:nvPr/>
        </p:nvSpPr>
        <p:spPr bwMode="auto">
          <a:xfrm>
            <a:off x="5286375" y="4572000"/>
            <a:ext cx="1357313"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AP/BS</a:t>
            </a:r>
          </a:p>
        </p:txBody>
      </p:sp>
      <p:sp>
        <p:nvSpPr>
          <p:cNvPr id="35848" name="Rectangle 15"/>
          <p:cNvSpPr>
            <a:spLocks noChangeArrowheads="1"/>
          </p:cNvSpPr>
          <p:nvPr/>
        </p:nvSpPr>
        <p:spPr bwMode="auto">
          <a:xfrm>
            <a:off x="4643438" y="5929313"/>
            <a:ext cx="533400" cy="612775"/>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MS</a:t>
            </a:r>
          </a:p>
        </p:txBody>
      </p:sp>
      <p:sp>
        <p:nvSpPr>
          <p:cNvPr id="35849" name="Line 16"/>
          <p:cNvSpPr>
            <a:spLocks noChangeShapeType="1"/>
          </p:cNvSpPr>
          <p:nvPr/>
        </p:nvSpPr>
        <p:spPr bwMode="auto">
          <a:xfrm flipH="1">
            <a:off x="2062163" y="2555875"/>
            <a:ext cx="1981200" cy="815975"/>
          </a:xfrm>
          <a:prstGeom prst="line">
            <a:avLst/>
          </a:prstGeom>
          <a:noFill/>
          <a:ln w="9525">
            <a:solidFill>
              <a:schemeClr val="tx1"/>
            </a:solidFill>
            <a:round/>
            <a:headEnd/>
            <a:tailEnd/>
          </a:ln>
        </p:spPr>
        <p:txBody>
          <a:bodyPr/>
          <a:lstStyle/>
          <a:p>
            <a:endParaRPr lang="en-US"/>
          </a:p>
        </p:txBody>
      </p:sp>
      <p:sp>
        <p:nvSpPr>
          <p:cNvPr id="35850" name="Line 17"/>
          <p:cNvSpPr>
            <a:spLocks noChangeShapeType="1"/>
          </p:cNvSpPr>
          <p:nvPr/>
        </p:nvSpPr>
        <p:spPr bwMode="auto">
          <a:xfrm>
            <a:off x="4652963" y="2555875"/>
            <a:ext cx="2286000" cy="815975"/>
          </a:xfrm>
          <a:prstGeom prst="line">
            <a:avLst/>
          </a:prstGeom>
          <a:noFill/>
          <a:ln w="9525">
            <a:solidFill>
              <a:schemeClr val="tx1"/>
            </a:solidFill>
            <a:round/>
            <a:headEnd/>
            <a:tailEnd/>
          </a:ln>
        </p:spPr>
        <p:txBody>
          <a:bodyPr/>
          <a:lstStyle/>
          <a:p>
            <a:endParaRPr lang="en-US"/>
          </a:p>
        </p:txBody>
      </p:sp>
      <p:sp>
        <p:nvSpPr>
          <p:cNvPr id="35851" name="Line 19"/>
          <p:cNvSpPr>
            <a:spLocks noChangeShapeType="1"/>
          </p:cNvSpPr>
          <p:nvPr/>
        </p:nvSpPr>
        <p:spPr bwMode="auto">
          <a:xfrm>
            <a:off x="2138363" y="3916363"/>
            <a:ext cx="990600" cy="747712"/>
          </a:xfrm>
          <a:prstGeom prst="line">
            <a:avLst/>
          </a:prstGeom>
          <a:noFill/>
          <a:ln w="9525">
            <a:solidFill>
              <a:schemeClr val="tx1"/>
            </a:solidFill>
            <a:round/>
            <a:headEnd/>
            <a:tailEnd/>
          </a:ln>
        </p:spPr>
        <p:txBody>
          <a:bodyPr/>
          <a:lstStyle/>
          <a:p>
            <a:endParaRPr lang="en-US"/>
          </a:p>
        </p:txBody>
      </p:sp>
      <p:sp>
        <p:nvSpPr>
          <p:cNvPr id="35852" name="Text Box 20"/>
          <p:cNvSpPr txBox="1">
            <a:spLocks noChangeArrowheads="1"/>
          </p:cNvSpPr>
          <p:nvPr/>
        </p:nvSpPr>
        <p:spPr bwMode="auto">
          <a:xfrm>
            <a:off x="3286125" y="1071563"/>
            <a:ext cx="1658938" cy="369887"/>
          </a:xfrm>
          <a:prstGeom prst="rect">
            <a:avLst/>
          </a:prstGeom>
          <a:noFill/>
          <a:ln w="9525">
            <a:noFill/>
            <a:miter lim="800000"/>
            <a:headEnd/>
            <a:tailEnd/>
          </a:ln>
        </p:spPr>
        <p:txBody>
          <a:bodyPr wrap="none">
            <a:spAutoFit/>
          </a:bodyPr>
          <a:lstStyle/>
          <a:p>
            <a:r>
              <a:rPr lang="en-US" sz="1800">
                <a:latin typeface="Arial" charset="0"/>
              </a:rPr>
              <a:t>Core Network </a:t>
            </a:r>
          </a:p>
        </p:txBody>
      </p:sp>
      <p:grpSp>
        <p:nvGrpSpPr>
          <p:cNvPr id="35853" name="Group 21"/>
          <p:cNvGrpSpPr>
            <a:grpSpLocks/>
          </p:cNvGrpSpPr>
          <p:nvPr/>
        </p:nvGrpSpPr>
        <p:grpSpPr bwMode="auto">
          <a:xfrm>
            <a:off x="3509963" y="5140325"/>
            <a:ext cx="1066800" cy="476250"/>
            <a:chOff x="2256" y="3024"/>
            <a:chExt cx="672" cy="336"/>
          </a:xfrm>
        </p:grpSpPr>
        <p:sp>
          <p:nvSpPr>
            <p:cNvPr id="35865" name="Line 22"/>
            <p:cNvSpPr>
              <a:spLocks noChangeShapeType="1"/>
            </p:cNvSpPr>
            <p:nvPr/>
          </p:nvSpPr>
          <p:spPr bwMode="auto">
            <a:xfrm>
              <a:off x="2256" y="3024"/>
              <a:ext cx="384" cy="288"/>
            </a:xfrm>
            <a:prstGeom prst="line">
              <a:avLst/>
            </a:prstGeom>
            <a:noFill/>
            <a:ln w="9525">
              <a:solidFill>
                <a:schemeClr val="tx1"/>
              </a:solidFill>
              <a:round/>
              <a:headEnd/>
              <a:tailEnd/>
            </a:ln>
          </p:spPr>
          <p:txBody>
            <a:bodyPr/>
            <a:lstStyle/>
            <a:p>
              <a:endParaRPr lang="en-US"/>
            </a:p>
          </p:txBody>
        </p:sp>
        <p:sp>
          <p:nvSpPr>
            <p:cNvPr id="35866" name="Line 23"/>
            <p:cNvSpPr>
              <a:spLocks noChangeShapeType="1"/>
            </p:cNvSpPr>
            <p:nvPr/>
          </p:nvSpPr>
          <p:spPr bwMode="auto">
            <a:xfrm flipV="1">
              <a:off x="2640" y="3168"/>
              <a:ext cx="0" cy="144"/>
            </a:xfrm>
            <a:prstGeom prst="line">
              <a:avLst/>
            </a:prstGeom>
            <a:noFill/>
            <a:ln w="9525">
              <a:solidFill>
                <a:schemeClr val="tx1"/>
              </a:solidFill>
              <a:round/>
              <a:headEnd/>
              <a:tailEnd/>
            </a:ln>
          </p:spPr>
          <p:txBody>
            <a:bodyPr/>
            <a:lstStyle/>
            <a:p>
              <a:endParaRPr lang="en-US"/>
            </a:p>
          </p:txBody>
        </p:sp>
        <p:sp>
          <p:nvSpPr>
            <p:cNvPr id="35867" name="Line 24"/>
            <p:cNvSpPr>
              <a:spLocks noChangeShapeType="1"/>
            </p:cNvSpPr>
            <p:nvPr/>
          </p:nvSpPr>
          <p:spPr bwMode="auto">
            <a:xfrm>
              <a:off x="2640" y="3168"/>
              <a:ext cx="288" cy="192"/>
            </a:xfrm>
            <a:prstGeom prst="line">
              <a:avLst/>
            </a:prstGeom>
            <a:noFill/>
            <a:ln w="9525">
              <a:solidFill>
                <a:schemeClr val="tx1"/>
              </a:solidFill>
              <a:round/>
              <a:headEnd/>
              <a:tailEnd/>
            </a:ln>
          </p:spPr>
          <p:txBody>
            <a:bodyPr/>
            <a:lstStyle/>
            <a:p>
              <a:endParaRPr lang="en-US"/>
            </a:p>
          </p:txBody>
        </p:sp>
      </p:grpSp>
      <p:grpSp>
        <p:nvGrpSpPr>
          <p:cNvPr id="35854" name="Group 25"/>
          <p:cNvGrpSpPr>
            <a:grpSpLocks/>
          </p:cNvGrpSpPr>
          <p:nvPr/>
        </p:nvGrpSpPr>
        <p:grpSpPr bwMode="auto">
          <a:xfrm>
            <a:off x="5262563" y="5072063"/>
            <a:ext cx="533400" cy="476250"/>
            <a:chOff x="3360" y="2976"/>
            <a:chExt cx="336" cy="336"/>
          </a:xfrm>
        </p:grpSpPr>
        <p:sp>
          <p:nvSpPr>
            <p:cNvPr id="35862" name="Line 26"/>
            <p:cNvSpPr>
              <a:spLocks noChangeShapeType="1"/>
            </p:cNvSpPr>
            <p:nvPr/>
          </p:nvSpPr>
          <p:spPr bwMode="auto">
            <a:xfrm flipV="1">
              <a:off x="3360" y="3072"/>
              <a:ext cx="144" cy="240"/>
            </a:xfrm>
            <a:prstGeom prst="line">
              <a:avLst/>
            </a:prstGeom>
            <a:noFill/>
            <a:ln w="9525">
              <a:solidFill>
                <a:schemeClr val="tx1"/>
              </a:solidFill>
              <a:round/>
              <a:headEnd/>
              <a:tailEnd/>
            </a:ln>
          </p:spPr>
          <p:txBody>
            <a:bodyPr/>
            <a:lstStyle/>
            <a:p>
              <a:endParaRPr lang="en-US"/>
            </a:p>
          </p:txBody>
        </p:sp>
        <p:sp>
          <p:nvSpPr>
            <p:cNvPr id="35863" name="Line 27"/>
            <p:cNvSpPr>
              <a:spLocks noChangeShapeType="1"/>
            </p:cNvSpPr>
            <p:nvPr/>
          </p:nvSpPr>
          <p:spPr bwMode="auto">
            <a:xfrm>
              <a:off x="3504" y="3072"/>
              <a:ext cx="0" cy="144"/>
            </a:xfrm>
            <a:prstGeom prst="line">
              <a:avLst/>
            </a:prstGeom>
            <a:noFill/>
            <a:ln w="9525">
              <a:solidFill>
                <a:schemeClr val="tx1"/>
              </a:solidFill>
              <a:round/>
              <a:headEnd/>
              <a:tailEnd/>
            </a:ln>
          </p:spPr>
          <p:txBody>
            <a:bodyPr/>
            <a:lstStyle/>
            <a:p>
              <a:endParaRPr lang="en-US"/>
            </a:p>
          </p:txBody>
        </p:sp>
        <p:sp>
          <p:nvSpPr>
            <p:cNvPr id="23580" name="Line 28"/>
            <p:cNvSpPr>
              <a:spLocks noChangeShapeType="1"/>
            </p:cNvSpPr>
            <p:nvPr/>
          </p:nvSpPr>
          <p:spPr bwMode="auto">
            <a:xfrm flipV="1">
              <a:off x="3504" y="2976"/>
              <a:ext cx="192" cy="240"/>
            </a:xfrm>
            <a:prstGeom prst="line">
              <a:avLst/>
            </a:prstGeom>
            <a:noFill/>
            <a:ln w="9525">
              <a:solidFill>
                <a:schemeClr val="tx1"/>
              </a:solidFill>
              <a:round/>
              <a:headEnd/>
              <a:tailEnd/>
            </a:ln>
            <a:effectLst/>
          </p:spPr>
          <p:txBody>
            <a:bodyPr/>
            <a:lstStyle/>
            <a:p>
              <a:pPr>
                <a:defRPr/>
              </a:pP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
        <p:nvSpPr>
          <p:cNvPr id="35855" name="Line 31"/>
          <p:cNvSpPr>
            <a:spLocks noChangeShapeType="1"/>
          </p:cNvSpPr>
          <p:nvPr/>
        </p:nvSpPr>
        <p:spPr bwMode="auto">
          <a:xfrm flipV="1">
            <a:off x="4929188" y="5715000"/>
            <a:ext cx="0" cy="203200"/>
          </a:xfrm>
          <a:prstGeom prst="line">
            <a:avLst/>
          </a:prstGeom>
          <a:noFill/>
          <a:ln w="9525">
            <a:solidFill>
              <a:schemeClr val="tx1"/>
            </a:solidFill>
            <a:round/>
            <a:headEnd/>
            <a:tailEnd/>
          </a:ln>
        </p:spPr>
        <p:txBody>
          <a:bodyPr/>
          <a:lstStyle/>
          <a:p>
            <a:endParaRPr lang="en-US"/>
          </a:p>
        </p:txBody>
      </p:sp>
      <p:sp>
        <p:nvSpPr>
          <p:cNvPr id="35856" name="Rectangle 35"/>
          <p:cNvSpPr>
            <a:spLocks noChangeArrowheads="1"/>
          </p:cNvSpPr>
          <p:nvPr/>
        </p:nvSpPr>
        <p:spPr bwMode="auto">
          <a:xfrm>
            <a:off x="928688" y="3371850"/>
            <a:ext cx="2124075" cy="6286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Access GW1/MAG1 </a:t>
            </a:r>
          </a:p>
        </p:txBody>
      </p:sp>
      <p:sp>
        <p:nvSpPr>
          <p:cNvPr id="35857" name="Text Box 37"/>
          <p:cNvSpPr txBox="1">
            <a:spLocks noChangeArrowheads="1"/>
          </p:cNvSpPr>
          <p:nvPr/>
        </p:nvSpPr>
        <p:spPr bwMode="auto">
          <a:xfrm>
            <a:off x="5000625" y="5572125"/>
            <a:ext cx="514350" cy="366713"/>
          </a:xfrm>
          <a:prstGeom prst="rect">
            <a:avLst/>
          </a:prstGeom>
          <a:noFill/>
          <a:ln w="9525">
            <a:noFill/>
            <a:miter lim="800000"/>
            <a:headEnd/>
            <a:tailEnd/>
          </a:ln>
        </p:spPr>
        <p:txBody>
          <a:bodyPr wrap="none">
            <a:spAutoFit/>
          </a:bodyPr>
          <a:lstStyle/>
          <a:p>
            <a:r>
              <a:rPr lang="en-US" sz="1800">
                <a:latin typeface="Arial" charset="0"/>
              </a:rPr>
              <a:t>IF1</a:t>
            </a:r>
          </a:p>
        </p:txBody>
      </p:sp>
      <p:sp>
        <p:nvSpPr>
          <p:cNvPr id="35858" name="Text Box 38"/>
          <p:cNvSpPr txBox="1">
            <a:spLocks noChangeArrowheads="1"/>
          </p:cNvSpPr>
          <p:nvPr/>
        </p:nvSpPr>
        <p:spPr bwMode="auto">
          <a:xfrm>
            <a:off x="928688" y="2857500"/>
            <a:ext cx="2071687" cy="366713"/>
          </a:xfrm>
          <a:prstGeom prst="rect">
            <a:avLst/>
          </a:prstGeom>
          <a:noFill/>
          <a:ln w="9525">
            <a:noFill/>
            <a:miter lim="800000"/>
            <a:headEnd/>
            <a:tailEnd/>
          </a:ln>
        </p:spPr>
        <p:txBody>
          <a:bodyPr>
            <a:spAutoFit/>
          </a:bodyPr>
          <a:lstStyle/>
          <a:p>
            <a:r>
              <a:rPr lang="en-US" sz="1800">
                <a:latin typeface="Arial" charset="0"/>
              </a:rPr>
              <a:t>Access Network </a:t>
            </a:r>
          </a:p>
        </p:txBody>
      </p:sp>
      <p:sp>
        <p:nvSpPr>
          <p:cNvPr id="35859" name="Line 41"/>
          <p:cNvSpPr>
            <a:spLocks noChangeShapeType="1"/>
          </p:cNvSpPr>
          <p:nvPr/>
        </p:nvSpPr>
        <p:spPr bwMode="auto">
          <a:xfrm flipH="1">
            <a:off x="6072188" y="3916363"/>
            <a:ext cx="638175" cy="655637"/>
          </a:xfrm>
          <a:prstGeom prst="line">
            <a:avLst/>
          </a:prstGeom>
          <a:noFill/>
          <a:ln w="9525">
            <a:solidFill>
              <a:schemeClr val="tx1"/>
            </a:solidFill>
            <a:round/>
            <a:headEnd/>
            <a:tailEnd/>
          </a:ln>
        </p:spPr>
        <p:txBody>
          <a:bodyPr/>
          <a:lstStyle/>
          <a:p>
            <a:endParaRPr lang="en-US"/>
          </a:p>
        </p:txBody>
      </p:sp>
      <p:sp>
        <p:nvSpPr>
          <p:cNvPr id="35860" name="Text Box 38"/>
          <p:cNvSpPr txBox="1">
            <a:spLocks noChangeArrowheads="1"/>
          </p:cNvSpPr>
          <p:nvPr/>
        </p:nvSpPr>
        <p:spPr bwMode="auto">
          <a:xfrm>
            <a:off x="5643563" y="2857500"/>
            <a:ext cx="2071687" cy="366713"/>
          </a:xfrm>
          <a:prstGeom prst="rect">
            <a:avLst/>
          </a:prstGeom>
          <a:noFill/>
          <a:ln w="9525">
            <a:noFill/>
            <a:miter lim="800000"/>
            <a:headEnd/>
            <a:tailEnd/>
          </a:ln>
        </p:spPr>
        <p:txBody>
          <a:bodyPr>
            <a:spAutoFit/>
          </a:bodyPr>
          <a:lstStyle/>
          <a:p>
            <a:r>
              <a:rPr lang="en-US" sz="1800">
                <a:latin typeface="Arial" charset="0"/>
              </a:rPr>
              <a:t>Access Network </a:t>
            </a:r>
          </a:p>
        </p:txBody>
      </p:sp>
      <p:sp>
        <p:nvSpPr>
          <p:cNvPr id="35861" name="Slide Number Placeholder 27"/>
          <p:cNvSpPr>
            <a:spLocks noGrp="1"/>
          </p:cNvSpPr>
          <p:nvPr>
            <p:ph type="sldNum" sz="quarter" idx="11"/>
          </p:nvPr>
        </p:nvSpPr>
        <p:spPr>
          <a:noFill/>
        </p:spPr>
        <p:txBody>
          <a:bodyPr/>
          <a:lstStyle/>
          <a:p>
            <a:fld id="{3A9C3BBC-3402-454D-8E4E-CA8E1C213C13}" type="slidenum">
              <a:rPr lang="en-US" smtClean="0">
                <a:latin typeface="Times"/>
              </a:rPr>
              <a:pPr/>
              <a:t>6</a:t>
            </a:fld>
            <a:endParaRPr lang="en-US" smtClean="0">
              <a:latin typeface="Time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lstStyle/>
          <a:p>
            <a:r>
              <a:rPr lang="en-US" smtClean="0"/>
              <a:t>How IEEE 802.21 Can Help?   </a:t>
            </a:r>
          </a:p>
        </p:txBody>
      </p:sp>
      <p:sp>
        <p:nvSpPr>
          <p:cNvPr id="36866" name="Rectangle 3"/>
          <p:cNvSpPr>
            <a:spLocks noGrp="1" noChangeArrowheads="1"/>
          </p:cNvSpPr>
          <p:nvPr>
            <p:ph type="body" idx="4294967295"/>
          </p:nvPr>
        </p:nvSpPr>
        <p:spPr>
          <a:xfrm>
            <a:off x="428596" y="1285860"/>
            <a:ext cx="8501092" cy="4806966"/>
          </a:xfrm>
        </p:spPr>
        <p:txBody>
          <a:bodyPr/>
          <a:lstStyle/>
          <a:p>
            <a:pPr>
              <a:defRPr/>
            </a:pPr>
            <a:r>
              <a:rPr lang="en-US" dirty="0" smtClean="0"/>
              <a:t>To allow MAGs to set correctly the HI and ATT values in PBU</a:t>
            </a:r>
          </a:p>
          <a:p>
            <a:pPr lvl="1">
              <a:defRPr/>
            </a:pPr>
            <a:r>
              <a:rPr lang="en-US" dirty="0" smtClean="0"/>
              <a:t>L</a:t>
            </a:r>
            <a:r>
              <a:rPr lang="en-US" dirty="0" smtClean="0"/>
              <a:t>ink </a:t>
            </a:r>
            <a:r>
              <a:rPr lang="en-US" dirty="0" smtClean="0"/>
              <a:t>layer information via </a:t>
            </a:r>
            <a:r>
              <a:rPr lang="en-US" dirty="0" err="1" smtClean="0"/>
              <a:t>Link_Detected_Indication</a:t>
            </a:r>
            <a:r>
              <a:rPr lang="en-US" dirty="0" smtClean="0"/>
              <a:t> primitive</a:t>
            </a:r>
          </a:p>
          <a:p>
            <a:pPr>
              <a:defRPr/>
            </a:pPr>
            <a:r>
              <a:rPr lang="en-US" dirty="0" smtClean="0"/>
              <a:t>MN’s context transfer (</a:t>
            </a:r>
            <a:r>
              <a:rPr lang="en-US" dirty="0" err="1" smtClean="0"/>
              <a:t>QoS</a:t>
            </a:r>
            <a:r>
              <a:rPr lang="en-US" dirty="0" smtClean="0"/>
              <a:t> and Authentication) and to set tunnel between </a:t>
            </a:r>
            <a:r>
              <a:rPr lang="en-US" dirty="0" err="1" smtClean="0"/>
              <a:t>pMAG</a:t>
            </a:r>
            <a:r>
              <a:rPr lang="en-US" dirty="0" smtClean="0"/>
              <a:t> and </a:t>
            </a:r>
            <a:r>
              <a:rPr lang="en-US" dirty="0" err="1" smtClean="0"/>
              <a:t>nMAG</a:t>
            </a:r>
            <a:endParaRPr lang="en-US" dirty="0" smtClean="0"/>
          </a:p>
          <a:p>
            <a:pPr lvl="1">
              <a:defRPr/>
            </a:pPr>
            <a:r>
              <a:rPr lang="en-US" dirty="0" smtClean="0"/>
              <a:t> Use of MIH_N2N_HO_Commit primitive</a:t>
            </a:r>
          </a:p>
          <a:p>
            <a:pPr>
              <a:defRPr/>
            </a:pPr>
            <a:r>
              <a:rPr lang="en-US" dirty="0" smtClean="0"/>
              <a:t>Packets are forwarded from </a:t>
            </a:r>
            <a:r>
              <a:rPr lang="en-US" dirty="0" err="1" smtClean="0"/>
              <a:t>pMAG</a:t>
            </a:r>
            <a:r>
              <a:rPr lang="en-US" dirty="0" smtClean="0"/>
              <a:t> towards </a:t>
            </a:r>
            <a:r>
              <a:rPr lang="en-US" dirty="0" err="1" smtClean="0"/>
              <a:t>nMAG</a:t>
            </a:r>
            <a:r>
              <a:rPr lang="en-US" dirty="0" smtClean="0"/>
              <a:t> </a:t>
            </a:r>
          </a:p>
          <a:p>
            <a:pPr lvl="1">
              <a:defRPr/>
            </a:pPr>
            <a:r>
              <a:rPr lang="en-US" dirty="0" err="1" smtClean="0"/>
              <a:t>MIH_Link_Going_Down</a:t>
            </a:r>
            <a:r>
              <a:rPr lang="en-US" dirty="0" smtClean="0"/>
              <a:t> primitive triggers </a:t>
            </a:r>
            <a:r>
              <a:rPr lang="en-US" dirty="0" err="1" smtClean="0"/>
              <a:t>pMAG</a:t>
            </a:r>
            <a:r>
              <a:rPr lang="en-US" dirty="0" smtClean="0"/>
              <a:t> </a:t>
            </a:r>
          </a:p>
          <a:p>
            <a:pPr>
              <a:defRPr/>
            </a:pPr>
            <a:r>
              <a:rPr lang="en-US" dirty="0" smtClean="0"/>
              <a:t>MAG </a:t>
            </a:r>
            <a:r>
              <a:rPr lang="en-US" dirty="0" smtClean="0"/>
              <a:t>needs to know if the handover is an </a:t>
            </a:r>
            <a:r>
              <a:rPr lang="en-US" dirty="0" smtClean="0"/>
              <a:t>intra and inter-technology </a:t>
            </a:r>
            <a:r>
              <a:rPr lang="en-US" dirty="0" smtClean="0"/>
              <a:t>handover or not</a:t>
            </a:r>
          </a:p>
          <a:p>
            <a:pPr lvl="1">
              <a:defRPr/>
            </a:pPr>
            <a:r>
              <a:rPr lang="en-US" dirty="0" err="1" smtClean="0"/>
              <a:t>Link_Detected_Indication</a:t>
            </a:r>
            <a:r>
              <a:rPr lang="en-US" dirty="0" smtClean="0"/>
              <a:t> primitive </a:t>
            </a:r>
            <a:r>
              <a:rPr lang="en-US" dirty="0" smtClean="0"/>
              <a:t>and </a:t>
            </a:r>
            <a:r>
              <a:rPr lang="en-US" dirty="0" err="1" smtClean="0"/>
              <a:t>IE_Network_Type</a:t>
            </a:r>
            <a:r>
              <a:rPr lang="en-US" dirty="0" smtClean="0"/>
              <a:t> </a:t>
            </a:r>
            <a:r>
              <a:rPr lang="en-US" dirty="0" smtClean="0"/>
              <a:t>can provide </a:t>
            </a:r>
            <a:r>
              <a:rPr lang="en-US" dirty="0" smtClean="0"/>
              <a:t>such information </a:t>
            </a:r>
            <a:endParaRPr lang="en-US" dirty="0" smtClean="0">
              <a:solidFill>
                <a:srgbClr val="FF0000"/>
              </a:solidFill>
            </a:endParaRPr>
          </a:p>
        </p:txBody>
      </p:sp>
      <p:sp>
        <p:nvSpPr>
          <p:cNvPr id="36867" name="Slide Number Placeholder 3"/>
          <p:cNvSpPr>
            <a:spLocks noGrp="1"/>
          </p:cNvSpPr>
          <p:nvPr>
            <p:ph type="sldNum" sz="quarter" idx="11"/>
          </p:nvPr>
        </p:nvSpPr>
        <p:spPr>
          <a:noFill/>
        </p:spPr>
        <p:txBody>
          <a:bodyPr/>
          <a:lstStyle/>
          <a:p>
            <a:fld id="{C5FF5F28-34E2-42D2-84F1-FF5BDA8D30CA}" type="slidenum">
              <a:rPr lang="en-US" smtClean="0">
                <a:latin typeface="Times"/>
              </a:rPr>
              <a:pPr/>
              <a:t>7</a:t>
            </a:fld>
            <a:endParaRPr lang="en-US" smtClean="0">
              <a:latin typeface="Time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idx="4294967295"/>
          </p:nvPr>
        </p:nvSpPr>
        <p:spPr/>
        <p:txBody>
          <a:bodyPr/>
          <a:lstStyle/>
          <a:p>
            <a:r>
              <a:rPr lang="en-US" sz="3200" smtClean="0"/>
              <a:t>Single Interface Use Case +IEEE 802.21</a:t>
            </a:r>
            <a:r>
              <a:rPr lang="en-US" smtClean="0"/>
              <a:t>   </a:t>
            </a:r>
          </a:p>
        </p:txBody>
      </p:sp>
      <p:sp>
        <p:nvSpPr>
          <p:cNvPr id="37890" name="Rectangle 8"/>
          <p:cNvSpPr>
            <a:spLocks noChangeArrowheads="1"/>
          </p:cNvSpPr>
          <p:nvPr/>
        </p:nvSpPr>
        <p:spPr bwMode="auto">
          <a:xfrm>
            <a:off x="2900363" y="1466850"/>
            <a:ext cx="2895600" cy="1089025"/>
          </a:xfrm>
          <a:prstGeom prst="rect">
            <a:avLst/>
          </a:prstGeom>
          <a:solidFill>
            <a:schemeClr val="accent1"/>
          </a:solidFill>
          <a:ln w="9525">
            <a:solidFill>
              <a:schemeClr val="tx1"/>
            </a:solidFill>
            <a:miter lim="800000"/>
            <a:headEnd/>
            <a:tailEnd/>
          </a:ln>
        </p:spPr>
        <p:txBody>
          <a:bodyPr wrap="none" anchor="ctr"/>
          <a:lstStyle/>
          <a:p>
            <a:pPr algn="ctr"/>
            <a:endParaRPr lang="en-US" sz="1800">
              <a:latin typeface="Arial" charset="0"/>
            </a:endParaRPr>
          </a:p>
        </p:txBody>
      </p:sp>
      <p:sp>
        <p:nvSpPr>
          <p:cNvPr id="37891" name="Rectangle 9"/>
          <p:cNvSpPr>
            <a:spLocks noChangeArrowheads="1"/>
          </p:cNvSpPr>
          <p:nvPr/>
        </p:nvSpPr>
        <p:spPr bwMode="auto">
          <a:xfrm>
            <a:off x="3205163" y="1739900"/>
            <a:ext cx="914400"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LMA</a:t>
            </a:r>
          </a:p>
        </p:txBody>
      </p:sp>
      <p:sp>
        <p:nvSpPr>
          <p:cNvPr id="37892" name="Rectangle 10"/>
          <p:cNvSpPr>
            <a:spLocks noChangeArrowheads="1"/>
          </p:cNvSpPr>
          <p:nvPr/>
        </p:nvSpPr>
        <p:spPr bwMode="auto">
          <a:xfrm>
            <a:off x="4576763" y="1739900"/>
            <a:ext cx="914400" cy="542925"/>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AAA</a:t>
            </a:r>
          </a:p>
          <a:p>
            <a:pPr algn="ctr"/>
            <a:r>
              <a:rPr lang="en-US" sz="1800">
                <a:latin typeface="Arial" charset="0"/>
              </a:rPr>
              <a:t>Server</a:t>
            </a:r>
          </a:p>
        </p:txBody>
      </p:sp>
      <p:sp>
        <p:nvSpPr>
          <p:cNvPr id="37893" name="Rectangle 11"/>
          <p:cNvSpPr>
            <a:spLocks noChangeArrowheads="1"/>
          </p:cNvSpPr>
          <p:nvPr/>
        </p:nvSpPr>
        <p:spPr bwMode="auto">
          <a:xfrm>
            <a:off x="5572125" y="3371850"/>
            <a:ext cx="2128838" cy="544513"/>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PoS2</a:t>
            </a:r>
          </a:p>
        </p:txBody>
      </p:sp>
      <p:sp>
        <p:nvSpPr>
          <p:cNvPr id="37894" name="Rectangle 13"/>
          <p:cNvSpPr>
            <a:spLocks noChangeArrowheads="1"/>
          </p:cNvSpPr>
          <p:nvPr/>
        </p:nvSpPr>
        <p:spPr bwMode="auto">
          <a:xfrm>
            <a:off x="2286000" y="4664075"/>
            <a:ext cx="1376363"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PoA1</a:t>
            </a:r>
          </a:p>
        </p:txBody>
      </p:sp>
      <p:sp>
        <p:nvSpPr>
          <p:cNvPr id="37895" name="Rectangle 14"/>
          <p:cNvSpPr>
            <a:spLocks noChangeArrowheads="1"/>
          </p:cNvSpPr>
          <p:nvPr/>
        </p:nvSpPr>
        <p:spPr bwMode="auto">
          <a:xfrm>
            <a:off x="5286375" y="4572000"/>
            <a:ext cx="1357313"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PoA2</a:t>
            </a:r>
          </a:p>
        </p:txBody>
      </p:sp>
      <p:sp>
        <p:nvSpPr>
          <p:cNvPr id="37896" name="Rectangle 15"/>
          <p:cNvSpPr>
            <a:spLocks noChangeArrowheads="1"/>
          </p:cNvSpPr>
          <p:nvPr/>
        </p:nvSpPr>
        <p:spPr bwMode="auto">
          <a:xfrm>
            <a:off x="4643438" y="5929313"/>
            <a:ext cx="533400" cy="612775"/>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MS</a:t>
            </a:r>
          </a:p>
        </p:txBody>
      </p:sp>
      <p:sp>
        <p:nvSpPr>
          <p:cNvPr id="37897" name="Line 16"/>
          <p:cNvSpPr>
            <a:spLocks noChangeShapeType="1"/>
          </p:cNvSpPr>
          <p:nvPr/>
        </p:nvSpPr>
        <p:spPr bwMode="auto">
          <a:xfrm flipH="1">
            <a:off x="2062163" y="2555875"/>
            <a:ext cx="1981200" cy="815975"/>
          </a:xfrm>
          <a:prstGeom prst="line">
            <a:avLst/>
          </a:prstGeom>
          <a:noFill/>
          <a:ln w="9525">
            <a:solidFill>
              <a:schemeClr val="tx1"/>
            </a:solidFill>
            <a:round/>
            <a:headEnd/>
            <a:tailEnd/>
          </a:ln>
        </p:spPr>
        <p:txBody>
          <a:bodyPr/>
          <a:lstStyle/>
          <a:p>
            <a:endParaRPr lang="en-US"/>
          </a:p>
        </p:txBody>
      </p:sp>
      <p:sp>
        <p:nvSpPr>
          <p:cNvPr id="37898" name="Line 17"/>
          <p:cNvSpPr>
            <a:spLocks noChangeShapeType="1"/>
          </p:cNvSpPr>
          <p:nvPr/>
        </p:nvSpPr>
        <p:spPr bwMode="auto">
          <a:xfrm>
            <a:off x="4652963" y="2555875"/>
            <a:ext cx="2286000" cy="815975"/>
          </a:xfrm>
          <a:prstGeom prst="line">
            <a:avLst/>
          </a:prstGeom>
          <a:noFill/>
          <a:ln w="9525">
            <a:solidFill>
              <a:schemeClr val="tx1"/>
            </a:solidFill>
            <a:round/>
            <a:headEnd/>
            <a:tailEnd/>
          </a:ln>
        </p:spPr>
        <p:txBody>
          <a:bodyPr/>
          <a:lstStyle/>
          <a:p>
            <a:endParaRPr lang="en-US"/>
          </a:p>
        </p:txBody>
      </p:sp>
      <p:sp>
        <p:nvSpPr>
          <p:cNvPr id="37899" name="Line 19"/>
          <p:cNvSpPr>
            <a:spLocks noChangeShapeType="1"/>
          </p:cNvSpPr>
          <p:nvPr/>
        </p:nvSpPr>
        <p:spPr bwMode="auto">
          <a:xfrm>
            <a:off x="2138363" y="3916363"/>
            <a:ext cx="990600" cy="747712"/>
          </a:xfrm>
          <a:prstGeom prst="line">
            <a:avLst/>
          </a:prstGeom>
          <a:noFill/>
          <a:ln w="9525">
            <a:solidFill>
              <a:schemeClr val="tx1"/>
            </a:solidFill>
            <a:round/>
            <a:headEnd/>
            <a:tailEnd/>
          </a:ln>
        </p:spPr>
        <p:txBody>
          <a:bodyPr/>
          <a:lstStyle/>
          <a:p>
            <a:endParaRPr lang="en-US"/>
          </a:p>
        </p:txBody>
      </p:sp>
      <p:sp>
        <p:nvSpPr>
          <p:cNvPr id="37900" name="Text Box 20"/>
          <p:cNvSpPr txBox="1">
            <a:spLocks noChangeArrowheads="1"/>
          </p:cNvSpPr>
          <p:nvPr/>
        </p:nvSpPr>
        <p:spPr bwMode="auto">
          <a:xfrm>
            <a:off x="3286125" y="1071563"/>
            <a:ext cx="1658938" cy="369887"/>
          </a:xfrm>
          <a:prstGeom prst="rect">
            <a:avLst/>
          </a:prstGeom>
          <a:noFill/>
          <a:ln w="9525">
            <a:noFill/>
            <a:miter lim="800000"/>
            <a:headEnd/>
            <a:tailEnd/>
          </a:ln>
        </p:spPr>
        <p:txBody>
          <a:bodyPr wrap="none">
            <a:spAutoFit/>
          </a:bodyPr>
          <a:lstStyle/>
          <a:p>
            <a:r>
              <a:rPr lang="en-US" sz="1800">
                <a:latin typeface="Arial" charset="0"/>
              </a:rPr>
              <a:t>Core Network </a:t>
            </a:r>
          </a:p>
        </p:txBody>
      </p:sp>
      <p:grpSp>
        <p:nvGrpSpPr>
          <p:cNvPr id="37901" name="Group 21"/>
          <p:cNvGrpSpPr>
            <a:grpSpLocks/>
          </p:cNvGrpSpPr>
          <p:nvPr/>
        </p:nvGrpSpPr>
        <p:grpSpPr bwMode="auto">
          <a:xfrm>
            <a:off x="3509963" y="5140325"/>
            <a:ext cx="1066800" cy="476250"/>
            <a:chOff x="2256" y="3024"/>
            <a:chExt cx="672" cy="336"/>
          </a:xfrm>
        </p:grpSpPr>
        <p:sp>
          <p:nvSpPr>
            <p:cNvPr id="37913" name="Line 22"/>
            <p:cNvSpPr>
              <a:spLocks noChangeShapeType="1"/>
            </p:cNvSpPr>
            <p:nvPr/>
          </p:nvSpPr>
          <p:spPr bwMode="auto">
            <a:xfrm>
              <a:off x="2256" y="3024"/>
              <a:ext cx="384" cy="288"/>
            </a:xfrm>
            <a:prstGeom prst="line">
              <a:avLst/>
            </a:prstGeom>
            <a:noFill/>
            <a:ln w="9525">
              <a:solidFill>
                <a:schemeClr val="tx1"/>
              </a:solidFill>
              <a:round/>
              <a:headEnd/>
              <a:tailEnd/>
            </a:ln>
          </p:spPr>
          <p:txBody>
            <a:bodyPr/>
            <a:lstStyle/>
            <a:p>
              <a:endParaRPr lang="en-US"/>
            </a:p>
          </p:txBody>
        </p:sp>
        <p:sp>
          <p:nvSpPr>
            <p:cNvPr id="37914" name="Line 23"/>
            <p:cNvSpPr>
              <a:spLocks noChangeShapeType="1"/>
            </p:cNvSpPr>
            <p:nvPr/>
          </p:nvSpPr>
          <p:spPr bwMode="auto">
            <a:xfrm flipV="1">
              <a:off x="2640" y="3168"/>
              <a:ext cx="0" cy="144"/>
            </a:xfrm>
            <a:prstGeom prst="line">
              <a:avLst/>
            </a:prstGeom>
            <a:noFill/>
            <a:ln w="9525">
              <a:solidFill>
                <a:schemeClr val="tx1"/>
              </a:solidFill>
              <a:round/>
              <a:headEnd/>
              <a:tailEnd/>
            </a:ln>
          </p:spPr>
          <p:txBody>
            <a:bodyPr/>
            <a:lstStyle/>
            <a:p>
              <a:endParaRPr lang="en-US"/>
            </a:p>
          </p:txBody>
        </p:sp>
        <p:sp>
          <p:nvSpPr>
            <p:cNvPr id="37915" name="Line 24"/>
            <p:cNvSpPr>
              <a:spLocks noChangeShapeType="1"/>
            </p:cNvSpPr>
            <p:nvPr/>
          </p:nvSpPr>
          <p:spPr bwMode="auto">
            <a:xfrm>
              <a:off x="2640" y="3168"/>
              <a:ext cx="288" cy="192"/>
            </a:xfrm>
            <a:prstGeom prst="line">
              <a:avLst/>
            </a:prstGeom>
            <a:noFill/>
            <a:ln w="9525">
              <a:solidFill>
                <a:schemeClr val="tx1"/>
              </a:solidFill>
              <a:round/>
              <a:headEnd/>
              <a:tailEnd/>
            </a:ln>
          </p:spPr>
          <p:txBody>
            <a:bodyPr/>
            <a:lstStyle/>
            <a:p>
              <a:endParaRPr lang="en-US"/>
            </a:p>
          </p:txBody>
        </p:sp>
      </p:grpSp>
      <p:grpSp>
        <p:nvGrpSpPr>
          <p:cNvPr id="37902" name="Group 25"/>
          <p:cNvGrpSpPr>
            <a:grpSpLocks/>
          </p:cNvGrpSpPr>
          <p:nvPr/>
        </p:nvGrpSpPr>
        <p:grpSpPr bwMode="auto">
          <a:xfrm>
            <a:off x="5262563" y="5072063"/>
            <a:ext cx="533400" cy="476250"/>
            <a:chOff x="3360" y="2976"/>
            <a:chExt cx="336" cy="336"/>
          </a:xfrm>
        </p:grpSpPr>
        <p:sp>
          <p:nvSpPr>
            <p:cNvPr id="37910" name="Line 26"/>
            <p:cNvSpPr>
              <a:spLocks noChangeShapeType="1"/>
            </p:cNvSpPr>
            <p:nvPr/>
          </p:nvSpPr>
          <p:spPr bwMode="auto">
            <a:xfrm flipV="1">
              <a:off x="3360" y="3072"/>
              <a:ext cx="144" cy="240"/>
            </a:xfrm>
            <a:prstGeom prst="line">
              <a:avLst/>
            </a:prstGeom>
            <a:noFill/>
            <a:ln w="9525">
              <a:solidFill>
                <a:schemeClr val="tx1"/>
              </a:solidFill>
              <a:round/>
              <a:headEnd/>
              <a:tailEnd/>
            </a:ln>
          </p:spPr>
          <p:txBody>
            <a:bodyPr/>
            <a:lstStyle/>
            <a:p>
              <a:endParaRPr lang="en-US"/>
            </a:p>
          </p:txBody>
        </p:sp>
        <p:sp>
          <p:nvSpPr>
            <p:cNvPr id="37911" name="Line 27"/>
            <p:cNvSpPr>
              <a:spLocks noChangeShapeType="1"/>
            </p:cNvSpPr>
            <p:nvPr/>
          </p:nvSpPr>
          <p:spPr bwMode="auto">
            <a:xfrm>
              <a:off x="3504" y="3072"/>
              <a:ext cx="0" cy="144"/>
            </a:xfrm>
            <a:prstGeom prst="line">
              <a:avLst/>
            </a:prstGeom>
            <a:noFill/>
            <a:ln w="9525">
              <a:solidFill>
                <a:schemeClr val="tx1"/>
              </a:solidFill>
              <a:round/>
              <a:headEnd/>
              <a:tailEnd/>
            </a:ln>
          </p:spPr>
          <p:txBody>
            <a:bodyPr/>
            <a:lstStyle/>
            <a:p>
              <a:endParaRPr lang="en-US"/>
            </a:p>
          </p:txBody>
        </p:sp>
        <p:sp>
          <p:nvSpPr>
            <p:cNvPr id="23580" name="Line 28"/>
            <p:cNvSpPr>
              <a:spLocks noChangeShapeType="1"/>
            </p:cNvSpPr>
            <p:nvPr/>
          </p:nvSpPr>
          <p:spPr bwMode="auto">
            <a:xfrm flipV="1">
              <a:off x="3504" y="2976"/>
              <a:ext cx="192" cy="240"/>
            </a:xfrm>
            <a:prstGeom prst="line">
              <a:avLst/>
            </a:prstGeom>
            <a:noFill/>
            <a:ln w="9525">
              <a:solidFill>
                <a:schemeClr val="tx1"/>
              </a:solidFill>
              <a:round/>
              <a:headEnd/>
              <a:tailEnd/>
            </a:ln>
            <a:effectLst/>
          </p:spPr>
          <p:txBody>
            <a:bodyPr/>
            <a:lstStyle/>
            <a:p>
              <a:pPr>
                <a:defRPr/>
              </a:pP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
        <p:nvSpPr>
          <p:cNvPr id="37903" name="Line 31"/>
          <p:cNvSpPr>
            <a:spLocks noChangeShapeType="1"/>
          </p:cNvSpPr>
          <p:nvPr/>
        </p:nvSpPr>
        <p:spPr bwMode="auto">
          <a:xfrm flipV="1">
            <a:off x="4929188" y="5715000"/>
            <a:ext cx="0" cy="203200"/>
          </a:xfrm>
          <a:prstGeom prst="line">
            <a:avLst/>
          </a:prstGeom>
          <a:noFill/>
          <a:ln w="9525">
            <a:solidFill>
              <a:schemeClr val="tx1"/>
            </a:solidFill>
            <a:round/>
            <a:headEnd/>
            <a:tailEnd/>
          </a:ln>
        </p:spPr>
        <p:txBody>
          <a:bodyPr/>
          <a:lstStyle/>
          <a:p>
            <a:endParaRPr lang="en-US"/>
          </a:p>
        </p:txBody>
      </p:sp>
      <p:sp>
        <p:nvSpPr>
          <p:cNvPr id="37904" name="Rectangle 35"/>
          <p:cNvSpPr>
            <a:spLocks noChangeArrowheads="1"/>
          </p:cNvSpPr>
          <p:nvPr/>
        </p:nvSpPr>
        <p:spPr bwMode="auto">
          <a:xfrm>
            <a:off x="1071563" y="3371850"/>
            <a:ext cx="1714500" cy="6286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PoS1</a:t>
            </a:r>
          </a:p>
        </p:txBody>
      </p:sp>
      <p:sp>
        <p:nvSpPr>
          <p:cNvPr id="37905" name="Text Box 37"/>
          <p:cNvSpPr txBox="1">
            <a:spLocks noChangeArrowheads="1"/>
          </p:cNvSpPr>
          <p:nvPr/>
        </p:nvSpPr>
        <p:spPr bwMode="auto">
          <a:xfrm>
            <a:off x="5000625" y="5572125"/>
            <a:ext cx="514350" cy="366713"/>
          </a:xfrm>
          <a:prstGeom prst="rect">
            <a:avLst/>
          </a:prstGeom>
          <a:noFill/>
          <a:ln w="9525">
            <a:noFill/>
            <a:miter lim="800000"/>
            <a:headEnd/>
            <a:tailEnd/>
          </a:ln>
        </p:spPr>
        <p:txBody>
          <a:bodyPr wrap="none">
            <a:spAutoFit/>
          </a:bodyPr>
          <a:lstStyle/>
          <a:p>
            <a:r>
              <a:rPr lang="en-US" sz="1800">
                <a:latin typeface="Arial" charset="0"/>
              </a:rPr>
              <a:t>IF1</a:t>
            </a:r>
          </a:p>
        </p:txBody>
      </p:sp>
      <p:sp>
        <p:nvSpPr>
          <p:cNvPr id="37906" name="Text Box 38"/>
          <p:cNvSpPr txBox="1">
            <a:spLocks noChangeArrowheads="1"/>
          </p:cNvSpPr>
          <p:nvPr/>
        </p:nvSpPr>
        <p:spPr bwMode="auto">
          <a:xfrm>
            <a:off x="755650" y="2914650"/>
            <a:ext cx="2357438" cy="366713"/>
          </a:xfrm>
          <a:prstGeom prst="rect">
            <a:avLst/>
          </a:prstGeom>
          <a:noFill/>
          <a:ln w="9525">
            <a:noFill/>
            <a:miter lim="800000"/>
            <a:headEnd/>
            <a:tailEnd/>
          </a:ln>
        </p:spPr>
        <p:txBody>
          <a:bodyPr>
            <a:spAutoFit/>
          </a:bodyPr>
          <a:lstStyle/>
          <a:p>
            <a:r>
              <a:rPr lang="en-US" sz="1800">
                <a:latin typeface="Arial" charset="0"/>
              </a:rPr>
              <a:t>Access GW1/MAG1 </a:t>
            </a:r>
          </a:p>
        </p:txBody>
      </p:sp>
      <p:sp>
        <p:nvSpPr>
          <p:cNvPr id="37907" name="Line 41"/>
          <p:cNvSpPr>
            <a:spLocks noChangeShapeType="1"/>
          </p:cNvSpPr>
          <p:nvPr/>
        </p:nvSpPr>
        <p:spPr bwMode="auto">
          <a:xfrm flipH="1">
            <a:off x="6072188" y="3916363"/>
            <a:ext cx="638175" cy="655637"/>
          </a:xfrm>
          <a:prstGeom prst="line">
            <a:avLst/>
          </a:prstGeom>
          <a:noFill/>
          <a:ln w="9525">
            <a:solidFill>
              <a:schemeClr val="tx1"/>
            </a:solidFill>
            <a:round/>
            <a:headEnd/>
            <a:tailEnd/>
          </a:ln>
        </p:spPr>
        <p:txBody>
          <a:bodyPr/>
          <a:lstStyle/>
          <a:p>
            <a:endParaRPr lang="en-US"/>
          </a:p>
        </p:txBody>
      </p:sp>
      <p:sp>
        <p:nvSpPr>
          <p:cNvPr id="37908" name="Text Box 38"/>
          <p:cNvSpPr txBox="1">
            <a:spLocks noChangeArrowheads="1"/>
          </p:cNvSpPr>
          <p:nvPr/>
        </p:nvSpPr>
        <p:spPr bwMode="auto">
          <a:xfrm>
            <a:off x="5500688" y="2928938"/>
            <a:ext cx="2357437" cy="369887"/>
          </a:xfrm>
          <a:prstGeom prst="rect">
            <a:avLst/>
          </a:prstGeom>
          <a:noFill/>
          <a:ln w="9525">
            <a:noFill/>
            <a:miter lim="800000"/>
            <a:headEnd/>
            <a:tailEnd/>
          </a:ln>
        </p:spPr>
        <p:txBody>
          <a:bodyPr>
            <a:spAutoFit/>
          </a:bodyPr>
          <a:lstStyle/>
          <a:p>
            <a:r>
              <a:rPr lang="en-US" sz="1800">
                <a:latin typeface="Arial" charset="0"/>
              </a:rPr>
              <a:t>Access GW2/MAG1 </a:t>
            </a:r>
          </a:p>
        </p:txBody>
      </p:sp>
      <p:sp>
        <p:nvSpPr>
          <p:cNvPr id="37909" name="Slide Number Placeholder 27"/>
          <p:cNvSpPr>
            <a:spLocks noGrp="1"/>
          </p:cNvSpPr>
          <p:nvPr>
            <p:ph type="sldNum" sz="quarter" idx="11"/>
          </p:nvPr>
        </p:nvSpPr>
        <p:spPr>
          <a:noFill/>
        </p:spPr>
        <p:txBody>
          <a:bodyPr/>
          <a:lstStyle/>
          <a:p>
            <a:fld id="{8A9AF1DF-2104-4394-8587-5FCF7F96CA6F}" type="slidenum">
              <a:rPr lang="en-US" smtClean="0">
                <a:latin typeface="Times"/>
              </a:rPr>
              <a:pPr/>
              <a:t>8</a:t>
            </a:fld>
            <a:endParaRPr lang="en-US" smtClean="0">
              <a:latin typeface="Time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idx="4294967295"/>
          </p:nvPr>
        </p:nvSpPr>
        <p:spPr/>
        <p:txBody>
          <a:bodyPr/>
          <a:lstStyle/>
          <a:p>
            <a:r>
              <a:rPr lang="en-US" smtClean="0"/>
              <a:t>Use Case Scenario- Dual Interface   </a:t>
            </a:r>
          </a:p>
        </p:txBody>
      </p:sp>
      <p:sp>
        <p:nvSpPr>
          <p:cNvPr id="38914" name="Rectangle 3"/>
          <p:cNvSpPr>
            <a:spLocks noGrp="1" noChangeArrowheads="1"/>
          </p:cNvSpPr>
          <p:nvPr>
            <p:ph type="body" idx="4294967295"/>
          </p:nvPr>
        </p:nvSpPr>
        <p:spPr>
          <a:xfrm>
            <a:off x="422275" y="981075"/>
            <a:ext cx="8299450" cy="5343525"/>
          </a:xfrm>
        </p:spPr>
        <p:txBody>
          <a:bodyPr/>
          <a:lstStyle/>
          <a:p>
            <a:r>
              <a:rPr lang="en-US" sz="2200" smtClean="0"/>
              <a:t>Wi-Fi and WiMAX  Scenario </a:t>
            </a:r>
          </a:p>
        </p:txBody>
      </p:sp>
      <p:sp>
        <p:nvSpPr>
          <p:cNvPr id="38915" name="Rectangle 8"/>
          <p:cNvSpPr>
            <a:spLocks noChangeArrowheads="1"/>
          </p:cNvSpPr>
          <p:nvPr/>
        </p:nvSpPr>
        <p:spPr bwMode="auto">
          <a:xfrm>
            <a:off x="2971800" y="1752600"/>
            <a:ext cx="2895600" cy="1089025"/>
          </a:xfrm>
          <a:prstGeom prst="rect">
            <a:avLst/>
          </a:prstGeom>
          <a:solidFill>
            <a:schemeClr val="accent1"/>
          </a:solidFill>
          <a:ln w="9525">
            <a:solidFill>
              <a:schemeClr val="tx1"/>
            </a:solidFill>
            <a:miter lim="800000"/>
            <a:headEnd/>
            <a:tailEnd/>
          </a:ln>
        </p:spPr>
        <p:txBody>
          <a:bodyPr wrap="none" anchor="ctr"/>
          <a:lstStyle/>
          <a:p>
            <a:pPr algn="ctr"/>
            <a:endParaRPr lang="en-US" sz="1800">
              <a:latin typeface="Arial" charset="0"/>
            </a:endParaRPr>
          </a:p>
        </p:txBody>
      </p:sp>
      <p:sp>
        <p:nvSpPr>
          <p:cNvPr id="38916" name="Rectangle 9"/>
          <p:cNvSpPr>
            <a:spLocks noChangeArrowheads="1"/>
          </p:cNvSpPr>
          <p:nvPr/>
        </p:nvSpPr>
        <p:spPr bwMode="auto">
          <a:xfrm>
            <a:off x="3276600" y="2025650"/>
            <a:ext cx="914400"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LMA</a:t>
            </a:r>
          </a:p>
        </p:txBody>
      </p:sp>
      <p:sp>
        <p:nvSpPr>
          <p:cNvPr id="38917" name="Rectangle 10"/>
          <p:cNvSpPr>
            <a:spLocks noChangeArrowheads="1"/>
          </p:cNvSpPr>
          <p:nvPr/>
        </p:nvSpPr>
        <p:spPr bwMode="auto">
          <a:xfrm>
            <a:off x="4648200" y="2025650"/>
            <a:ext cx="914400" cy="542925"/>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AAA</a:t>
            </a:r>
          </a:p>
          <a:p>
            <a:pPr algn="ctr"/>
            <a:r>
              <a:rPr lang="en-US" sz="1800">
                <a:latin typeface="Arial" charset="0"/>
              </a:rPr>
              <a:t>Server</a:t>
            </a:r>
          </a:p>
        </p:txBody>
      </p:sp>
      <p:sp>
        <p:nvSpPr>
          <p:cNvPr id="38918" name="Rectangle 11"/>
          <p:cNvSpPr>
            <a:spLocks noChangeArrowheads="1"/>
          </p:cNvSpPr>
          <p:nvPr/>
        </p:nvSpPr>
        <p:spPr bwMode="auto">
          <a:xfrm>
            <a:off x="6324600" y="3657600"/>
            <a:ext cx="1447800" cy="544513"/>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AR/MAG2</a:t>
            </a:r>
          </a:p>
        </p:txBody>
      </p:sp>
      <p:sp>
        <p:nvSpPr>
          <p:cNvPr id="38919" name="Rectangle 12"/>
          <p:cNvSpPr>
            <a:spLocks noChangeArrowheads="1"/>
          </p:cNvSpPr>
          <p:nvPr/>
        </p:nvSpPr>
        <p:spPr bwMode="auto">
          <a:xfrm>
            <a:off x="685800" y="4949825"/>
            <a:ext cx="1066800"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BS</a:t>
            </a:r>
          </a:p>
        </p:txBody>
      </p:sp>
      <p:sp>
        <p:nvSpPr>
          <p:cNvPr id="38920" name="Rectangle 13"/>
          <p:cNvSpPr>
            <a:spLocks noChangeArrowheads="1"/>
          </p:cNvSpPr>
          <p:nvPr/>
        </p:nvSpPr>
        <p:spPr bwMode="auto">
          <a:xfrm>
            <a:off x="2667000" y="4949825"/>
            <a:ext cx="1066800" cy="407988"/>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BS</a:t>
            </a:r>
          </a:p>
        </p:txBody>
      </p:sp>
      <p:sp>
        <p:nvSpPr>
          <p:cNvPr id="38921" name="Rectangle 14"/>
          <p:cNvSpPr>
            <a:spLocks noChangeArrowheads="1"/>
          </p:cNvSpPr>
          <p:nvPr/>
        </p:nvSpPr>
        <p:spPr bwMode="auto">
          <a:xfrm>
            <a:off x="5791200" y="4881563"/>
            <a:ext cx="1066800" cy="407987"/>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AP</a:t>
            </a:r>
          </a:p>
        </p:txBody>
      </p:sp>
      <p:sp>
        <p:nvSpPr>
          <p:cNvPr id="38922" name="Rectangle 15"/>
          <p:cNvSpPr>
            <a:spLocks noChangeArrowheads="1"/>
          </p:cNvSpPr>
          <p:nvPr/>
        </p:nvSpPr>
        <p:spPr bwMode="auto">
          <a:xfrm>
            <a:off x="4724400" y="6173788"/>
            <a:ext cx="533400" cy="612775"/>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MS</a:t>
            </a:r>
          </a:p>
        </p:txBody>
      </p:sp>
      <p:sp>
        <p:nvSpPr>
          <p:cNvPr id="38923" name="Line 16"/>
          <p:cNvSpPr>
            <a:spLocks noChangeShapeType="1"/>
          </p:cNvSpPr>
          <p:nvPr/>
        </p:nvSpPr>
        <p:spPr bwMode="auto">
          <a:xfrm flipH="1">
            <a:off x="2133600" y="2841625"/>
            <a:ext cx="1981200" cy="815975"/>
          </a:xfrm>
          <a:prstGeom prst="line">
            <a:avLst/>
          </a:prstGeom>
          <a:noFill/>
          <a:ln w="9525">
            <a:solidFill>
              <a:schemeClr val="tx1"/>
            </a:solidFill>
            <a:round/>
            <a:headEnd/>
            <a:tailEnd/>
          </a:ln>
        </p:spPr>
        <p:txBody>
          <a:bodyPr/>
          <a:lstStyle/>
          <a:p>
            <a:endParaRPr lang="en-US"/>
          </a:p>
        </p:txBody>
      </p:sp>
      <p:sp>
        <p:nvSpPr>
          <p:cNvPr id="38924" name="Line 17"/>
          <p:cNvSpPr>
            <a:spLocks noChangeShapeType="1"/>
          </p:cNvSpPr>
          <p:nvPr/>
        </p:nvSpPr>
        <p:spPr bwMode="auto">
          <a:xfrm>
            <a:off x="4724400" y="2841625"/>
            <a:ext cx="2286000" cy="815975"/>
          </a:xfrm>
          <a:prstGeom prst="line">
            <a:avLst/>
          </a:prstGeom>
          <a:noFill/>
          <a:ln w="9525">
            <a:solidFill>
              <a:schemeClr val="tx1"/>
            </a:solidFill>
            <a:round/>
            <a:headEnd/>
            <a:tailEnd/>
          </a:ln>
        </p:spPr>
        <p:txBody>
          <a:bodyPr/>
          <a:lstStyle/>
          <a:p>
            <a:endParaRPr lang="en-US"/>
          </a:p>
        </p:txBody>
      </p:sp>
      <p:sp>
        <p:nvSpPr>
          <p:cNvPr id="38925" name="Line 18"/>
          <p:cNvSpPr>
            <a:spLocks noChangeShapeType="1"/>
          </p:cNvSpPr>
          <p:nvPr/>
        </p:nvSpPr>
        <p:spPr bwMode="auto">
          <a:xfrm flipH="1">
            <a:off x="1143000" y="4202113"/>
            <a:ext cx="914400" cy="747712"/>
          </a:xfrm>
          <a:prstGeom prst="line">
            <a:avLst/>
          </a:prstGeom>
          <a:noFill/>
          <a:ln w="9525">
            <a:solidFill>
              <a:schemeClr val="tx1"/>
            </a:solidFill>
            <a:round/>
            <a:headEnd/>
            <a:tailEnd/>
          </a:ln>
        </p:spPr>
        <p:txBody>
          <a:bodyPr/>
          <a:lstStyle/>
          <a:p>
            <a:endParaRPr lang="en-US"/>
          </a:p>
        </p:txBody>
      </p:sp>
      <p:sp>
        <p:nvSpPr>
          <p:cNvPr id="38926" name="Line 19"/>
          <p:cNvSpPr>
            <a:spLocks noChangeShapeType="1"/>
          </p:cNvSpPr>
          <p:nvPr/>
        </p:nvSpPr>
        <p:spPr bwMode="auto">
          <a:xfrm>
            <a:off x="2209800" y="4202113"/>
            <a:ext cx="990600" cy="747712"/>
          </a:xfrm>
          <a:prstGeom prst="line">
            <a:avLst/>
          </a:prstGeom>
          <a:noFill/>
          <a:ln w="9525">
            <a:solidFill>
              <a:schemeClr val="tx1"/>
            </a:solidFill>
            <a:round/>
            <a:headEnd/>
            <a:tailEnd/>
          </a:ln>
        </p:spPr>
        <p:txBody>
          <a:bodyPr/>
          <a:lstStyle/>
          <a:p>
            <a:endParaRPr lang="en-US"/>
          </a:p>
        </p:txBody>
      </p:sp>
      <p:sp>
        <p:nvSpPr>
          <p:cNvPr id="38927" name="Text Box 20"/>
          <p:cNvSpPr txBox="1">
            <a:spLocks noChangeArrowheads="1"/>
          </p:cNvSpPr>
          <p:nvPr/>
        </p:nvSpPr>
        <p:spPr bwMode="auto">
          <a:xfrm>
            <a:off x="2514600" y="1412875"/>
            <a:ext cx="3854450" cy="366713"/>
          </a:xfrm>
          <a:prstGeom prst="rect">
            <a:avLst/>
          </a:prstGeom>
          <a:noFill/>
          <a:ln w="9525">
            <a:noFill/>
            <a:miter lim="800000"/>
            <a:headEnd/>
            <a:tailEnd/>
          </a:ln>
        </p:spPr>
        <p:txBody>
          <a:bodyPr wrap="none">
            <a:spAutoFit/>
          </a:bodyPr>
          <a:lstStyle/>
          <a:p>
            <a:r>
              <a:rPr lang="en-US" sz="1800">
                <a:latin typeface="Arial" charset="0"/>
              </a:rPr>
              <a:t>Connectivity Service Network (CSN)</a:t>
            </a:r>
          </a:p>
        </p:txBody>
      </p:sp>
      <p:grpSp>
        <p:nvGrpSpPr>
          <p:cNvPr id="38928" name="Group 21"/>
          <p:cNvGrpSpPr>
            <a:grpSpLocks/>
          </p:cNvGrpSpPr>
          <p:nvPr/>
        </p:nvGrpSpPr>
        <p:grpSpPr bwMode="auto">
          <a:xfrm>
            <a:off x="3581400" y="5426075"/>
            <a:ext cx="1066800" cy="476250"/>
            <a:chOff x="2256" y="3024"/>
            <a:chExt cx="672" cy="336"/>
          </a:xfrm>
        </p:grpSpPr>
        <p:sp>
          <p:nvSpPr>
            <p:cNvPr id="38948" name="Line 22"/>
            <p:cNvSpPr>
              <a:spLocks noChangeShapeType="1"/>
            </p:cNvSpPr>
            <p:nvPr/>
          </p:nvSpPr>
          <p:spPr bwMode="auto">
            <a:xfrm>
              <a:off x="2256" y="3024"/>
              <a:ext cx="384" cy="288"/>
            </a:xfrm>
            <a:prstGeom prst="line">
              <a:avLst/>
            </a:prstGeom>
            <a:noFill/>
            <a:ln w="9525">
              <a:solidFill>
                <a:schemeClr val="tx1"/>
              </a:solidFill>
              <a:round/>
              <a:headEnd/>
              <a:tailEnd/>
            </a:ln>
          </p:spPr>
          <p:txBody>
            <a:bodyPr/>
            <a:lstStyle/>
            <a:p>
              <a:endParaRPr lang="en-US"/>
            </a:p>
          </p:txBody>
        </p:sp>
        <p:sp>
          <p:nvSpPr>
            <p:cNvPr id="38949" name="Line 23"/>
            <p:cNvSpPr>
              <a:spLocks noChangeShapeType="1"/>
            </p:cNvSpPr>
            <p:nvPr/>
          </p:nvSpPr>
          <p:spPr bwMode="auto">
            <a:xfrm flipV="1">
              <a:off x="2640" y="3168"/>
              <a:ext cx="0" cy="144"/>
            </a:xfrm>
            <a:prstGeom prst="line">
              <a:avLst/>
            </a:prstGeom>
            <a:noFill/>
            <a:ln w="9525">
              <a:solidFill>
                <a:schemeClr val="tx1"/>
              </a:solidFill>
              <a:round/>
              <a:headEnd/>
              <a:tailEnd/>
            </a:ln>
          </p:spPr>
          <p:txBody>
            <a:bodyPr/>
            <a:lstStyle/>
            <a:p>
              <a:endParaRPr lang="en-US"/>
            </a:p>
          </p:txBody>
        </p:sp>
        <p:sp>
          <p:nvSpPr>
            <p:cNvPr id="38950" name="Line 24"/>
            <p:cNvSpPr>
              <a:spLocks noChangeShapeType="1"/>
            </p:cNvSpPr>
            <p:nvPr/>
          </p:nvSpPr>
          <p:spPr bwMode="auto">
            <a:xfrm>
              <a:off x="2640" y="3168"/>
              <a:ext cx="288" cy="192"/>
            </a:xfrm>
            <a:prstGeom prst="line">
              <a:avLst/>
            </a:prstGeom>
            <a:noFill/>
            <a:ln w="9525">
              <a:solidFill>
                <a:schemeClr val="tx1"/>
              </a:solidFill>
              <a:round/>
              <a:headEnd/>
              <a:tailEnd/>
            </a:ln>
          </p:spPr>
          <p:txBody>
            <a:bodyPr/>
            <a:lstStyle/>
            <a:p>
              <a:endParaRPr lang="en-US"/>
            </a:p>
          </p:txBody>
        </p:sp>
      </p:grpSp>
      <p:grpSp>
        <p:nvGrpSpPr>
          <p:cNvPr id="38929" name="Group 25"/>
          <p:cNvGrpSpPr>
            <a:grpSpLocks/>
          </p:cNvGrpSpPr>
          <p:nvPr/>
        </p:nvGrpSpPr>
        <p:grpSpPr bwMode="auto">
          <a:xfrm>
            <a:off x="5334000" y="5357813"/>
            <a:ext cx="533400" cy="476250"/>
            <a:chOff x="3360" y="2976"/>
            <a:chExt cx="336" cy="336"/>
          </a:xfrm>
        </p:grpSpPr>
        <p:sp>
          <p:nvSpPr>
            <p:cNvPr id="38945" name="Line 26"/>
            <p:cNvSpPr>
              <a:spLocks noChangeShapeType="1"/>
            </p:cNvSpPr>
            <p:nvPr/>
          </p:nvSpPr>
          <p:spPr bwMode="auto">
            <a:xfrm flipV="1">
              <a:off x="3360" y="3072"/>
              <a:ext cx="144" cy="240"/>
            </a:xfrm>
            <a:prstGeom prst="line">
              <a:avLst/>
            </a:prstGeom>
            <a:noFill/>
            <a:ln w="9525">
              <a:solidFill>
                <a:schemeClr val="tx1"/>
              </a:solidFill>
              <a:round/>
              <a:headEnd/>
              <a:tailEnd/>
            </a:ln>
          </p:spPr>
          <p:txBody>
            <a:bodyPr/>
            <a:lstStyle/>
            <a:p>
              <a:endParaRPr lang="en-US"/>
            </a:p>
          </p:txBody>
        </p:sp>
        <p:sp>
          <p:nvSpPr>
            <p:cNvPr id="38946" name="Line 27"/>
            <p:cNvSpPr>
              <a:spLocks noChangeShapeType="1"/>
            </p:cNvSpPr>
            <p:nvPr/>
          </p:nvSpPr>
          <p:spPr bwMode="auto">
            <a:xfrm>
              <a:off x="3504" y="3072"/>
              <a:ext cx="0" cy="144"/>
            </a:xfrm>
            <a:prstGeom prst="line">
              <a:avLst/>
            </a:prstGeom>
            <a:noFill/>
            <a:ln w="9525">
              <a:solidFill>
                <a:schemeClr val="tx1"/>
              </a:solidFill>
              <a:round/>
              <a:headEnd/>
              <a:tailEnd/>
            </a:ln>
          </p:spPr>
          <p:txBody>
            <a:bodyPr/>
            <a:lstStyle/>
            <a:p>
              <a:endParaRPr lang="en-US"/>
            </a:p>
          </p:txBody>
        </p:sp>
        <p:sp>
          <p:nvSpPr>
            <p:cNvPr id="38947" name="Line 28"/>
            <p:cNvSpPr>
              <a:spLocks noChangeShapeType="1"/>
            </p:cNvSpPr>
            <p:nvPr/>
          </p:nvSpPr>
          <p:spPr bwMode="auto">
            <a:xfrm flipV="1">
              <a:off x="3504" y="2976"/>
              <a:ext cx="192" cy="240"/>
            </a:xfrm>
            <a:prstGeom prst="line">
              <a:avLst/>
            </a:prstGeom>
            <a:noFill/>
            <a:ln w="9525">
              <a:solidFill>
                <a:schemeClr val="tx1"/>
              </a:solidFill>
              <a:round/>
              <a:headEnd/>
              <a:tailEnd/>
            </a:ln>
          </p:spPr>
          <p:txBody>
            <a:bodyPr/>
            <a:lstStyle/>
            <a:p>
              <a:endParaRPr lang="en-US"/>
            </a:p>
          </p:txBody>
        </p:sp>
      </p:grpSp>
      <p:grpSp>
        <p:nvGrpSpPr>
          <p:cNvPr id="38930" name="Group 29"/>
          <p:cNvGrpSpPr>
            <a:grpSpLocks/>
          </p:cNvGrpSpPr>
          <p:nvPr/>
        </p:nvGrpSpPr>
        <p:grpSpPr bwMode="auto">
          <a:xfrm>
            <a:off x="4572000" y="6107113"/>
            <a:ext cx="152400" cy="203200"/>
            <a:chOff x="2880" y="3504"/>
            <a:chExt cx="96" cy="144"/>
          </a:xfrm>
        </p:grpSpPr>
        <p:sp>
          <p:nvSpPr>
            <p:cNvPr id="38943" name="Line 30"/>
            <p:cNvSpPr>
              <a:spLocks noChangeShapeType="1"/>
            </p:cNvSpPr>
            <p:nvPr/>
          </p:nvSpPr>
          <p:spPr bwMode="auto">
            <a:xfrm flipH="1">
              <a:off x="2880" y="3648"/>
              <a:ext cx="96" cy="0"/>
            </a:xfrm>
            <a:prstGeom prst="line">
              <a:avLst/>
            </a:prstGeom>
            <a:noFill/>
            <a:ln w="9525">
              <a:solidFill>
                <a:schemeClr val="tx1"/>
              </a:solidFill>
              <a:round/>
              <a:headEnd/>
              <a:tailEnd/>
            </a:ln>
          </p:spPr>
          <p:txBody>
            <a:bodyPr/>
            <a:lstStyle/>
            <a:p>
              <a:endParaRPr lang="en-US"/>
            </a:p>
          </p:txBody>
        </p:sp>
        <p:sp>
          <p:nvSpPr>
            <p:cNvPr id="38944" name="Line 31"/>
            <p:cNvSpPr>
              <a:spLocks noChangeShapeType="1"/>
            </p:cNvSpPr>
            <p:nvPr/>
          </p:nvSpPr>
          <p:spPr bwMode="auto">
            <a:xfrm flipV="1">
              <a:off x="2880" y="3504"/>
              <a:ext cx="0" cy="144"/>
            </a:xfrm>
            <a:prstGeom prst="line">
              <a:avLst/>
            </a:prstGeom>
            <a:noFill/>
            <a:ln w="9525">
              <a:solidFill>
                <a:schemeClr val="tx1"/>
              </a:solidFill>
              <a:round/>
              <a:headEnd/>
              <a:tailEnd/>
            </a:ln>
          </p:spPr>
          <p:txBody>
            <a:bodyPr/>
            <a:lstStyle/>
            <a:p>
              <a:endParaRPr lang="en-US"/>
            </a:p>
          </p:txBody>
        </p:sp>
      </p:grpSp>
      <p:grpSp>
        <p:nvGrpSpPr>
          <p:cNvPr id="38931" name="Group 32"/>
          <p:cNvGrpSpPr>
            <a:grpSpLocks/>
          </p:cNvGrpSpPr>
          <p:nvPr/>
        </p:nvGrpSpPr>
        <p:grpSpPr bwMode="auto">
          <a:xfrm>
            <a:off x="5257800" y="6107113"/>
            <a:ext cx="152400" cy="203200"/>
            <a:chOff x="3312" y="3504"/>
            <a:chExt cx="96" cy="144"/>
          </a:xfrm>
        </p:grpSpPr>
        <p:sp>
          <p:nvSpPr>
            <p:cNvPr id="38941" name="Line 33"/>
            <p:cNvSpPr>
              <a:spLocks noChangeShapeType="1"/>
            </p:cNvSpPr>
            <p:nvPr/>
          </p:nvSpPr>
          <p:spPr bwMode="auto">
            <a:xfrm>
              <a:off x="3312" y="3648"/>
              <a:ext cx="96" cy="0"/>
            </a:xfrm>
            <a:prstGeom prst="line">
              <a:avLst/>
            </a:prstGeom>
            <a:noFill/>
            <a:ln w="9525">
              <a:solidFill>
                <a:schemeClr val="tx1"/>
              </a:solidFill>
              <a:round/>
              <a:headEnd/>
              <a:tailEnd/>
            </a:ln>
          </p:spPr>
          <p:txBody>
            <a:bodyPr/>
            <a:lstStyle/>
            <a:p>
              <a:endParaRPr lang="en-US"/>
            </a:p>
          </p:txBody>
        </p:sp>
        <p:sp>
          <p:nvSpPr>
            <p:cNvPr id="38942" name="Line 34"/>
            <p:cNvSpPr>
              <a:spLocks noChangeShapeType="1"/>
            </p:cNvSpPr>
            <p:nvPr/>
          </p:nvSpPr>
          <p:spPr bwMode="auto">
            <a:xfrm flipV="1">
              <a:off x="3408" y="3504"/>
              <a:ext cx="0" cy="144"/>
            </a:xfrm>
            <a:prstGeom prst="line">
              <a:avLst/>
            </a:prstGeom>
            <a:noFill/>
            <a:ln w="9525">
              <a:solidFill>
                <a:schemeClr val="tx1"/>
              </a:solidFill>
              <a:round/>
              <a:headEnd/>
              <a:tailEnd/>
            </a:ln>
          </p:spPr>
          <p:txBody>
            <a:bodyPr/>
            <a:lstStyle/>
            <a:p>
              <a:endParaRPr lang="en-US"/>
            </a:p>
          </p:txBody>
        </p:sp>
      </p:grpSp>
      <p:sp>
        <p:nvSpPr>
          <p:cNvPr id="38932" name="Rectangle 35"/>
          <p:cNvSpPr>
            <a:spLocks noChangeArrowheads="1"/>
          </p:cNvSpPr>
          <p:nvPr/>
        </p:nvSpPr>
        <p:spPr bwMode="auto">
          <a:xfrm>
            <a:off x="1143000" y="3657600"/>
            <a:ext cx="1981200" cy="544513"/>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ASN-GW/MAG1</a:t>
            </a:r>
          </a:p>
        </p:txBody>
      </p:sp>
      <p:sp>
        <p:nvSpPr>
          <p:cNvPr id="38933" name="Text Box 36"/>
          <p:cNvSpPr txBox="1">
            <a:spLocks noChangeArrowheads="1"/>
          </p:cNvSpPr>
          <p:nvPr/>
        </p:nvSpPr>
        <p:spPr bwMode="auto">
          <a:xfrm>
            <a:off x="5394325" y="6003925"/>
            <a:ext cx="514350" cy="366713"/>
          </a:xfrm>
          <a:prstGeom prst="rect">
            <a:avLst/>
          </a:prstGeom>
          <a:noFill/>
          <a:ln w="9525">
            <a:noFill/>
            <a:miter lim="800000"/>
            <a:headEnd/>
            <a:tailEnd/>
          </a:ln>
        </p:spPr>
        <p:txBody>
          <a:bodyPr wrap="none">
            <a:spAutoFit/>
          </a:bodyPr>
          <a:lstStyle/>
          <a:p>
            <a:r>
              <a:rPr lang="en-US" sz="1800">
                <a:latin typeface="Arial" charset="0"/>
              </a:rPr>
              <a:t>IF2</a:t>
            </a:r>
          </a:p>
        </p:txBody>
      </p:sp>
      <p:sp>
        <p:nvSpPr>
          <p:cNvPr id="38934" name="Text Box 37"/>
          <p:cNvSpPr txBox="1">
            <a:spLocks noChangeArrowheads="1"/>
          </p:cNvSpPr>
          <p:nvPr/>
        </p:nvSpPr>
        <p:spPr bwMode="auto">
          <a:xfrm>
            <a:off x="4133850" y="6040438"/>
            <a:ext cx="514350" cy="366712"/>
          </a:xfrm>
          <a:prstGeom prst="rect">
            <a:avLst/>
          </a:prstGeom>
          <a:noFill/>
          <a:ln w="9525">
            <a:noFill/>
            <a:miter lim="800000"/>
            <a:headEnd/>
            <a:tailEnd/>
          </a:ln>
        </p:spPr>
        <p:txBody>
          <a:bodyPr wrap="none">
            <a:spAutoFit/>
          </a:bodyPr>
          <a:lstStyle/>
          <a:p>
            <a:r>
              <a:rPr lang="en-US" sz="1800">
                <a:latin typeface="Arial" charset="0"/>
              </a:rPr>
              <a:t>IF1</a:t>
            </a:r>
          </a:p>
        </p:txBody>
      </p:sp>
      <p:sp>
        <p:nvSpPr>
          <p:cNvPr id="38935" name="Text Box 38"/>
          <p:cNvSpPr txBox="1">
            <a:spLocks noChangeArrowheads="1"/>
          </p:cNvSpPr>
          <p:nvPr/>
        </p:nvSpPr>
        <p:spPr bwMode="auto">
          <a:xfrm>
            <a:off x="357188" y="3214688"/>
            <a:ext cx="3786187" cy="369887"/>
          </a:xfrm>
          <a:prstGeom prst="rect">
            <a:avLst/>
          </a:prstGeom>
          <a:noFill/>
          <a:ln w="9525">
            <a:noFill/>
            <a:miter lim="800000"/>
            <a:headEnd/>
            <a:tailEnd/>
          </a:ln>
        </p:spPr>
        <p:txBody>
          <a:bodyPr>
            <a:spAutoFit/>
          </a:bodyPr>
          <a:lstStyle/>
          <a:p>
            <a:r>
              <a:rPr lang="en-US" sz="1800">
                <a:latin typeface="Arial" charset="0"/>
              </a:rPr>
              <a:t>Access Service Network (Wi-MAX)</a:t>
            </a:r>
          </a:p>
        </p:txBody>
      </p:sp>
      <p:sp>
        <p:nvSpPr>
          <p:cNvPr id="38936" name="Rectangle 39"/>
          <p:cNvSpPr>
            <a:spLocks noChangeArrowheads="1"/>
          </p:cNvSpPr>
          <p:nvPr/>
        </p:nvSpPr>
        <p:spPr bwMode="auto">
          <a:xfrm>
            <a:off x="7391400" y="4881563"/>
            <a:ext cx="1066800" cy="407987"/>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AP</a:t>
            </a:r>
          </a:p>
        </p:txBody>
      </p:sp>
      <p:sp>
        <p:nvSpPr>
          <p:cNvPr id="38937" name="Line 40"/>
          <p:cNvSpPr>
            <a:spLocks noChangeShapeType="1"/>
          </p:cNvSpPr>
          <p:nvPr/>
        </p:nvSpPr>
        <p:spPr bwMode="auto">
          <a:xfrm>
            <a:off x="7239000" y="4202113"/>
            <a:ext cx="609600" cy="679450"/>
          </a:xfrm>
          <a:prstGeom prst="line">
            <a:avLst/>
          </a:prstGeom>
          <a:noFill/>
          <a:ln w="9525">
            <a:solidFill>
              <a:schemeClr val="tx1"/>
            </a:solidFill>
            <a:round/>
            <a:headEnd/>
            <a:tailEnd/>
          </a:ln>
        </p:spPr>
        <p:txBody>
          <a:bodyPr/>
          <a:lstStyle/>
          <a:p>
            <a:endParaRPr lang="en-US"/>
          </a:p>
        </p:txBody>
      </p:sp>
      <p:sp>
        <p:nvSpPr>
          <p:cNvPr id="38938" name="Line 41"/>
          <p:cNvSpPr>
            <a:spLocks noChangeShapeType="1"/>
          </p:cNvSpPr>
          <p:nvPr/>
        </p:nvSpPr>
        <p:spPr bwMode="auto">
          <a:xfrm flipH="1">
            <a:off x="6324600" y="4202113"/>
            <a:ext cx="457200" cy="679450"/>
          </a:xfrm>
          <a:prstGeom prst="line">
            <a:avLst/>
          </a:prstGeom>
          <a:noFill/>
          <a:ln w="9525">
            <a:solidFill>
              <a:schemeClr val="tx1"/>
            </a:solidFill>
            <a:round/>
            <a:headEnd/>
            <a:tailEnd/>
          </a:ln>
        </p:spPr>
        <p:txBody>
          <a:bodyPr/>
          <a:lstStyle/>
          <a:p>
            <a:endParaRPr lang="en-US"/>
          </a:p>
        </p:txBody>
      </p:sp>
      <p:sp>
        <p:nvSpPr>
          <p:cNvPr id="38939" name="Text Box 38"/>
          <p:cNvSpPr txBox="1">
            <a:spLocks noChangeArrowheads="1"/>
          </p:cNvSpPr>
          <p:nvPr/>
        </p:nvSpPr>
        <p:spPr bwMode="auto">
          <a:xfrm>
            <a:off x="5715000" y="3143250"/>
            <a:ext cx="2786063" cy="366713"/>
          </a:xfrm>
          <a:prstGeom prst="rect">
            <a:avLst/>
          </a:prstGeom>
          <a:noFill/>
          <a:ln w="9525">
            <a:noFill/>
            <a:miter lim="800000"/>
            <a:headEnd/>
            <a:tailEnd/>
          </a:ln>
        </p:spPr>
        <p:txBody>
          <a:bodyPr>
            <a:spAutoFit/>
          </a:bodyPr>
          <a:lstStyle/>
          <a:p>
            <a:r>
              <a:rPr lang="en-US" sz="1800">
                <a:latin typeface="Arial" charset="0"/>
              </a:rPr>
              <a:t>Access  Network (Wi-Fi)</a:t>
            </a:r>
          </a:p>
        </p:txBody>
      </p:sp>
      <p:sp>
        <p:nvSpPr>
          <p:cNvPr id="38940" name="Slide Number Placeholder 38"/>
          <p:cNvSpPr>
            <a:spLocks noGrp="1"/>
          </p:cNvSpPr>
          <p:nvPr>
            <p:ph type="sldNum" sz="quarter" idx="11"/>
          </p:nvPr>
        </p:nvSpPr>
        <p:spPr>
          <a:noFill/>
        </p:spPr>
        <p:txBody>
          <a:bodyPr/>
          <a:lstStyle/>
          <a:p>
            <a:fld id="{E61979A5-3F77-461A-94BB-EE80864A86EE}" type="slidenum">
              <a:rPr lang="en-US" smtClean="0">
                <a:latin typeface="Times"/>
              </a:rPr>
              <a:pPr/>
              <a:t>9</a:t>
            </a:fld>
            <a:endParaRPr lang="en-US" smtClean="0">
              <a:latin typeface="Times"/>
            </a:endParaRP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7587</TotalTime>
  <Words>1391</Words>
  <Application>Microsoft PowerPoint</Application>
  <PresentationFormat>On-screen Show (4:3)</PresentationFormat>
  <Paragraphs>205</Paragraphs>
  <Slides>15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blank presentation</vt:lpstr>
      <vt:lpstr>Visio</vt:lpstr>
      <vt:lpstr>Slide 1</vt:lpstr>
      <vt:lpstr>Slide 2</vt:lpstr>
      <vt:lpstr>Introduction</vt:lpstr>
      <vt:lpstr>Proxy Mobile IPv6 Basics </vt:lpstr>
      <vt:lpstr>Goals for PMIP</vt:lpstr>
      <vt:lpstr>Use Case Scenario- Single Interface   </vt:lpstr>
      <vt:lpstr>How IEEE 802.21 Can Help?   </vt:lpstr>
      <vt:lpstr>Single Interface Use Case +IEEE 802.21   </vt:lpstr>
      <vt:lpstr>Use Case Scenario- Dual Interface   </vt:lpstr>
      <vt:lpstr>PMIP Issues in Dual-Interface Case    </vt:lpstr>
      <vt:lpstr>How  Can 802.21 Help?   </vt:lpstr>
      <vt:lpstr>Dual Interface Use Case + IEEE 802.21   </vt:lpstr>
      <vt:lpstr>Use of PMIP in Multi-homing    </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Subir Das</cp:lastModifiedBy>
  <cp:revision>898</cp:revision>
  <dcterms:created xsi:type="dcterms:W3CDTF">1601-01-01T00:00:00Z</dcterms:created>
  <dcterms:modified xsi:type="dcterms:W3CDTF">2009-01-20T19:29:41Z</dcterms:modified>
</cp:coreProperties>
</file>