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57" r:id="rId3"/>
    <p:sldId id="263" r:id="rId4"/>
    <p:sldId id="355" r:id="rId5"/>
    <p:sldId id="391" r:id="rId6"/>
    <p:sldId id="392" r:id="rId7"/>
    <p:sldId id="390" r:id="rId8"/>
    <p:sldId id="395" r:id="rId9"/>
    <p:sldId id="389" r:id="rId10"/>
    <p:sldId id="267" r:id="rId11"/>
    <p:sldId id="393" r:id="rId12"/>
    <p:sldId id="394" r:id="rId13"/>
  </p:sldIdLst>
  <p:sldSz cx="9144000" cy="6858000" type="letter"/>
  <p:notesSz cx="6729413" cy="9715500"/>
  <p:kinsoku lang="zh-CN"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0FEF9"/>
    <a:srgbClr val="FAFD00"/>
    <a:srgbClr val="A2C1FE"/>
    <a:srgbClr val="063DE8"/>
    <a:srgbClr val="FCFEB9"/>
    <a:srgbClr val="A9A9A9"/>
    <a:srgbClr val="66CCFF"/>
    <a:srgbClr val="99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775" autoAdjust="0"/>
  </p:normalViewPr>
  <p:slideViewPr>
    <p:cSldViewPr>
      <p:cViewPr varScale="1">
        <p:scale>
          <a:sx n="114" d="100"/>
          <a:sy n="114" d="100"/>
        </p:scale>
        <p:origin x="-864" y="-9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44" y="-84"/>
      </p:cViewPr>
      <p:guideLst>
        <p:guide orient="horz" pos="3060"/>
        <p:guide pos="211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altLang="zh-CN" smtClean="0"/>
              <a:t>Body Text</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1" name="Rectangle 3"/>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Rot="1" noChangeAspect="1" noChangeArrowheads="1" noTextEdit="1"/>
          </p:cNvSpPr>
          <p:nvPr>
            <p:ph type="sldImg"/>
          </p:nvPr>
        </p:nvSpPr>
        <p:spPr>
          <a:xfrm>
            <a:off x="936625" y="728663"/>
            <a:ext cx="4857750" cy="3643312"/>
          </a:xfrm>
          <a:ln/>
        </p:spPr>
      </p:sp>
      <p:sp>
        <p:nvSpPr>
          <p:cNvPr id="299011" name="Rectangle 3"/>
          <p:cNvSpPr>
            <a:spLocks noGrp="1" noChangeArrowheads="1"/>
          </p:cNvSpPr>
          <p:nvPr>
            <p:ph type="body" idx="1"/>
          </p:nvPr>
        </p:nvSpPr>
        <p:spPr>
          <a:xfrm>
            <a:off x="673100" y="4614863"/>
            <a:ext cx="5383213" cy="4371975"/>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endParaRPr lang="en-US" altLang="zh-CN"/>
          </a:p>
        </p:txBody>
      </p:sp>
      <p:sp>
        <p:nvSpPr>
          <p:cNvPr id="5" name="Slide Number Placeholder 4"/>
          <p:cNvSpPr>
            <a:spLocks noGrp="1"/>
          </p:cNvSpPr>
          <p:nvPr>
            <p:ph type="sldNum" sz="quarter" idx="11"/>
          </p:nvPr>
        </p:nvSpPr>
        <p:spPr/>
        <p:txBody>
          <a:bodyPr/>
          <a:lstStyle>
            <a:lvl1pPr>
              <a:defRPr/>
            </a:lvl1pPr>
          </a:lstStyle>
          <a:p>
            <a:fld id="{2AB82148-6CCE-41D1-BC79-46A199B54971}" type="slidenum">
              <a:rPr lang="zh-CN" altLang="en-US"/>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zh-CN"/>
          </a:p>
        </p:txBody>
      </p:sp>
      <p:sp>
        <p:nvSpPr>
          <p:cNvPr id="5" name="Slide Number Placeholder 4"/>
          <p:cNvSpPr>
            <a:spLocks noGrp="1"/>
          </p:cNvSpPr>
          <p:nvPr>
            <p:ph type="sldNum" sz="quarter" idx="11"/>
          </p:nvPr>
        </p:nvSpPr>
        <p:spPr/>
        <p:txBody>
          <a:bodyPr/>
          <a:lstStyle>
            <a:lvl1pPr>
              <a:defRPr/>
            </a:lvl1pPr>
          </a:lstStyle>
          <a:p>
            <a:fld id="{B64DD83D-C4ED-4FF6-B52A-D24DA25A5F73}" type="slidenum">
              <a:rPr lang="zh-CN" altLang="en-US"/>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zh-CN"/>
          </a:p>
        </p:txBody>
      </p:sp>
      <p:sp>
        <p:nvSpPr>
          <p:cNvPr id="5" name="Slide Number Placeholder 4"/>
          <p:cNvSpPr>
            <a:spLocks noGrp="1"/>
          </p:cNvSpPr>
          <p:nvPr>
            <p:ph type="sldNum" sz="quarter" idx="11"/>
          </p:nvPr>
        </p:nvSpPr>
        <p:spPr/>
        <p:txBody>
          <a:bodyPr/>
          <a:lstStyle>
            <a:lvl1pPr>
              <a:defRPr/>
            </a:lvl1pPr>
          </a:lstStyle>
          <a:p>
            <a:fld id="{C273B9DA-7554-46CD-A4E5-E807492FCD37}" type="slidenum">
              <a:rPr lang="zh-CN" altLang="en-US"/>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zh-CN"/>
          </a:p>
        </p:txBody>
      </p:sp>
      <p:sp>
        <p:nvSpPr>
          <p:cNvPr id="5" name="Slide Number Placeholder 4"/>
          <p:cNvSpPr>
            <a:spLocks noGrp="1"/>
          </p:cNvSpPr>
          <p:nvPr>
            <p:ph type="sldNum" sz="quarter" idx="11"/>
          </p:nvPr>
        </p:nvSpPr>
        <p:spPr/>
        <p:txBody>
          <a:bodyPr/>
          <a:lstStyle>
            <a:lvl1pPr>
              <a:defRPr/>
            </a:lvl1pPr>
          </a:lstStyle>
          <a:p>
            <a:fld id="{C461D701-55EF-43DF-9C0C-346FBB4A8FC2}" type="slidenum">
              <a:rPr lang="zh-CN" altLang="en-US"/>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ltLang="zh-CN"/>
          </a:p>
        </p:txBody>
      </p:sp>
      <p:sp>
        <p:nvSpPr>
          <p:cNvPr id="5" name="Slide Number Placeholder 4"/>
          <p:cNvSpPr>
            <a:spLocks noGrp="1"/>
          </p:cNvSpPr>
          <p:nvPr>
            <p:ph type="sldNum" sz="quarter" idx="11"/>
          </p:nvPr>
        </p:nvSpPr>
        <p:spPr/>
        <p:txBody>
          <a:bodyPr/>
          <a:lstStyle>
            <a:lvl1pPr>
              <a:defRPr/>
            </a:lvl1pPr>
          </a:lstStyle>
          <a:p>
            <a:fld id="{DE1312F8-53A0-4368-BE05-4C8D6EE81D9F}" type="slidenum">
              <a:rPr lang="zh-CN" altLang="en-US"/>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ltLang="zh-CN"/>
          </a:p>
        </p:txBody>
      </p:sp>
      <p:sp>
        <p:nvSpPr>
          <p:cNvPr id="6" name="Slide Number Placeholder 5"/>
          <p:cNvSpPr>
            <a:spLocks noGrp="1"/>
          </p:cNvSpPr>
          <p:nvPr>
            <p:ph type="sldNum" sz="quarter" idx="11"/>
          </p:nvPr>
        </p:nvSpPr>
        <p:spPr/>
        <p:txBody>
          <a:bodyPr/>
          <a:lstStyle>
            <a:lvl1pPr>
              <a:defRPr/>
            </a:lvl1pPr>
          </a:lstStyle>
          <a:p>
            <a:fld id="{71B7EC63-A369-4E34-B22C-13EB96BF218A}" type="slidenum">
              <a:rPr lang="zh-CN" altLang="en-US"/>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ltLang="zh-CN"/>
          </a:p>
        </p:txBody>
      </p:sp>
      <p:sp>
        <p:nvSpPr>
          <p:cNvPr id="8" name="Slide Number Placeholder 7"/>
          <p:cNvSpPr>
            <a:spLocks noGrp="1"/>
          </p:cNvSpPr>
          <p:nvPr>
            <p:ph type="sldNum" sz="quarter" idx="11"/>
          </p:nvPr>
        </p:nvSpPr>
        <p:spPr/>
        <p:txBody>
          <a:bodyPr/>
          <a:lstStyle>
            <a:lvl1pPr>
              <a:defRPr/>
            </a:lvl1pPr>
          </a:lstStyle>
          <a:p>
            <a:fld id="{B3DAF8FA-16B9-46AC-BD5C-F3F1ADC602CE}" type="slidenum">
              <a:rPr lang="zh-CN" altLang="en-US"/>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ltLang="zh-CN"/>
          </a:p>
        </p:txBody>
      </p:sp>
      <p:sp>
        <p:nvSpPr>
          <p:cNvPr id="4" name="Slide Number Placeholder 3"/>
          <p:cNvSpPr>
            <a:spLocks noGrp="1"/>
          </p:cNvSpPr>
          <p:nvPr>
            <p:ph type="sldNum" sz="quarter" idx="11"/>
          </p:nvPr>
        </p:nvSpPr>
        <p:spPr/>
        <p:txBody>
          <a:bodyPr/>
          <a:lstStyle>
            <a:lvl1pPr>
              <a:defRPr/>
            </a:lvl1pPr>
          </a:lstStyle>
          <a:p>
            <a:fld id="{0C2DDFA8-E9AA-4071-A8F8-3B94740443D8}" type="slidenum">
              <a:rPr lang="zh-CN" altLang="en-US"/>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ltLang="zh-CN"/>
          </a:p>
        </p:txBody>
      </p:sp>
      <p:sp>
        <p:nvSpPr>
          <p:cNvPr id="3" name="Slide Number Placeholder 2"/>
          <p:cNvSpPr>
            <a:spLocks noGrp="1"/>
          </p:cNvSpPr>
          <p:nvPr>
            <p:ph type="sldNum" sz="quarter" idx="11"/>
          </p:nvPr>
        </p:nvSpPr>
        <p:spPr/>
        <p:txBody>
          <a:bodyPr/>
          <a:lstStyle>
            <a:lvl1pPr>
              <a:defRPr/>
            </a:lvl1pPr>
          </a:lstStyle>
          <a:p>
            <a:fld id="{C63D8760-657F-4FC2-8C23-5C300D98ACA7}" type="slidenum">
              <a:rPr lang="zh-CN" altLang="en-US"/>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ltLang="zh-CN"/>
          </a:p>
        </p:txBody>
      </p:sp>
      <p:sp>
        <p:nvSpPr>
          <p:cNvPr id="6" name="Slide Number Placeholder 5"/>
          <p:cNvSpPr>
            <a:spLocks noGrp="1"/>
          </p:cNvSpPr>
          <p:nvPr>
            <p:ph type="sldNum" sz="quarter" idx="11"/>
          </p:nvPr>
        </p:nvSpPr>
        <p:spPr/>
        <p:txBody>
          <a:bodyPr/>
          <a:lstStyle>
            <a:lvl1pPr>
              <a:defRPr/>
            </a:lvl1pPr>
          </a:lstStyle>
          <a:p>
            <a:fld id="{FE97A550-0BCF-4E10-A668-5CA99871DB36}" type="slidenum">
              <a:rPr lang="zh-CN" altLang="en-US"/>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ltLang="zh-CN"/>
          </a:p>
        </p:txBody>
      </p:sp>
      <p:sp>
        <p:nvSpPr>
          <p:cNvPr id="6" name="Slide Number Placeholder 5"/>
          <p:cNvSpPr>
            <a:spLocks noGrp="1"/>
          </p:cNvSpPr>
          <p:nvPr>
            <p:ph type="sldNum" sz="quarter" idx="11"/>
          </p:nvPr>
        </p:nvSpPr>
        <p:spPr/>
        <p:txBody>
          <a:bodyPr/>
          <a:lstStyle>
            <a:lvl1pPr>
              <a:defRPr/>
            </a:lvl1pPr>
          </a:lstStyle>
          <a:p>
            <a:fld id="{291226F7-6B8B-4C91-84C4-16EB159B4958}" type="slidenum">
              <a:rPr lang="zh-CN" altLang="en-US"/>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altLang="zh-CN" smtClean="0"/>
              <a:t>Title: 36 pt Rotis Sans Serif</a:t>
            </a:r>
          </a:p>
        </p:txBody>
      </p:sp>
      <p:sp>
        <p:nvSpPr>
          <p:cNvPr id="1057"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ltLang="zh-CN" smtClean="0"/>
              <a:t>IEEE 802.21 Powerpoint Template</a:t>
            </a:r>
            <a:br>
              <a:rPr lang="en-US" altLang="zh-CN" smtClean="0"/>
            </a:br>
            <a:r>
              <a:rPr lang="en-US" altLang="zh-CN" smtClean="0"/>
              <a:t>(Rotis Sans Serif 24 pt)</a:t>
            </a:r>
          </a:p>
          <a:p>
            <a:pPr lvl="0"/>
            <a:r>
              <a:rPr lang="en-US" altLang="zh-CN" smtClean="0"/>
              <a:t>1st Level Bullet</a:t>
            </a:r>
          </a:p>
          <a:p>
            <a:pPr lvl="1"/>
            <a:r>
              <a:rPr lang="en-US" altLang="zh-CN" smtClean="0"/>
              <a:t>2nd Level Bullet</a:t>
            </a:r>
          </a:p>
          <a:p>
            <a:pPr lvl="2"/>
            <a:r>
              <a:rPr lang="en-US" altLang="zh-CN" smtClean="0"/>
              <a:t>3rd Level Bullet</a:t>
            </a:r>
          </a:p>
          <a:p>
            <a:pPr lvl="2"/>
            <a:endParaRPr lang="en-US" altLang="zh-CN" smtClean="0"/>
          </a:p>
          <a:p>
            <a:pPr lvl="1"/>
            <a:endParaRPr lang="en-US" altLang="zh-CN" smtClean="0"/>
          </a:p>
          <a:p>
            <a:pPr lvl="0"/>
            <a:endParaRPr lang="en-US" altLang="zh-CN" smtClean="0"/>
          </a:p>
          <a:p>
            <a:pPr lvl="0"/>
            <a:endParaRPr lang="en-US" altLang="zh-CN" smtClean="0"/>
          </a:p>
          <a:p>
            <a:pPr lvl="0"/>
            <a:r>
              <a:rPr lang="en-US" altLang="zh-CN" smtClean="0"/>
              <a:t/>
            </a:r>
            <a:br>
              <a:rPr lang="en-US" altLang="zh-CN" smtClean="0"/>
            </a:br>
            <a:endParaRPr lang="en-US" altLang="zh-CN" smtClean="0"/>
          </a:p>
        </p:txBody>
      </p:sp>
      <p:sp>
        <p:nvSpPr>
          <p:cNvPr id="1115" name="Rectangle 91"/>
          <p:cNvSpPr>
            <a:spLocks noGrp="1" noChangeArrowheads="1"/>
          </p:cNvSpPr>
          <p:nvPr>
            <p:ph type="ftr" sz="quarter" idx="3"/>
          </p:nvPr>
        </p:nvSpPr>
        <p:spPr bwMode="auto">
          <a:xfrm>
            <a:off x="381000" y="6400800"/>
            <a:ext cx="2390775"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400">
                <a:latin typeface="+mn-lt"/>
                <a:ea typeface="SimSun" pitchFamily="2" charset="-122"/>
              </a:defRPr>
            </a:lvl1pPr>
          </a:lstStyle>
          <a:p>
            <a:endParaRPr lang="en-US" altLang="zh-CN"/>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ea typeface="SimSun" pitchFamily="2" charset="-122"/>
              </a:defRPr>
            </a:lvl1pPr>
          </a:lstStyle>
          <a:p>
            <a:fld id="{02F7D631-F64C-42F4-AC04-70469241C866}" type="slidenum">
              <a:rPr lang="zh-CN" altLang="en-US"/>
              <a:pPr/>
              <a:t>‹#›</a:t>
            </a:fld>
            <a:endParaRPr lang="en-US" altLang="zh-CN"/>
          </a:p>
        </p:txBody>
      </p:sp>
      <p:pic>
        <p:nvPicPr>
          <p:cNvPr id="1117" name="Picture 93" descr="smllieee"/>
          <p:cNvPicPr>
            <a:picLocks noChangeAspect="1" noChangeArrowheads="1"/>
          </p:cNvPicPr>
          <p:nvPr/>
        </p:nvPicPr>
        <p:blipFill>
          <a:blip r:embed="rId13"/>
          <a:srcRect/>
          <a:stretch>
            <a:fillRect/>
          </a:stretch>
        </p:blipFill>
        <p:spPr bwMode="auto">
          <a:xfrm>
            <a:off x="228600" y="57150"/>
            <a:ext cx="754063" cy="857250"/>
          </a:xfrm>
          <a:prstGeom prst="rect">
            <a:avLst/>
          </a:prstGeom>
          <a:noFill/>
        </p:spPr>
      </p:pic>
      <p:pic>
        <p:nvPicPr>
          <p:cNvPr id="1118" name="Picture 94" descr="802logo"/>
          <p:cNvPicPr>
            <a:picLocks noChangeAspect="1" noChangeArrowheads="1"/>
          </p:cNvPicPr>
          <p:nvPr/>
        </p:nvPicPr>
        <p:blipFill>
          <a:blip r:embed="rId14"/>
          <a:srcRect/>
          <a:stretch>
            <a:fillRect/>
          </a:stretch>
        </p:blipFill>
        <p:spPr bwMode="auto">
          <a:xfrm>
            <a:off x="8237538" y="76200"/>
            <a:ext cx="754062" cy="77787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ebapps2.ieee.org/member/Member" TargetMode="External"/><Relationship Id="rId2" Type="http://schemas.openxmlformats.org/officeDocument/2006/relationships/hyperlink" Target="http://standards.ieee.org/guides/opman/sect6.html#6.3" TargetMode="External"/><Relationship Id="rId1" Type="http://schemas.openxmlformats.org/officeDocument/2006/relationships/slideLayout" Target="../slideLayouts/slideLayout2.xm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6" name="Rectangle 36"/>
          <p:cNvSpPr>
            <a:spLocks noGrp="1" noChangeArrowheads="1"/>
          </p:cNvSpPr>
          <p:nvPr>
            <p:ph type="body" idx="1"/>
          </p:nvPr>
        </p:nvSpPr>
        <p:spPr>
          <a:xfrm>
            <a:off x="439738" y="990600"/>
            <a:ext cx="8399462" cy="5334000"/>
          </a:xfrm>
          <a:solidFill>
            <a:srgbClr val="66CCFF"/>
          </a:solidFill>
          <a:ln/>
        </p:spPr>
        <p:txBody>
          <a:bodyPr/>
          <a:lstStyle/>
          <a:p>
            <a:pPr>
              <a:buClr>
                <a:srgbClr val="FAFD00"/>
              </a:buClr>
              <a:buFontTx/>
              <a:buNone/>
            </a:pPr>
            <a:r>
              <a:rPr lang="en-US" altLang="zh-CN" b="1" dirty="0">
                <a:ea typeface="SimSun" pitchFamily="2" charset="-122"/>
                <a:cs typeface="Times New Roman" pitchFamily="18" charset="0"/>
              </a:rPr>
              <a:t>IEEE 802.21 MEDIA INDEPENDENT HANDOVER </a:t>
            </a:r>
          </a:p>
          <a:p>
            <a:pPr>
              <a:buClr>
                <a:srgbClr val="FAFD00"/>
              </a:buClr>
              <a:buFontTx/>
              <a:buNone/>
            </a:pPr>
            <a:r>
              <a:rPr lang="en-US" altLang="zh-CN" dirty="0">
                <a:ea typeface="SimSun" pitchFamily="2" charset="-122"/>
                <a:cs typeface="Times New Roman" pitchFamily="18" charset="0"/>
              </a:rPr>
              <a:t>DCN: </a:t>
            </a:r>
            <a:r>
              <a:rPr lang="en-US" altLang="zh-CN" dirty="0" smtClean="0">
                <a:ea typeface="SimSun" pitchFamily="2" charset="-122"/>
                <a:cs typeface="Times New Roman" pitchFamily="18" charset="0"/>
              </a:rPr>
              <a:t>21-09-0091-00-0000</a:t>
            </a:r>
            <a:endParaRPr lang="en-US" altLang="zh-CN" dirty="0">
              <a:ea typeface="SimSun" pitchFamily="2" charset="-122"/>
              <a:cs typeface="Times New Roman" pitchFamily="18" charset="0"/>
            </a:endParaRPr>
          </a:p>
          <a:p>
            <a:pPr>
              <a:buClr>
                <a:srgbClr val="FAFD00"/>
              </a:buClr>
              <a:buFontTx/>
              <a:buNone/>
            </a:pPr>
            <a:r>
              <a:rPr lang="en-US" altLang="zh-CN" dirty="0">
                <a:ea typeface="SimSun" pitchFamily="2" charset="-122"/>
                <a:cs typeface="Times New Roman" pitchFamily="18" charset="0"/>
              </a:rPr>
              <a:t>Title: 802.21, Session #</a:t>
            </a:r>
            <a:r>
              <a:rPr lang="en-US" altLang="zh-CN" dirty="0" smtClean="0">
                <a:ea typeface="SimSun" pitchFamily="2" charset="-122"/>
                <a:cs typeface="Times New Roman" pitchFamily="18" charset="0"/>
              </a:rPr>
              <a:t>32, Montreal</a:t>
            </a:r>
            <a:r>
              <a:rPr lang="en-US" altLang="zh-CN" b="1" dirty="0" smtClean="0">
                <a:ea typeface="SimSun" pitchFamily="2" charset="-122"/>
                <a:cs typeface="Times New Roman" pitchFamily="18" charset="0"/>
              </a:rPr>
              <a:t> </a:t>
            </a:r>
            <a:r>
              <a:rPr lang="en-US" altLang="zh-CN" b="1" dirty="0">
                <a:ea typeface="SimSun" pitchFamily="2" charset="-122"/>
                <a:cs typeface="Times New Roman" pitchFamily="18" charset="0"/>
              </a:rPr>
              <a:t>Closing Plenary</a:t>
            </a:r>
          </a:p>
          <a:p>
            <a:pPr>
              <a:buClr>
                <a:srgbClr val="FAFD00"/>
              </a:buClr>
              <a:buFontTx/>
              <a:buNone/>
            </a:pPr>
            <a:r>
              <a:rPr lang="en-US" altLang="zh-CN" dirty="0">
                <a:ea typeface="SimSun" pitchFamily="2" charset="-122"/>
                <a:cs typeface="Times New Roman" pitchFamily="18" charset="0"/>
              </a:rPr>
              <a:t>Date Submitted: </a:t>
            </a:r>
            <a:r>
              <a:rPr lang="en-US" altLang="zh-CN" dirty="0" smtClean="0">
                <a:ea typeface="SimSun" pitchFamily="2" charset="-122"/>
                <a:cs typeface="Times New Roman" pitchFamily="18" charset="0"/>
              </a:rPr>
              <a:t>May, </a:t>
            </a:r>
            <a:r>
              <a:rPr lang="en-US" altLang="zh-CN" dirty="0">
                <a:ea typeface="SimSun" pitchFamily="2" charset="-122"/>
                <a:cs typeface="Times New Roman" pitchFamily="18" charset="0"/>
              </a:rPr>
              <a:t>2009</a:t>
            </a:r>
          </a:p>
          <a:p>
            <a:pPr>
              <a:buClr>
                <a:srgbClr val="FAFD00"/>
              </a:buClr>
              <a:buFontTx/>
              <a:buNone/>
            </a:pPr>
            <a:r>
              <a:rPr lang="en-US" altLang="zh-CN" dirty="0">
                <a:ea typeface="SimSun" pitchFamily="2" charset="-122"/>
                <a:cs typeface="Times New Roman" pitchFamily="18" charset="0"/>
              </a:rPr>
              <a:t>Presented at IEEE 802.21 session #</a:t>
            </a:r>
            <a:r>
              <a:rPr lang="en-US" altLang="zh-CN" dirty="0" smtClean="0">
                <a:ea typeface="SimSun" pitchFamily="2" charset="-122"/>
                <a:cs typeface="Times New Roman" pitchFamily="18" charset="0"/>
              </a:rPr>
              <a:t>32 Montreal</a:t>
            </a:r>
            <a:endParaRPr lang="en-US" altLang="zh-CN" dirty="0">
              <a:ea typeface="SimSun" pitchFamily="2" charset="-122"/>
              <a:cs typeface="Times New Roman" pitchFamily="18" charset="0"/>
            </a:endParaRPr>
          </a:p>
          <a:p>
            <a:pPr>
              <a:buClr>
                <a:srgbClr val="FAFD00"/>
              </a:buClr>
              <a:buFontTx/>
              <a:buNone/>
            </a:pPr>
            <a:r>
              <a:rPr lang="en-US" altLang="zh-CN" dirty="0">
                <a:ea typeface="SimSun" pitchFamily="2" charset="-122"/>
                <a:cs typeface="Times New Roman" pitchFamily="18" charset="0"/>
              </a:rPr>
              <a:t>Authors or Source(s</a:t>
            </a:r>
            <a:r>
              <a:rPr lang="en-US" altLang="zh-CN" dirty="0" smtClean="0">
                <a:ea typeface="SimSun" pitchFamily="2" charset="-122"/>
                <a:cs typeface="Times New Roman" pitchFamily="18" charset="0"/>
              </a:rPr>
              <a:t>): Subir Das</a:t>
            </a:r>
            <a:endParaRPr lang="en-US" altLang="zh-CN" dirty="0">
              <a:ea typeface="SimSun" pitchFamily="2" charset="-122"/>
              <a:cs typeface="Times New Roman" pitchFamily="18" charset="0"/>
            </a:endParaRPr>
          </a:p>
          <a:p>
            <a:pPr algn="just">
              <a:buClr>
                <a:srgbClr val="FAFD00"/>
              </a:buClr>
              <a:buFontTx/>
              <a:buNone/>
            </a:pPr>
            <a:r>
              <a:rPr lang="en-US" altLang="ja-JP" dirty="0" smtClean="0">
                <a:ea typeface="MS PGothic" pitchFamily="34" charset="-128"/>
                <a:cs typeface="Times New Roman" pitchFamily="18" charset="0"/>
              </a:rPr>
              <a:t>Abstract</a:t>
            </a:r>
            <a:r>
              <a:rPr lang="en-US" altLang="ja-JP" dirty="0">
                <a:ea typeface="MS PGothic" pitchFamily="34" charset="-128"/>
                <a:cs typeface="Times New Roman" pitchFamily="18" charset="0"/>
              </a:rPr>
              <a:t>:</a:t>
            </a:r>
            <a:r>
              <a:rPr lang="en-US" altLang="zh-CN" dirty="0">
                <a:ea typeface="MS PGothic" pitchFamily="34" charset="-128"/>
                <a:cs typeface="Times New Roman" pitchFamily="18" charset="0"/>
              </a:rPr>
              <a:t> </a:t>
            </a:r>
            <a:r>
              <a:rPr lang="en-US" altLang="zh-CN" dirty="0">
                <a:ea typeface="SimSun" pitchFamily="2" charset="-122"/>
              </a:rPr>
              <a:t>Closing Report</a:t>
            </a:r>
          </a:p>
          <a:p>
            <a:pPr algn="just">
              <a:buClr>
                <a:srgbClr val="FAFD00"/>
              </a:buClr>
              <a:buFontTx/>
              <a:buNone/>
            </a:pPr>
            <a:endParaRPr lang="en-US" altLang="zh-CN" dirty="0">
              <a:ea typeface="SimSun"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7D98C01F-DC2F-48A7-8B66-B137E64BC983}" type="slidenum">
              <a:rPr lang="zh-CN" altLang="en-US"/>
              <a:pPr/>
              <a:t>10</a:t>
            </a:fld>
            <a:endParaRPr lang="en-US" altLang="zh-CN"/>
          </a:p>
        </p:txBody>
      </p:sp>
      <p:sp>
        <p:nvSpPr>
          <p:cNvPr id="113666" name="Rectangle 2"/>
          <p:cNvSpPr>
            <a:spLocks noGrp="1" noChangeArrowheads="1"/>
          </p:cNvSpPr>
          <p:nvPr>
            <p:ph type="title"/>
          </p:nvPr>
        </p:nvSpPr>
        <p:spPr>
          <a:xfrm>
            <a:off x="395288" y="2133600"/>
            <a:ext cx="8270875" cy="685800"/>
          </a:xfrm>
        </p:spPr>
        <p:txBody>
          <a:bodyPr/>
          <a:lstStyle/>
          <a:p>
            <a:r>
              <a:rPr lang="en-US" altLang="zh-CN">
                <a:ea typeface="SimSun" pitchFamily="2" charset="-122"/>
              </a:rPr>
              <a:t>Future Sessions</a:t>
            </a:r>
            <a:endParaRPr lang="zh-CN" altLang="en-US">
              <a:ea typeface="SimSun"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304800" y="762000"/>
            <a:ext cx="8534400" cy="685800"/>
          </a:xfrm>
        </p:spPr>
        <p:txBody>
          <a:bodyPr/>
          <a:lstStyle/>
          <a:p>
            <a:r>
              <a:rPr lang="en-US" sz="4000">
                <a:solidFill>
                  <a:schemeClr val="accent2"/>
                </a:solidFill>
              </a:rPr>
              <a:t>Future Sessions - 2009</a:t>
            </a:r>
          </a:p>
        </p:txBody>
      </p:sp>
      <p:sp>
        <p:nvSpPr>
          <p:cNvPr id="187395" name="Rectangle 3"/>
          <p:cNvSpPr>
            <a:spLocks noGrp="1" noChangeArrowheads="1"/>
          </p:cNvSpPr>
          <p:nvPr>
            <p:ph type="body" idx="1"/>
          </p:nvPr>
        </p:nvSpPr>
        <p:spPr>
          <a:xfrm>
            <a:off x="357158" y="1428736"/>
            <a:ext cx="8640763" cy="4632325"/>
          </a:xfrm>
        </p:spPr>
        <p:txBody>
          <a:bodyPr/>
          <a:lstStyle/>
          <a:p>
            <a:pPr>
              <a:lnSpc>
                <a:spcPct val="80000"/>
              </a:lnSpc>
            </a:pPr>
            <a:r>
              <a:rPr lang="en-US" sz="2400" b="1" dirty="0">
                <a:solidFill>
                  <a:srgbClr val="FF0000"/>
                </a:solidFill>
              </a:rPr>
              <a:t>Plenary: July 12-17, 2009, Hyatt Regency San Francisco, CA </a:t>
            </a:r>
          </a:p>
          <a:p>
            <a:pPr lvl="1">
              <a:lnSpc>
                <a:spcPct val="80000"/>
              </a:lnSpc>
            </a:pPr>
            <a:r>
              <a:rPr lang="en-US" sz="2000" dirty="0">
                <a:solidFill>
                  <a:srgbClr val="FF0000"/>
                </a:solidFill>
              </a:rPr>
              <a:t>Co-located with all 802 groups</a:t>
            </a:r>
          </a:p>
          <a:p>
            <a:pPr>
              <a:lnSpc>
                <a:spcPct val="80000"/>
              </a:lnSpc>
            </a:pPr>
            <a:r>
              <a:rPr lang="en-US" sz="2400" b="1" dirty="0">
                <a:solidFill>
                  <a:srgbClr val="0000FF"/>
                </a:solidFill>
              </a:rPr>
              <a:t>Interim: Sept 20-25, 2009, Hilton </a:t>
            </a:r>
            <a:r>
              <a:rPr lang="en-US" sz="2400" b="1" dirty="0" err="1">
                <a:solidFill>
                  <a:srgbClr val="0000FF"/>
                </a:solidFill>
              </a:rPr>
              <a:t>Waikola</a:t>
            </a:r>
            <a:r>
              <a:rPr lang="en-US" sz="2400" b="1" dirty="0">
                <a:solidFill>
                  <a:srgbClr val="0000FF"/>
                </a:solidFill>
              </a:rPr>
              <a:t> Village,  Big Island, Hawaii</a:t>
            </a:r>
          </a:p>
          <a:p>
            <a:pPr lvl="1">
              <a:lnSpc>
                <a:spcPct val="80000"/>
              </a:lnSpc>
            </a:pPr>
            <a:r>
              <a:rPr lang="en-US" sz="2000" dirty="0">
                <a:solidFill>
                  <a:srgbClr val="0000FF"/>
                </a:solidFill>
              </a:rPr>
              <a:t>Meeting co-located with 802.11/15/18/19/20/22</a:t>
            </a:r>
          </a:p>
          <a:p>
            <a:pPr>
              <a:lnSpc>
                <a:spcPct val="80000"/>
              </a:lnSpc>
            </a:pPr>
            <a:r>
              <a:rPr lang="en-US" sz="2400" b="1" dirty="0">
                <a:solidFill>
                  <a:srgbClr val="FF0000"/>
                </a:solidFill>
              </a:rPr>
              <a:t>Plenary: Nov 15-20, 2009, Hyatt Regency, Atlanta, GA </a:t>
            </a:r>
          </a:p>
          <a:p>
            <a:pPr lvl="1">
              <a:lnSpc>
                <a:spcPct val="80000"/>
              </a:lnSpc>
            </a:pPr>
            <a:r>
              <a:rPr lang="en-US" sz="2000" dirty="0">
                <a:solidFill>
                  <a:srgbClr val="FF0000"/>
                </a:solidFill>
              </a:rPr>
              <a:t>Co-located with all 802 groups</a:t>
            </a:r>
          </a:p>
        </p:txBody>
      </p:sp>
      <p:sp>
        <p:nvSpPr>
          <p:cNvPr id="5" name="Slide Number Placeholder 4"/>
          <p:cNvSpPr>
            <a:spLocks noGrp="1"/>
          </p:cNvSpPr>
          <p:nvPr>
            <p:ph type="sldNum" sz="quarter" idx="11"/>
          </p:nvPr>
        </p:nvSpPr>
        <p:spPr/>
        <p:txBody>
          <a:bodyPr/>
          <a:lstStyle/>
          <a:p>
            <a:fld id="{C461D701-55EF-43DF-9C0C-346FBB4A8FC2}" type="slidenum">
              <a:rPr lang="zh-CN" altLang="en-US" smtClean="0"/>
              <a:pPr/>
              <a:t>11</a:t>
            </a:fld>
            <a:endParaRPr lang="en-US" altLang="zh-C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152400" y="685800"/>
            <a:ext cx="8534400" cy="533400"/>
          </a:xfrm>
        </p:spPr>
        <p:txBody>
          <a:bodyPr/>
          <a:lstStyle/>
          <a:p>
            <a:r>
              <a:rPr lang="en-US" sz="4000">
                <a:solidFill>
                  <a:schemeClr val="accent2"/>
                </a:solidFill>
              </a:rPr>
              <a:t>Future Sessions - 2010</a:t>
            </a:r>
          </a:p>
        </p:txBody>
      </p:sp>
      <p:sp>
        <p:nvSpPr>
          <p:cNvPr id="209923" name="Rectangle 3"/>
          <p:cNvSpPr>
            <a:spLocks noGrp="1" noChangeArrowheads="1"/>
          </p:cNvSpPr>
          <p:nvPr>
            <p:ph type="body" idx="1"/>
          </p:nvPr>
        </p:nvSpPr>
        <p:spPr>
          <a:xfrm>
            <a:off x="228600" y="1447800"/>
            <a:ext cx="8640763" cy="4632325"/>
          </a:xfrm>
        </p:spPr>
        <p:txBody>
          <a:bodyPr/>
          <a:lstStyle/>
          <a:p>
            <a:pPr>
              <a:lnSpc>
                <a:spcPct val="80000"/>
              </a:lnSpc>
            </a:pPr>
            <a:r>
              <a:rPr lang="en-US" sz="2400" b="1">
                <a:solidFill>
                  <a:srgbClr val="0000FF"/>
                </a:solidFill>
              </a:rPr>
              <a:t>Interim: Jan, 2010  San Diego</a:t>
            </a:r>
            <a:endParaRPr lang="en-US" sz="2400">
              <a:solidFill>
                <a:srgbClr val="0000FF"/>
              </a:solidFill>
            </a:endParaRPr>
          </a:p>
          <a:p>
            <a:pPr lvl="1">
              <a:lnSpc>
                <a:spcPct val="80000"/>
              </a:lnSpc>
            </a:pPr>
            <a:r>
              <a:rPr lang="en-US" sz="2000">
                <a:solidFill>
                  <a:srgbClr val="0000FF"/>
                </a:solidFill>
              </a:rPr>
              <a:t>Meeting co-located with 802.16</a:t>
            </a:r>
          </a:p>
          <a:p>
            <a:pPr>
              <a:lnSpc>
                <a:spcPct val="80000"/>
              </a:lnSpc>
            </a:pPr>
            <a:r>
              <a:rPr lang="en-US" sz="2400" b="1">
                <a:solidFill>
                  <a:srgbClr val="FF0000"/>
                </a:solidFill>
              </a:rPr>
              <a:t>Plenary: March 14-19, 2010, Caribe Royale, Orlando</a:t>
            </a:r>
            <a:endParaRPr lang="en-US" sz="2000" b="1">
              <a:solidFill>
                <a:srgbClr val="FF0000"/>
              </a:solidFill>
            </a:endParaRPr>
          </a:p>
          <a:p>
            <a:pPr lvl="1">
              <a:lnSpc>
                <a:spcPct val="80000"/>
              </a:lnSpc>
            </a:pPr>
            <a:r>
              <a:rPr lang="en-US" sz="2000">
                <a:solidFill>
                  <a:srgbClr val="FF0000"/>
                </a:solidFill>
              </a:rPr>
              <a:t>Co-located with all 802 groups</a:t>
            </a:r>
          </a:p>
          <a:p>
            <a:pPr>
              <a:lnSpc>
                <a:spcPct val="80000"/>
              </a:lnSpc>
            </a:pPr>
            <a:r>
              <a:rPr lang="en-US" sz="2400" b="1">
                <a:solidFill>
                  <a:srgbClr val="0000FF"/>
                </a:solidFill>
              </a:rPr>
              <a:t>Interim: May, 2010,  Location TBD </a:t>
            </a:r>
          </a:p>
          <a:p>
            <a:pPr lvl="1">
              <a:lnSpc>
                <a:spcPct val="80000"/>
              </a:lnSpc>
            </a:pPr>
            <a:r>
              <a:rPr lang="en-US" sz="2000">
                <a:solidFill>
                  <a:srgbClr val="0000FF"/>
                </a:solidFill>
              </a:rPr>
              <a:t>Meeting co-located with 802.16</a:t>
            </a:r>
          </a:p>
          <a:p>
            <a:pPr>
              <a:lnSpc>
                <a:spcPct val="80000"/>
              </a:lnSpc>
            </a:pPr>
            <a:r>
              <a:rPr lang="en-US" sz="2400" b="1">
                <a:solidFill>
                  <a:srgbClr val="FF0000"/>
                </a:solidFill>
              </a:rPr>
              <a:t>Plenary: July 11-16, 2010, Manchester Grand Hyatt, San Diego, CA</a:t>
            </a:r>
          </a:p>
          <a:p>
            <a:pPr lvl="1">
              <a:lnSpc>
                <a:spcPct val="80000"/>
              </a:lnSpc>
            </a:pPr>
            <a:r>
              <a:rPr lang="en-US" sz="2000">
                <a:solidFill>
                  <a:srgbClr val="FF0000"/>
                </a:solidFill>
              </a:rPr>
              <a:t>Co-located with all 802 groups</a:t>
            </a:r>
          </a:p>
          <a:p>
            <a:pPr>
              <a:lnSpc>
                <a:spcPct val="80000"/>
              </a:lnSpc>
            </a:pPr>
            <a:r>
              <a:rPr lang="en-US" sz="2400" b="1">
                <a:solidFill>
                  <a:srgbClr val="0000FF"/>
                </a:solidFill>
              </a:rPr>
              <a:t>Interim: Sept, 2010 Location TBD</a:t>
            </a:r>
          </a:p>
          <a:p>
            <a:pPr lvl="1">
              <a:lnSpc>
                <a:spcPct val="80000"/>
              </a:lnSpc>
            </a:pPr>
            <a:r>
              <a:rPr lang="en-US" sz="2000">
                <a:solidFill>
                  <a:srgbClr val="0000FF"/>
                </a:solidFill>
              </a:rPr>
              <a:t>Meeting co-located with 802.16</a:t>
            </a:r>
          </a:p>
          <a:p>
            <a:pPr>
              <a:lnSpc>
                <a:spcPct val="80000"/>
              </a:lnSpc>
            </a:pPr>
            <a:r>
              <a:rPr lang="en-US" sz="2400" b="1">
                <a:solidFill>
                  <a:srgbClr val="FF0000"/>
                </a:solidFill>
              </a:rPr>
              <a:t>Plenary: Nov 7-12, 2010, Hyatt Regency, Dallas, Texas</a:t>
            </a:r>
          </a:p>
          <a:p>
            <a:pPr lvl="1">
              <a:lnSpc>
                <a:spcPct val="80000"/>
              </a:lnSpc>
            </a:pPr>
            <a:r>
              <a:rPr lang="en-US" sz="2000">
                <a:solidFill>
                  <a:srgbClr val="FF0000"/>
                </a:solidFill>
              </a:rPr>
              <a:t>Co-located with all 802 groups</a:t>
            </a:r>
          </a:p>
        </p:txBody>
      </p:sp>
      <p:sp>
        <p:nvSpPr>
          <p:cNvPr id="5" name="Slide Number Placeholder 4"/>
          <p:cNvSpPr>
            <a:spLocks noGrp="1"/>
          </p:cNvSpPr>
          <p:nvPr>
            <p:ph type="sldNum" sz="quarter" idx="11"/>
          </p:nvPr>
        </p:nvSpPr>
        <p:spPr/>
        <p:txBody>
          <a:bodyPr/>
          <a:lstStyle/>
          <a:p>
            <a:fld id="{C461D701-55EF-43DF-9C0C-346FBB4A8FC2}" type="slidenum">
              <a:rPr lang="zh-CN" altLang="en-US" smtClean="0"/>
              <a:pPr/>
              <a:t>12</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F73A511-FA35-4D9E-BE53-FD155A98DE71}" type="slidenum">
              <a:rPr lang="zh-CN" altLang="en-US"/>
              <a:pPr/>
              <a:t>2</a:t>
            </a:fld>
            <a:endParaRPr lang="en-US" altLang="zh-CN"/>
          </a:p>
        </p:txBody>
      </p:sp>
      <p:sp>
        <p:nvSpPr>
          <p:cNvPr id="50182"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zh-CN" b="1">
                <a:ea typeface="SimSun" pitchFamily="2" charset="-122"/>
                <a:cs typeface="Times New Roman" pitchFamily="18" charset="0"/>
              </a:rPr>
              <a:t>IEEE 802.21 presentation release statements</a:t>
            </a:r>
            <a:endParaRPr lang="en-US" altLang="zh-CN">
              <a:ea typeface="SimSun" pitchFamily="2" charset="-122"/>
              <a:cs typeface="Times New Roman" pitchFamily="18" charset="0"/>
            </a:endParaRPr>
          </a:p>
          <a:p>
            <a:pPr algn="just">
              <a:lnSpc>
                <a:spcPct val="80000"/>
              </a:lnSpc>
              <a:buClr>
                <a:srgbClr val="FAFD00"/>
              </a:buClr>
              <a:buSzPct val="200000"/>
              <a:buFontTx/>
              <a:buNone/>
            </a:pPr>
            <a:r>
              <a:rPr lang="en-US" altLang="zh-CN" sz="2000">
                <a:ea typeface="SimSun" pitchFamily="2" charset="-122"/>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zh-CN" sz="2000">
                <a:ea typeface="SimSun" pitchFamily="2" charset="-122"/>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zh-CN" sz="2000">
                <a:latin typeface="Times New Roman"/>
                <a:ea typeface="SimSun" pitchFamily="2" charset="-122"/>
                <a:cs typeface="Times New Roman" pitchFamily="18" charset="0"/>
              </a:rPr>
              <a:t>’</a:t>
            </a:r>
            <a:r>
              <a:rPr lang="en-US" altLang="zh-CN" sz="2000">
                <a:ea typeface="SimSun" pitchFamily="2" charset="-122"/>
                <a:cs typeface="Times New Roman" pitchFamily="18" charset="0"/>
              </a:rPr>
              <a:t>s name any IEEE Standards publication even though it may include portions of this contribution; and at the IEEE</a:t>
            </a:r>
            <a:r>
              <a:rPr lang="en-US" altLang="zh-CN" sz="2000">
                <a:latin typeface="Times New Roman"/>
                <a:ea typeface="SimSun" pitchFamily="2" charset="-122"/>
                <a:cs typeface="Times New Roman" pitchFamily="18" charset="0"/>
              </a:rPr>
              <a:t>’</a:t>
            </a:r>
            <a:r>
              <a:rPr lang="en-US" altLang="zh-CN" sz="2000">
                <a:ea typeface="SimSun" pitchFamily="2" charset="-122"/>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zh-CN" sz="2000">
                <a:ea typeface="SimSun" pitchFamily="2" charset="-122"/>
                <a:cs typeface="Times New Roman" pitchFamily="18" charset="0"/>
              </a:rPr>
              <a:t>The contributor is familiar with IEEE patent policy, as outlined in </a:t>
            </a:r>
            <a:r>
              <a:rPr lang="en-US" altLang="zh-CN" sz="2000">
                <a:ea typeface="SimSun" pitchFamily="2" charset="-122"/>
                <a:cs typeface="Times New Roman" pitchFamily="18" charset="0"/>
                <a:hlinkClick r:id="rId2"/>
              </a:rPr>
              <a:t>Section 6.3 of the IEEE-SA Standards Board Operations Manual</a:t>
            </a:r>
            <a:r>
              <a:rPr lang="en-US" altLang="zh-CN" sz="2000">
                <a:solidFill>
                  <a:srgbClr val="000099"/>
                </a:solidFill>
                <a:ea typeface="SimSun" pitchFamily="2" charset="-122"/>
                <a:cs typeface="Times New Roman" pitchFamily="18" charset="0"/>
              </a:rPr>
              <a:t> </a:t>
            </a:r>
            <a:r>
              <a:rPr lang="en-US" altLang="zh-CN" sz="2000">
                <a:ea typeface="SimSun" pitchFamily="2" charset="-122"/>
                <a:cs typeface="Times New Roman" pitchFamily="18" charset="0"/>
              </a:rPr>
              <a:t>&lt;</a:t>
            </a:r>
            <a:r>
              <a:rPr lang="en-US" altLang="zh-CN" sz="2000">
                <a:ea typeface="SimSun" pitchFamily="2" charset="-122"/>
                <a:cs typeface="Times New Roman" pitchFamily="18" charset="0"/>
                <a:hlinkClick r:id="rId3"/>
              </a:rPr>
              <a:t>http://standards.ieee.org/guides/opman/sect6.html#6.3</a:t>
            </a:r>
            <a:r>
              <a:rPr lang="en-US" altLang="zh-CN" sz="2000">
                <a:ea typeface="SimSun" pitchFamily="2" charset="-122"/>
                <a:cs typeface="Times New Roman" pitchFamily="18" charset="0"/>
              </a:rPr>
              <a:t>&gt; and in </a:t>
            </a:r>
            <a:r>
              <a:rPr lang="en-US" altLang="zh-CN" sz="2000" i="1">
                <a:ea typeface="SimSun" pitchFamily="2" charset="-122"/>
                <a:cs typeface="Times New Roman" pitchFamily="18" charset="0"/>
              </a:rPr>
              <a:t>Understanding Patent Issues During IEEE Standards Development</a:t>
            </a:r>
            <a:r>
              <a:rPr lang="en-US" altLang="zh-CN" sz="2000">
                <a:ea typeface="SimSun" pitchFamily="2" charset="-122"/>
                <a:cs typeface="Times New Roman" pitchFamily="18" charset="0"/>
              </a:rPr>
              <a:t> </a:t>
            </a:r>
            <a:r>
              <a:rPr lang="en-US" altLang="zh-CN" sz="2000">
                <a:ea typeface="SimSun" pitchFamily="2" charset="-122"/>
                <a:cs typeface="Times New Roman" pitchFamily="18" charset="0"/>
                <a:hlinkClick r:id="rId4"/>
              </a:rPr>
              <a:t>http://standards.ieee.org/board/pat/guide.html</a:t>
            </a:r>
            <a:r>
              <a:rPr lang="en-US" altLang="zh-CN" sz="2000">
                <a:ea typeface="SimSun" pitchFamily="2" charset="-122"/>
                <a:cs typeface="Times New Roman" pitchFamily="18" charset="0"/>
              </a:rPr>
              <a:t>&gt;</a:t>
            </a:r>
            <a:r>
              <a:rPr lang="en-US" altLang="zh-CN" sz="2000">
                <a:latin typeface="Times New Roman"/>
                <a:ea typeface="SimSun" pitchFamily="2" charset="-122"/>
                <a:cs typeface="Times New Roman" pitchFamily="18" charset="0"/>
              </a:rPr>
              <a:t> </a:t>
            </a:r>
            <a:endParaRPr lang="en-US" altLang="zh-CN" sz="2000">
              <a:ea typeface="SimSun"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C056265-EE33-404B-A4E7-3B9044AFD26F}" type="slidenum">
              <a:rPr lang="zh-CN" altLang="en-US"/>
              <a:pPr/>
              <a:t>3</a:t>
            </a:fld>
            <a:endParaRPr lang="en-US" altLang="zh-CN"/>
          </a:p>
        </p:txBody>
      </p:sp>
      <p:sp>
        <p:nvSpPr>
          <p:cNvPr id="109570" name="Rectangle 2"/>
          <p:cNvSpPr>
            <a:spLocks noGrp="1" noChangeArrowheads="1"/>
          </p:cNvSpPr>
          <p:nvPr>
            <p:ph type="title"/>
          </p:nvPr>
        </p:nvSpPr>
        <p:spPr/>
        <p:txBody>
          <a:bodyPr/>
          <a:lstStyle/>
          <a:p>
            <a:r>
              <a:rPr lang="en-US" altLang="zh-CN">
                <a:ea typeface="SimSun" pitchFamily="2" charset="-122"/>
              </a:rPr>
              <a:t>Closing Plenary Agenda</a:t>
            </a:r>
            <a:endParaRPr lang="zh-CN" altLang="en-US">
              <a:ea typeface="SimSun" pitchFamily="2" charset="-122"/>
            </a:endParaRPr>
          </a:p>
        </p:txBody>
      </p:sp>
      <p:sp>
        <p:nvSpPr>
          <p:cNvPr id="109571" name="Rectangle 3"/>
          <p:cNvSpPr>
            <a:spLocks noGrp="1" noChangeArrowheads="1"/>
          </p:cNvSpPr>
          <p:nvPr>
            <p:ph type="body" idx="1"/>
          </p:nvPr>
        </p:nvSpPr>
        <p:spPr>
          <a:xfrm>
            <a:off x="422275" y="1125538"/>
            <a:ext cx="8470900" cy="5089544"/>
          </a:xfrm>
        </p:spPr>
        <p:txBody>
          <a:bodyPr/>
          <a:lstStyle/>
          <a:p>
            <a:r>
              <a:rPr lang="en-US" sz="2800" dirty="0" err="1" smtClean="0">
                <a:solidFill>
                  <a:schemeClr val="tx1"/>
                </a:solidFill>
                <a:latin typeface="+mn-lt"/>
                <a:ea typeface="+mn-ea"/>
                <a:cs typeface="+mn-cs"/>
              </a:rPr>
              <a:t>TGa</a:t>
            </a:r>
            <a:r>
              <a:rPr lang="en-US" sz="2800" dirty="0" smtClean="0">
                <a:solidFill>
                  <a:schemeClr val="tx1"/>
                </a:solidFill>
                <a:latin typeface="+mn-lt"/>
                <a:ea typeface="+mn-ea"/>
                <a:cs typeface="+mn-cs"/>
              </a:rPr>
              <a:t> update</a:t>
            </a:r>
          </a:p>
          <a:p>
            <a:r>
              <a:rPr lang="en-US" sz="2800" dirty="0" err="1" smtClean="0"/>
              <a:t>TGb</a:t>
            </a:r>
            <a:r>
              <a:rPr lang="en-US" sz="2800" dirty="0" smtClean="0"/>
              <a:t> update </a:t>
            </a:r>
          </a:p>
          <a:p>
            <a:r>
              <a:rPr lang="en-US" sz="2800" dirty="0" smtClean="0">
                <a:solidFill>
                  <a:schemeClr val="tx1"/>
                </a:solidFill>
                <a:latin typeface="+mn-lt"/>
                <a:ea typeface="+mn-ea"/>
                <a:cs typeface="+mn-cs"/>
              </a:rPr>
              <a:t>Liaison </a:t>
            </a:r>
            <a:r>
              <a:rPr lang="en-US" sz="2800" dirty="0">
                <a:solidFill>
                  <a:schemeClr val="tx1"/>
                </a:solidFill>
                <a:latin typeface="+mn-lt"/>
                <a:ea typeface="+mn-ea"/>
                <a:cs typeface="+mn-cs"/>
              </a:rPr>
              <a:t>Report from 802.11 </a:t>
            </a:r>
          </a:p>
          <a:p>
            <a:r>
              <a:rPr lang="en-US" sz="2800" dirty="0">
                <a:solidFill>
                  <a:schemeClr val="tx1"/>
                </a:solidFill>
                <a:latin typeface="+mn-lt"/>
                <a:ea typeface="+mn-ea"/>
                <a:cs typeface="+mn-cs"/>
              </a:rPr>
              <a:t>Liaison Report from 802.16 </a:t>
            </a:r>
          </a:p>
          <a:p>
            <a:r>
              <a:rPr lang="en-US" sz="2800" dirty="0">
                <a:solidFill>
                  <a:schemeClr val="tx1"/>
                </a:solidFill>
                <a:latin typeface="+mn-lt"/>
                <a:ea typeface="+mn-ea"/>
                <a:cs typeface="+mn-cs"/>
              </a:rPr>
              <a:t>Liaison Report from IETF</a:t>
            </a:r>
          </a:p>
          <a:p>
            <a:r>
              <a:rPr lang="en-US" sz="2800" dirty="0" smtClean="0">
                <a:solidFill>
                  <a:schemeClr val="tx1"/>
                </a:solidFill>
                <a:latin typeface="+mn-lt"/>
                <a:ea typeface="+mn-ea"/>
                <a:cs typeface="+mn-cs"/>
              </a:rPr>
              <a:t>FMCA </a:t>
            </a:r>
            <a:r>
              <a:rPr lang="en-US" sz="2800" dirty="0">
                <a:solidFill>
                  <a:schemeClr val="tx1"/>
                </a:solidFill>
                <a:latin typeface="+mn-lt"/>
                <a:ea typeface="+mn-ea"/>
                <a:cs typeface="+mn-cs"/>
              </a:rPr>
              <a:t>Liaison </a:t>
            </a:r>
            <a:r>
              <a:rPr lang="en-US" sz="2800" dirty="0" smtClean="0"/>
              <a:t>Discussion</a:t>
            </a:r>
          </a:p>
          <a:p>
            <a:r>
              <a:rPr lang="en-US" sz="2800" dirty="0" smtClean="0">
                <a:solidFill>
                  <a:schemeClr val="tx1"/>
                </a:solidFill>
                <a:latin typeface="+mn-lt"/>
                <a:ea typeface="+mn-ea"/>
                <a:cs typeface="+mn-cs"/>
              </a:rPr>
              <a:t>WG Motions </a:t>
            </a:r>
            <a:endParaRPr lang="en-US" sz="2800" dirty="0">
              <a:solidFill>
                <a:schemeClr val="tx1"/>
              </a:solidFill>
              <a:latin typeface="+mn-lt"/>
              <a:ea typeface="+mn-ea"/>
              <a:cs typeface="+mn-cs"/>
            </a:endParaRPr>
          </a:p>
          <a:p>
            <a:r>
              <a:rPr lang="en-US" sz="2800" dirty="0">
                <a:solidFill>
                  <a:schemeClr val="tx1"/>
                </a:solidFill>
                <a:latin typeface="+mn-lt"/>
                <a:ea typeface="+mn-ea"/>
                <a:cs typeface="+mn-cs"/>
              </a:rPr>
              <a:t>Teleconference schedule</a:t>
            </a:r>
          </a:p>
          <a:p>
            <a:r>
              <a:rPr lang="en-US" sz="2800" dirty="0">
                <a:solidFill>
                  <a:schemeClr val="tx1"/>
                </a:solidFill>
                <a:latin typeface="+mn-lt"/>
                <a:ea typeface="+mn-ea"/>
                <a:cs typeface="+mn-cs"/>
              </a:rPr>
              <a:t>Future Session </a:t>
            </a:r>
            <a:r>
              <a:rPr lang="en-US" sz="2800" dirty="0" smtClean="0">
                <a:solidFill>
                  <a:schemeClr val="tx1"/>
                </a:solidFill>
                <a:latin typeface="+mn-lt"/>
                <a:ea typeface="+mn-ea"/>
                <a:cs typeface="+mn-cs"/>
              </a:rPr>
              <a:t>Information</a:t>
            </a:r>
            <a:endParaRPr lang="en-US" sz="2800" dirty="0">
              <a:solidFill>
                <a:schemeClr val="tx1"/>
              </a:solidFill>
              <a:latin typeface="+mn-lt"/>
              <a:ea typeface="+mn-ea"/>
              <a:cs typeface="+mn-cs"/>
            </a:endParaRPr>
          </a:p>
        </p:txBody>
      </p:sp>
      <p:sp>
        <p:nvSpPr>
          <p:cNvPr id="6" name="Date Placeholder 3"/>
          <p:cNvSpPr txBox="1">
            <a:spLocks/>
          </p:cNvSpPr>
          <p:nvPr/>
        </p:nvSpPr>
        <p:spPr bwMode="auto">
          <a:xfrm>
            <a:off x="381000" y="6400800"/>
            <a:ext cx="2390775"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SimSun" pitchFamily="2" charset="-122"/>
                <a:cs typeface="+mn-cs"/>
              </a:rPr>
              <a:t>May 2009</a:t>
            </a:r>
            <a:endParaRPr kumimoji="0" lang="en-US" sz="1400" b="0" i="0" u="none" strike="noStrike" kern="1200" cap="none" spc="0" normalizeH="0" baseline="0" noProof="0" dirty="0" smtClean="0">
              <a:ln>
                <a:noFill/>
              </a:ln>
              <a:solidFill>
                <a:schemeClr val="tx1"/>
              </a:solidFill>
              <a:effectLst/>
              <a:uLnTx/>
              <a:uFillTx/>
              <a:latin typeface="+mn-lt"/>
              <a:ea typeface="SimSun" pitchFamily="2" charset="-122"/>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87DCCFC-0ED1-4FCE-86A5-FFC0A6117763}" type="slidenum">
              <a:rPr lang="zh-CN" altLang="en-US"/>
              <a:pPr/>
              <a:t>4</a:t>
            </a:fld>
            <a:endParaRPr lang="en-US" altLang="zh-CN"/>
          </a:p>
        </p:txBody>
      </p:sp>
      <p:sp>
        <p:nvSpPr>
          <p:cNvPr id="227330" name="Rectangle 2"/>
          <p:cNvSpPr>
            <a:spLocks noGrp="1" noChangeArrowheads="1"/>
          </p:cNvSpPr>
          <p:nvPr>
            <p:ph type="title"/>
          </p:nvPr>
        </p:nvSpPr>
        <p:spPr>
          <a:xfrm>
            <a:off x="323850" y="2781300"/>
            <a:ext cx="8270875" cy="685800"/>
          </a:xfrm>
        </p:spPr>
        <p:txBody>
          <a:bodyPr/>
          <a:lstStyle/>
          <a:p>
            <a:r>
              <a:rPr lang="en-US"/>
              <a:t>WG Motions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7388C34-C960-4D44-9FC1-C6D0016F2F1D}" type="slidenum">
              <a:rPr lang="zh-CN" altLang="en-US"/>
              <a:pPr/>
              <a:t>5</a:t>
            </a:fld>
            <a:endParaRPr lang="en-US" altLang="zh-CN"/>
          </a:p>
        </p:txBody>
      </p:sp>
      <p:sp>
        <p:nvSpPr>
          <p:cNvPr id="297986" name="Rectangle 2"/>
          <p:cNvSpPr>
            <a:spLocks noGrp="1" noChangeArrowheads="1"/>
          </p:cNvSpPr>
          <p:nvPr>
            <p:ph type="title"/>
          </p:nvPr>
        </p:nvSpPr>
        <p:spPr/>
        <p:txBody>
          <a:bodyPr/>
          <a:lstStyle/>
          <a:p>
            <a:r>
              <a:rPr lang="en-US" altLang="ja-JP" dirty="0" smtClean="0">
                <a:ea typeface="MS PGothic" pitchFamily="34" charset="-128"/>
              </a:rPr>
              <a:t>Emergency Services </a:t>
            </a:r>
            <a:r>
              <a:rPr lang="en-US" altLang="ja-JP" dirty="0">
                <a:ea typeface="MS PGothic" pitchFamily="34" charset="-128"/>
              </a:rPr>
              <a:t>PAR/5C Motion</a:t>
            </a:r>
            <a:endParaRPr lang="en-US" dirty="0"/>
          </a:p>
        </p:txBody>
      </p:sp>
      <p:sp>
        <p:nvSpPr>
          <p:cNvPr id="297987" name="Rectangle 3"/>
          <p:cNvSpPr>
            <a:spLocks noGrp="1" noChangeArrowheads="1"/>
          </p:cNvSpPr>
          <p:nvPr>
            <p:ph type="body" idx="1"/>
          </p:nvPr>
        </p:nvSpPr>
        <p:spPr/>
        <p:txBody>
          <a:bodyPr/>
          <a:lstStyle/>
          <a:p>
            <a:r>
              <a:rPr lang="en-US" b="1" dirty="0">
                <a:solidFill>
                  <a:schemeClr val="tx1"/>
                </a:solidFill>
                <a:latin typeface="+mn-lt"/>
                <a:ea typeface="+mn-ea"/>
                <a:cs typeface="+mn-cs"/>
              </a:rPr>
              <a:t>Motion to approve </a:t>
            </a:r>
            <a:r>
              <a:rPr lang="en-US" b="1" dirty="0" smtClean="0">
                <a:solidFill>
                  <a:schemeClr val="tx1"/>
                </a:solidFill>
                <a:latin typeface="+mn-lt"/>
                <a:ea typeface="+mn-ea"/>
                <a:cs typeface="+mn-cs"/>
              </a:rPr>
              <a:t>21-09-0027-05-00es-emergency-services-par-and-5c </a:t>
            </a:r>
            <a:r>
              <a:rPr lang="en-US" b="1" dirty="0">
                <a:solidFill>
                  <a:schemeClr val="tx1"/>
                </a:solidFill>
                <a:latin typeface="+mn-lt"/>
                <a:ea typeface="+mn-ea"/>
                <a:cs typeface="+mn-cs"/>
              </a:rPr>
              <a:t>for submission to the LMSC Executive Committee for approval in their July meeting</a:t>
            </a:r>
            <a:r>
              <a:rPr lang="en-US" b="1" dirty="0" smtClean="0">
                <a:solidFill>
                  <a:schemeClr val="tx1"/>
                </a:solidFill>
                <a:latin typeface="+mn-lt"/>
                <a:ea typeface="+mn-ea"/>
                <a:cs typeface="+mn-cs"/>
              </a:rPr>
              <a:t>. </a:t>
            </a:r>
          </a:p>
          <a:p>
            <a:pPr>
              <a:buNone/>
            </a:pPr>
            <a:endParaRPr lang="en-US" altLang="ja-JP" dirty="0">
              <a:ea typeface="MS PGothic" pitchFamily="34" charset="-128"/>
            </a:endParaRPr>
          </a:p>
          <a:p>
            <a:r>
              <a:rPr lang="en-US" sz="2000" dirty="0"/>
              <a:t>Moved by:</a:t>
            </a:r>
            <a:r>
              <a:rPr lang="en-US" altLang="ja-JP" sz="2000" dirty="0">
                <a:ea typeface="MS PGothic" pitchFamily="34" charset="-128"/>
              </a:rPr>
              <a:t> 	</a:t>
            </a:r>
            <a:r>
              <a:rPr lang="en-US" sz="2000" dirty="0">
                <a:solidFill>
                  <a:schemeClr val="tx1"/>
                </a:solidFill>
                <a:latin typeface="+mn-lt"/>
                <a:ea typeface="+mn-ea"/>
                <a:cs typeface="+mn-cs"/>
              </a:rPr>
              <a:t>Scott </a:t>
            </a:r>
            <a:r>
              <a:rPr lang="en-US" sz="2000" dirty="0" smtClean="0">
                <a:solidFill>
                  <a:schemeClr val="tx1"/>
                </a:solidFill>
                <a:latin typeface="+mn-lt"/>
                <a:ea typeface="+mn-ea"/>
                <a:cs typeface="+mn-cs"/>
              </a:rPr>
              <a:t>Henderson </a:t>
            </a:r>
            <a:r>
              <a:rPr lang="en-US" altLang="ja-JP" sz="2000" dirty="0">
                <a:ea typeface="MS PGothic" pitchFamily="34" charset="-128"/>
              </a:rPr>
              <a:t>	</a:t>
            </a:r>
            <a:endParaRPr lang="en-US" sz="2000" dirty="0"/>
          </a:p>
          <a:p>
            <a:r>
              <a:rPr lang="en-US" sz="2000" dirty="0"/>
              <a:t>Seconded</a:t>
            </a:r>
            <a:r>
              <a:rPr lang="en-US" altLang="ja-JP" sz="2000" dirty="0">
                <a:ea typeface="MS PGothic" pitchFamily="34" charset="-128"/>
              </a:rPr>
              <a:t> by</a:t>
            </a:r>
            <a:r>
              <a:rPr lang="en-US" sz="2000" dirty="0"/>
              <a:t>:</a:t>
            </a:r>
            <a:r>
              <a:rPr lang="en-US" altLang="ja-JP" sz="2000" dirty="0">
                <a:ea typeface="MS PGothic" pitchFamily="34" charset="-128"/>
              </a:rPr>
              <a:t> </a:t>
            </a:r>
            <a:r>
              <a:rPr lang="en-US" altLang="ja-JP" sz="2000" dirty="0" smtClean="0">
                <a:ea typeface="MS PGothic" pitchFamily="34" charset="-128"/>
              </a:rPr>
              <a:t>Anthony Chan </a:t>
            </a:r>
          </a:p>
          <a:p>
            <a:pPr>
              <a:buNone/>
            </a:pPr>
            <a:r>
              <a:rPr lang="en-US" altLang="ja-JP" sz="2000" dirty="0">
                <a:ea typeface="MS PGothic" pitchFamily="34" charset="-128"/>
              </a:rPr>
              <a:t>	</a:t>
            </a:r>
            <a:endParaRPr lang="en-US" sz="2000" dirty="0"/>
          </a:p>
          <a:p>
            <a:r>
              <a:rPr lang="en-US" sz="2000" dirty="0"/>
              <a:t>Yes:</a:t>
            </a:r>
            <a:r>
              <a:rPr lang="en-US" altLang="ja-JP" sz="2000" dirty="0">
                <a:ea typeface="MS PGothic" pitchFamily="34" charset="-128"/>
              </a:rPr>
              <a:t> </a:t>
            </a:r>
            <a:r>
              <a:rPr lang="en-US" altLang="ja-JP" sz="2000" dirty="0" smtClean="0">
                <a:ea typeface="MS PGothic" pitchFamily="34" charset="-128"/>
              </a:rPr>
              <a:t>7</a:t>
            </a:r>
            <a:r>
              <a:rPr lang="en-US" altLang="ja-JP" sz="2000" dirty="0">
                <a:ea typeface="MS PGothic" pitchFamily="34" charset="-128"/>
              </a:rPr>
              <a:t>		</a:t>
            </a:r>
            <a:endParaRPr lang="en-US" sz="2000" dirty="0"/>
          </a:p>
          <a:p>
            <a:r>
              <a:rPr lang="en-US" sz="2000" dirty="0"/>
              <a:t>No: 	</a:t>
            </a:r>
            <a:r>
              <a:rPr lang="en-US" sz="2000" dirty="0" smtClean="0"/>
              <a:t>0</a:t>
            </a:r>
            <a:r>
              <a:rPr lang="en-US" sz="2000" dirty="0"/>
              <a:t>		</a:t>
            </a:r>
          </a:p>
          <a:p>
            <a:r>
              <a:rPr lang="en-US" sz="2000" dirty="0"/>
              <a:t>Abstain: </a:t>
            </a:r>
            <a:r>
              <a:rPr lang="en-US" sz="2000" dirty="0" smtClean="0"/>
              <a:t>2</a:t>
            </a:r>
            <a:r>
              <a:rPr lang="en-US" sz="2000" dirty="0"/>
              <a:t>	</a:t>
            </a:r>
            <a:endParaRPr lang="en-US" sz="2000" dirty="0" smtClean="0"/>
          </a:p>
          <a:p>
            <a:pPr>
              <a:buNone/>
            </a:pPr>
            <a:r>
              <a:rPr lang="en-US" sz="2000" dirty="0"/>
              <a:t>	</a:t>
            </a:r>
          </a:p>
          <a:p>
            <a:r>
              <a:rPr lang="en-US" sz="2000" dirty="0"/>
              <a:t>Result: </a:t>
            </a:r>
            <a:r>
              <a:rPr lang="en-US" sz="2000" dirty="0" smtClean="0"/>
              <a:t> Motion passes</a:t>
            </a:r>
            <a:r>
              <a:rPr lang="en-US" sz="2000" dirty="0"/>
              <a:t>		</a:t>
            </a:r>
          </a:p>
        </p:txBody>
      </p:sp>
      <p:sp>
        <p:nvSpPr>
          <p:cNvPr id="6" name="Date Placeholder 3"/>
          <p:cNvSpPr txBox="1">
            <a:spLocks/>
          </p:cNvSpPr>
          <p:nvPr/>
        </p:nvSpPr>
        <p:spPr bwMode="auto">
          <a:xfrm>
            <a:off x="0" y="6429396"/>
            <a:ext cx="2390775"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SimSun" pitchFamily="2" charset="-122"/>
                <a:cs typeface="+mn-cs"/>
              </a:rPr>
              <a:t>May 2009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42910" y="1428736"/>
            <a:ext cx="7572428" cy="4136517"/>
          </a:xfrm>
          <a:prstGeom prst="rect">
            <a:avLst/>
          </a:prstGeom>
          <a:noFill/>
        </p:spPr>
        <p:txBody>
          <a:bodyPr wrap="square" rtlCol="0">
            <a:spAutoFit/>
          </a:bodyPr>
          <a:lstStyle/>
          <a:p>
            <a:r>
              <a:rPr lang="en-US" sz="2400" b="1" dirty="0" smtClean="0"/>
              <a:t>Motion to host an IEEE 802.21 WG teleconference with mesh agenda  on July 7, 2009 at 17:00 (CEST) to be chaired by </a:t>
            </a:r>
            <a:r>
              <a:rPr lang="en-US" sz="2400" b="1" dirty="0" err="1" smtClean="0"/>
              <a:t>Burak</a:t>
            </a:r>
            <a:r>
              <a:rPr lang="en-US" sz="2400" b="1" dirty="0" smtClean="0"/>
              <a:t> </a:t>
            </a:r>
            <a:r>
              <a:rPr lang="en-US" sz="2400" b="1" dirty="0" err="1" smtClean="0"/>
              <a:t>Simsek</a:t>
            </a:r>
            <a:r>
              <a:rPr lang="en-US" sz="2400" b="1" dirty="0" smtClean="0"/>
              <a:t> </a:t>
            </a:r>
            <a:r>
              <a:rPr lang="en-US" sz="2400" b="1" dirty="0"/>
              <a:t> </a:t>
            </a:r>
            <a:r>
              <a:rPr lang="en-US" sz="2400" b="1" dirty="0" smtClean="0"/>
              <a:t>as per 21-09-0088-00-0000   </a:t>
            </a:r>
          </a:p>
          <a:p>
            <a:endParaRPr lang="en-US" dirty="0"/>
          </a:p>
          <a:p>
            <a:endParaRPr lang="en-US" dirty="0" smtClean="0"/>
          </a:p>
          <a:p>
            <a:r>
              <a:rPr lang="en-US" dirty="0" smtClean="0"/>
              <a:t>Moved by: </a:t>
            </a:r>
            <a:r>
              <a:rPr lang="en-US" dirty="0" err="1" smtClean="0"/>
              <a:t>Burak</a:t>
            </a:r>
            <a:r>
              <a:rPr lang="en-US" dirty="0"/>
              <a:t> </a:t>
            </a:r>
            <a:r>
              <a:rPr lang="en-US" dirty="0" err="1" smtClean="0"/>
              <a:t>Simsek</a:t>
            </a:r>
            <a:endParaRPr lang="en-US" dirty="0" smtClean="0"/>
          </a:p>
          <a:p>
            <a:r>
              <a:rPr lang="en-US" dirty="0" smtClean="0"/>
              <a:t>Seconded by: Juan Carlos Zuniga </a:t>
            </a:r>
          </a:p>
          <a:p>
            <a:endParaRPr lang="en-US" dirty="0" smtClean="0"/>
          </a:p>
          <a:p>
            <a:r>
              <a:rPr lang="en-US" dirty="0" smtClean="0"/>
              <a:t>Yes: 7 </a:t>
            </a:r>
          </a:p>
          <a:p>
            <a:r>
              <a:rPr lang="en-US" dirty="0" smtClean="0"/>
              <a:t>No: 0</a:t>
            </a:r>
          </a:p>
          <a:p>
            <a:r>
              <a:rPr lang="en-US" dirty="0" smtClean="0"/>
              <a:t>Abstain: 1</a:t>
            </a:r>
          </a:p>
          <a:p>
            <a:endParaRPr lang="en-US" dirty="0"/>
          </a:p>
          <a:p>
            <a:r>
              <a:rPr lang="en-US" dirty="0" smtClean="0"/>
              <a:t>Result:  Motion passes</a:t>
            </a:r>
          </a:p>
          <a:p>
            <a:endParaRPr lang="en-US" dirty="0"/>
          </a:p>
        </p:txBody>
      </p:sp>
      <p:sp>
        <p:nvSpPr>
          <p:cNvPr id="3" name="Rectangle 2"/>
          <p:cNvSpPr txBox="1">
            <a:spLocks noChangeArrowheads="1"/>
          </p:cNvSpPr>
          <p:nvPr/>
        </p:nvSpPr>
        <p:spPr bwMode="auto">
          <a:xfrm>
            <a:off x="1000100" y="228600"/>
            <a:ext cx="6929486" cy="6858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marL="0" marR="0" lvl="0" indent="0" algn="ctr" defTabSz="762000" rtl="0" eaLnBrk="0" fontAlgn="base" latinLnBrk="0" hangingPunct="0">
              <a:lnSpc>
                <a:spcPct val="90000"/>
              </a:lnSpc>
              <a:spcBef>
                <a:spcPct val="0"/>
              </a:spcBef>
              <a:spcAft>
                <a:spcPct val="0"/>
              </a:spcAft>
              <a:buClrTx/>
              <a:buSzTx/>
              <a:buFontTx/>
              <a:buNone/>
              <a:tabLst/>
              <a:defRPr/>
            </a:pPr>
            <a:r>
              <a:rPr kumimoji="0" lang="en-US" altLang="ja-JP" sz="3600" b="1" i="0" u="none" strike="noStrike" kern="0" cap="none" spc="0" normalizeH="0" baseline="0" noProof="0" dirty="0" smtClean="0">
                <a:ln>
                  <a:noFill/>
                </a:ln>
                <a:solidFill>
                  <a:schemeClr val="tx1"/>
                </a:solidFill>
                <a:effectLst/>
                <a:uLnTx/>
                <a:uFillTx/>
                <a:latin typeface="+mj-lt"/>
                <a:ea typeface="MS PGothic" pitchFamily="34" charset="-128"/>
                <a:cs typeface="+mj-cs"/>
              </a:rPr>
              <a:t>Mesh</a:t>
            </a:r>
            <a:r>
              <a:rPr kumimoji="0" lang="en-US" altLang="ja-JP" sz="3600" b="1" i="0" u="none" strike="noStrike" kern="0" cap="none" spc="0" normalizeH="0" noProof="0" dirty="0" smtClean="0">
                <a:ln>
                  <a:noFill/>
                </a:ln>
                <a:solidFill>
                  <a:schemeClr val="tx1"/>
                </a:solidFill>
                <a:effectLst/>
                <a:uLnTx/>
                <a:uFillTx/>
                <a:latin typeface="+mj-lt"/>
                <a:ea typeface="MS PGothic" pitchFamily="34" charset="-128"/>
                <a:cs typeface="+mj-cs"/>
              </a:rPr>
              <a:t> Ad hoc </a:t>
            </a:r>
            <a:r>
              <a:rPr kumimoji="0" lang="en-US" altLang="ja-JP" sz="3600" b="1" i="0" u="none" strike="noStrike" kern="0" cap="none" spc="0" normalizeH="0" baseline="0" noProof="0" dirty="0" smtClean="0">
                <a:ln>
                  <a:noFill/>
                </a:ln>
                <a:solidFill>
                  <a:schemeClr val="tx1"/>
                </a:solidFill>
                <a:effectLst/>
                <a:uLnTx/>
                <a:uFillTx/>
                <a:latin typeface="+mj-lt"/>
                <a:ea typeface="MS PGothic" pitchFamily="34" charset="-128"/>
                <a:cs typeface="+mj-cs"/>
              </a:rPr>
              <a:t>Motion</a:t>
            </a:r>
            <a:endParaRPr kumimoji="0" lang="en-US" sz="3600" b="1" i="0" u="none" strike="noStrike" kern="0" cap="none" spc="0" normalizeH="0" baseline="0" noProof="0" dirty="0" smtClean="0">
              <a:ln>
                <a:noFill/>
              </a:ln>
              <a:solidFill>
                <a:schemeClr val="tx1"/>
              </a:solidFill>
              <a:effectLst/>
              <a:uLnTx/>
              <a:uFillTx/>
              <a:latin typeface="+mj-lt"/>
              <a:ea typeface="+mj-ea"/>
              <a:cs typeface="+mj-cs"/>
            </a:endParaRPr>
          </a:p>
        </p:txBody>
      </p:sp>
      <p:sp>
        <p:nvSpPr>
          <p:cNvPr id="4" name="Date Placeholder 3"/>
          <p:cNvSpPr txBox="1">
            <a:spLocks/>
          </p:cNvSpPr>
          <p:nvPr/>
        </p:nvSpPr>
        <p:spPr bwMode="auto">
          <a:xfrm>
            <a:off x="381000" y="6400800"/>
            <a:ext cx="2390775"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SimSun" pitchFamily="2" charset="-122"/>
                <a:cs typeface="+mn-cs"/>
              </a:rPr>
              <a:t>May 2009</a:t>
            </a:r>
            <a:endParaRPr kumimoji="0" lang="en-US" sz="1400" b="0" i="0" u="none" strike="noStrike" kern="1200" cap="none" spc="0" normalizeH="0" baseline="0" noProof="0" dirty="0" smtClean="0">
              <a:ln>
                <a:noFill/>
              </a:ln>
              <a:solidFill>
                <a:schemeClr val="tx1"/>
              </a:solidFill>
              <a:effectLst/>
              <a:uLnTx/>
              <a:uFillTx/>
              <a:latin typeface="+mn-lt"/>
              <a:ea typeface="SimSun" pitchFamily="2" charset="-122"/>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1"/>
          </p:nvPr>
        </p:nvSpPr>
        <p:spPr/>
        <p:txBody>
          <a:bodyPr/>
          <a:lstStyle/>
          <a:p>
            <a:fld id="{0B3E4FBF-D502-4DFF-85A6-B30191DABF88}" type="slidenum">
              <a:rPr lang="zh-CN" altLang="en-US"/>
              <a:pPr/>
              <a:t>7</a:t>
            </a:fld>
            <a:endParaRPr lang="en-US" altLang="zh-CN"/>
          </a:p>
        </p:txBody>
      </p:sp>
      <p:sp>
        <p:nvSpPr>
          <p:cNvPr id="306178" name="Title 1"/>
          <p:cNvSpPr>
            <a:spLocks noGrp="1"/>
          </p:cNvSpPr>
          <p:nvPr>
            <p:ph type="ctrTitle" idx="4294967295"/>
          </p:nvPr>
        </p:nvSpPr>
        <p:spPr>
          <a:xfrm>
            <a:off x="684213" y="1052513"/>
            <a:ext cx="7848600" cy="4392612"/>
          </a:xfrm>
        </p:spPr>
        <p:txBody>
          <a:bodyPr lIns="91440" tIns="45720" rIns="91440" bIns="45720"/>
          <a:lstStyle/>
          <a:p>
            <a:pPr algn="l"/>
            <a:r>
              <a:rPr lang="en-US" sz="2800" dirty="0" smtClean="0"/>
              <a:t>To appoint </a:t>
            </a:r>
            <a:r>
              <a:rPr lang="en-US" sz="2800" dirty="0" err="1" smtClean="0"/>
              <a:t>Gidon</a:t>
            </a:r>
            <a:r>
              <a:rPr lang="en-US" sz="2800" dirty="0" smtClean="0"/>
              <a:t> Reid as the official 802.21 WG liaison officer to the Fixed Mobile Convergence Alliance (FMCA) </a:t>
            </a:r>
            <a:r>
              <a:rPr lang="en-US" sz="2800" dirty="0"/>
              <a:t/>
            </a:r>
            <a:br>
              <a:rPr lang="en-US" sz="2800" dirty="0"/>
            </a:br>
            <a:r>
              <a:rPr lang="en-US" sz="2000" dirty="0"/>
              <a:t/>
            </a:r>
            <a:br>
              <a:rPr lang="en-US" sz="2000" dirty="0"/>
            </a:br>
            <a:r>
              <a:rPr lang="en-US" sz="2000" dirty="0"/>
              <a:t/>
            </a:r>
            <a:br>
              <a:rPr lang="en-US" sz="2000" dirty="0"/>
            </a:br>
            <a:r>
              <a:rPr lang="en-US" sz="2000" dirty="0"/>
              <a:t>Moved by: Juan Carlos Zuniga</a:t>
            </a:r>
            <a:br>
              <a:rPr lang="en-US" sz="2000" dirty="0"/>
            </a:br>
            <a:r>
              <a:rPr lang="en-US" sz="2000" dirty="0"/>
              <a:t>Seconded by: </a:t>
            </a:r>
            <a:r>
              <a:rPr lang="en-US" sz="2000" dirty="0" smtClean="0"/>
              <a:t>Clint </a:t>
            </a:r>
            <a:r>
              <a:rPr lang="en-US" sz="2000" dirty="0" err="1" smtClean="0"/>
              <a:t>chaplin</a:t>
            </a:r>
            <a:r>
              <a:rPr lang="en-US" sz="2000" dirty="0"/>
              <a:t/>
            </a:r>
            <a:br>
              <a:rPr lang="en-US" sz="2000" dirty="0"/>
            </a:br>
            <a:r>
              <a:rPr lang="en-US" sz="2000" dirty="0"/>
              <a:t/>
            </a:r>
            <a:br>
              <a:rPr lang="en-US" sz="2000" dirty="0"/>
            </a:br>
            <a:r>
              <a:rPr lang="en-US" sz="2000" dirty="0"/>
              <a:t>Yes: </a:t>
            </a:r>
            <a:r>
              <a:rPr lang="en-US" sz="2000" dirty="0" smtClean="0"/>
              <a:t>10</a:t>
            </a:r>
            <a:br>
              <a:rPr lang="en-US" sz="2000" dirty="0" smtClean="0"/>
            </a:br>
            <a:r>
              <a:rPr lang="en-US" sz="2000" dirty="0" smtClean="0"/>
              <a:t>No</a:t>
            </a:r>
            <a:r>
              <a:rPr lang="en-US" sz="2000" dirty="0"/>
              <a:t>: </a:t>
            </a:r>
            <a:r>
              <a:rPr lang="en-US" sz="2000" dirty="0" smtClean="0"/>
              <a:t>0</a:t>
            </a:r>
            <a:r>
              <a:rPr lang="en-US" sz="2000" dirty="0"/>
              <a:t/>
            </a:r>
            <a:br>
              <a:rPr lang="en-US" sz="2000" dirty="0"/>
            </a:br>
            <a:r>
              <a:rPr lang="en-US" sz="2000" dirty="0"/>
              <a:t>Abstain</a:t>
            </a:r>
            <a:r>
              <a:rPr lang="en-US" sz="2000" dirty="0" smtClean="0"/>
              <a:t>: 1</a:t>
            </a:r>
            <a:r>
              <a:rPr lang="en-US" sz="2000" dirty="0"/>
              <a:t/>
            </a:r>
            <a:br>
              <a:rPr lang="en-US" sz="2000" dirty="0"/>
            </a:br>
            <a:r>
              <a:rPr lang="en-US" sz="2000" dirty="0"/>
              <a:t/>
            </a:r>
            <a:br>
              <a:rPr lang="en-US" sz="2000" dirty="0"/>
            </a:br>
            <a:r>
              <a:rPr lang="en-US" sz="2000" dirty="0" smtClean="0"/>
              <a:t>Result: Motion passes</a:t>
            </a:r>
            <a:r>
              <a:rPr lang="en-US" sz="2000" dirty="0"/>
              <a:t/>
            </a:r>
            <a:br>
              <a:rPr lang="en-US" sz="2000" dirty="0"/>
            </a:br>
            <a:endParaRPr lang="en-US" sz="2000" dirty="0"/>
          </a:p>
        </p:txBody>
      </p:sp>
      <p:sp>
        <p:nvSpPr>
          <p:cNvPr id="306179" name="Rectangle 3"/>
          <p:cNvSpPr>
            <a:spLocks noChangeArrowheads="1"/>
          </p:cNvSpPr>
          <p:nvPr/>
        </p:nvSpPr>
        <p:spPr bwMode="auto">
          <a:xfrm>
            <a:off x="422275" y="228600"/>
            <a:ext cx="8270875" cy="685800"/>
          </a:xfrm>
          <a:prstGeom prst="rect">
            <a:avLst/>
          </a:prstGeom>
          <a:noFill/>
          <a:ln w="12700">
            <a:noFill/>
            <a:miter lim="800000"/>
            <a:headEnd/>
            <a:tailEnd/>
          </a:ln>
          <a:effectLst/>
        </p:spPr>
        <p:txBody>
          <a:bodyPr lIns="90488" tIns="44450" rIns="90488" bIns="44450" anchor="ctr"/>
          <a:lstStyle/>
          <a:p>
            <a:pPr algn="ctr" defTabSz="762000"/>
            <a:r>
              <a:rPr lang="en-US" altLang="ja-JP" sz="3600" b="1" dirty="0" smtClean="0">
                <a:ea typeface="MS PGothic" pitchFamily="34" charset="-128"/>
              </a:rPr>
              <a:t>FMCA Liaison</a:t>
            </a:r>
            <a:endParaRPr lang="en-US" sz="3600" b="1" dirty="0"/>
          </a:p>
        </p:txBody>
      </p:sp>
      <p:sp>
        <p:nvSpPr>
          <p:cNvPr id="6" name="Date Placeholder 3"/>
          <p:cNvSpPr txBox="1">
            <a:spLocks/>
          </p:cNvSpPr>
          <p:nvPr/>
        </p:nvSpPr>
        <p:spPr bwMode="auto">
          <a:xfrm>
            <a:off x="381000" y="6400800"/>
            <a:ext cx="2390775"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SimSun" pitchFamily="2" charset="-122"/>
                <a:cs typeface="+mn-cs"/>
              </a:rPr>
              <a:t>May 2009</a:t>
            </a:r>
            <a:endParaRPr kumimoji="0" lang="en-US" sz="1400" b="0" i="0" u="none" strike="noStrike" kern="1200" cap="none" spc="0" normalizeH="0" baseline="0" noProof="0" dirty="0" smtClean="0">
              <a:ln>
                <a:noFill/>
              </a:ln>
              <a:solidFill>
                <a:schemeClr val="tx1"/>
              </a:solidFill>
              <a:effectLst/>
              <a:uLnTx/>
              <a:uFillTx/>
              <a:latin typeface="+mn-lt"/>
              <a:ea typeface="SimSun" pitchFamily="2" charset="-122"/>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1"/>
          </p:nvPr>
        </p:nvSpPr>
        <p:spPr/>
        <p:txBody>
          <a:bodyPr/>
          <a:lstStyle/>
          <a:p>
            <a:fld id="{0B3E4FBF-D502-4DFF-85A6-B30191DABF88}" type="slidenum">
              <a:rPr lang="zh-CN" altLang="en-US"/>
              <a:pPr/>
              <a:t>8</a:t>
            </a:fld>
            <a:endParaRPr lang="en-US" altLang="zh-CN"/>
          </a:p>
        </p:txBody>
      </p:sp>
      <p:sp>
        <p:nvSpPr>
          <p:cNvPr id="306178" name="Title 1"/>
          <p:cNvSpPr>
            <a:spLocks noGrp="1"/>
          </p:cNvSpPr>
          <p:nvPr>
            <p:ph type="ctrTitle" idx="4294967295"/>
          </p:nvPr>
        </p:nvSpPr>
        <p:spPr>
          <a:xfrm>
            <a:off x="684213" y="1052513"/>
            <a:ext cx="7848600" cy="4392612"/>
          </a:xfrm>
        </p:spPr>
        <p:txBody>
          <a:bodyPr lIns="91440" tIns="45720" rIns="91440" bIns="45720"/>
          <a:lstStyle/>
          <a:p>
            <a:pPr algn="l"/>
            <a:r>
              <a:rPr lang="en-US" sz="2800" dirty="0" smtClean="0"/>
              <a:t>To approve and forward the liaison letter in document 21-09/94r0 to the FMCA Director</a:t>
            </a:r>
            <a:br>
              <a:rPr lang="en-US" sz="2800" dirty="0" smtClean="0"/>
            </a:br>
            <a:r>
              <a:rPr lang="en-US" sz="2800" dirty="0" smtClean="0"/>
              <a:t> </a:t>
            </a:r>
            <a:br>
              <a:rPr lang="en-US" sz="2800" dirty="0" smtClean="0"/>
            </a:br>
            <a:r>
              <a:rPr lang="en-US" sz="2000" dirty="0"/>
              <a:t/>
            </a:r>
            <a:br>
              <a:rPr lang="en-US" sz="2000" dirty="0"/>
            </a:br>
            <a:r>
              <a:rPr lang="en-US" sz="2000" dirty="0"/>
              <a:t>Moved by: Juan Carlos Zuniga</a:t>
            </a:r>
            <a:br>
              <a:rPr lang="en-US" sz="2000" dirty="0"/>
            </a:br>
            <a:r>
              <a:rPr lang="en-US" sz="2000" dirty="0"/>
              <a:t>Seconded by: </a:t>
            </a:r>
            <a:r>
              <a:rPr lang="en-US" sz="2000" dirty="0" smtClean="0"/>
              <a:t>Anthony Chan</a:t>
            </a:r>
            <a:r>
              <a:rPr lang="en-US" sz="2000" dirty="0"/>
              <a:t/>
            </a:r>
            <a:br>
              <a:rPr lang="en-US" sz="2000" dirty="0"/>
            </a:br>
            <a:r>
              <a:rPr lang="en-US" sz="2000" dirty="0"/>
              <a:t/>
            </a:r>
            <a:br>
              <a:rPr lang="en-US" sz="2000" dirty="0"/>
            </a:br>
            <a:r>
              <a:rPr lang="en-US" sz="2000" dirty="0"/>
              <a:t>Yes: </a:t>
            </a:r>
            <a:r>
              <a:rPr lang="en-US" sz="2000" dirty="0" smtClean="0"/>
              <a:t>10</a:t>
            </a:r>
            <a:br>
              <a:rPr lang="en-US" sz="2000" dirty="0" smtClean="0"/>
            </a:br>
            <a:r>
              <a:rPr lang="en-US" sz="2000" dirty="0" smtClean="0"/>
              <a:t>No</a:t>
            </a:r>
            <a:r>
              <a:rPr lang="en-US" sz="2000" dirty="0"/>
              <a:t>: </a:t>
            </a:r>
            <a:r>
              <a:rPr lang="en-US" sz="2000" dirty="0" smtClean="0"/>
              <a:t>0</a:t>
            </a:r>
            <a:r>
              <a:rPr lang="en-US" sz="2000" dirty="0"/>
              <a:t/>
            </a:r>
            <a:br>
              <a:rPr lang="en-US" sz="2000" dirty="0"/>
            </a:br>
            <a:r>
              <a:rPr lang="en-US" sz="2000" dirty="0"/>
              <a:t>Abstain</a:t>
            </a:r>
            <a:r>
              <a:rPr lang="en-US" sz="2000" dirty="0" smtClean="0"/>
              <a:t>: 1</a:t>
            </a:r>
            <a:r>
              <a:rPr lang="en-US" sz="2000" dirty="0"/>
              <a:t/>
            </a:r>
            <a:br>
              <a:rPr lang="en-US" sz="2000" dirty="0"/>
            </a:br>
            <a:r>
              <a:rPr lang="en-US" sz="2000" dirty="0"/>
              <a:t/>
            </a:r>
            <a:br>
              <a:rPr lang="en-US" sz="2000" dirty="0"/>
            </a:br>
            <a:r>
              <a:rPr lang="en-US" sz="2000" dirty="0" smtClean="0"/>
              <a:t>Result: Motion passes</a:t>
            </a:r>
            <a:r>
              <a:rPr lang="en-US" sz="2000" dirty="0"/>
              <a:t/>
            </a:r>
            <a:br>
              <a:rPr lang="en-US" sz="2000" dirty="0"/>
            </a:br>
            <a:endParaRPr lang="en-US" sz="2000" dirty="0"/>
          </a:p>
        </p:txBody>
      </p:sp>
      <p:sp>
        <p:nvSpPr>
          <p:cNvPr id="306179" name="Rectangle 3"/>
          <p:cNvSpPr>
            <a:spLocks noChangeArrowheads="1"/>
          </p:cNvSpPr>
          <p:nvPr/>
        </p:nvSpPr>
        <p:spPr bwMode="auto">
          <a:xfrm>
            <a:off x="422275" y="228600"/>
            <a:ext cx="8270875" cy="685800"/>
          </a:xfrm>
          <a:prstGeom prst="rect">
            <a:avLst/>
          </a:prstGeom>
          <a:noFill/>
          <a:ln w="12700">
            <a:noFill/>
            <a:miter lim="800000"/>
            <a:headEnd/>
            <a:tailEnd/>
          </a:ln>
          <a:effectLst/>
        </p:spPr>
        <p:txBody>
          <a:bodyPr lIns="90488" tIns="44450" rIns="90488" bIns="44450" anchor="ctr"/>
          <a:lstStyle/>
          <a:p>
            <a:pPr algn="ctr" defTabSz="762000"/>
            <a:r>
              <a:rPr lang="en-US" altLang="ja-JP" sz="3600" b="1" dirty="0" smtClean="0">
                <a:ea typeface="MS PGothic" pitchFamily="34" charset="-128"/>
              </a:rPr>
              <a:t>FMCA Liaison</a:t>
            </a:r>
            <a:endParaRPr lang="en-US" sz="3600" b="1" dirty="0"/>
          </a:p>
        </p:txBody>
      </p:sp>
      <p:sp>
        <p:nvSpPr>
          <p:cNvPr id="6" name="Date Placeholder 3"/>
          <p:cNvSpPr txBox="1">
            <a:spLocks/>
          </p:cNvSpPr>
          <p:nvPr/>
        </p:nvSpPr>
        <p:spPr bwMode="auto">
          <a:xfrm>
            <a:off x="381000" y="6400800"/>
            <a:ext cx="2390775"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SimSun" pitchFamily="2" charset="-122"/>
                <a:cs typeface="+mn-cs"/>
              </a:rPr>
              <a:t>May 2009</a:t>
            </a:r>
            <a:endParaRPr kumimoji="0" lang="en-US" sz="1400" b="0" i="0" u="none" strike="noStrike" kern="1200" cap="none" spc="0" normalizeH="0" baseline="0" noProof="0" dirty="0" smtClean="0">
              <a:ln>
                <a:noFill/>
              </a:ln>
              <a:solidFill>
                <a:schemeClr val="tx1"/>
              </a:solidFill>
              <a:effectLst/>
              <a:uLnTx/>
              <a:uFillTx/>
              <a:latin typeface="+mn-lt"/>
              <a:ea typeface="SimSun" pitchFamily="2" charset="-122"/>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D701FA2-005A-427A-8F7A-B6B8467C47A9}" type="slidenum">
              <a:rPr lang="zh-CN" altLang="en-US"/>
              <a:pPr/>
              <a:t>9</a:t>
            </a:fld>
            <a:endParaRPr lang="en-US" altLang="zh-CN"/>
          </a:p>
        </p:txBody>
      </p:sp>
      <p:sp>
        <p:nvSpPr>
          <p:cNvPr id="305154" name="Rectangle 2"/>
          <p:cNvSpPr>
            <a:spLocks noGrp="1" noChangeArrowheads="1"/>
          </p:cNvSpPr>
          <p:nvPr>
            <p:ph type="title"/>
          </p:nvPr>
        </p:nvSpPr>
        <p:spPr>
          <a:xfrm>
            <a:off x="395288" y="404813"/>
            <a:ext cx="8270875" cy="901700"/>
          </a:xfrm>
        </p:spPr>
        <p:txBody>
          <a:bodyPr/>
          <a:lstStyle/>
          <a:p>
            <a:r>
              <a:rPr lang="en-US"/>
              <a:t>Teleconference	</a:t>
            </a:r>
            <a:endParaRPr lang="en-US" sz="1800"/>
          </a:p>
        </p:txBody>
      </p:sp>
      <p:sp>
        <p:nvSpPr>
          <p:cNvPr id="305155" name="Rectangle 3"/>
          <p:cNvSpPr>
            <a:spLocks noGrp="1" noChangeArrowheads="1"/>
          </p:cNvSpPr>
          <p:nvPr>
            <p:ph type="body" idx="1"/>
          </p:nvPr>
        </p:nvSpPr>
        <p:spPr>
          <a:xfrm>
            <a:off x="468313" y="1700213"/>
            <a:ext cx="8299450" cy="4446587"/>
          </a:xfrm>
        </p:spPr>
        <p:txBody>
          <a:bodyPr/>
          <a:lstStyle/>
          <a:p>
            <a:r>
              <a:rPr lang="en-US" dirty="0" err="1" smtClean="0"/>
              <a:t>TGa</a:t>
            </a:r>
            <a:r>
              <a:rPr lang="en-US" dirty="0" smtClean="0"/>
              <a:t> (Security):</a:t>
            </a:r>
            <a:endParaRPr lang="en-US" dirty="0"/>
          </a:p>
          <a:p>
            <a:pPr lvl="1"/>
            <a:r>
              <a:rPr lang="en-US" sz="2000" dirty="0" smtClean="0"/>
              <a:t>May  27 (Wed), 2009, 10am-noon EST, US </a:t>
            </a:r>
          </a:p>
          <a:p>
            <a:pPr lvl="1"/>
            <a:r>
              <a:rPr lang="en-US" sz="2000" dirty="0" smtClean="0"/>
              <a:t>June 10 (Wed), 2009, 10am-noon EST, US </a:t>
            </a:r>
          </a:p>
          <a:p>
            <a:pPr lvl="1"/>
            <a:r>
              <a:rPr lang="en-US" sz="2000" dirty="0" smtClean="0"/>
              <a:t>June 24 (Wed), 2009, 10am-noon EST, US</a:t>
            </a:r>
          </a:p>
          <a:p>
            <a:pPr lvl="1"/>
            <a:endParaRPr lang="en-US" sz="2000" dirty="0"/>
          </a:p>
          <a:p>
            <a:r>
              <a:rPr lang="en-US" sz="2000" dirty="0" smtClean="0"/>
              <a:t> Mesh Discussion </a:t>
            </a:r>
          </a:p>
          <a:p>
            <a:pPr lvl="1"/>
            <a:endParaRPr lang="en-US" sz="2000" dirty="0"/>
          </a:p>
          <a:p>
            <a:pPr lvl="1"/>
            <a:r>
              <a:rPr lang="en-US" sz="2000" smtClean="0"/>
              <a:t>July 07 (Tue), </a:t>
            </a:r>
            <a:r>
              <a:rPr lang="en-US" sz="2000" dirty="0" smtClean="0"/>
              <a:t>2009, 17:00  Central  European Time </a:t>
            </a:r>
            <a:endParaRPr lang="en-US" sz="2000" dirty="0"/>
          </a:p>
        </p:txBody>
      </p:sp>
      <p:sp>
        <p:nvSpPr>
          <p:cNvPr id="6" name="Date Placeholder 3"/>
          <p:cNvSpPr txBox="1">
            <a:spLocks/>
          </p:cNvSpPr>
          <p:nvPr/>
        </p:nvSpPr>
        <p:spPr bwMode="auto">
          <a:xfrm>
            <a:off x="381000" y="6400800"/>
            <a:ext cx="2390775"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SimSun" pitchFamily="2" charset="-122"/>
                <a:cs typeface="+mn-cs"/>
              </a:rPr>
              <a:t>May 2009</a:t>
            </a:r>
            <a:endParaRPr kumimoji="0" lang="en-US" sz="1400" b="0" i="0" u="none" strike="noStrike" kern="1200" cap="none" spc="0" normalizeH="0" baseline="0" noProof="0" dirty="0" smtClean="0">
              <a:ln>
                <a:noFill/>
              </a:ln>
              <a:solidFill>
                <a:schemeClr val="tx1"/>
              </a:solidFill>
              <a:effectLst/>
              <a:uLnTx/>
              <a:uFillTx/>
              <a:latin typeface="+mn-lt"/>
              <a:ea typeface="SimSun" pitchFamily="2" charset="-122"/>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9708</TotalTime>
  <Pages>15</Pages>
  <Words>625</Words>
  <Application>Microsoft Office PowerPoint</Application>
  <PresentationFormat>Letter Paper (8.5x11 in)</PresentationFormat>
  <Paragraphs>95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 presentation</vt:lpstr>
      <vt:lpstr>Slide 1</vt:lpstr>
      <vt:lpstr>Slide 2</vt:lpstr>
      <vt:lpstr>Closing Plenary Agenda</vt:lpstr>
      <vt:lpstr>WG Motions</vt:lpstr>
      <vt:lpstr>Emergency Services PAR/5C Motion</vt:lpstr>
      <vt:lpstr>Slide 6</vt:lpstr>
      <vt:lpstr>To appoint Gidon Reid as the official 802.21 WG liaison officer to the Fixed Mobile Convergence Alliance (FMCA)    Moved by: Juan Carlos Zuniga Seconded by: Clint chaplin  Yes: 10 No: 0 Abstain: 1  Result: Motion passes </vt:lpstr>
      <vt:lpstr>To approve and forward the liaison letter in document 21-09/94r0 to the FMCA Director    Moved by: Juan Carlos Zuniga Seconded by: Anthony Chan  Yes: 10 No: 0 Abstain: 1  Result: Motion passes </vt:lpstr>
      <vt:lpstr>Teleconference </vt:lpstr>
      <vt:lpstr>Future Sessions</vt:lpstr>
      <vt:lpstr>Future Sessions - 2009</vt:lpstr>
      <vt:lpstr>Future Sessions - 2010</vt:lpstr>
    </vt:vector>
  </TitlesOfParts>
  <Manager/>
  <Company>802.21 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LB #1 Comment Summary</dc:title>
  <dc:subject/>
  <dc:creator>Vivek Gupta</dc:creator>
  <cp:keywords/>
  <dc:description/>
  <cp:lastModifiedBy>Subir Das</cp:lastModifiedBy>
  <cp:revision>515</cp:revision>
  <cp:lastPrinted>1999-04-27T06:51:51Z</cp:lastPrinted>
  <dcterms:created xsi:type="dcterms:W3CDTF">2004-05-12T03:24:18Z</dcterms:created>
  <dcterms:modified xsi:type="dcterms:W3CDTF">2009-05-15T02:03:31Z</dcterms:modified>
</cp:coreProperties>
</file>