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33" r:id="rId2"/>
    <p:sldId id="332" r:id="rId3"/>
    <p:sldId id="362" r:id="rId4"/>
    <p:sldId id="363" r:id="rId5"/>
    <p:sldId id="378" r:id="rId6"/>
    <p:sldId id="386" r:id="rId7"/>
    <p:sldId id="388" r:id="rId8"/>
    <p:sldId id="387" r:id="rId9"/>
    <p:sldId id="381" r:id="rId10"/>
    <p:sldId id="382" r:id="rId11"/>
    <p:sldId id="383" r:id="rId12"/>
    <p:sldId id="385" r:id="rId13"/>
    <p:sldId id="389" r:id="rId14"/>
    <p:sldId id="390"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 lastIdx="2" clrIdx="0"/>
  <p:cmAuthor id="1" name="Lily Chen"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00"/>
    <a:srgbClr val="0000FF"/>
    <a:srgbClr val="CCECFF"/>
    <a:srgbClr val="99CCFF"/>
    <a:srgbClr val="66FF99"/>
    <a:srgbClr val="CC9900"/>
    <a:srgbClr val="FFFF66"/>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55" autoAdjust="0"/>
    <p:restoredTop sz="94660"/>
  </p:normalViewPr>
  <p:slideViewPr>
    <p:cSldViewPr>
      <p:cViewPr varScale="1">
        <p:scale>
          <a:sx n="92" d="100"/>
          <a:sy n="92" d="100"/>
        </p:scale>
        <p:origin x="-96" y="-12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1" d="100"/>
          <a:sy n="71" d="100"/>
        </p:scale>
        <p:origin x="-9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16998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6998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16998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552D64F-4FAF-4556-BD25-FDEFB92B7D83}"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EC6BCEE-4321-4F2B-8F7F-CDA9D3700C1A}"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ln/>
        </p:spPr>
      </p:sp>
      <p:sp>
        <p:nvSpPr>
          <p:cNvPr id="17410" name="Notes Placeholder 2"/>
          <p:cNvSpPr>
            <a:spLocks noGrp="1"/>
          </p:cNvSpPr>
          <p:nvPr>
            <p:ph type="body" idx="1"/>
          </p:nvPr>
        </p:nvSpPr>
        <p:spPr>
          <a:noFill/>
          <a:ln/>
        </p:spPr>
        <p:txBody>
          <a:bodyPr/>
          <a:lstStyle/>
          <a:p>
            <a:endParaRPr lang="en-US" smtClean="0"/>
          </a:p>
        </p:txBody>
      </p:sp>
      <p:sp>
        <p:nvSpPr>
          <p:cNvPr id="17411" name="Slide Number Placeholder 3"/>
          <p:cNvSpPr>
            <a:spLocks noGrp="1"/>
          </p:cNvSpPr>
          <p:nvPr>
            <p:ph type="sldNum" sz="quarter" idx="5"/>
          </p:nvPr>
        </p:nvSpPr>
        <p:spPr>
          <a:noFill/>
        </p:spPr>
        <p:txBody>
          <a:bodyPr/>
          <a:lstStyle/>
          <a:p>
            <a:fld id="{97F729AC-DE69-48C8-875D-95B84508BF6F}" type="slidenum">
              <a:rPr lang="ja-JP" altLang="en-US" smtClean="0"/>
              <a:pPr/>
              <a:t>1</a:t>
            </a:fld>
            <a:endParaRPr lang="en-US"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p:spPr>
        <p:txBody>
          <a:bodyPr/>
          <a:lstStyle/>
          <a:p>
            <a:endParaRPr lang="en-US" smtClean="0"/>
          </a:p>
        </p:txBody>
      </p:sp>
      <p:sp>
        <p:nvSpPr>
          <p:cNvPr id="19459" name="Slide Number Placeholder 3"/>
          <p:cNvSpPr>
            <a:spLocks noGrp="1"/>
          </p:cNvSpPr>
          <p:nvPr>
            <p:ph type="sldNum" sz="quarter" idx="5"/>
          </p:nvPr>
        </p:nvSpPr>
        <p:spPr>
          <a:noFill/>
        </p:spPr>
        <p:txBody>
          <a:bodyPr/>
          <a:lstStyle/>
          <a:p>
            <a:fld id="{D94805EA-6DCB-4CEA-BDDB-FF218621D172}" type="slidenum">
              <a:rPr lang="ja-JP" altLang="en-US" smtClean="0"/>
              <a:pPr/>
              <a:t>2</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2BA931A2-AD32-41D0-8EA9-07DF17DBD26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9D1C1E57-3EA7-4708-954E-62F837FE00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FFB4EBB8-BFC8-4D0B-A9BD-D20416A762C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BD57E2BF-05B8-4CA0-80DC-F9898474E9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t>21-09-00xx-00-sec</a:t>
            </a:r>
          </a:p>
        </p:txBody>
      </p:sp>
      <p:sp>
        <p:nvSpPr>
          <p:cNvPr id="5" name="Slide Number Placeholder 4"/>
          <p:cNvSpPr>
            <a:spLocks noGrp="1"/>
          </p:cNvSpPr>
          <p:nvPr>
            <p:ph type="sldNum" sz="quarter" idx="11"/>
          </p:nvPr>
        </p:nvSpPr>
        <p:spPr/>
        <p:txBody>
          <a:bodyPr/>
          <a:lstStyle>
            <a:lvl1pPr>
              <a:defRPr/>
            </a:lvl1pPr>
          </a:lstStyle>
          <a:p>
            <a:pPr>
              <a:defRPr/>
            </a:pPr>
            <a:fld id="{06625D9E-ECB4-4B6E-918B-D9C95833C4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5" name="Rectangle 5"/>
          <p:cNvSpPr>
            <a:spLocks noGrp="1" noChangeArrowheads="1"/>
          </p:cNvSpPr>
          <p:nvPr>
            <p:ph type="sldNum" sz="quarter" idx="11"/>
          </p:nvPr>
        </p:nvSpPr>
        <p:spPr>
          <a:ln/>
        </p:spPr>
        <p:txBody>
          <a:bodyPr/>
          <a:lstStyle>
            <a:lvl1pPr>
              <a:defRPr/>
            </a:lvl1pPr>
          </a:lstStyle>
          <a:p>
            <a:pPr>
              <a:defRPr/>
            </a:pPr>
            <a:fld id="{663F0E7B-8C04-42AB-8F9A-F148125A7F9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FCFB234B-188D-4D29-BF8E-AAEFE1147CC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8" name="Rectangle 5"/>
          <p:cNvSpPr>
            <a:spLocks noGrp="1" noChangeArrowheads="1"/>
          </p:cNvSpPr>
          <p:nvPr>
            <p:ph type="sldNum" sz="quarter" idx="11"/>
          </p:nvPr>
        </p:nvSpPr>
        <p:spPr>
          <a:ln/>
        </p:spPr>
        <p:txBody>
          <a:bodyPr/>
          <a:lstStyle>
            <a:lvl1pPr>
              <a:defRPr/>
            </a:lvl1pPr>
          </a:lstStyle>
          <a:p>
            <a:pPr>
              <a:defRPr/>
            </a:pPr>
            <a:fld id="{6D178394-E2FD-4AA4-89E1-9DBEC671165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4" name="Rectangle 5"/>
          <p:cNvSpPr>
            <a:spLocks noGrp="1" noChangeArrowheads="1"/>
          </p:cNvSpPr>
          <p:nvPr>
            <p:ph type="sldNum" sz="quarter" idx="11"/>
          </p:nvPr>
        </p:nvSpPr>
        <p:spPr>
          <a:ln/>
        </p:spPr>
        <p:txBody>
          <a:bodyPr/>
          <a:lstStyle>
            <a:lvl1pPr>
              <a:defRPr/>
            </a:lvl1pPr>
          </a:lstStyle>
          <a:p>
            <a:pPr>
              <a:defRPr/>
            </a:pPr>
            <a:fld id="{16172A7B-92FA-4FBE-9E45-5B06C62543E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3" name="Rectangle 5"/>
          <p:cNvSpPr>
            <a:spLocks noGrp="1" noChangeArrowheads="1"/>
          </p:cNvSpPr>
          <p:nvPr>
            <p:ph type="sldNum" sz="quarter" idx="11"/>
          </p:nvPr>
        </p:nvSpPr>
        <p:spPr>
          <a:ln/>
        </p:spPr>
        <p:txBody>
          <a:bodyPr/>
          <a:lstStyle>
            <a:lvl1pPr>
              <a:defRPr/>
            </a:lvl1pPr>
          </a:lstStyle>
          <a:p>
            <a:pPr>
              <a:defRPr/>
            </a:pPr>
            <a:fld id="{AFDB5128-87C1-438B-9676-547B266E33B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E78BA49E-55A0-4930-98B8-4087E6F20A1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t>21-09-0017-02-0sec</a:t>
            </a:r>
          </a:p>
        </p:txBody>
      </p:sp>
      <p:sp>
        <p:nvSpPr>
          <p:cNvPr id="6" name="Rectangle 5"/>
          <p:cNvSpPr>
            <a:spLocks noGrp="1" noChangeArrowheads="1"/>
          </p:cNvSpPr>
          <p:nvPr>
            <p:ph type="sldNum" sz="quarter" idx="11"/>
          </p:nvPr>
        </p:nvSpPr>
        <p:spPr>
          <a:ln/>
        </p:spPr>
        <p:txBody>
          <a:bodyPr/>
          <a:lstStyle>
            <a:lvl1pPr>
              <a:defRPr/>
            </a:lvl1pPr>
          </a:lstStyle>
          <a:p>
            <a:pPr>
              <a:defRPr/>
            </a:pPr>
            <a:fld id="{3753B97F-5E15-4100-985E-5CB947AE802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smtClean="0"/>
              <a:t>IEEE 802.21 Powerpoint Template</a:t>
            </a:r>
            <a:br>
              <a:rPr lang="en-US" smtClean="0"/>
            </a:br>
            <a:r>
              <a:rPr lang="en-US" smtClean="0"/>
              <a:t>(Rotis Sans Serif 24 pt)</a:t>
            </a:r>
          </a:p>
          <a:p>
            <a:pPr lvl="0"/>
            <a:r>
              <a:rPr lang="en-US" smtClean="0"/>
              <a:t>1st Level Bullet</a:t>
            </a:r>
          </a:p>
          <a:p>
            <a:pPr lvl="1"/>
            <a:r>
              <a:rPr lang="en-US" smtClean="0"/>
              <a:t>2nd Level Bullet</a:t>
            </a:r>
          </a:p>
          <a:p>
            <a:pPr lvl="2"/>
            <a:r>
              <a:rPr lang="en-US" smtClean="0"/>
              <a:t>3rd Level Bullet</a:t>
            </a:r>
          </a:p>
          <a:p>
            <a:pPr lvl="2"/>
            <a:endParaRPr lang="en-US" smtClean="0"/>
          </a:p>
          <a:p>
            <a:pPr lvl="1"/>
            <a:endParaRPr lang="en-US" smtClean="0"/>
          </a:p>
          <a:p>
            <a:pPr lvl="0"/>
            <a:endParaRPr lang="en-US" smtClean="0"/>
          </a:p>
          <a:p>
            <a:pPr lvl="0"/>
            <a:endParaRPr lang="en-US" smtClean="0"/>
          </a:p>
          <a:p>
            <a:pPr lvl="0"/>
            <a:r>
              <a:rPr lang="en-US" smtClean="0"/>
              <a:t/>
            </a:r>
            <a:br>
              <a:rPr lang="en-US" smtClean="0"/>
            </a:br>
            <a:endParaRPr lang="en-US"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Times" pitchFamily="18" charset="0"/>
              </a:defRPr>
            </a:lvl1pPr>
          </a:lstStyle>
          <a:p>
            <a:pPr>
              <a:defRPr/>
            </a:pPr>
            <a:r>
              <a:rPr lang="en-US"/>
              <a:t>21-09-0017-02-0sec</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72E3DAE-F3F4-4873-B660-C38226522B98}" type="slidenum">
              <a:rPr lang="en-US"/>
              <a:pPr>
                <a:defRPr/>
              </a:pPr>
              <a:t>‹#›</a:t>
            </a:fld>
            <a:endParaRPr lang="en-US"/>
          </a:p>
        </p:txBody>
      </p:sp>
      <p:pic>
        <p:nvPicPr>
          <p:cNvPr id="1030" name="Picture 6" descr="smllieee"/>
          <p:cNvPicPr>
            <a:picLocks noChangeAspect="1" noChangeArrowheads="1"/>
          </p:cNvPicPr>
          <p:nvPr userDrawn="1"/>
        </p:nvPicPr>
        <p:blipFill>
          <a:blip r:embed="rId14"/>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128"/>
          <a:cs typeface="ＭＳ Ｐゴシック" charset="-128"/>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128"/>
          <a:cs typeface="ＭＳ Ｐゴシック" charset="-128"/>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128"/>
          <a:cs typeface="ＭＳ Ｐゴシック" charset="-128"/>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Number Placeholder 4"/>
          <p:cNvSpPr>
            <a:spLocks noGrp="1"/>
          </p:cNvSpPr>
          <p:nvPr>
            <p:ph type="sldNum" sz="quarter" idx="11"/>
          </p:nvPr>
        </p:nvSpPr>
        <p:spPr>
          <a:noFill/>
        </p:spPr>
        <p:txBody>
          <a:bodyPr/>
          <a:lstStyle/>
          <a:p>
            <a:fld id="{88A1D0CC-26D0-4DB3-8D1A-5096C3035A70}" type="slidenum">
              <a:rPr lang="en-US" smtClean="0"/>
              <a:pPr/>
              <a:t>1</a:t>
            </a:fld>
            <a:endParaRPr lang="en-US" smtClean="0"/>
          </a:p>
        </p:txBody>
      </p:sp>
      <p:sp>
        <p:nvSpPr>
          <p:cNvPr id="1638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60D810D9-9E8D-477E-88B3-7EA9F4357652}"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7"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b="1">
                <a:latin typeface="Times"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atin typeface="Times" pitchFamily="18" charset="0"/>
                <a:cs typeface="Times New Roman" pitchFamily="18" charset="0"/>
              </a:rPr>
              <a:t>DCN: 21-10-</a:t>
            </a:r>
            <a:r>
              <a:rPr lang="en-US">
                <a:latin typeface="Times" pitchFamily="18" charset="0"/>
              </a:rPr>
              <a:t>00xx</a:t>
            </a:r>
            <a:r>
              <a:rPr lang="en-US">
                <a:latin typeface="Times" pitchFamily="18" charset="0"/>
                <a:cs typeface="Times New Roman" pitchFamily="18" charset="0"/>
              </a:rPr>
              <a:t>-0</a:t>
            </a:r>
            <a:r>
              <a:rPr lang="en-US">
                <a:latin typeface="Times" pitchFamily="18" charset="0"/>
              </a:rPr>
              <a:t>0</a:t>
            </a:r>
            <a:r>
              <a:rPr lang="en-US">
                <a:latin typeface="Times" pitchFamily="18" charset="0"/>
                <a:cs typeface="Times New Roman" pitchFamily="18" charset="0"/>
              </a:rPr>
              <a:t>-</a:t>
            </a:r>
            <a:r>
              <a:rPr lang="en-US" altLang="ja-JP">
                <a:latin typeface="Times" pitchFamily="18" charset="0"/>
              </a:rPr>
              <a:t>sec</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Title: </a:t>
            </a:r>
            <a:r>
              <a:rPr lang="en-US" altLang="ja-JP"/>
              <a:t>Summary</a:t>
            </a:r>
            <a:r>
              <a:rPr lang="en-US"/>
              <a:t> of Proposed </a:t>
            </a:r>
            <a:r>
              <a:rPr lang="en-US" altLang="ja-JP">
                <a:latin typeface="Times" pitchFamily="18" charset="0"/>
              </a:rPr>
              <a:t>Security Solutions</a:t>
            </a:r>
          </a:p>
          <a:p>
            <a:pPr marL="280988" indent="-280988" defTabSz="762000">
              <a:lnSpc>
                <a:spcPct val="90000"/>
              </a:lnSpc>
              <a:spcBef>
                <a:spcPct val="40000"/>
              </a:spcBef>
              <a:buClr>
                <a:srgbClr val="FAFD00"/>
              </a:buClr>
            </a:pPr>
            <a:r>
              <a:rPr lang="en-US">
                <a:latin typeface="Times" pitchFamily="18" charset="0"/>
                <a:cs typeface="Times New Roman" pitchFamily="18" charset="0"/>
              </a:rPr>
              <a:t>Date Submitted: March 3</a:t>
            </a:r>
            <a:r>
              <a:rPr lang="en-US">
                <a:latin typeface="Times" pitchFamily="18" charset="0"/>
              </a:rPr>
              <a:t>,</a:t>
            </a:r>
            <a:r>
              <a:rPr lang="en-US">
                <a:latin typeface="Times" pitchFamily="18" charset="0"/>
                <a:cs typeface="Times New Roman" pitchFamily="18" charset="0"/>
              </a:rPr>
              <a:t> </a:t>
            </a:r>
            <a:r>
              <a:rPr lang="en-US" altLang="ja-JP">
                <a:latin typeface="Times" pitchFamily="18" charset="0"/>
              </a:rPr>
              <a:t>2010</a:t>
            </a:r>
            <a:endParaRPr lang="en-US">
              <a:latin typeface="Times" pitchFamily="18" charset="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Present at IEEE 802.21 March meeting </a:t>
            </a:r>
          </a:p>
          <a:p>
            <a:pPr marL="280988" indent="-280988" defTabSz="762000">
              <a:lnSpc>
                <a:spcPct val="90000"/>
              </a:lnSpc>
              <a:spcBef>
                <a:spcPct val="40000"/>
              </a:spcBef>
              <a:buClr>
                <a:srgbClr val="FAFD00"/>
              </a:buClr>
            </a:pPr>
            <a:r>
              <a:rPr lang="en-US">
                <a:latin typeface="Times" pitchFamily="18" charset="0"/>
                <a:cs typeface="Times New Roman" pitchFamily="18" charset="0"/>
              </a:rPr>
              <a:t>Authors: </a:t>
            </a:r>
            <a:r>
              <a:rPr lang="en-US" altLang="ja-JP" sz="2000"/>
              <a:t>Lily Chen (NIST), </a:t>
            </a:r>
            <a:r>
              <a:rPr lang="en-US" sz="2000"/>
              <a:t>Rafa Marín-López (University of Murcia), Subir Das (Telcordia Technologies), Fernando Bernal (University of Murcia),  Karen Randall (Randall Consulting) </a:t>
            </a:r>
          </a:p>
          <a:p>
            <a:pPr marL="280988" indent="-280988" defTabSz="762000">
              <a:lnSpc>
                <a:spcPct val="90000"/>
              </a:lnSpc>
              <a:spcBef>
                <a:spcPct val="40000"/>
              </a:spcBef>
              <a:buClr>
                <a:srgbClr val="FAFD00"/>
              </a:buClr>
            </a:pPr>
            <a:endParaRPr lang="en-US" sz="2000">
              <a:cs typeface="Times New Roman" pitchFamily="18" charset="0"/>
            </a:endParaRPr>
          </a:p>
          <a:p>
            <a:pPr marL="280988" indent="-280988" defTabSz="762000">
              <a:lnSpc>
                <a:spcPct val="90000"/>
              </a:lnSpc>
              <a:spcBef>
                <a:spcPct val="40000"/>
              </a:spcBef>
              <a:buClr>
                <a:srgbClr val="FAFD00"/>
              </a:buClr>
            </a:pPr>
            <a:r>
              <a:rPr lang="en-US">
                <a:latin typeface="Times" pitchFamily="18" charset="0"/>
                <a:cs typeface="Times New Roman" pitchFamily="18" charset="0"/>
              </a:rPr>
              <a:t>Abstract: This document summarizes the proposed solutions based on the proposals in responding 802.21a “call for proposals”. </a:t>
            </a:r>
            <a:endParaRPr lang="en-US" altLang="ja-JP">
              <a:latin typeface="Times" pitchFamily="18" charset="0"/>
              <a:cs typeface="Times New Roman" pitchFamily="18" charset="0"/>
            </a:endParaRPr>
          </a:p>
        </p:txBody>
      </p:sp>
      <p:sp>
        <p:nvSpPr>
          <p:cNvPr id="16388" name="Slide Number Placeholder 6"/>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7ED3832-A5B5-482B-BA18-81382C8EF111}" type="slidenum">
              <a:rPr lang="en-US" sz="1400">
                <a:latin typeface="Times" pitchFamily="18" charset="0"/>
              </a:rPr>
              <a:pPr algn="r" eaLnBrk="0" hangingPunct="0">
                <a:lnSpc>
                  <a:spcPct val="90000"/>
                </a:lnSpc>
              </a:pPr>
              <a:t>1</a:t>
            </a:fld>
            <a:endParaRPr lang="en-US" sz="1400">
              <a:latin typeface="Times" pitchFamily="18" charset="0"/>
            </a:endParaRPr>
          </a:p>
        </p:txBody>
      </p:sp>
      <p:sp>
        <p:nvSpPr>
          <p:cNvPr id="16389" name="Footer Placeholder 7"/>
          <p:cNvSpPr>
            <a:spLocks noGrp="1"/>
          </p:cNvSpPr>
          <p:nvPr>
            <p:ph type="ftr" sz="quarter" idx="10"/>
          </p:nvPr>
        </p:nvSpPr>
        <p:spPr>
          <a:xfrm>
            <a:off x="395288" y="6381750"/>
            <a:ext cx="2571750" cy="285750"/>
          </a:xfrm>
          <a:noFill/>
        </p:spPr>
        <p:txBody>
          <a:bodyPr/>
          <a:lstStyle/>
          <a:p>
            <a:r>
              <a:rPr lang="en-US" smtClean="0"/>
              <a:t>21-10-00xx-00-sec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4"/>
          <p:cNvSpPr>
            <a:spLocks noGrp="1"/>
          </p:cNvSpPr>
          <p:nvPr>
            <p:ph type="sldNum" sz="quarter" idx="11"/>
          </p:nvPr>
        </p:nvSpPr>
        <p:spPr>
          <a:noFill/>
        </p:spPr>
        <p:txBody>
          <a:bodyPr/>
          <a:lstStyle/>
          <a:p>
            <a:fld id="{C7009B96-0798-43A4-8499-C30EE1C19F86}" type="slidenum">
              <a:rPr lang="en-US" smtClean="0"/>
              <a:pPr/>
              <a:t>10</a:t>
            </a:fld>
            <a:endParaRPr lang="en-US" smtClean="0"/>
          </a:p>
        </p:txBody>
      </p:sp>
      <p:sp>
        <p:nvSpPr>
          <p:cNvPr id="27650" name="Rectangle 2"/>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1</a:t>
            </a:r>
          </a:p>
        </p:txBody>
      </p:sp>
      <p:sp>
        <p:nvSpPr>
          <p:cNvPr id="27651" name="Text Box 25"/>
          <p:cNvSpPr txBox="1">
            <a:spLocks noChangeArrowheads="1"/>
          </p:cNvSpPr>
          <p:nvPr/>
        </p:nvSpPr>
        <p:spPr bwMode="auto">
          <a:xfrm>
            <a:off x="684213" y="33432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Work Item 1 – Assist Secure Fast Handover</a:t>
            </a:r>
          </a:p>
        </p:txBody>
      </p:sp>
      <p:sp>
        <p:nvSpPr>
          <p:cNvPr id="27652" name="Text Box 26"/>
          <p:cNvSpPr txBox="1">
            <a:spLocks noChangeArrowheads="1"/>
          </p:cNvSpPr>
          <p:nvPr/>
        </p:nvSpPr>
        <p:spPr bwMode="auto">
          <a:xfrm>
            <a:off x="3351213" y="2809875"/>
            <a:ext cx="1676400" cy="466725"/>
          </a:xfrm>
          <a:prstGeom prst="rect">
            <a:avLst/>
          </a:prstGeom>
          <a:noFill/>
          <a:ln w="9525">
            <a:solidFill>
              <a:schemeClr val="tx1"/>
            </a:solidFill>
            <a:miter lim="800000"/>
            <a:headEnd/>
            <a:tailEnd/>
          </a:ln>
        </p:spPr>
        <p:txBody>
          <a:bodyPr>
            <a:spAutoFit/>
          </a:bodyPr>
          <a:lstStyle/>
          <a:p>
            <a:pPr>
              <a:spcBef>
                <a:spcPct val="50000"/>
              </a:spcBef>
            </a:pPr>
            <a:r>
              <a:rPr lang="en-US" sz="1200"/>
              <a:t>A. EAP – Over MIH between MN and PoS</a:t>
            </a:r>
          </a:p>
        </p:txBody>
      </p:sp>
      <p:sp>
        <p:nvSpPr>
          <p:cNvPr id="27653" name="Text Box 28"/>
          <p:cNvSpPr txBox="1">
            <a:spLocks noChangeArrowheads="1"/>
          </p:cNvSpPr>
          <p:nvPr/>
        </p:nvSpPr>
        <p:spPr bwMode="auto">
          <a:xfrm>
            <a:off x="3275013" y="4029075"/>
            <a:ext cx="1752600" cy="466725"/>
          </a:xfrm>
          <a:prstGeom prst="rect">
            <a:avLst/>
          </a:prstGeom>
          <a:noFill/>
          <a:ln w="9525">
            <a:solidFill>
              <a:schemeClr val="tx1"/>
            </a:solidFill>
            <a:miter lim="800000"/>
            <a:headEnd/>
            <a:tailEnd/>
          </a:ln>
        </p:spPr>
        <p:txBody>
          <a:bodyPr>
            <a:spAutoFit/>
          </a:bodyPr>
          <a:lstStyle/>
          <a:p>
            <a:pPr>
              <a:spcBef>
                <a:spcPct val="50000"/>
              </a:spcBef>
            </a:pPr>
            <a:r>
              <a:rPr lang="en-US" sz="1200"/>
              <a:t>B. EAP – Bundle with III in work item 2</a:t>
            </a:r>
          </a:p>
        </p:txBody>
      </p:sp>
      <p:sp>
        <p:nvSpPr>
          <p:cNvPr id="27654" name="Line 29"/>
          <p:cNvSpPr>
            <a:spLocks noChangeShapeType="1"/>
          </p:cNvSpPr>
          <p:nvPr/>
        </p:nvSpPr>
        <p:spPr bwMode="auto">
          <a:xfrm>
            <a:off x="2894013" y="2962275"/>
            <a:ext cx="0" cy="1295400"/>
          </a:xfrm>
          <a:prstGeom prst="line">
            <a:avLst/>
          </a:prstGeom>
          <a:noFill/>
          <a:ln w="9525">
            <a:solidFill>
              <a:schemeClr val="tx1"/>
            </a:solidFill>
            <a:round/>
            <a:headEnd/>
            <a:tailEnd/>
          </a:ln>
        </p:spPr>
        <p:txBody>
          <a:bodyPr/>
          <a:lstStyle/>
          <a:p>
            <a:endParaRPr lang="en-US"/>
          </a:p>
        </p:txBody>
      </p:sp>
      <p:sp>
        <p:nvSpPr>
          <p:cNvPr id="27655" name="Line 30"/>
          <p:cNvSpPr>
            <a:spLocks noChangeShapeType="1"/>
          </p:cNvSpPr>
          <p:nvPr/>
        </p:nvSpPr>
        <p:spPr bwMode="auto">
          <a:xfrm>
            <a:off x="2894013" y="2962275"/>
            <a:ext cx="457200" cy="0"/>
          </a:xfrm>
          <a:prstGeom prst="line">
            <a:avLst/>
          </a:prstGeom>
          <a:noFill/>
          <a:ln w="9525">
            <a:solidFill>
              <a:schemeClr val="tx1"/>
            </a:solidFill>
            <a:round/>
            <a:headEnd/>
            <a:tailEnd type="triangle" w="med" len="med"/>
          </a:ln>
        </p:spPr>
        <p:txBody>
          <a:bodyPr/>
          <a:lstStyle/>
          <a:p>
            <a:endParaRPr lang="en-US"/>
          </a:p>
        </p:txBody>
      </p:sp>
      <p:sp>
        <p:nvSpPr>
          <p:cNvPr id="27656" name="Line 31"/>
          <p:cNvSpPr>
            <a:spLocks noChangeShapeType="1"/>
          </p:cNvSpPr>
          <p:nvPr/>
        </p:nvSpPr>
        <p:spPr bwMode="auto">
          <a:xfrm>
            <a:off x="2894013" y="4257675"/>
            <a:ext cx="381000" cy="0"/>
          </a:xfrm>
          <a:prstGeom prst="line">
            <a:avLst/>
          </a:prstGeom>
          <a:noFill/>
          <a:ln w="9525">
            <a:solidFill>
              <a:schemeClr val="tx1"/>
            </a:solidFill>
            <a:round/>
            <a:headEnd/>
            <a:tailEnd type="triangle" w="med" len="med"/>
          </a:ln>
        </p:spPr>
        <p:txBody>
          <a:bodyPr/>
          <a:lstStyle/>
          <a:p>
            <a:endParaRPr lang="en-US"/>
          </a:p>
        </p:txBody>
      </p:sp>
      <p:sp>
        <p:nvSpPr>
          <p:cNvPr id="27657" name="Line 32"/>
          <p:cNvSpPr>
            <a:spLocks noChangeShapeType="1"/>
          </p:cNvSpPr>
          <p:nvPr/>
        </p:nvSpPr>
        <p:spPr bwMode="auto">
          <a:xfrm>
            <a:off x="2436813" y="3571875"/>
            <a:ext cx="457200" cy="0"/>
          </a:xfrm>
          <a:prstGeom prst="line">
            <a:avLst/>
          </a:prstGeom>
          <a:noFill/>
          <a:ln w="9525">
            <a:solidFill>
              <a:schemeClr val="tx1"/>
            </a:solidFill>
            <a:round/>
            <a:headEnd/>
            <a:tailEnd/>
          </a:ln>
        </p:spPr>
        <p:txBody>
          <a:bodyPr/>
          <a:lstStyle/>
          <a:p>
            <a:endParaRPr lang="en-US"/>
          </a:p>
        </p:txBody>
      </p:sp>
      <p:sp>
        <p:nvSpPr>
          <p:cNvPr id="27658" name="Text Box 33"/>
          <p:cNvSpPr txBox="1">
            <a:spLocks noChangeArrowheads="1"/>
          </p:cNvSpPr>
          <p:nvPr/>
        </p:nvSpPr>
        <p:spPr bwMode="auto">
          <a:xfrm>
            <a:off x="5219700" y="2708275"/>
            <a:ext cx="1371600" cy="649288"/>
          </a:xfrm>
          <a:prstGeom prst="rect">
            <a:avLst/>
          </a:prstGeom>
          <a:noFill/>
          <a:ln w="9525">
            <a:solidFill>
              <a:schemeClr val="tx1"/>
            </a:solidFill>
            <a:miter lim="800000"/>
            <a:headEnd/>
            <a:tailEnd/>
          </a:ln>
        </p:spPr>
        <p:txBody>
          <a:bodyPr>
            <a:spAutoFit/>
          </a:bodyPr>
          <a:lstStyle/>
          <a:p>
            <a:pPr>
              <a:spcBef>
                <a:spcPct val="50000"/>
              </a:spcBef>
            </a:pPr>
            <a:r>
              <a:rPr lang="en-US" sz="1200"/>
              <a:t>MSA is the authenticator (L2 frame over MIH)</a:t>
            </a:r>
          </a:p>
        </p:txBody>
      </p:sp>
      <p:sp>
        <p:nvSpPr>
          <p:cNvPr id="27659" name="Line 37"/>
          <p:cNvSpPr>
            <a:spLocks noChangeShapeType="1"/>
          </p:cNvSpPr>
          <p:nvPr/>
        </p:nvSpPr>
        <p:spPr bwMode="auto">
          <a:xfrm>
            <a:off x="5027613" y="3038475"/>
            <a:ext cx="152400" cy="0"/>
          </a:xfrm>
          <a:prstGeom prst="line">
            <a:avLst/>
          </a:prstGeom>
          <a:noFill/>
          <a:ln w="9525">
            <a:solidFill>
              <a:schemeClr val="tx1"/>
            </a:solidFill>
            <a:round/>
            <a:headEnd/>
            <a:tailEnd/>
          </a:ln>
        </p:spPr>
        <p:txBody>
          <a:bodyPr/>
          <a:lstStyle/>
          <a:p>
            <a:endParaRPr lang="en-US"/>
          </a:p>
        </p:txBody>
      </p:sp>
      <p:sp>
        <p:nvSpPr>
          <p:cNvPr id="27660" name="Rectangle 38"/>
          <p:cNvSpPr>
            <a:spLocks noChangeArrowheads="1"/>
          </p:cNvSpPr>
          <p:nvPr/>
        </p:nvSpPr>
        <p:spPr bwMode="auto">
          <a:xfrm>
            <a:off x="3198813" y="2276475"/>
            <a:ext cx="4343400" cy="1447800"/>
          </a:xfrm>
          <a:prstGeom prst="rect">
            <a:avLst/>
          </a:prstGeom>
          <a:noFill/>
          <a:ln w="9525">
            <a:solidFill>
              <a:schemeClr val="tx1"/>
            </a:solidFill>
            <a:prstDash val="dash"/>
            <a:miter lim="800000"/>
            <a:headEnd/>
            <a:tailEnd/>
          </a:ln>
        </p:spPr>
        <p:txBody>
          <a:bodyPr wrap="none" anchor="ctr"/>
          <a:lstStyle/>
          <a:p>
            <a:endParaRPr lang="en-US"/>
          </a:p>
        </p:txBody>
      </p:sp>
      <p:sp>
        <p:nvSpPr>
          <p:cNvPr id="27661" name="Rectangle 39"/>
          <p:cNvSpPr>
            <a:spLocks noChangeArrowheads="1"/>
          </p:cNvSpPr>
          <p:nvPr/>
        </p:nvSpPr>
        <p:spPr bwMode="auto">
          <a:xfrm>
            <a:off x="3348038" y="2349500"/>
            <a:ext cx="1981200" cy="304800"/>
          </a:xfrm>
          <a:prstGeom prst="rect">
            <a:avLst/>
          </a:prstGeom>
          <a:noFill/>
          <a:ln w="9525">
            <a:noFill/>
            <a:miter lim="800000"/>
            <a:headEnd/>
            <a:tailEnd/>
          </a:ln>
        </p:spPr>
        <p:txBody>
          <a:bodyPr>
            <a:spAutoFit/>
          </a:bodyPr>
          <a:lstStyle/>
          <a:p>
            <a:pPr>
              <a:spcBef>
                <a:spcPct val="50000"/>
              </a:spcBef>
            </a:pPr>
            <a:r>
              <a:rPr lang="en-US" sz="1400"/>
              <a:t>No new key hierarchy</a:t>
            </a:r>
          </a:p>
        </p:txBody>
      </p:sp>
      <p:sp>
        <p:nvSpPr>
          <p:cNvPr id="27662" name="Rectangle 40"/>
          <p:cNvSpPr>
            <a:spLocks noChangeArrowheads="1"/>
          </p:cNvSpPr>
          <p:nvPr/>
        </p:nvSpPr>
        <p:spPr bwMode="auto">
          <a:xfrm>
            <a:off x="3198813" y="3876675"/>
            <a:ext cx="4343400" cy="990600"/>
          </a:xfrm>
          <a:prstGeom prst="rect">
            <a:avLst/>
          </a:prstGeom>
          <a:noFill/>
          <a:ln w="9525">
            <a:solidFill>
              <a:schemeClr val="tx1"/>
            </a:solidFill>
            <a:prstDash val="dash"/>
            <a:miter lim="800000"/>
            <a:headEnd/>
            <a:tailEnd/>
          </a:ln>
        </p:spPr>
        <p:txBody>
          <a:bodyPr wrap="none" anchor="ctr"/>
          <a:lstStyle/>
          <a:p>
            <a:endParaRPr lang="en-US"/>
          </a:p>
        </p:txBody>
      </p:sp>
      <p:sp>
        <p:nvSpPr>
          <p:cNvPr id="27663" name="Rectangle 41"/>
          <p:cNvSpPr>
            <a:spLocks noChangeArrowheads="1"/>
          </p:cNvSpPr>
          <p:nvPr/>
        </p:nvSpPr>
        <p:spPr bwMode="auto">
          <a:xfrm>
            <a:off x="5148263" y="4508500"/>
            <a:ext cx="1905000" cy="304800"/>
          </a:xfrm>
          <a:prstGeom prst="rect">
            <a:avLst/>
          </a:prstGeom>
          <a:noFill/>
          <a:ln w="9525">
            <a:noFill/>
            <a:miter lim="800000"/>
            <a:headEnd/>
            <a:tailEnd/>
          </a:ln>
        </p:spPr>
        <p:txBody>
          <a:bodyPr>
            <a:spAutoFit/>
          </a:bodyPr>
          <a:lstStyle/>
          <a:p>
            <a:pPr algn="r">
              <a:spcBef>
                <a:spcPct val="50000"/>
              </a:spcBef>
            </a:pPr>
            <a:r>
              <a:rPr lang="en-US" sz="1400"/>
              <a:t>New key hierarchy</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4"/>
          <p:cNvSpPr>
            <a:spLocks noGrp="1"/>
          </p:cNvSpPr>
          <p:nvPr>
            <p:ph type="sldNum" sz="quarter" idx="11"/>
          </p:nvPr>
        </p:nvSpPr>
        <p:spPr>
          <a:noFill/>
        </p:spPr>
        <p:txBody>
          <a:bodyPr/>
          <a:lstStyle/>
          <a:p>
            <a:fld id="{766F8699-C161-400D-98EF-246F39BBAC17}" type="slidenum">
              <a:rPr lang="en-US" smtClean="0"/>
              <a:pPr/>
              <a:t>11</a:t>
            </a:fld>
            <a:endParaRPr lang="en-US" smtClean="0"/>
          </a:p>
        </p:txBody>
      </p:sp>
      <p:sp>
        <p:nvSpPr>
          <p:cNvPr id="28674" name="Rectangle 2"/>
          <p:cNvSpPr>
            <a:spLocks noChangeArrowheads="1"/>
          </p:cNvSpPr>
          <p:nvPr/>
        </p:nvSpPr>
        <p:spPr bwMode="auto">
          <a:xfrm>
            <a:off x="323850" y="620713"/>
            <a:ext cx="8820150" cy="1358900"/>
          </a:xfrm>
          <a:prstGeom prst="rect">
            <a:avLst/>
          </a:prstGeom>
          <a:noFill/>
          <a:ln w="9525">
            <a:noFill/>
            <a:miter lim="800000"/>
            <a:headEnd/>
            <a:tailEnd/>
          </a:ln>
        </p:spPr>
        <p:txBody>
          <a:bodyPr anchor="ctr"/>
          <a:lstStyle/>
          <a:p>
            <a:pPr algn="ctr" defTabSz="762000" eaLnBrk="0" hangingPunct="0">
              <a:lnSpc>
                <a:spcPct val="90000"/>
              </a:lnSpc>
            </a:pPr>
            <a:r>
              <a:rPr lang="en-US"/>
              <a:t>Work Item 1 – Option A: Proactive Authentication Through EAP</a:t>
            </a:r>
            <a:br>
              <a:rPr lang="en-US"/>
            </a:br>
            <a:r>
              <a:rPr lang="en-US"/>
              <a:t>- MSA is the Authenticator</a:t>
            </a:r>
          </a:p>
        </p:txBody>
      </p:sp>
      <p:sp>
        <p:nvSpPr>
          <p:cNvPr id="28675" name="Content Placeholder 2"/>
          <p:cNvSpPr>
            <a:spLocks/>
          </p:cNvSpPr>
          <p:nvPr/>
        </p:nvSpPr>
        <p:spPr bwMode="auto">
          <a:xfrm>
            <a:off x="900113" y="1844675"/>
            <a:ext cx="7993062" cy="1800225"/>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600"/>
              <a:t>Between MN and PoS, EAP is carried as L2 frames over MIH. </a:t>
            </a:r>
          </a:p>
          <a:p>
            <a:pPr marL="457200" indent="-457200" defTabSz="762000" eaLnBrk="0" hangingPunct="0">
              <a:lnSpc>
                <a:spcPct val="90000"/>
              </a:lnSpc>
              <a:spcBef>
                <a:spcPct val="40000"/>
              </a:spcBef>
              <a:buClr>
                <a:srgbClr val="0000FF"/>
              </a:buClr>
              <a:buFont typeface="Wingdings" pitchFamily="2" charset="2"/>
              <a:buChar char="J"/>
            </a:pPr>
            <a:r>
              <a:rPr lang="en-US" sz="1600"/>
              <a:t>Pros: use original media specific key hierarchy, no change to access authentication required by MSA. </a:t>
            </a:r>
          </a:p>
          <a:p>
            <a:pPr marL="457200" indent="-457200" defTabSz="762000" eaLnBrk="0" hangingPunct="0">
              <a:lnSpc>
                <a:spcPct val="90000"/>
              </a:lnSpc>
              <a:spcBef>
                <a:spcPct val="40000"/>
              </a:spcBef>
              <a:buClr>
                <a:srgbClr val="0000FF"/>
              </a:buClr>
              <a:buFont typeface="Wingdings" pitchFamily="2" charset="2"/>
              <a:buChar char="L"/>
            </a:pPr>
            <a:r>
              <a:rPr lang="en-US" sz="1600"/>
              <a:t>Cons: Need interface between PoS and MSA. </a:t>
            </a:r>
          </a:p>
          <a:p>
            <a:pPr marL="457200" indent="-457200" defTabSz="762000" eaLnBrk="0" hangingPunct="0">
              <a:lnSpc>
                <a:spcPct val="90000"/>
              </a:lnSpc>
              <a:spcBef>
                <a:spcPct val="40000"/>
              </a:spcBef>
              <a:buClr>
                <a:srgbClr val="0000FF"/>
              </a:buClr>
              <a:buFont typeface="Symbol" pitchFamily="18" charset="2"/>
              <a:buChar char="?"/>
            </a:pPr>
            <a:r>
              <a:rPr lang="en-US" sz="1600"/>
              <a:t>Possible issue: It is not clear what issue we may have for carrying L2 frames over MIH.</a:t>
            </a:r>
          </a:p>
          <a:p>
            <a:pPr marL="457200" indent="-457200" defTabSz="762000" eaLnBrk="0" hangingPunct="0">
              <a:lnSpc>
                <a:spcPct val="90000"/>
              </a:lnSpc>
              <a:spcBef>
                <a:spcPct val="40000"/>
              </a:spcBef>
              <a:buClr>
                <a:srgbClr val="0000FF"/>
              </a:buClr>
              <a:buFont typeface="Wingdings" pitchFamily="2" charset="2"/>
              <a:buChar char="§"/>
            </a:pPr>
            <a:r>
              <a:rPr lang="en-US" sz="1600"/>
              <a:t>21a: Identify MIH messages to carry L2 frames. </a:t>
            </a:r>
          </a:p>
        </p:txBody>
      </p:sp>
      <p:sp>
        <p:nvSpPr>
          <p:cNvPr id="28676" name="Text Box 25"/>
          <p:cNvSpPr txBox="1">
            <a:spLocks noChangeArrowheads="1"/>
          </p:cNvSpPr>
          <p:nvPr/>
        </p:nvSpPr>
        <p:spPr bwMode="auto">
          <a:xfrm>
            <a:off x="2771775" y="38687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8677" name="Text Box 26"/>
          <p:cNvSpPr txBox="1">
            <a:spLocks noChangeArrowheads="1"/>
          </p:cNvSpPr>
          <p:nvPr/>
        </p:nvSpPr>
        <p:spPr bwMode="auto">
          <a:xfrm>
            <a:off x="4371975" y="38687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8678" name="Line 27"/>
          <p:cNvSpPr>
            <a:spLocks noChangeShapeType="1"/>
          </p:cNvSpPr>
          <p:nvPr/>
        </p:nvSpPr>
        <p:spPr bwMode="auto">
          <a:xfrm>
            <a:off x="3276600" y="4149725"/>
            <a:ext cx="0" cy="1676400"/>
          </a:xfrm>
          <a:prstGeom prst="line">
            <a:avLst/>
          </a:prstGeom>
          <a:noFill/>
          <a:ln w="9525">
            <a:solidFill>
              <a:schemeClr val="tx1"/>
            </a:solidFill>
            <a:round/>
            <a:headEnd/>
            <a:tailEnd/>
          </a:ln>
        </p:spPr>
        <p:txBody>
          <a:bodyPr/>
          <a:lstStyle/>
          <a:p>
            <a:endParaRPr lang="en-US"/>
          </a:p>
        </p:txBody>
      </p:sp>
      <p:sp>
        <p:nvSpPr>
          <p:cNvPr id="28679" name="Line 28"/>
          <p:cNvSpPr>
            <a:spLocks noChangeShapeType="1"/>
          </p:cNvSpPr>
          <p:nvPr/>
        </p:nvSpPr>
        <p:spPr bwMode="auto">
          <a:xfrm>
            <a:off x="7235825" y="4149725"/>
            <a:ext cx="0" cy="2433638"/>
          </a:xfrm>
          <a:prstGeom prst="line">
            <a:avLst/>
          </a:prstGeom>
          <a:noFill/>
          <a:ln w="9525">
            <a:solidFill>
              <a:schemeClr val="tx1"/>
            </a:solidFill>
            <a:round/>
            <a:headEnd/>
            <a:tailEnd/>
          </a:ln>
        </p:spPr>
        <p:txBody>
          <a:bodyPr/>
          <a:lstStyle/>
          <a:p>
            <a:endParaRPr lang="en-US"/>
          </a:p>
        </p:txBody>
      </p:sp>
      <p:sp>
        <p:nvSpPr>
          <p:cNvPr id="28680" name="Rectangle 29"/>
          <p:cNvSpPr>
            <a:spLocks noChangeArrowheads="1"/>
          </p:cNvSpPr>
          <p:nvPr/>
        </p:nvSpPr>
        <p:spPr bwMode="auto">
          <a:xfrm>
            <a:off x="3276600" y="4867275"/>
            <a:ext cx="1871663" cy="314325"/>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81" name="Text Box 30"/>
          <p:cNvSpPr txBox="1">
            <a:spLocks noChangeArrowheads="1"/>
          </p:cNvSpPr>
          <p:nvPr/>
        </p:nvSpPr>
        <p:spPr bwMode="auto">
          <a:xfrm>
            <a:off x="3276600" y="5157788"/>
            <a:ext cx="1905000"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MIH</a:t>
            </a:r>
          </a:p>
        </p:txBody>
      </p:sp>
      <p:sp>
        <p:nvSpPr>
          <p:cNvPr id="28682" name="Text Box 31"/>
          <p:cNvSpPr txBox="1">
            <a:spLocks noChangeArrowheads="1"/>
          </p:cNvSpPr>
          <p:nvPr/>
        </p:nvSpPr>
        <p:spPr bwMode="auto">
          <a:xfrm>
            <a:off x="6732588" y="3860800"/>
            <a:ext cx="1008062"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AS</a:t>
            </a:r>
          </a:p>
        </p:txBody>
      </p:sp>
      <p:sp>
        <p:nvSpPr>
          <p:cNvPr id="28683" name="Line 32"/>
          <p:cNvSpPr>
            <a:spLocks noChangeShapeType="1"/>
          </p:cNvSpPr>
          <p:nvPr/>
        </p:nvSpPr>
        <p:spPr bwMode="auto">
          <a:xfrm>
            <a:off x="5076825" y="4149725"/>
            <a:ext cx="0" cy="914400"/>
          </a:xfrm>
          <a:prstGeom prst="line">
            <a:avLst/>
          </a:prstGeom>
          <a:noFill/>
          <a:ln w="9525">
            <a:solidFill>
              <a:schemeClr val="tx1"/>
            </a:solidFill>
            <a:round/>
            <a:headEnd/>
            <a:tailEnd/>
          </a:ln>
        </p:spPr>
        <p:txBody>
          <a:bodyPr/>
          <a:lstStyle/>
          <a:p>
            <a:endParaRPr lang="en-US"/>
          </a:p>
        </p:txBody>
      </p:sp>
      <p:sp>
        <p:nvSpPr>
          <p:cNvPr id="28684" name="Line 33"/>
          <p:cNvSpPr>
            <a:spLocks noChangeShapeType="1"/>
          </p:cNvSpPr>
          <p:nvPr/>
        </p:nvSpPr>
        <p:spPr bwMode="auto">
          <a:xfrm>
            <a:off x="5076825" y="5661025"/>
            <a:ext cx="0" cy="261938"/>
          </a:xfrm>
          <a:prstGeom prst="line">
            <a:avLst/>
          </a:prstGeom>
          <a:noFill/>
          <a:ln w="9525">
            <a:solidFill>
              <a:schemeClr val="tx1"/>
            </a:solidFill>
            <a:round/>
            <a:headEnd/>
            <a:tailEnd/>
          </a:ln>
        </p:spPr>
        <p:txBody>
          <a:bodyPr/>
          <a:lstStyle/>
          <a:p>
            <a:endParaRPr lang="en-US"/>
          </a:p>
        </p:txBody>
      </p:sp>
      <p:sp>
        <p:nvSpPr>
          <p:cNvPr id="28685" name="Line 34"/>
          <p:cNvSpPr>
            <a:spLocks noChangeShapeType="1"/>
          </p:cNvSpPr>
          <p:nvPr/>
        </p:nvSpPr>
        <p:spPr bwMode="auto">
          <a:xfrm flipH="1">
            <a:off x="6200775" y="6459538"/>
            <a:ext cx="1066800" cy="0"/>
          </a:xfrm>
          <a:prstGeom prst="line">
            <a:avLst/>
          </a:prstGeom>
          <a:noFill/>
          <a:ln w="9525">
            <a:solidFill>
              <a:schemeClr val="tx1"/>
            </a:solidFill>
            <a:round/>
            <a:headEnd/>
            <a:tailEnd type="triangle" w="med" len="med"/>
          </a:ln>
        </p:spPr>
        <p:txBody>
          <a:bodyPr/>
          <a:lstStyle/>
          <a:p>
            <a:endParaRPr lang="en-US"/>
          </a:p>
        </p:txBody>
      </p:sp>
      <p:sp>
        <p:nvSpPr>
          <p:cNvPr id="28686" name="Text Box 35"/>
          <p:cNvSpPr txBox="1">
            <a:spLocks noChangeArrowheads="1"/>
          </p:cNvSpPr>
          <p:nvPr/>
        </p:nvSpPr>
        <p:spPr bwMode="auto">
          <a:xfrm>
            <a:off x="6200775" y="6154738"/>
            <a:ext cx="1066800" cy="304800"/>
          </a:xfrm>
          <a:prstGeom prst="rect">
            <a:avLst/>
          </a:prstGeom>
          <a:noFill/>
          <a:ln w="9525">
            <a:noFill/>
            <a:miter lim="800000"/>
            <a:headEnd/>
            <a:tailEnd/>
          </a:ln>
        </p:spPr>
        <p:txBody>
          <a:bodyPr>
            <a:spAutoFit/>
          </a:bodyPr>
          <a:lstStyle/>
          <a:p>
            <a:pPr>
              <a:spcBef>
                <a:spcPct val="50000"/>
              </a:spcBef>
            </a:pPr>
            <a:r>
              <a:rPr lang="en-US" sz="1400"/>
              <a:t>MSK/rMSK</a:t>
            </a:r>
          </a:p>
        </p:txBody>
      </p:sp>
      <p:sp>
        <p:nvSpPr>
          <p:cNvPr id="28687" name="Text Box 36"/>
          <p:cNvSpPr txBox="1">
            <a:spLocks noChangeArrowheads="1"/>
          </p:cNvSpPr>
          <p:nvPr/>
        </p:nvSpPr>
        <p:spPr bwMode="auto">
          <a:xfrm>
            <a:off x="5667375" y="3868738"/>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8688" name="Line 37"/>
          <p:cNvSpPr>
            <a:spLocks noChangeShapeType="1"/>
          </p:cNvSpPr>
          <p:nvPr/>
        </p:nvSpPr>
        <p:spPr bwMode="auto">
          <a:xfrm>
            <a:off x="6227763" y="4221163"/>
            <a:ext cx="0" cy="2290762"/>
          </a:xfrm>
          <a:prstGeom prst="line">
            <a:avLst/>
          </a:prstGeom>
          <a:noFill/>
          <a:ln w="9525">
            <a:solidFill>
              <a:schemeClr val="tx1"/>
            </a:solidFill>
            <a:round/>
            <a:headEnd/>
            <a:tailEnd/>
          </a:ln>
        </p:spPr>
        <p:txBody>
          <a:bodyPr/>
          <a:lstStyle/>
          <a:p>
            <a:endParaRPr lang="en-US"/>
          </a:p>
        </p:txBody>
      </p:sp>
      <p:sp>
        <p:nvSpPr>
          <p:cNvPr id="28689" name="Rectangle 38"/>
          <p:cNvSpPr>
            <a:spLocks noChangeArrowheads="1"/>
          </p:cNvSpPr>
          <p:nvPr/>
        </p:nvSpPr>
        <p:spPr bwMode="auto">
          <a:xfrm>
            <a:off x="5076825" y="4868863"/>
            <a:ext cx="1150938"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0" name="Text Box 39"/>
          <p:cNvSpPr txBox="1">
            <a:spLocks noChangeArrowheads="1"/>
          </p:cNvSpPr>
          <p:nvPr/>
        </p:nvSpPr>
        <p:spPr bwMode="auto">
          <a:xfrm>
            <a:off x="5076825" y="5373688"/>
            <a:ext cx="1150938"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Not 21</a:t>
            </a:r>
          </a:p>
        </p:txBody>
      </p:sp>
      <p:sp>
        <p:nvSpPr>
          <p:cNvPr id="28691" name="Rectangle 40"/>
          <p:cNvSpPr>
            <a:spLocks noChangeArrowheads="1"/>
          </p:cNvSpPr>
          <p:nvPr/>
        </p:nvSpPr>
        <p:spPr bwMode="auto">
          <a:xfrm>
            <a:off x="6229350" y="5153025"/>
            <a:ext cx="1006475" cy="52705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400"/>
              <a:t>Proactive EAP</a:t>
            </a:r>
          </a:p>
        </p:txBody>
      </p:sp>
      <p:sp>
        <p:nvSpPr>
          <p:cNvPr id="28692" name="Text Box 41"/>
          <p:cNvSpPr txBox="1">
            <a:spLocks noChangeArrowheads="1"/>
          </p:cNvSpPr>
          <p:nvPr/>
        </p:nvSpPr>
        <p:spPr bwMode="auto">
          <a:xfrm>
            <a:off x="6229350" y="5661025"/>
            <a:ext cx="993775" cy="314325"/>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Not 21</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Number Placeholder 4"/>
          <p:cNvSpPr>
            <a:spLocks noGrp="1"/>
          </p:cNvSpPr>
          <p:nvPr>
            <p:ph type="sldNum" sz="quarter" idx="11"/>
          </p:nvPr>
        </p:nvSpPr>
        <p:spPr>
          <a:noFill/>
        </p:spPr>
        <p:txBody>
          <a:bodyPr/>
          <a:lstStyle/>
          <a:p>
            <a:fld id="{DBF788CE-67CF-4AFD-9344-8D3CBF630526}" type="slidenum">
              <a:rPr lang="en-US" smtClean="0"/>
              <a:pPr/>
              <a:t>12</a:t>
            </a:fld>
            <a:endParaRPr lang="en-US" smtClean="0"/>
          </a:p>
        </p:txBody>
      </p:sp>
      <p:sp>
        <p:nvSpPr>
          <p:cNvPr id="29698" name="Rectangle 2"/>
          <p:cNvSpPr>
            <a:spLocks noChangeArrowheads="1"/>
          </p:cNvSpPr>
          <p:nvPr/>
        </p:nvSpPr>
        <p:spPr bwMode="auto">
          <a:xfrm>
            <a:off x="107950" y="404813"/>
            <a:ext cx="8820150" cy="1358900"/>
          </a:xfrm>
          <a:prstGeom prst="rect">
            <a:avLst/>
          </a:prstGeom>
          <a:noFill/>
          <a:ln w="9525">
            <a:noFill/>
            <a:miter lim="800000"/>
            <a:headEnd/>
            <a:tailEnd/>
          </a:ln>
        </p:spPr>
        <p:txBody>
          <a:bodyPr anchor="ctr"/>
          <a:lstStyle/>
          <a:p>
            <a:pPr algn="ctr" defTabSz="762000" eaLnBrk="0" hangingPunct="0">
              <a:lnSpc>
                <a:spcPct val="90000"/>
              </a:lnSpc>
            </a:pPr>
            <a:r>
              <a:rPr lang="en-US"/>
              <a:t>Work Item 1 – Option B: Bundle to Service Authentication III</a:t>
            </a:r>
          </a:p>
        </p:txBody>
      </p:sp>
      <p:sp>
        <p:nvSpPr>
          <p:cNvPr id="29699" name="Content Placeholder 2"/>
          <p:cNvSpPr>
            <a:spLocks/>
          </p:cNvSpPr>
          <p:nvPr/>
        </p:nvSpPr>
        <p:spPr bwMode="auto">
          <a:xfrm>
            <a:off x="250825" y="1628775"/>
            <a:ext cx="8424863" cy="295116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Bundle media authentication with service authentication. </a:t>
            </a:r>
          </a:p>
          <a:p>
            <a:pPr marL="457200" indent="-457200" defTabSz="762000" eaLnBrk="0" hangingPunct="0">
              <a:lnSpc>
                <a:spcPct val="90000"/>
              </a:lnSpc>
              <a:spcBef>
                <a:spcPct val="40000"/>
              </a:spcBef>
              <a:buClr>
                <a:srgbClr val="0000FF"/>
              </a:buClr>
              <a:buFont typeface="Wingdings" pitchFamily="2" charset="2"/>
              <a:buChar char="J"/>
            </a:pPr>
            <a:r>
              <a:rPr lang="en-US" sz="1800"/>
              <a:t>Pros: an integrated solution. </a:t>
            </a:r>
          </a:p>
          <a:p>
            <a:pPr marL="457200" indent="-457200" defTabSz="762000" eaLnBrk="0" hangingPunct="0">
              <a:lnSpc>
                <a:spcPct val="90000"/>
              </a:lnSpc>
              <a:spcBef>
                <a:spcPct val="40000"/>
              </a:spcBef>
              <a:buClr>
                <a:srgbClr val="0000FF"/>
              </a:buClr>
              <a:buFont typeface="Wingdings" pitchFamily="2" charset="2"/>
              <a:buChar char="L"/>
            </a:pPr>
            <a:r>
              <a:rPr lang="en-US" sz="1800"/>
              <a:t>Cons: a new key hierarchy.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It requires a relationship between service AS and each media AS. It is a new trust model. On the other hand, some deployment may combine media and service access authentication together. </a:t>
            </a:r>
          </a:p>
          <a:p>
            <a:pPr marL="457200" indent="-457200" defTabSz="762000" eaLnBrk="0" hangingPunct="0">
              <a:lnSpc>
                <a:spcPct val="90000"/>
              </a:lnSpc>
              <a:spcBef>
                <a:spcPct val="40000"/>
              </a:spcBef>
              <a:buClr>
                <a:srgbClr val="0000FF"/>
              </a:buClr>
              <a:buFont typeface="Wingdings" pitchFamily="2" charset="2"/>
              <a:buChar char="§"/>
            </a:pPr>
            <a:r>
              <a:rPr lang="en-US" sz="1800"/>
              <a:t>21a: Identify MIH messages. </a:t>
            </a:r>
          </a:p>
        </p:txBody>
      </p:sp>
      <p:sp>
        <p:nvSpPr>
          <p:cNvPr id="29700" name="Text Box 24"/>
          <p:cNvSpPr txBox="1">
            <a:spLocks noChangeArrowheads="1"/>
          </p:cNvSpPr>
          <p:nvPr/>
        </p:nvSpPr>
        <p:spPr bwMode="auto">
          <a:xfrm>
            <a:off x="3348038" y="4149725"/>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9701" name="Text Box 25"/>
          <p:cNvSpPr txBox="1">
            <a:spLocks noChangeArrowheads="1"/>
          </p:cNvSpPr>
          <p:nvPr/>
        </p:nvSpPr>
        <p:spPr bwMode="auto">
          <a:xfrm>
            <a:off x="5292725" y="40767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9702" name="Line 26"/>
          <p:cNvSpPr>
            <a:spLocks noChangeShapeType="1"/>
          </p:cNvSpPr>
          <p:nvPr/>
        </p:nvSpPr>
        <p:spPr bwMode="auto">
          <a:xfrm>
            <a:off x="3779838" y="4437063"/>
            <a:ext cx="0" cy="2160587"/>
          </a:xfrm>
          <a:prstGeom prst="line">
            <a:avLst/>
          </a:prstGeom>
          <a:noFill/>
          <a:ln w="9525">
            <a:solidFill>
              <a:schemeClr val="tx1"/>
            </a:solidFill>
            <a:round/>
            <a:headEnd/>
            <a:tailEnd/>
          </a:ln>
        </p:spPr>
        <p:txBody>
          <a:bodyPr/>
          <a:lstStyle/>
          <a:p>
            <a:endParaRPr lang="en-US"/>
          </a:p>
        </p:txBody>
      </p:sp>
      <p:sp>
        <p:nvSpPr>
          <p:cNvPr id="29703" name="Line 27"/>
          <p:cNvSpPr>
            <a:spLocks noChangeShapeType="1"/>
          </p:cNvSpPr>
          <p:nvPr/>
        </p:nvSpPr>
        <p:spPr bwMode="auto">
          <a:xfrm>
            <a:off x="7019925" y="4581525"/>
            <a:ext cx="0" cy="1223963"/>
          </a:xfrm>
          <a:prstGeom prst="line">
            <a:avLst/>
          </a:prstGeom>
          <a:noFill/>
          <a:ln w="9525">
            <a:solidFill>
              <a:schemeClr val="tx1"/>
            </a:solidFill>
            <a:round/>
            <a:headEnd/>
            <a:tailEnd/>
          </a:ln>
        </p:spPr>
        <p:txBody>
          <a:bodyPr/>
          <a:lstStyle/>
          <a:p>
            <a:endParaRPr lang="en-US"/>
          </a:p>
        </p:txBody>
      </p:sp>
      <p:sp>
        <p:nvSpPr>
          <p:cNvPr id="29704" name="AutoShape 28"/>
          <p:cNvSpPr>
            <a:spLocks noChangeArrowheads="1"/>
          </p:cNvSpPr>
          <p:nvPr/>
        </p:nvSpPr>
        <p:spPr bwMode="auto">
          <a:xfrm>
            <a:off x="3779838" y="4724400"/>
            <a:ext cx="3271837" cy="527050"/>
          </a:xfrm>
          <a:prstGeom prst="leftRightArrow">
            <a:avLst>
              <a:gd name="adj1" fmla="val 50000"/>
              <a:gd name="adj2" fmla="val 124157"/>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9705" name="Text Box 30"/>
          <p:cNvSpPr txBox="1">
            <a:spLocks noChangeArrowheads="1"/>
          </p:cNvSpPr>
          <p:nvPr/>
        </p:nvSpPr>
        <p:spPr bwMode="auto">
          <a:xfrm>
            <a:off x="3779838" y="5553075"/>
            <a:ext cx="1944687"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9706" name="Text Box 31"/>
          <p:cNvSpPr txBox="1">
            <a:spLocks noChangeArrowheads="1"/>
          </p:cNvSpPr>
          <p:nvPr/>
        </p:nvSpPr>
        <p:spPr bwMode="auto">
          <a:xfrm>
            <a:off x="6516688" y="4005263"/>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9707" name="Line 32"/>
          <p:cNvSpPr>
            <a:spLocks noChangeShapeType="1"/>
          </p:cNvSpPr>
          <p:nvPr/>
        </p:nvSpPr>
        <p:spPr bwMode="auto">
          <a:xfrm>
            <a:off x="5724525" y="4365625"/>
            <a:ext cx="0" cy="503238"/>
          </a:xfrm>
          <a:prstGeom prst="line">
            <a:avLst/>
          </a:prstGeom>
          <a:noFill/>
          <a:ln w="9525">
            <a:solidFill>
              <a:schemeClr val="tx1"/>
            </a:solidFill>
            <a:round/>
            <a:headEnd/>
            <a:tailEnd/>
          </a:ln>
        </p:spPr>
        <p:txBody>
          <a:bodyPr/>
          <a:lstStyle/>
          <a:p>
            <a:endParaRPr lang="en-US"/>
          </a:p>
        </p:txBody>
      </p:sp>
      <p:sp>
        <p:nvSpPr>
          <p:cNvPr id="29708" name="Line 33"/>
          <p:cNvSpPr>
            <a:spLocks noChangeShapeType="1"/>
          </p:cNvSpPr>
          <p:nvPr/>
        </p:nvSpPr>
        <p:spPr bwMode="auto">
          <a:xfrm>
            <a:off x="5724525" y="5157788"/>
            <a:ext cx="0" cy="719137"/>
          </a:xfrm>
          <a:prstGeom prst="line">
            <a:avLst/>
          </a:prstGeom>
          <a:noFill/>
          <a:ln w="9525">
            <a:solidFill>
              <a:schemeClr val="tx1"/>
            </a:solidFill>
            <a:round/>
            <a:headEnd/>
            <a:tailEnd/>
          </a:ln>
        </p:spPr>
        <p:txBody>
          <a:bodyPr/>
          <a:lstStyle/>
          <a:p>
            <a:endParaRPr lang="en-US"/>
          </a:p>
        </p:txBody>
      </p:sp>
      <p:sp>
        <p:nvSpPr>
          <p:cNvPr id="29709" name="Line 34"/>
          <p:cNvSpPr>
            <a:spLocks noChangeShapeType="1"/>
          </p:cNvSpPr>
          <p:nvPr/>
        </p:nvSpPr>
        <p:spPr bwMode="auto">
          <a:xfrm flipH="1">
            <a:off x="5724525" y="5516563"/>
            <a:ext cx="1295400" cy="0"/>
          </a:xfrm>
          <a:prstGeom prst="line">
            <a:avLst/>
          </a:prstGeom>
          <a:noFill/>
          <a:ln w="9525">
            <a:solidFill>
              <a:schemeClr val="tx1"/>
            </a:solidFill>
            <a:round/>
            <a:headEnd/>
            <a:tailEnd type="triangle" w="med" len="med"/>
          </a:ln>
        </p:spPr>
        <p:txBody>
          <a:bodyPr/>
          <a:lstStyle/>
          <a:p>
            <a:endParaRPr lang="en-US"/>
          </a:p>
        </p:txBody>
      </p:sp>
      <p:sp>
        <p:nvSpPr>
          <p:cNvPr id="29710" name="Text Box 35"/>
          <p:cNvSpPr txBox="1">
            <a:spLocks noChangeArrowheads="1"/>
          </p:cNvSpPr>
          <p:nvPr/>
        </p:nvSpPr>
        <p:spPr bwMode="auto">
          <a:xfrm>
            <a:off x="6084888" y="5229225"/>
            <a:ext cx="685800" cy="304800"/>
          </a:xfrm>
          <a:prstGeom prst="rect">
            <a:avLst/>
          </a:prstGeom>
          <a:noFill/>
          <a:ln w="9525">
            <a:noFill/>
            <a:miter lim="800000"/>
            <a:headEnd/>
            <a:tailEnd/>
          </a:ln>
        </p:spPr>
        <p:txBody>
          <a:bodyPr>
            <a:spAutoFit/>
          </a:bodyPr>
          <a:lstStyle/>
          <a:p>
            <a:pPr>
              <a:spcBef>
                <a:spcPct val="50000"/>
              </a:spcBef>
            </a:pPr>
            <a:r>
              <a:rPr lang="en-US" sz="1400"/>
              <a:t>PAIK</a:t>
            </a:r>
          </a:p>
        </p:txBody>
      </p:sp>
      <p:sp>
        <p:nvSpPr>
          <p:cNvPr id="29711" name="AutoShape 36"/>
          <p:cNvSpPr>
            <a:spLocks noChangeArrowheads="1"/>
          </p:cNvSpPr>
          <p:nvPr/>
        </p:nvSpPr>
        <p:spPr bwMode="auto">
          <a:xfrm>
            <a:off x="7740650" y="3789363"/>
            <a:ext cx="1030288" cy="741362"/>
          </a:xfrm>
          <a:prstGeom prst="flowChartMultidocumen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Media 1 AS</a:t>
            </a:r>
          </a:p>
        </p:txBody>
      </p:sp>
      <p:sp>
        <p:nvSpPr>
          <p:cNvPr id="29712" name="Text Box 37"/>
          <p:cNvSpPr txBox="1">
            <a:spLocks noChangeArrowheads="1"/>
          </p:cNvSpPr>
          <p:nvPr/>
        </p:nvSpPr>
        <p:spPr bwMode="auto">
          <a:xfrm>
            <a:off x="6084888" y="5661025"/>
            <a:ext cx="914400" cy="314325"/>
          </a:xfrm>
          <a:prstGeom prst="rect">
            <a:avLst/>
          </a:prstGeom>
          <a:solidFill>
            <a:srgbClr val="FFCCFF"/>
          </a:solidFill>
          <a:ln w="9525">
            <a:solidFill>
              <a:schemeClr val="tx1"/>
            </a:solidFill>
            <a:miter lim="800000"/>
            <a:headEnd/>
            <a:tailEnd/>
          </a:ln>
        </p:spPr>
        <p:txBody>
          <a:bodyPr>
            <a:spAutoFit/>
          </a:bodyPr>
          <a:lstStyle/>
          <a:p>
            <a:pPr algn="ctr">
              <a:spcBef>
                <a:spcPct val="50000"/>
              </a:spcBef>
            </a:pPr>
            <a:r>
              <a:rPr lang="en-US" sz="1400"/>
              <a:t>MSA</a:t>
            </a:r>
          </a:p>
        </p:txBody>
      </p:sp>
      <p:sp>
        <p:nvSpPr>
          <p:cNvPr id="29713" name="Line 38"/>
          <p:cNvSpPr>
            <a:spLocks noChangeShapeType="1"/>
          </p:cNvSpPr>
          <p:nvPr/>
        </p:nvSpPr>
        <p:spPr bwMode="auto">
          <a:xfrm>
            <a:off x="6588125" y="5949950"/>
            <a:ext cx="0" cy="647700"/>
          </a:xfrm>
          <a:prstGeom prst="line">
            <a:avLst/>
          </a:prstGeom>
          <a:noFill/>
          <a:ln w="9525">
            <a:solidFill>
              <a:schemeClr val="tx1"/>
            </a:solidFill>
            <a:round/>
            <a:headEnd/>
            <a:tailEnd/>
          </a:ln>
        </p:spPr>
        <p:txBody>
          <a:bodyPr/>
          <a:lstStyle/>
          <a:p>
            <a:endParaRPr lang="en-US"/>
          </a:p>
        </p:txBody>
      </p:sp>
      <p:sp>
        <p:nvSpPr>
          <p:cNvPr id="29714" name="Text Box 40"/>
          <p:cNvSpPr txBox="1">
            <a:spLocks noChangeArrowheads="1"/>
          </p:cNvSpPr>
          <p:nvPr/>
        </p:nvSpPr>
        <p:spPr bwMode="auto">
          <a:xfrm>
            <a:off x="7019925" y="5661025"/>
            <a:ext cx="914400" cy="304800"/>
          </a:xfrm>
          <a:prstGeom prst="rect">
            <a:avLst/>
          </a:prstGeom>
          <a:noFill/>
          <a:ln w="9525">
            <a:noFill/>
            <a:miter lim="800000"/>
            <a:headEnd/>
            <a:tailEnd/>
          </a:ln>
        </p:spPr>
        <p:txBody>
          <a:bodyPr>
            <a:spAutoFit/>
          </a:bodyPr>
          <a:lstStyle/>
          <a:p>
            <a:pPr>
              <a:spcBef>
                <a:spcPct val="50000"/>
              </a:spcBef>
            </a:pPr>
            <a:r>
              <a:rPr lang="en-US" sz="1400"/>
              <a:t>MS-PMK</a:t>
            </a:r>
          </a:p>
        </p:txBody>
      </p:sp>
      <p:sp>
        <p:nvSpPr>
          <p:cNvPr id="29715" name="Line 41"/>
          <p:cNvSpPr>
            <a:spLocks noChangeShapeType="1"/>
          </p:cNvSpPr>
          <p:nvPr/>
        </p:nvSpPr>
        <p:spPr bwMode="auto">
          <a:xfrm flipV="1">
            <a:off x="7451725" y="4149725"/>
            <a:ext cx="304800" cy="152400"/>
          </a:xfrm>
          <a:prstGeom prst="line">
            <a:avLst/>
          </a:prstGeom>
          <a:noFill/>
          <a:ln w="9525">
            <a:solidFill>
              <a:schemeClr val="tx1"/>
            </a:solidFill>
            <a:round/>
            <a:headEnd/>
            <a:tailEnd/>
          </a:ln>
        </p:spPr>
        <p:txBody>
          <a:bodyPr/>
          <a:lstStyle/>
          <a:p>
            <a:endParaRPr lang="en-US"/>
          </a:p>
        </p:txBody>
      </p:sp>
      <p:grpSp>
        <p:nvGrpSpPr>
          <p:cNvPr id="29716" name="Group 42"/>
          <p:cNvGrpSpPr>
            <a:grpSpLocks/>
          </p:cNvGrpSpPr>
          <p:nvPr/>
        </p:nvGrpSpPr>
        <p:grpSpPr bwMode="auto">
          <a:xfrm>
            <a:off x="684213" y="4652963"/>
            <a:ext cx="2644775" cy="1457325"/>
            <a:chOff x="96" y="1200"/>
            <a:chExt cx="1666" cy="918"/>
          </a:xfrm>
        </p:grpSpPr>
        <p:sp>
          <p:nvSpPr>
            <p:cNvPr id="29720" name="Text Box 43"/>
            <p:cNvSpPr txBox="1">
              <a:spLocks noChangeArrowheads="1"/>
            </p:cNvSpPr>
            <p:nvPr/>
          </p:nvSpPr>
          <p:spPr bwMode="auto">
            <a:xfrm>
              <a:off x="384" y="1200"/>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MSK or rMSK</a:t>
              </a:r>
            </a:p>
          </p:txBody>
        </p:sp>
        <p:sp>
          <p:nvSpPr>
            <p:cNvPr id="29721" name="Text Box 44"/>
            <p:cNvSpPr txBox="1">
              <a:spLocks noChangeArrowheads="1"/>
            </p:cNvSpPr>
            <p:nvPr/>
          </p:nvSpPr>
          <p:spPr bwMode="auto">
            <a:xfrm>
              <a:off x="384" y="1584"/>
              <a:ext cx="1134" cy="198"/>
            </a:xfrm>
            <a:prstGeom prst="rect">
              <a:avLst/>
            </a:prstGeom>
            <a:noFill/>
            <a:ln w="9525">
              <a:solidFill>
                <a:schemeClr val="tx1"/>
              </a:solidFill>
              <a:miter lim="800000"/>
              <a:headEnd/>
              <a:tailEnd/>
            </a:ln>
          </p:spPr>
          <p:txBody>
            <a:bodyPr>
              <a:spAutoFit/>
            </a:bodyPr>
            <a:lstStyle/>
            <a:p>
              <a:pPr algn="ctr">
                <a:spcBef>
                  <a:spcPct val="50000"/>
                </a:spcBef>
              </a:pPr>
              <a:r>
                <a:rPr lang="en-US" sz="1400"/>
                <a:t>MI-PMK</a:t>
              </a:r>
            </a:p>
          </p:txBody>
        </p:sp>
        <p:sp>
          <p:nvSpPr>
            <p:cNvPr id="29722" name="Line 45"/>
            <p:cNvSpPr>
              <a:spLocks noChangeShapeType="1"/>
            </p:cNvSpPr>
            <p:nvPr/>
          </p:nvSpPr>
          <p:spPr bwMode="auto">
            <a:xfrm>
              <a:off x="960" y="1392"/>
              <a:ext cx="0" cy="181"/>
            </a:xfrm>
            <a:prstGeom prst="line">
              <a:avLst/>
            </a:prstGeom>
            <a:noFill/>
            <a:ln w="9525">
              <a:solidFill>
                <a:schemeClr val="tx1"/>
              </a:solidFill>
              <a:round/>
              <a:headEnd/>
              <a:tailEnd type="triangle" w="med" len="med"/>
            </a:ln>
          </p:spPr>
          <p:txBody>
            <a:bodyPr/>
            <a:lstStyle/>
            <a:p>
              <a:endParaRPr lang="en-US"/>
            </a:p>
          </p:txBody>
        </p:sp>
        <p:sp>
          <p:nvSpPr>
            <p:cNvPr id="29723" name="Text Box 46"/>
            <p:cNvSpPr txBox="1">
              <a:spLocks noChangeArrowheads="1"/>
            </p:cNvSpPr>
            <p:nvPr/>
          </p:nvSpPr>
          <p:spPr bwMode="auto">
            <a:xfrm>
              <a:off x="1008"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MS-PMK</a:t>
              </a:r>
            </a:p>
          </p:txBody>
        </p:sp>
        <p:sp>
          <p:nvSpPr>
            <p:cNvPr id="29724" name="Line 47"/>
            <p:cNvSpPr>
              <a:spLocks noChangeShapeType="1"/>
            </p:cNvSpPr>
            <p:nvPr/>
          </p:nvSpPr>
          <p:spPr bwMode="auto">
            <a:xfrm>
              <a:off x="912" y="1776"/>
              <a:ext cx="384" cy="144"/>
            </a:xfrm>
            <a:prstGeom prst="line">
              <a:avLst/>
            </a:prstGeom>
            <a:noFill/>
            <a:ln w="9525">
              <a:solidFill>
                <a:schemeClr val="tx1"/>
              </a:solidFill>
              <a:round/>
              <a:headEnd/>
              <a:tailEnd type="triangle" w="med" len="med"/>
            </a:ln>
          </p:spPr>
          <p:txBody>
            <a:bodyPr/>
            <a:lstStyle/>
            <a:p>
              <a:endParaRPr lang="en-US"/>
            </a:p>
          </p:txBody>
        </p:sp>
        <p:sp>
          <p:nvSpPr>
            <p:cNvPr id="29725" name="Text Box 48"/>
            <p:cNvSpPr txBox="1">
              <a:spLocks noChangeArrowheads="1"/>
            </p:cNvSpPr>
            <p:nvPr/>
          </p:nvSpPr>
          <p:spPr bwMode="auto">
            <a:xfrm>
              <a:off x="96" y="1920"/>
              <a:ext cx="754" cy="198"/>
            </a:xfrm>
            <a:prstGeom prst="rect">
              <a:avLst/>
            </a:prstGeom>
            <a:noFill/>
            <a:ln w="9525">
              <a:solidFill>
                <a:schemeClr val="tx1"/>
              </a:solidFill>
              <a:miter lim="800000"/>
              <a:headEnd/>
              <a:tailEnd/>
            </a:ln>
          </p:spPr>
          <p:txBody>
            <a:bodyPr>
              <a:spAutoFit/>
            </a:bodyPr>
            <a:lstStyle/>
            <a:p>
              <a:pPr algn="ctr">
                <a:spcBef>
                  <a:spcPct val="50000"/>
                </a:spcBef>
              </a:pPr>
              <a:r>
                <a:rPr lang="en-US" sz="1400"/>
                <a:t>PAIK</a:t>
              </a:r>
            </a:p>
          </p:txBody>
        </p:sp>
        <p:sp>
          <p:nvSpPr>
            <p:cNvPr id="29726" name="Line 49"/>
            <p:cNvSpPr>
              <a:spLocks noChangeShapeType="1"/>
            </p:cNvSpPr>
            <p:nvPr/>
          </p:nvSpPr>
          <p:spPr bwMode="auto">
            <a:xfrm flipH="1">
              <a:off x="432" y="1776"/>
              <a:ext cx="480" cy="144"/>
            </a:xfrm>
            <a:prstGeom prst="line">
              <a:avLst/>
            </a:prstGeom>
            <a:noFill/>
            <a:ln w="9525">
              <a:solidFill>
                <a:schemeClr val="tx1"/>
              </a:solidFill>
              <a:round/>
              <a:headEnd/>
              <a:tailEnd type="triangle" w="med" len="med"/>
            </a:ln>
          </p:spPr>
          <p:txBody>
            <a:bodyPr/>
            <a:lstStyle/>
            <a:p>
              <a:endParaRPr lang="en-US"/>
            </a:p>
          </p:txBody>
        </p:sp>
      </p:grpSp>
      <p:sp>
        <p:nvSpPr>
          <p:cNvPr id="29717" name="Line 51"/>
          <p:cNvSpPr>
            <a:spLocks noChangeShapeType="1"/>
          </p:cNvSpPr>
          <p:nvPr/>
        </p:nvSpPr>
        <p:spPr bwMode="auto">
          <a:xfrm>
            <a:off x="3779838" y="6308725"/>
            <a:ext cx="2808287" cy="0"/>
          </a:xfrm>
          <a:prstGeom prst="line">
            <a:avLst/>
          </a:prstGeom>
          <a:noFill/>
          <a:ln w="9525">
            <a:solidFill>
              <a:schemeClr val="tx1"/>
            </a:solidFill>
            <a:prstDash val="dash"/>
            <a:round/>
            <a:headEnd type="triangle" w="med" len="med"/>
            <a:tailEnd type="triangle" w="med" len="med"/>
          </a:ln>
        </p:spPr>
        <p:txBody>
          <a:bodyPr/>
          <a:lstStyle/>
          <a:p>
            <a:endParaRPr lang="en-US"/>
          </a:p>
        </p:txBody>
      </p:sp>
      <p:sp>
        <p:nvSpPr>
          <p:cNvPr id="29718" name="Text Box 52"/>
          <p:cNvSpPr txBox="1">
            <a:spLocks noChangeArrowheads="1"/>
          </p:cNvSpPr>
          <p:nvPr/>
        </p:nvSpPr>
        <p:spPr bwMode="auto">
          <a:xfrm>
            <a:off x="4284663" y="5949950"/>
            <a:ext cx="2232025" cy="304800"/>
          </a:xfrm>
          <a:prstGeom prst="rect">
            <a:avLst/>
          </a:prstGeom>
          <a:noFill/>
          <a:ln w="9525">
            <a:noFill/>
            <a:miter lim="800000"/>
            <a:headEnd/>
            <a:tailEnd/>
          </a:ln>
        </p:spPr>
        <p:txBody>
          <a:bodyPr>
            <a:spAutoFit/>
          </a:bodyPr>
          <a:lstStyle/>
          <a:p>
            <a:pPr>
              <a:spcBef>
                <a:spcPct val="50000"/>
              </a:spcBef>
            </a:pPr>
            <a:r>
              <a:rPr lang="en-US" sz="1400"/>
              <a:t>Protected L2 after HO</a:t>
            </a:r>
          </a:p>
        </p:txBody>
      </p:sp>
      <p:sp>
        <p:nvSpPr>
          <p:cNvPr id="29719" name="Line 53"/>
          <p:cNvSpPr>
            <a:spLocks noChangeShapeType="1"/>
          </p:cNvSpPr>
          <p:nvPr/>
        </p:nvSpPr>
        <p:spPr bwMode="auto">
          <a:xfrm flipH="1">
            <a:off x="7019925" y="5949950"/>
            <a:ext cx="1008063"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idx="4294967295"/>
          </p:nvPr>
        </p:nvSpPr>
        <p:spPr>
          <a:xfrm>
            <a:off x="395288" y="981075"/>
            <a:ext cx="8270875" cy="685800"/>
          </a:xfrm>
        </p:spPr>
        <p:txBody>
          <a:bodyPr/>
          <a:lstStyle/>
          <a:p>
            <a:r>
              <a:rPr lang="en-US" sz="2800" b="0" smtClean="0"/>
              <a:t>Work Item 2 –21a Task Summary and Question</a:t>
            </a:r>
          </a:p>
        </p:txBody>
      </p:sp>
      <p:sp>
        <p:nvSpPr>
          <p:cNvPr id="30722" name="Rectangle 3"/>
          <p:cNvSpPr>
            <a:spLocks noGrp="1" noChangeArrowheads="1"/>
          </p:cNvSpPr>
          <p:nvPr>
            <p:ph type="body" idx="4294967295"/>
          </p:nvPr>
        </p:nvSpPr>
        <p:spPr>
          <a:xfrm>
            <a:off x="179388" y="2276475"/>
            <a:ext cx="8299450" cy="3886200"/>
          </a:xfrm>
        </p:spPr>
        <p:txBody>
          <a:bodyPr/>
          <a:lstStyle/>
          <a:p>
            <a:r>
              <a:rPr lang="en-US" smtClean="0"/>
              <a:t>Option I – Discuss pros and cons on each IPsec, TLS, and L2 protection.</a:t>
            </a:r>
          </a:p>
          <a:p>
            <a:r>
              <a:rPr lang="en-US" smtClean="0"/>
              <a:t>Option II – Define MIH messages to carry (D)TLS protected MIH data.</a:t>
            </a:r>
          </a:p>
          <a:p>
            <a:r>
              <a:rPr lang="en-US" smtClean="0"/>
              <a:t>Option III – Define service authentication through EAP and specify MIH specific protections. </a:t>
            </a:r>
            <a:r>
              <a:rPr lang="en-US" smtClean="0">
                <a:solidFill>
                  <a:schemeClr val="hlink"/>
                </a:solidFill>
              </a:rPr>
              <a:t>(Do we have to specific EAP methods?)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ChangeArrowheads="1"/>
          </p:cNvSpPr>
          <p:nvPr>
            <p:ph type="title" idx="4294967295"/>
          </p:nvPr>
        </p:nvSpPr>
        <p:spPr>
          <a:xfrm>
            <a:off x="395288" y="1125538"/>
            <a:ext cx="8270875" cy="685800"/>
          </a:xfrm>
        </p:spPr>
        <p:txBody>
          <a:bodyPr/>
          <a:lstStyle/>
          <a:p>
            <a:r>
              <a:rPr lang="en-US" sz="3200" b="0" smtClean="0"/>
              <a:t>Work Item 1 –21a Task Summary and Question</a:t>
            </a:r>
          </a:p>
        </p:txBody>
      </p:sp>
      <p:sp>
        <p:nvSpPr>
          <p:cNvPr id="31746" name="Rectangle 3"/>
          <p:cNvSpPr>
            <a:spLocks noGrp="1" noChangeArrowheads="1"/>
          </p:cNvSpPr>
          <p:nvPr>
            <p:ph type="body" idx="4294967295"/>
          </p:nvPr>
        </p:nvSpPr>
        <p:spPr>
          <a:xfrm>
            <a:off x="468313" y="2205038"/>
            <a:ext cx="8299450" cy="4029075"/>
          </a:xfrm>
        </p:spPr>
        <p:txBody>
          <a:bodyPr/>
          <a:lstStyle/>
          <a:p>
            <a:r>
              <a:rPr lang="en-US" smtClean="0"/>
              <a:t>Option A – Identify MIH messages to carry L2 frames for proactive authentication. Define additional Primitives, IEs as appropriate for proactive authentications. </a:t>
            </a:r>
          </a:p>
          <a:p>
            <a:r>
              <a:rPr lang="en-US" smtClean="0"/>
              <a:t>Option B – Define key hierarchy. </a:t>
            </a:r>
            <a:r>
              <a:rPr lang="en-US" smtClean="0">
                <a:solidFill>
                  <a:schemeClr val="hlink"/>
                </a:solidFill>
              </a:rPr>
              <a:t>(Do we have to specific Key distribution?)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Number Placeholder 4"/>
          <p:cNvSpPr>
            <a:spLocks noGrp="1"/>
          </p:cNvSpPr>
          <p:nvPr>
            <p:ph type="sldNum" sz="quarter" idx="11"/>
          </p:nvPr>
        </p:nvSpPr>
        <p:spPr>
          <a:noFill/>
        </p:spPr>
        <p:txBody>
          <a:bodyPr/>
          <a:lstStyle/>
          <a:p>
            <a:fld id="{8C06D1CC-34EC-44D6-BF78-B8935476BAED}" type="slidenum">
              <a:rPr lang="en-US" smtClean="0"/>
              <a:pPr/>
              <a:t>2</a:t>
            </a:fld>
            <a:endParaRPr lang="en-US" smtClean="0"/>
          </a:p>
        </p:txBody>
      </p:sp>
      <p:sp>
        <p:nvSpPr>
          <p:cNvPr id="18434"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387E60EA-288D-4127-9A9D-CCC0CEC07FCD}"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5" name="Footer Placeholder 3"/>
          <p:cNvSpPr>
            <a:spLocks noGrp="1"/>
          </p:cNvSpPr>
          <p:nvPr>
            <p:ph type="ftr" sz="quarter" idx="10"/>
          </p:nvPr>
        </p:nvSpPr>
        <p:spPr>
          <a:noFill/>
        </p:spPr>
        <p:txBody>
          <a:bodyPr/>
          <a:lstStyle/>
          <a:p>
            <a:r>
              <a:rPr lang="en-US" smtClean="0"/>
              <a:t>21-09-00xx-00-sec</a:t>
            </a:r>
          </a:p>
        </p:txBody>
      </p:sp>
      <p:sp>
        <p:nvSpPr>
          <p:cNvPr id="18436"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2B404BBD-1165-418A-A517-71A58C240442}" type="slidenum">
              <a:rPr lang="en-US" sz="1400">
                <a:latin typeface="Times" pitchFamily="18" charset="0"/>
              </a:rPr>
              <a:pPr algn="r" eaLnBrk="0" hangingPunct="0">
                <a:lnSpc>
                  <a:spcPct val="90000"/>
                </a:lnSpc>
              </a:pPr>
              <a:t>2</a:t>
            </a:fld>
            <a:endParaRPr lang="en-US" sz="1400">
              <a:latin typeface="Times" pitchFamily="18" charset="0"/>
            </a:endParaRPr>
          </a:p>
        </p:txBody>
      </p:sp>
      <p:sp>
        <p:nvSpPr>
          <p:cNvPr id="18437"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1800" b="1">
                <a:latin typeface="Times" pitchFamily="18" charset="0"/>
                <a:cs typeface="Times New Roman" pitchFamily="18" charset="0"/>
              </a:rPr>
              <a:t>IEEE 802.21 presentation release statements</a:t>
            </a:r>
            <a:endParaRPr lang="en-US" sz="1800">
              <a:latin typeface="Times" pitchFamily="18" charset="0"/>
              <a:cs typeface="Times New Roman" pitchFamily="18" charset="0"/>
            </a:endParaRP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1600">
                <a:latin typeface="Times"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1600">
                <a:cs typeface="Times New Roman" pitchFamily="18" charset="0"/>
              </a:rPr>
              <a:t>’</a:t>
            </a:r>
            <a:r>
              <a:rPr lang="en-US" sz="1600">
                <a:latin typeface="Times" pitchFamily="18" charset="0"/>
                <a:cs typeface="Times New Roman" pitchFamily="18" charset="0"/>
              </a:rPr>
              <a:t>s name any IEEE Standards publication even though it may include portions of this contribution; and at the IEEE</a:t>
            </a:r>
            <a:r>
              <a:rPr lang="en-US" sz="1600">
                <a:cs typeface="Times New Roman" pitchFamily="18" charset="0"/>
              </a:rPr>
              <a:t>’</a:t>
            </a:r>
            <a:r>
              <a:rPr lang="en-US" sz="1600">
                <a:latin typeface="Times" pitchFamily="18"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1600">
                <a:latin typeface="Times" pitchFamily="18" charset="0"/>
                <a:cs typeface="Times New Roman" pitchFamily="18" charset="0"/>
              </a:rPr>
              <a:t>The contributor is familiar with IEEE patent policy, as stated in </a:t>
            </a:r>
            <a:r>
              <a:rPr lang="en-US" sz="1600">
                <a:latin typeface="Times" pitchFamily="18" charset="0"/>
                <a:cs typeface="Times New Roman" pitchFamily="18" charset="0"/>
                <a:hlinkClick r:id="rId3"/>
              </a:rPr>
              <a:t>Section 6 of the IEEE-SA Standards Board bylaws</a:t>
            </a:r>
            <a:r>
              <a:rPr lang="en-US" sz="1600">
                <a:solidFill>
                  <a:srgbClr val="000099"/>
                </a:solidFill>
                <a:latin typeface="Times" pitchFamily="18" charset="0"/>
                <a:cs typeface="Times New Roman" pitchFamily="18" charset="0"/>
              </a:rPr>
              <a:t> </a:t>
            </a:r>
            <a:r>
              <a:rPr lang="en-US" sz="1600">
                <a:latin typeface="Times" pitchFamily="18" charset="0"/>
                <a:cs typeface="Times New Roman" pitchFamily="18" charset="0"/>
              </a:rPr>
              <a:t>&lt;</a:t>
            </a:r>
            <a:r>
              <a:rPr lang="en-US" sz="1600">
                <a:latin typeface="Times" pitchFamily="18" charset="0"/>
                <a:cs typeface="Times New Roman" pitchFamily="18" charset="0"/>
                <a:hlinkClick r:id="rId4"/>
              </a:rPr>
              <a:t>http://standards.ieee.org/guides/bylaws/sect6-7.html#6</a:t>
            </a:r>
            <a:r>
              <a:rPr lang="en-US" sz="1600">
                <a:latin typeface="Times" pitchFamily="18" charset="0"/>
                <a:cs typeface="Times New Roman" pitchFamily="18" charset="0"/>
              </a:rPr>
              <a:t>&gt; and in </a:t>
            </a:r>
            <a:r>
              <a:rPr lang="en-US" sz="1600" i="1">
                <a:latin typeface="Times" pitchFamily="18" charset="0"/>
                <a:cs typeface="Times New Roman" pitchFamily="18" charset="0"/>
              </a:rPr>
              <a:t>Understanding Patent Issues During IEEE Standards Development</a:t>
            </a:r>
            <a:r>
              <a:rPr lang="en-US" sz="1600">
                <a:latin typeface="Times" pitchFamily="18" charset="0"/>
                <a:cs typeface="Times New Roman" pitchFamily="18" charset="0"/>
              </a:rPr>
              <a:t> </a:t>
            </a:r>
            <a:r>
              <a:rPr lang="en-US" sz="1600">
                <a:latin typeface="Times" pitchFamily="18" charset="0"/>
                <a:cs typeface="Times New Roman" pitchFamily="18" charset="0"/>
                <a:hlinkClick r:id="rId5"/>
              </a:rPr>
              <a:t>http://standards.ieee.org/board/pat/faq.pdf</a:t>
            </a:r>
            <a:r>
              <a:rPr lang="en-US" sz="1600">
                <a:latin typeface="Times" pitchFamily="18" charset="0"/>
                <a:cs typeface="Times New Roman" pitchFamily="18" charset="0"/>
              </a:rPr>
              <a:t>&gt;</a:t>
            </a:r>
            <a:r>
              <a:rPr lang="en-US" sz="1600">
                <a:cs typeface="Times New Roman" pitchFamily="18" charset="0"/>
              </a:rPr>
              <a:t> </a:t>
            </a:r>
            <a:endParaRPr lang="en-US" sz="1600">
              <a:latin typeface="Times"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Number Placeholder 4"/>
          <p:cNvSpPr>
            <a:spLocks noGrp="1"/>
          </p:cNvSpPr>
          <p:nvPr>
            <p:ph type="sldNum" sz="quarter" idx="11"/>
          </p:nvPr>
        </p:nvSpPr>
        <p:spPr>
          <a:noFill/>
        </p:spPr>
        <p:txBody>
          <a:bodyPr/>
          <a:lstStyle/>
          <a:p>
            <a:fld id="{B60FDEED-134A-4CA8-8629-ED25738E8304}" type="slidenum">
              <a:rPr lang="en-US" smtClean="0"/>
              <a:pPr/>
              <a:t>3</a:t>
            </a:fld>
            <a:endParaRPr lang="en-US" smtClean="0"/>
          </a:p>
        </p:txBody>
      </p:sp>
      <p:sp>
        <p:nvSpPr>
          <p:cNvPr id="20482"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7B7FC93C-85B6-4C01-BED9-2DD53302DA94}" type="slidenum">
              <a:rPr lang="en-US" sz="1400">
                <a:latin typeface="Times" pitchFamily="18" charset="0"/>
              </a:rPr>
              <a:pPr algn="r" eaLnBrk="0" hangingPunct="0">
                <a:lnSpc>
                  <a:spcPct val="90000"/>
                </a:lnSpc>
              </a:pPr>
              <a:t>3</a:t>
            </a:fld>
            <a:endParaRPr lang="en-US" sz="1400">
              <a:latin typeface="Times" pitchFamily="18" charset="0"/>
            </a:endParaRPr>
          </a:p>
        </p:txBody>
      </p:sp>
      <p:sp>
        <p:nvSpPr>
          <p:cNvPr id="20483" name="Rectangle 2"/>
          <p:cNvSpPr>
            <a:spLocks noGrp="1" noChangeArrowheads="1"/>
          </p:cNvSpPr>
          <p:nvPr>
            <p:ph type="title" idx="4294967295"/>
          </p:nvPr>
        </p:nvSpPr>
        <p:spPr>
          <a:xfrm>
            <a:off x="539750" y="908050"/>
            <a:ext cx="8270875" cy="685800"/>
          </a:xfrm>
        </p:spPr>
        <p:txBody>
          <a:bodyPr/>
          <a:lstStyle/>
          <a:p>
            <a:r>
              <a:rPr lang="en-US" b="0" smtClean="0"/>
              <a:t>Background</a:t>
            </a:r>
          </a:p>
        </p:txBody>
      </p:sp>
      <p:sp>
        <p:nvSpPr>
          <p:cNvPr id="20484" name="Content Placeholder 2"/>
          <p:cNvSpPr>
            <a:spLocks/>
          </p:cNvSpPr>
          <p:nvPr/>
        </p:nvSpPr>
        <p:spPr bwMode="auto">
          <a:xfrm>
            <a:off x="827088" y="1916113"/>
            <a:ext cx="7921625" cy="42656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The proposals received in responding of “802.21a call for proposals” have been discussed in previous 21a meetings. </a:t>
            </a:r>
          </a:p>
          <a:p>
            <a:pPr marL="457200" indent="-457200" defTabSz="762000" eaLnBrk="0" hangingPunct="0">
              <a:lnSpc>
                <a:spcPct val="90000"/>
              </a:lnSpc>
              <a:spcBef>
                <a:spcPct val="40000"/>
              </a:spcBef>
              <a:buClr>
                <a:srgbClr val="0000FF"/>
              </a:buClr>
              <a:buFont typeface="Wingdings" pitchFamily="2" charset="2"/>
              <a:buChar char="§"/>
            </a:pPr>
            <a:r>
              <a:rPr lang="en-US" sz="2000"/>
              <a:t>The proposals are based on different assumptions and with some undefined terminologies. </a:t>
            </a:r>
          </a:p>
          <a:p>
            <a:pPr marL="457200" indent="-457200" defTabSz="762000" eaLnBrk="0" hangingPunct="0">
              <a:lnSpc>
                <a:spcPct val="90000"/>
              </a:lnSpc>
              <a:spcBef>
                <a:spcPct val="40000"/>
              </a:spcBef>
              <a:buClr>
                <a:srgbClr val="0000FF"/>
              </a:buClr>
              <a:buFont typeface="Wingdings" pitchFamily="2" charset="2"/>
              <a:buChar char="§"/>
            </a:pPr>
            <a:r>
              <a:rPr lang="en-US" sz="2000"/>
              <a:t>In order to consider the different proposed solutions based on consistent terminologies and clear assumptions, document #41 summarized them as three main approaches. </a:t>
            </a:r>
          </a:p>
          <a:p>
            <a:pPr marL="457200" indent="-457200" defTabSz="762000" eaLnBrk="0" hangingPunct="0">
              <a:lnSpc>
                <a:spcPct val="90000"/>
              </a:lnSpc>
              <a:spcBef>
                <a:spcPct val="40000"/>
              </a:spcBef>
              <a:buClr>
                <a:srgbClr val="0000FF"/>
              </a:buClr>
              <a:buFont typeface="Wingdings" pitchFamily="2" charset="2"/>
              <a:buChar char="§"/>
            </a:pPr>
            <a:r>
              <a:rPr lang="en-US" sz="2000"/>
              <a:t>This document decouples work item 1 and work item 2 options to understand the issues more clearly. </a:t>
            </a:r>
          </a:p>
          <a:p>
            <a:pPr marL="457200" indent="-457200" defTabSz="762000" eaLnBrk="0" hangingPunct="0">
              <a:lnSpc>
                <a:spcPct val="90000"/>
              </a:lnSpc>
              <a:spcBef>
                <a:spcPct val="40000"/>
              </a:spcBef>
              <a:buClr>
                <a:srgbClr val="0000FF"/>
              </a:buClr>
              <a:buFont typeface="Wingdings" pitchFamily="2" charset="2"/>
              <a:buChar char="§"/>
            </a:pPr>
            <a:r>
              <a:rPr lang="en-US" sz="2000"/>
              <a:t>Based on the analysis and the Feb. 16 conference call discussion, this document summarizes the options for TGa to discuss.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4"/>
          <p:cNvSpPr>
            <a:spLocks noGrp="1"/>
          </p:cNvSpPr>
          <p:nvPr>
            <p:ph type="sldNum" sz="quarter" idx="11"/>
          </p:nvPr>
        </p:nvSpPr>
        <p:spPr>
          <a:noFill/>
        </p:spPr>
        <p:txBody>
          <a:bodyPr/>
          <a:lstStyle/>
          <a:p>
            <a:fld id="{6064B2E4-8736-402A-8FAD-FF8D5221703F}" type="slidenum">
              <a:rPr lang="en-US" smtClean="0"/>
              <a:pPr/>
              <a:t>4</a:t>
            </a:fld>
            <a:endParaRPr lang="en-US" smtClean="0"/>
          </a:p>
        </p:txBody>
      </p:sp>
      <p:sp>
        <p:nvSpPr>
          <p:cNvPr id="21506" name="Rectangle 31"/>
          <p:cNvSpPr>
            <a:spLocks noChangeArrowheads="1"/>
          </p:cNvSpPr>
          <p:nvPr/>
        </p:nvSpPr>
        <p:spPr bwMode="auto">
          <a:xfrm>
            <a:off x="457200" y="304800"/>
            <a:ext cx="8229600" cy="1143000"/>
          </a:xfrm>
          <a:prstGeom prst="rect">
            <a:avLst/>
          </a:prstGeom>
          <a:noFill/>
          <a:ln w="9525">
            <a:noFill/>
            <a:miter lim="800000"/>
            <a:headEnd/>
            <a:tailEnd/>
          </a:ln>
        </p:spPr>
        <p:txBody>
          <a:bodyPr anchor="ctr"/>
          <a:lstStyle/>
          <a:p>
            <a:pPr algn="ctr" defTabSz="762000" eaLnBrk="0" hangingPunct="0">
              <a:lnSpc>
                <a:spcPct val="90000"/>
              </a:lnSpc>
            </a:pPr>
            <a:r>
              <a:rPr lang="en-US" b="1"/>
              <a:t>Summary of Proposed Solutions - Work Item 2</a:t>
            </a:r>
          </a:p>
        </p:txBody>
      </p:sp>
      <p:grpSp>
        <p:nvGrpSpPr>
          <p:cNvPr id="21536" name="Group 32"/>
          <p:cNvGrpSpPr>
            <a:grpSpLocks/>
          </p:cNvGrpSpPr>
          <p:nvPr/>
        </p:nvGrpSpPr>
        <p:grpSpPr bwMode="auto">
          <a:xfrm>
            <a:off x="395288" y="1412875"/>
            <a:ext cx="7848600" cy="4608513"/>
            <a:chOff x="385" y="799"/>
            <a:chExt cx="4944" cy="2903"/>
          </a:xfrm>
        </p:grpSpPr>
        <p:sp>
          <p:nvSpPr>
            <p:cNvPr id="21508" name="Text Box 69"/>
            <p:cNvSpPr txBox="1">
              <a:spLocks noChangeArrowheads="1"/>
            </p:cNvSpPr>
            <p:nvPr/>
          </p:nvSpPr>
          <p:spPr bwMode="auto">
            <a:xfrm>
              <a:off x="385" y="2251"/>
              <a:ext cx="1315" cy="294"/>
            </a:xfrm>
            <a:prstGeom prst="rect">
              <a:avLst/>
            </a:prstGeom>
            <a:noFill/>
            <a:ln w="9525">
              <a:solidFill>
                <a:schemeClr val="tx1"/>
              </a:solidFill>
              <a:miter lim="800000"/>
              <a:headEnd/>
              <a:tailEnd/>
            </a:ln>
          </p:spPr>
          <p:txBody>
            <a:bodyPr>
              <a:spAutoFit/>
            </a:bodyPr>
            <a:lstStyle/>
            <a:p>
              <a:pPr algn="ctr">
                <a:spcBef>
                  <a:spcPct val="50000"/>
                </a:spcBef>
              </a:pPr>
              <a:r>
                <a:rPr lang="en-US" sz="1200"/>
                <a:t>Work Item 2 – Protect MIH Service </a:t>
              </a:r>
            </a:p>
          </p:txBody>
        </p:sp>
        <p:sp>
          <p:nvSpPr>
            <p:cNvPr id="21509" name="Text Box 70"/>
            <p:cNvSpPr txBox="1">
              <a:spLocks noChangeArrowheads="1"/>
            </p:cNvSpPr>
            <p:nvPr/>
          </p:nvSpPr>
          <p:spPr bwMode="auto">
            <a:xfrm>
              <a:off x="2245" y="1570"/>
              <a:ext cx="1043" cy="294"/>
            </a:xfrm>
            <a:prstGeom prst="rect">
              <a:avLst/>
            </a:prstGeom>
            <a:noFill/>
            <a:ln w="9525">
              <a:solidFill>
                <a:schemeClr val="tx1"/>
              </a:solidFill>
              <a:miter lim="800000"/>
              <a:headEnd/>
              <a:tailEnd/>
            </a:ln>
          </p:spPr>
          <p:txBody>
            <a:bodyPr>
              <a:spAutoFit/>
            </a:bodyPr>
            <a:lstStyle/>
            <a:p>
              <a:pPr>
                <a:spcBef>
                  <a:spcPct val="50000"/>
                </a:spcBef>
              </a:pPr>
              <a:r>
                <a:rPr lang="en-US" sz="1200"/>
                <a:t>I. Non MIH specific Protection </a:t>
              </a:r>
            </a:p>
          </p:txBody>
        </p:sp>
        <p:sp>
          <p:nvSpPr>
            <p:cNvPr id="21510" name="Text Box 71"/>
            <p:cNvSpPr txBox="1">
              <a:spLocks noChangeArrowheads="1"/>
            </p:cNvSpPr>
            <p:nvPr/>
          </p:nvSpPr>
          <p:spPr bwMode="auto">
            <a:xfrm>
              <a:off x="2245" y="3158"/>
              <a:ext cx="1043" cy="409"/>
            </a:xfrm>
            <a:prstGeom prst="rect">
              <a:avLst/>
            </a:prstGeom>
            <a:noFill/>
            <a:ln w="9525">
              <a:solidFill>
                <a:schemeClr val="tx1"/>
              </a:solidFill>
              <a:miter lim="800000"/>
              <a:headEnd/>
              <a:tailEnd/>
            </a:ln>
          </p:spPr>
          <p:txBody>
            <a:bodyPr>
              <a:spAutoFit/>
            </a:bodyPr>
            <a:lstStyle/>
            <a:p>
              <a:pPr>
                <a:spcBef>
                  <a:spcPct val="50000"/>
                </a:spcBef>
              </a:pPr>
              <a:r>
                <a:rPr lang="en-US" sz="1200"/>
                <a:t>III. EAP –Authentication and Key establishment</a:t>
              </a:r>
            </a:p>
          </p:txBody>
        </p:sp>
        <p:sp>
          <p:nvSpPr>
            <p:cNvPr id="21511" name="Line 75"/>
            <p:cNvSpPr>
              <a:spLocks noChangeShapeType="1"/>
            </p:cNvSpPr>
            <p:nvPr/>
          </p:nvSpPr>
          <p:spPr bwMode="auto">
            <a:xfrm flipH="1">
              <a:off x="2018" y="1706"/>
              <a:ext cx="14" cy="1633"/>
            </a:xfrm>
            <a:prstGeom prst="line">
              <a:avLst/>
            </a:prstGeom>
            <a:noFill/>
            <a:ln w="9525">
              <a:solidFill>
                <a:schemeClr val="tx1"/>
              </a:solidFill>
              <a:round/>
              <a:headEnd/>
              <a:tailEnd/>
            </a:ln>
          </p:spPr>
          <p:txBody>
            <a:bodyPr/>
            <a:lstStyle/>
            <a:p>
              <a:endParaRPr lang="en-US"/>
            </a:p>
          </p:txBody>
        </p:sp>
        <p:sp>
          <p:nvSpPr>
            <p:cNvPr id="21512" name="Line 76"/>
            <p:cNvSpPr>
              <a:spLocks noChangeShapeType="1"/>
            </p:cNvSpPr>
            <p:nvPr/>
          </p:nvSpPr>
          <p:spPr bwMode="auto">
            <a:xfrm>
              <a:off x="2018" y="1706"/>
              <a:ext cx="240" cy="0"/>
            </a:xfrm>
            <a:prstGeom prst="line">
              <a:avLst/>
            </a:prstGeom>
            <a:noFill/>
            <a:ln w="9525">
              <a:solidFill>
                <a:schemeClr val="tx1"/>
              </a:solidFill>
              <a:round/>
              <a:headEnd/>
              <a:tailEnd type="triangle" w="med" len="med"/>
            </a:ln>
          </p:spPr>
          <p:txBody>
            <a:bodyPr/>
            <a:lstStyle/>
            <a:p>
              <a:endParaRPr lang="en-US"/>
            </a:p>
          </p:txBody>
        </p:sp>
        <p:sp>
          <p:nvSpPr>
            <p:cNvPr id="21513" name="Line 77"/>
            <p:cNvSpPr>
              <a:spLocks noChangeShapeType="1"/>
            </p:cNvSpPr>
            <p:nvPr/>
          </p:nvSpPr>
          <p:spPr bwMode="auto">
            <a:xfrm flipV="1">
              <a:off x="2018" y="3339"/>
              <a:ext cx="227" cy="8"/>
            </a:xfrm>
            <a:prstGeom prst="line">
              <a:avLst/>
            </a:prstGeom>
            <a:noFill/>
            <a:ln w="9525">
              <a:solidFill>
                <a:schemeClr val="tx1"/>
              </a:solidFill>
              <a:round/>
              <a:headEnd/>
              <a:tailEnd type="triangle" w="med" len="med"/>
            </a:ln>
          </p:spPr>
          <p:txBody>
            <a:bodyPr/>
            <a:lstStyle/>
            <a:p>
              <a:endParaRPr lang="en-US"/>
            </a:p>
          </p:txBody>
        </p:sp>
        <p:sp>
          <p:nvSpPr>
            <p:cNvPr id="21514" name="Text Box 72"/>
            <p:cNvSpPr txBox="1">
              <a:spLocks noChangeArrowheads="1"/>
            </p:cNvSpPr>
            <p:nvPr/>
          </p:nvSpPr>
          <p:spPr bwMode="auto">
            <a:xfrm>
              <a:off x="3742" y="1071"/>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1.Protect through IPsec </a:t>
              </a:r>
            </a:p>
          </p:txBody>
        </p:sp>
        <p:sp>
          <p:nvSpPr>
            <p:cNvPr id="21515" name="Text Box 73"/>
            <p:cNvSpPr txBox="1">
              <a:spLocks noChangeArrowheads="1"/>
            </p:cNvSpPr>
            <p:nvPr/>
          </p:nvSpPr>
          <p:spPr bwMode="auto">
            <a:xfrm>
              <a:off x="3696" y="2115"/>
              <a:ext cx="1451" cy="294"/>
            </a:xfrm>
            <a:prstGeom prst="rect">
              <a:avLst/>
            </a:prstGeom>
            <a:noFill/>
            <a:ln w="9525">
              <a:solidFill>
                <a:schemeClr val="tx1"/>
              </a:solidFill>
              <a:miter lim="800000"/>
              <a:headEnd/>
              <a:tailEnd/>
            </a:ln>
          </p:spPr>
          <p:txBody>
            <a:bodyPr>
              <a:spAutoFit/>
            </a:bodyPr>
            <a:lstStyle/>
            <a:p>
              <a:pPr>
                <a:spcBef>
                  <a:spcPct val="50000"/>
                </a:spcBef>
              </a:pPr>
              <a:r>
                <a:rPr lang="en-US" sz="1200"/>
                <a:t>3.Protect through media specific L2 protocol e.g. 802.11</a:t>
              </a:r>
            </a:p>
          </p:txBody>
        </p:sp>
        <p:sp>
          <p:nvSpPr>
            <p:cNvPr id="21516" name="Line 78"/>
            <p:cNvSpPr>
              <a:spLocks noChangeShapeType="1"/>
            </p:cNvSpPr>
            <p:nvPr/>
          </p:nvSpPr>
          <p:spPr bwMode="auto">
            <a:xfrm>
              <a:off x="3288" y="1751"/>
              <a:ext cx="182" cy="0"/>
            </a:xfrm>
            <a:prstGeom prst="line">
              <a:avLst/>
            </a:prstGeom>
            <a:noFill/>
            <a:ln w="9525">
              <a:solidFill>
                <a:schemeClr val="tx1"/>
              </a:solidFill>
              <a:round/>
              <a:headEnd/>
              <a:tailEnd/>
            </a:ln>
          </p:spPr>
          <p:txBody>
            <a:bodyPr/>
            <a:lstStyle/>
            <a:p>
              <a:endParaRPr lang="en-US"/>
            </a:p>
          </p:txBody>
        </p:sp>
        <p:sp>
          <p:nvSpPr>
            <p:cNvPr id="21517" name="Line 79"/>
            <p:cNvSpPr>
              <a:spLocks noChangeShapeType="1"/>
            </p:cNvSpPr>
            <p:nvPr/>
          </p:nvSpPr>
          <p:spPr bwMode="auto">
            <a:xfrm>
              <a:off x="3470" y="1162"/>
              <a:ext cx="0" cy="1134"/>
            </a:xfrm>
            <a:prstGeom prst="line">
              <a:avLst/>
            </a:prstGeom>
            <a:noFill/>
            <a:ln w="9525">
              <a:solidFill>
                <a:schemeClr val="tx1"/>
              </a:solidFill>
              <a:round/>
              <a:headEnd/>
              <a:tailEnd/>
            </a:ln>
          </p:spPr>
          <p:txBody>
            <a:bodyPr/>
            <a:lstStyle/>
            <a:p>
              <a:endParaRPr lang="en-US"/>
            </a:p>
          </p:txBody>
        </p:sp>
        <p:sp>
          <p:nvSpPr>
            <p:cNvPr id="21518" name="Line 80"/>
            <p:cNvSpPr>
              <a:spLocks noChangeShapeType="1"/>
            </p:cNvSpPr>
            <p:nvPr/>
          </p:nvSpPr>
          <p:spPr bwMode="auto">
            <a:xfrm>
              <a:off x="3470" y="1162"/>
              <a:ext cx="272" cy="0"/>
            </a:xfrm>
            <a:prstGeom prst="line">
              <a:avLst/>
            </a:prstGeom>
            <a:noFill/>
            <a:ln w="9525">
              <a:solidFill>
                <a:schemeClr val="tx1"/>
              </a:solidFill>
              <a:round/>
              <a:headEnd/>
              <a:tailEnd type="triangle" w="med" len="med"/>
            </a:ln>
          </p:spPr>
          <p:txBody>
            <a:bodyPr/>
            <a:lstStyle/>
            <a:p>
              <a:endParaRPr lang="en-US"/>
            </a:p>
          </p:txBody>
        </p:sp>
        <p:sp>
          <p:nvSpPr>
            <p:cNvPr id="21519" name="Line 81"/>
            <p:cNvSpPr>
              <a:spLocks noChangeShapeType="1"/>
            </p:cNvSpPr>
            <p:nvPr/>
          </p:nvSpPr>
          <p:spPr bwMode="auto">
            <a:xfrm>
              <a:off x="3470" y="2296"/>
              <a:ext cx="226" cy="0"/>
            </a:xfrm>
            <a:prstGeom prst="line">
              <a:avLst/>
            </a:prstGeom>
            <a:noFill/>
            <a:ln w="9525">
              <a:solidFill>
                <a:schemeClr val="tx1"/>
              </a:solidFill>
              <a:round/>
              <a:headEnd/>
              <a:tailEnd type="triangle" w="med" len="med"/>
            </a:ln>
          </p:spPr>
          <p:txBody>
            <a:bodyPr/>
            <a:lstStyle/>
            <a:p>
              <a:endParaRPr lang="en-US"/>
            </a:p>
          </p:txBody>
        </p:sp>
        <p:sp>
          <p:nvSpPr>
            <p:cNvPr id="21520" name="Text Box 83"/>
            <p:cNvSpPr txBox="1">
              <a:spLocks noChangeArrowheads="1"/>
            </p:cNvSpPr>
            <p:nvPr/>
          </p:nvSpPr>
          <p:spPr bwMode="auto">
            <a:xfrm>
              <a:off x="3515" y="3294"/>
              <a:ext cx="1104" cy="179"/>
            </a:xfrm>
            <a:prstGeom prst="rect">
              <a:avLst/>
            </a:prstGeom>
            <a:noFill/>
            <a:ln w="9525">
              <a:solidFill>
                <a:schemeClr val="tx1"/>
              </a:solidFill>
              <a:miter lim="800000"/>
              <a:headEnd/>
              <a:tailEnd/>
            </a:ln>
          </p:spPr>
          <p:txBody>
            <a:bodyPr>
              <a:spAutoFit/>
            </a:bodyPr>
            <a:lstStyle/>
            <a:p>
              <a:pPr>
                <a:spcBef>
                  <a:spcPct val="50000"/>
                </a:spcBef>
              </a:pPr>
              <a:r>
                <a:rPr lang="en-US" sz="1200"/>
                <a:t>1.Protect at MIH layer</a:t>
              </a:r>
            </a:p>
          </p:txBody>
        </p:sp>
        <p:sp>
          <p:nvSpPr>
            <p:cNvPr id="21521" name="Text Box 90"/>
            <p:cNvSpPr txBox="1">
              <a:spLocks noChangeArrowheads="1"/>
            </p:cNvSpPr>
            <p:nvPr/>
          </p:nvSpPr>
          <p:spPr bwMode="auto">
            <a:xfrm>
              <a:off x="2245" y="2659"/>
              <a:ext cx="2359" cy="179"/>
            </a:xfrm>
            <a:prstGeom prst="rect">
              <a:avLst/>
            </a:prstGeom>
            <a:noFill/>
            <a:ln w="9525">
              <a:solidFill>
                <a:schemeClr val="tx1"/>
              </a:solidFill>
              <a:miter lim="800000"/>
              <a:headEnd/>
              <a:tailEnd/>
            </a:ln>
          </p:spPr>
          <p:txBody>
            <a:bodyPr>
              <a:spAutoFit/>
            </a:bodyPr>
            <a:lstStyle/>
            <a:p>
              <a:pPr>
                <a:spcBef>
                  <a:spcPct val="50000"/>
                </a:spcBef>
              </a:pPr>
              <a:r>
                <a:rPr lang="en-US" sz="1200"/>
                <a:t>II. Protect through (D)TLS – (D) TLS over MIH</a:t>
              </a:r>
            </a:p>
          </p:txBody>
        </p:sp>
        <p:sp>
          <p:nvSpPr>
            <p:cNvPr id="21522" name="Line 91"/>
            <p:cNvSpPr>
              <a:spLocks noChangeShapeType="1"/>
            </p:cNvSpPr>
            <p:nvPr/>
          </p:nvSpPr>
          <p:spPr bwMode="auto">
            <a:xfrm>
              <a:off x="2018" y="2750"/>
              <a:ext cx="227" cy="0"/>
            </a:xfrm>
            <a:prstGeom prst="line">
              <a:avLst/>
            </a:prstGeom>
            <a:noFill/>
            <a:ln w="9525">
              <a:solidFill>
                <a:schemeClr val="tx1"/>
              </a:solidFill>
              <a:round/>
              <a:headEnd/>
              <a:tailEnd type="triangle" w="med" len="med"/>
            </a:ln>
          </p:spPr>
          <p:txBody>
            <a:bodyPr/>
            <a:lstStyle/>
            <a:p>
              <a:endParaRPr lang="en-US"/>
            </a:p>
          </p:txBody>
        </p:sp>
        <p:sp>
          <p:nvSpPr>
            <p:cNvPr id="21523" name="Line 96"/>
            <p:cNvSpPr>
              <a:spLocks noChangeShapeType="1"/>
            </p:cNvSpPr>
            <p:nvPr/>
          </p:nvSpPr>
          <p:spPr bwMode="auto">
            <a:xfrm>
              <a:off x="3288" y="3385"/>
              <a:ext cx="226" cy="0"/>
            </a:xfrm>
            <a:prstGeom prst="line">
              <a:avLst/>
            </a:prstGeom>
            <a:noFill/>
            <a:ln w="9525">
              <a:solidFill>
                <a:schemeClr val="tx1"/>
              </a:solidFill>
              <a:round/>
              <a:headEnd/>
              <a:tailEnd type="triangle" w="med" len="med"/>
            </a:ln>
          </p:spPr>
          <p:txBody>
            <a:bodyPr/>
            <a:lstStyle/>
            <a:p>
              <a:endParaRPr lang="en-US"/>
            </a:p>
          </p:txBody>
        </p:sp>
        <p:sp>
          <p:nvSpPr>
            <p:cNvPr id="21526" name="Line 25"/>
            <p:cNvSpPr>
              <a:spLocks noChangeShapeType="1"/>
            </p:cNvSpPr>
            <p:nvPr/>
          </p:nvSpPr>
          <p:spPr bwMode="auto">
            <a:xfrm>
              <a:off x="3470" y="1480"/>
              <a:ext cx="272" cy="0"/>
            </a:xfrm>
            <a:prstGeom prst="line">
              <a:avLst/>
            </a:prstGeom>
            <a:noFill/>
            <a:ln w="9525">
              <a:solidFill>
                <a:schemeClr val="tx1"/>
              </a:solidFill>
              <a:round/>
              <a:headEnd/>
              <a:tailEnd type="triangle" w="med" len="med"/>
            </a:ln>
          </p:spPr>
          <p:txBody>
            <a:bodyPr/>
            <a:lstStyle/>
            <a:p>
              <a:endParaRPr lang="en-US"/>
            </a:p>
          </p:txBody>
        </p:sp>
        <p:sp>
          <p:nvSpPr>
            <p:cNvPr id="21527" name="Text Box 72"/>
            <p:cNvSpPr txBox="1">
              <a:spLocks noChangeArrowheads="1"/>
            </p:cNvSpPr>
            <p:nvPr/>
          </p:nvSpPr>
          <p:spPr bwMode="auto">
            <a:xfrm>
              <a:off x="3742" y="1389"/>
              <a:ext cx="1088" cy="179"/>
            </a:xfrm>
            <a:prstGeom prst="rect">
              <a:avLst/>
            </a:prstGeom>
            <a:noFill/>
            <a:ln w="9525">
              <a:solidFill>
                <a:schemeClr val="tx1"/>
              </a:solidFill>
              <a:miter lim="800000"/>
              <a:headEnd/>
              <a:tailEnd/>
            </a:ln>
          </p:spPr>
          <p:txBody>
            <a:bodyPr>
              <a:spAutoFit/>
            </a:bodyPr>
            <a:lstStyle/>
            <a:p>
              <a:pPr>
                <a:spcBef>
                  <a:spcPct val="50000"/>
                </a:spcBef>
              </a:pPr>
              <a:r>
                <a:rPr lang="en-US" sz="1200"/>
                <a:t>2.Protect through TLS </a:t>
              </a:r>
            </a:p>
          </p:txBody>
        </p:sp>
        <p:sp>
          <p:nvSpPr>
            <p:cNvPr id="21529" name="Rectangle 25"/>
            <p:cNvSpPr>
              <a:spLocks noChangeArrowheads="1"/>
            </p:cNvSpPr>
            <p:nvPr/>
          </p:nvSpPr>
          <p:spPr bwMode="auto">
            <a:xfrm>
              <a:off x="3560" y="799"/>
              <a:ext cx="1588" cy="907"/>
            </a:xfrm>
            <a:prstGeom prst="rect">
              <a:avLst/>
            </a:prstGeom>
            <a:noFill/>
            <a:ln w="9525">
              <a:solidFill>
                <a:schemeClr val="hlink"/>
              </a:solidFill>
              <a:prstDash val="dash"/>
              <a:miter lim="800000"/>
              <a:headEnd/>
              <a:tailEnd/>
            </a:ln>
            <a:effectLst/>
          </p:spPr>
          <p:txBody>
            <a:bodyPr wrap="none" anchor="ctr"/>
            <a:lstStyle/>
            <a:p>
              <a:pPr algn="ctr"/>
              <a:endParaRPr lang="en-US">
                <a:solidFill>
                  <a:schemeClr val="hlink"/>
                </a:solidFill>
              </a:endParaRPr>
            </a:p>
          </p:txBody>
        </p:sp>
        <p:sp>
          <p:nvSpPr>
            <p:cNvPr id="21530" name="Text Box 26"/>
            <p:cNvSpPr txBox="1">
              <a:spLocks noChangeArrowheads="1"/>
            </p:cNvSpPr>
            <p:nvPr/>
          </p:nvSpPr>
          <p:spPr bwMode="auto">
            <a:xfrm>
              <a:off x="3651" y="845"/>
              <a:ext cx="1406" cy="173"/>
            </a:xfrm>
            <a:prstGeom prst="rect">
              <a:avLst/>
            </a:prstGeom>
            <a:noFill/>
            <a:ln w="9525">
              <a:noFill/>
              <a:miter lim="800000"/>
              <a:headEnd/>
              <a:tailEnd/>
            </a:ln>
            <a:effectLst/>
          </p:spPr>
          <p:txBody>
            <a:bodyPr>
              <a:spAutoFit/>
            </a:bodyPr>
            <a:lstStyle/>
            <a:p>
              <a:pPr>
                <a:spcBef>
                  <a:spcPct val="50000"/>
                </a:spcBef>
              </a:pPr>
              <a:r>
                <a:rPr lang="en-US" sz="1200">
                  <a:solidFill>
                    <a:schemeClr val="hlink"/>
                  </a:solidFill>
                </a:rPr>
                <a:t>MIH is carried over L3</a:t>
              </a:r>
            </a:p>
          </p:txBody>
        </p:sp>
        <p:sp>
          <p:nvSpPr>
            <p:cNvPr id="21531" name="Line 27"/>
            <p:cNvSpPr>
              <a:spLocks noChangeShapeType="1"/>
            </p:cNvSpPr>
            <p:nvPr/>
          </p:nvSpPr>
          <p:spPr bwMode="auto">
            <a:xfrm>
              <a:off x="1701" y="2387"/>
              <a:ext cx="317" cy="0"/>
            </a:xfrm>
            <a:prstGeom prst="line">
              <a:avLst/>
            </a:prstGeom>
            <a:noFill/>
            <a:ln w="9525">
              <a:solidFill>
                <a:schemeClr val="tx1"/>
              </a:solidFill>
              <a:round/>
              <a:headEnd/>
              <a:tailEnd/>
            </a:ln>
            <a:effectLst/>
          </p:spPr>
          <p:txBody>
            <a:bodyPr/>
            <a:lstStyle/>
            <a:p>
              <a:endParaRPr lang="en-US"/>
            </a:p>
          </p:txBody>
        </p:sp>
        <p:sp>
          <p:nvSpPr>
            <p:cNvPr id="21532" name="Rectangle 28"/>
            <p:cNvSpPr>
              <a:spLocks noChangeArrowheads="1"/>
            </p:cNvSpPr>
            <p:nvPr/>
          </p:nvSpPr>
          <p:spPr bwMode="auto">
            <a:xfrm>
              <a:off x="3560" y="1888"/>
              <a:ext cx="1724" cy="590"/>
            </a:xfrm>
            <a:prstGeom prst="rect">
              <a:avLst/>
            </a:prstGeom>
            <a:noFill/>
            <a:ln w="9525">
              <a:solidFill>
                <a:schemeClr val="hlink"/>
              </a:solidFill>
              <a:prstDash val="dash"/>
              <a:miter lim="800000"/>
              <a:headEnd/>
              <a:tailEnd/>
            </a:ln>
            <a:effectLst/>
          </p:spPr>
          <p:txBody>
            <a:bodyPr wrap="none" anchor="ctr"/>
            <a:lstStyle/>
            <a:p>
              <a:endParaRPr lang="en-US"/>
            </a:p>
          </p:txBody>
        </p:sp>
        <p:sp>
          <p:nvSpPr>
            <p:cNvPr id="21533" name="Text Box 29"/>
            <p:cNvSpPr txBox="1">
              <a:spLocks noChangeArrowheads="1"/>
            </p:cNvSpPr>
            <p:nvPr/>
          </p:nvSpPr>
          <p:spPr bwMode="auto">
            <a:xfrm>
              <a:off x="3651" y="1888"/>
              <a:ext cx="1406" cy="173"/>
            </a:xfrm>
            <a:prstGeom prst="rect">
              <a:avLst/>
            </a:prstGeom>
            <a:noFill/>
            <a:ln w="9525">
              <a:noFill/>
              <a:miter lim="800000"/>
              <a:headEnd/>
              <a:tailEnd/>
            </a:ln>
            <a:effectLst/>
          </p:spPr>
          <p:txBody>
            <a:bodyPr>
              <a:spAutoFit/>
            </a:bodyPr>
            <a:lstStyle/>
            <a:p>
              <a:pPr>
                <a:spcBef>
                  <a:spcPct val="50000"/>
                </a:spcBef>
              </a:pPr>
              <a:r>
                <a:rPr lang="en-US" sz="1200">
                  <a:solidFill>
                    <a:schemeClr val="hlink"/>
                  </a:solidFill>
                </a:rPr>
                <a:t>MIH is carried over L2</a:t>
              </a:r>
            </a:p>
          </p:txBody>
        </p:sp>
        <p:sp>
          <p:nvSpPr>
            <p:cNvPr id="21534" name="Rectangle 30"/>
            <p:cNvSpPr>
              <a:spLocks noChangeArrowheads="1"/>
            </p:cNvSpPr>
            <p:nvPr/>
          </p:nvSpPr>
          <p:spPr bwMode="auto">
            <a:xfrm>
              <a:off x="2109" y="2568"/>
              <a:ext cx="3220" cy="1134"/>
            </a:xfrm>
            <a:prstGeom prst="rect">
              <a:avLst/>
            </a:prstGeom>
            <a:noFill/>
            <a:ln w="9525">
              <a:solidFill>
                <a:schemeClr val="hlink"/>
              </a:solidFill>
              <a:prstDash val="dash"/>
              <a:miter lim="800000"/>
              <a:headEnd/>
              <a:tailEnd/>
            </a:ln>
            <a:effectLst/>
          </p:spPr>
          <p:txBody>
            <a:bodyPr wrap="none" anchor="ctr"/>
            <a:lstStyle/>
            <a:p>
              <a:endParaRPr lang="en-US"/>
            </a:p>
          </p:txBody>
        </p:sp>
        <p:sp>
          <p:nvSpPr>
            <p:cNvPr id="21535" name="Text Box 31"/>
            <p:cNvSpPr txBox="1">
              <a:spLocks noChangeArrowheads="1"/>
            </p:cNvSpPr>
            <p:nvPr/>
          </p:nvSpPr>
          <p:spPr bwMode="auto">
            <a:xfrm>
              <a:off x="3515" y="2976"/>
              <a:ext cx="1678" cy="173"/>
            </a:xfrm>
            <a:prstGeom prst="rect">
              <a:avLst/>
            </a:prstGeom>
            <a:noFill/>
            <a:ln w="9525">
              <a:noFill/>
              <a:miter lim="800000"/>
              <a:headEnd/>
              <a:tailEnd/>
            </a:ln>
            <a:effectLst/>
          </p:spPr>
          <p:txBody>
            <a:bodyPr>
              <a:spAutoFit/>
            </a:bodyPr>
            <a:lstStyle/>
            <a:p>
              <a:pPr algn="r">
                <a:spcBef>
                  <a:spcPct val="50000"/>
                </a:spcBef>
              </a:pPr>
              <a:r>
                <a:rPr lang="en-US" sz="1200"/>
                <a:t>MIH Specific protection</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Number Placeholder 4"/>
          <p:cNvSpPr>
            <a:spLocks noGrp="1"/>
          </p:cNvSpPr>
          <p:nvPr>
            <p:ph type="sldNum" sz="quarter" idx="11"/>
          </p:nvPr>
        </p:nvSpPr>
        <p:spPr>
          <a:noFill/>
        </p:spPr>
        <p:txBody>
          <a:bodyPr/>
          <a:lstStyle/>
          <a:p>
            <a:fld id="{88AE8E81-3EF4-47A0-825F-145F8FD9E090}" type="slidenum">
              <a:rPr lang="en-US" smtClean="0"/>
              <a:pPr/>
              <a:t>5</a:t>
            </a:fld>
            <a:endParaRPr lang="en-US" smtClean="0"/>
          </a:p>
        </p:txBody>
      </p:sp>
      <p:sp>
        <p:nvSpPr>
          <p:cNvPr id="22530"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I.1: Protection through IPsec</a:t>
            </a:r>
          </a:p>
        </p:txBody>
      </p:sp>
      <p:sp>
        <p:nvSpPr>
          <p:cNvPr id="22531" name="Content Placeholder 2"/>
          <p:cNvSpPr>
            <a:spLocks/>
          </p:cNvSpPr>
          <p:nvPr/>
        </p:nvSpPr>
        <p:spPr bwMode="auto">
          <a:xfrm>
            <a:off x="611188" y="1700213"/>
            <a:ext cx="4681537" cy="4481512"/>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2000"/>
              <a:t>MIH is carried over L3 – IPsec. </a:t>
            </a:r>
          </a:p>
          <a:p>
            <a:pPr marL="742950" lvl="1" indent="-285750" defTabSz="762000" eaLnBrk="0" hangingPunct="0">
              <a:lnSpc>
                <a:spcPct val="90000"/>
              </a:lnSpc>
              <a:spcBef>
                <a:spcPct val="40000"/>
              </a:spcBef>
              <a:buClr>
                <a:srgbClr val="0000FF"/>
              </a:buClr>
              <a:buFont typeface="Wingdings" pitchFamily="2" charset="2"/>
              <a:buChar char="§"/>
            </a:pPr>
            <a:r>
              <a:rPr lang="en-US" sz="2000"/>
              <a:t>IP packets between MN and PoS are protected through IPsec. The IPsec security associations may be established through IKE. MN and PoS are considered as two IP nodes.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protection is not MIH specific.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IKE to set up may heavy weight.</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grpSp>
        <p:nvGrpSpPr>
          <p:cNvPr id="22532" name="Group 24"/>
          <p:cNvGrpSpPr>
            <a:grpSpLocks/>
          </p:cNvGrpSpPr>
          <p:nvPr/>
        </p:nvGrpSpPr>
        <p:grpSpPr bwMode="auto">
          <a:xfrm>
            <a:off x="5076825" y="4365625"/>
            <a:ext cx="3124200" cy="1816100"/>
            <a:chOff x="3424" y="1253"/>
            <a:chExt cx="1968" cy="1144"/>
          </a:xfrm>
        </p:grpSpPr>
        <p:sp>
          <p:nvSpPr>
            <p:cNvPr id="22533"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2534"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2535"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2536"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2537"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IPsec</a:t>
              </a:r>
            </a:p>
          </p:txBody>
        </p:sp>
        <p:sp>
          <p:nvSpPr>
            <p:cNvPr id="22538"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2539"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4"/>
          <p:cNvSpPr>
            <a:spLocks noGrp="1"/>
          </p:cNvSpPr>
          <p:nvPr>
            <p:ph type="sldNum" sz="quarter" idx="11"/>
          </p:nvPr>
        </p:nvSpPr>
        <p:spPr>
          <a:noFill/>
        </p:spPr>
        <p:txBody>
          <a:bodyPr/>
          <a:lstStyle/>
          <a:p>
            <a:fld id="{4D878ABA-A5EF-4BDA-A33B-639C2D801DE3}" type="slidenum">
              <a:rPr lang="en-US" smtClean="0"/>
              <a:pPr/>
              <a:t>6</a:t>
            </a:fld>
            <a:endParaRPr lang="en-US" smtClean="0"/>
          </a:p>
        </p:txBody>
      </p:sp>
      <p:sp>
        <p:nvSpPr>
          <p:cNvPr id="23554"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I.2: Protection through TLS</a:t>
            </a:r>
          </a:p>
        </p:txBody>
      </p:sp>
      <p:sp>
        <p:nvSpPr>
          <p:cNvPr id="23555" name="Content Placeholder 2"/>
          <p:cNvSpPr>
            <a:spLocks/>
          </p:cNvSpPr>
          <p:nvPr/>
        </p:nvSpPr>
        <p:spPr bwMode="auto">
          <a:xfrm>
            <a:off x="611188" y="1773238"/>
            <a:ext cx="4608512"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a:t>MIH is carried over </a:t>
            </a:r>
            <a:r>
              <a:rPr lang="en-US" sz="2000"/>
              <a:t>L3 – TLS  </a:t>
            </a:r>
          </a:p>
          <a:p>
            <a:pPr marL="742950" lvl="1" indent="-285750" defTabSz="762000" eaLnBrk="0" hangingPunct="0">
              <a:lnSpc>
                <a:spcPct val="90000"/>
              </a:lnSpc>
              <a:spcBef>
                <a:spcPct val="40000"/>
              </a:spcBef>
              <a:buClr>
                <a:srgbClr val="0000FF"/>
              </a:buClr>
              <a:buFont typeface="Wingdings" pitchFamily="2" charset="2"/>
              <a:buChar char="§"/>
            </a:pPr>
            <a:r>
              <a:rPr lang="en-US" sz="2000"/>
              <a:t>MIH messages between MN and PoS are protected through TLS. The credential used for authentication is either PSK or Certificate </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not MIH specific and may not be end to end protection.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May need new port assignment </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grpSp>
        <p:nvGrpSpPr>
          <p:cNvPr id="23556" name="Group 24"/>
          <p:cNvGrpSpPr>
            <a:grpSpLocks/>
          </p:cNvGrpSpPr>
          <p:nvPr/>
        </p:nvGrpSpPr>
        <p:grpSpPr bwMode="auto">
          <a:xfrm>
            <a:off x="5292725" y="4292600"/>
            <a:ext cx="3124200" cy="1816100"/>
            <a:chOff x="3424" y="1253"/>
            <a:chExt cx="1968" cy="1144"/>
          </a:xfrm>
        </p:grpSpPr>
        <p:sp>
          <p:nvSpPr>
            <p:cNvPr id="23557" name="Text Box 25"/>
            <p:cNvSpPr txBox="1">
              <a:spLocks noChangeArrowheads="1"/>
            </p:cNvSpPr>
            <p:nvPr/>
          </p:nvSpPr>
          <p:spPr bwMode="auto">
            <a:xfrm>
              <a:off x="3424" y="1253"/>
              <a:ext cx="576" cy="198"/>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3558" name="Text Box 26"/>
            <p:cNvSpPr txBox="1">
              <a:spLocks noChangeArrowheads="1"/>
            </p:cNvSpPr>
            <p:nvPr/>
          </p:nvSpPr>
          <p:spPr bwMode="auto">
            <a:xfrm>
              <a:off x="4816" y="1253"/>
              <a:ext cx="576" cy="198"/>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3559" name="Line 27"/>
            <p:cNvSpPr>
              <a:spLocks noChangeShapeType="1"/>
            </p:cNvSpPr>
            <p:nvPr/>
          </p:nvSpPr>
          <p:spPr bwMode="auto">
            <a:xfrm>
              <a:off x="3651" y="1434"/>
              <a:ext cx="0" cy="726"/>
            </a:xfrm>
            <a:prstGeom prst="line">
              <a:avLst/>
            </a:prstGeom>
            <a:noFill/>
            <a:ln w="9525">
              <a:solidFill>
                <a:schemeClr val="tx1"/>
              </a:solidFill>
              <a:round/>
              <a:headEnd/>
              <a:tailEnd/>
            </a:ln>
          </p:spPr>
          <p:txBody>
            <a:bodyPr/>
            <a:lstStyle/>
            <a:p>
              <a:endParaRPr lang="en-US"/>
            </a:p>
          </p:txBody>
        </p:sp>
        <p:sp>
          <p:nvSpPr>
            <p:cNvPr id="23560" name="Line 28"/>
            <p:cNvSpPr>
              <a:spLocks noChangeShapeType="1"/>
            </p:cNvSpPr>
            <p:nvPr/>
          </p:nvSpPr>
          <p:spPr bwMode="auto">
            <a:xfrm flipH="1">
              <a:off x="5103" y="1445"/>
              <a:ext cx="1" cy="760"/>
            </a:xfrm>
            <a:prstGeom prst="line">
              <a:avLst/>
            </a:prstGeom>
            <a:noFill/>
            <a:ln w="9525">
              <a:solidFill>
                <a:schemeClr val="tx1"/>
              </a:solidFill>
              <a:round/>
              <a:headEnd/>
              <a:tailEnd/>
            </a:ln>
          </p:spPr>
          <p:txBody>
            <a:bodyPr/>
            <a:lstStyle/>
            <a:p>
              <a:endParaRPr lang="en-US"/>
            </a:p>
          </p:txBody>
        </p:sp>
        <p:sp>
          <p:nvSpPr>
            <p:cNvPr id="23561" name="Rectangle 31"/>
            <p:cNvSpPr>
              <a:spLocks noChangeArrowheads="1"/>
            </p:cNvSpPr>
            <p:nvPr/>
          </p:nvSpPr>
          <p:spPr bwMode="auto">
            <a:xfrm>
              <a:off x="3651" y="1842"/>
              <a:ext cx="1440" cy="198"/>
            </a:xfrm>
            <a:prstGeom prst="rect">
              <a:avLst/>
            </a:prstGeom>
            <a:solidFill>
              <a:srgbClr val="CCCC00"/>
            </a:solidFill>
            <a:ln w="9525">
              <a:solidFill>
                <a:schemeClr val="tx1"/>
              </a:solidFill>
              <a:miter lim="800000"/>
              <a:headEnd/>
              <a:tailEnd/>
            </a:ln>
          </p:spPr>
          <p:txBody>
            <a:bodyPr>
              <a:spAutoFit/>
            </a:bodyPr>
            <a:lstStyle/>
            <a:p>
              <a:pPr algn="ctr">
                <a:spcBef>
                  <a:spcPct val="50000"/>
                </a:spcBef>
              </a:pPr>
              <a:r>
                <a:rPr lang="en-US" sz="1400"/>
                <a:t>TLS</a:t>
              </a:r>
            </a:p>
          </p:txBody>
        </p:sp>
        <p:sp>
          <p:nvSpPr>
            <p:cNvPr id="23562" name="Text Box 34"/>
            <p:cNvSpPr txBox="1">
              <a:spLocks noChangeArrowheads="1"/>
            </p:cNvSpPr>
            <p:nvPr/>
          </p:nvSpPr>
          <p:spPr bwMode="auto">
            <a:xfrm>
              <a:off x="3651" y="1661"/>
              <a:ext cx="1452" cy="198"/>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3563" name="Text Box 48"/>
            <p:cNvSpPr txBox="1">
              <a:spLocks noChangeArrowheads="1"/>
            </p:cNvSpPr>
            <p:nvPr/>
          </p:nvSpPr>
          <p:spPr bwMode="auto">
            <a:xfrm>
              <a:off x="3969" y="2205"/>
              <a:ext cx="907" cy="192"/>
            </a:xfrm>
            <a:prstGeom prst="rect">
              <a:avLst/>
            </a:prstGeom>
            <a:noFill/>
            <a:ln w="9525">
              <a:noFill/>
              <a:miter lim="800000"/>
              <a:headEnd/>
              <a:tailEnd/>
            </a:ln>
          </p:spPr>
          <p:txBody>
            <a:bodyPr>
              <a:spAutoFit/>
            </a:bodyPr>
            <a:lstStyle/>
            <a:p>
              <a:pPr>
                <a:spcBef>
                  <a:spcPct val="50000"/>
                </a:spcBef>
              </a:pPr>
              <a:r>
                <a:rPr lang="en-US" sz="1400"/>
                <a:t>MIH over L3</a:t>
              </a: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Number Placeholder 4"/>
          <p:cNvSpPr txBox="1">
            <a:spLocks noGrp="1"/>
          </p:cNvSpPr>
          <p:nvPr/>
        </p:nvSpPr>
        <p:spPr bwMode="auto">
          <a:xfrm>
            <a:off x="7772400" y="6400800"/>
            <a:ext cx="685800" cy="381000"/>
          </a:xfrm>
          <a:prstGeom prst="rect">
            <a:avLst/>
          </a:prstGeom>
          <a:noFill/>
          <a:ln w="9525">
            <a:noFill/>
            <a:miter lim="800000"/>
            <a:headEnd/>
            <a:tailEnd/>
          </a:ln>
        </p:spPr>
        <p:txBody>
          <a:bodyPr/>
          <a:lstStyle/>
          <a:p>
            <a:pPr algn="r" eaLnBrk="0" hangingPunct="0">
              <a:lnSpc>
                <a:spcPct val="90000"/>
              </a:lnSpc>
            </a:pPr>
            <a:fld id="{51C31095-400B-4BA4-8B21-247E3D5B976A}" type="slidenum">
              <a:rPr lang="en-US" sz="1400">
                <a:latin typeface="Times" pitchFamily="18" charset="0"/>
              </a:rPr>
              <a:pPr algn="r" eaLnBrk="0" hangingPunct="0">
                <a:lnSpc>
                  <a:spcPct val="90000"/>
                </a:lnSpc>
              </a:pPr>
              <a:t>7</a:t>
            </a:fld>
            <a:endParaRPr lang="en-US" sz="1400">
              <a:latin typeface="Times" pitchFamily="18" charset="0"/>
            </a:endParaRPr>
          </a:p>
        </p:txBody>
      </p:sp>
      <p:sp>
        <p:nvSpPr>
          <p:cNvPr id="24578" name="Rectangle 2"/>
          <p:cNvSpPr>
            <a:spLocks noChangeArrowheads="1"/>
          </p:cNvSpPr>
          <p:nvPr/>
        </p:nvSpPr>
        <p:spPr bwMode="auto">
          <a:xfrm>
            <a:off x="323850" y="620713"/>
            <a:ext cx="8820150" cy="1008062"/>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I.3: Protection by Transport Protocols (L2)</a:t>
            </a:r>
          </a:p>
        </p:txBody>
      </p:sp>
      <p:sp>
        <p:nvSpPr>
          <p:cNvPr id="24579" name="Content Placeholder 2"/>
          <p:cNvSpPr>
            <a:spLocks/>
          </p:cNvSpPr>
          <p:nvPr/>
        </p:nvSpPr>
        <p:spPr bwMode="auto">
          <a:xfrm>
            <a:off x="611188" y="1773238"/>
            <a:ext cx="4537075" cy="44084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a:t>MIH is carried over </a:t>
            </a:r>
            <a:r>
              <a:rPr lang="en-US" sz="2000"/>
              <a:t>L2 - Media Specific. </a:t>
            </a:r>
          </a:p>
          <a:p>
            <a:pPr marL="742950" lvl="1" indent="-285750" defTabSz="762000" eaLnBrk="0" hangingPunct="0">
              <a:lnSpc>
                <a:spcPct val="90000"/>
              </a:lnSpc>
              <a:spcBef>
                <a:spcPct val="40000"/>
              </a:spcBef>
              <a:buClr>
                <a:srgbClr val="0000FF"/>
              </a:buClr>
              <a:buFont typeface="Wingdings" pitchFamily="2" charset="2"/>
              <a:buChar char="§"/>
            </a:pPr>
            <a:r>
              <a:rPr lang="en-US" sz="2000"/>
              <a:t>Between MN and PoA, the protection is media specific, e.g. 802.11. However,  specific PoA may not be PoS. L2’ may be a wired layer 2. The protections are only applied on L2, not L2’</a:t>
            </a:r>
          </a:p>
          <a:p>
            <a:pPr marL="457200" indent="-457200" defTabSz="762000" eaLnBrk="0" hangingPunct="0">
              <a:lnSpc>
                <a:spcPct val="90000"/>
              </a:lnSpc>
              <a:spcBef>
                <a:spcPct val="40000"/>
              </a:spcBef>
              <a:buClr>
                <a:srgbClr val="0000FF"/>
              </a:buClr>
              <a:buFont typeface="Wingdings" pitchFamily="2" charset="2"/>
              <a:buChar char="J"/>
            </a:pPr>
            <a:r>
              <a:rPr lang="en-US" sz="2000"/>
              <a:t>Pros: no change to any existing protocols. </a:t>
            </a:r>
          </a:p>
          <a:p>
            <a:pPr marL="457200" indent="-457200" defTabSz="762000" eaLnBrk="0" hangingPunct="0">
              <a:lnSpc>
                <a:spcPct val="90000"/>
              </a:lnSpc>
              <a:spcBef>
                <a:spcPct val="40000"/>
              </a:spcBef>
              <a:buClr>
                <a:srgbClr val="0000FF"/>
              </a:buClr>
              <a:buFont typeface="Wingdings" pitchFamily="2" charset="2"/>
              <a:buChar char="L"/>
            </a:pPr>
            <a:r>
              <a:rPr lang="en-US" sz="2000"/>
              <a:t>Cons: the protection may not be end to end. </a:t>
            </a:r>
          </a:p>
          <a:p>
            <a:pPr marL="457200" indent="-457200" defTabSz="762000" eaLnBrk="0" hangingPunct="0">
              <a:lnSpc>
                <a:spcPct val="90000"/>
              </a:lnSpc>
              <a:spcBef>
                <a:spcPct val="40000"/>
              </a:spcBef>
              <a:buClr>
                <a:srgbClr val="0000FF"/>
              </a:buClr>
              <a:buFont typeface="Symbol" pitchFamily="18" charset="2"/>
              <a:buChar char="?"/>
            </a:pPr>
            <a:r>
              <a:rPr lang="en-US" sz="2000"/>
              <a:t>Possible issue: security protection is not MIH specific.</a:t>
            </a:r>
          </a:p>
          <a:p>
            <a:pPr marL="457200" indent="-457200" defTabSz="762000" eaLnBrk="0" hangingPunct="0">
              <a:lnSpc>
                <a:spcPct val="90000"/>
              </a:lnSpc>
              <a:spcBef>
                <a:spcPct val="40000"/>
              </a:spcBef>
              <a:buClr>
                <a:srgbClr val="0000FF"/>
              </a:buClr>
              <a:buFont typeface="Wingdings" pitchFamily="2" charset="2"/>
              <a:buChar char="§"/>
            </a:pPr>
            <a:r>
              <a:rPr lang="en-US" sz="2000"/>
              <a:t>21a: Allow the option</a:t>
            </a:r>
          </a:p>
        </p:txBody>
      </p:sp>
      <p:sp>
        <p:nvSpPr>
          <p:cNvPr id="24580" name="Text Box 38"/>
          <p:cNvSpPr txBox="1">
            <a:spLocks noChangeArrowheads="1"/>
          </p:cNvSpPr>
          <p:nvPr/>
        </p:nvSpPr>
        <p:spPr bwMode="auto">
          <a:xfrm>
            <a:off x="5435600" y="42926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4581" name="Text Box 39"/>
          <p:cNvSpPr txBox="1">
            <a:spLocks noChangeArrowheads="1"/>
          </p:cNvSpPr>
          <p:nvPr/>
        </p:nvSpPr>
        <p:spPr bwMode="auto">
          <a:xfrm>
            <a:off x="7812088" y="4292600"/>
            <a:ext cx="769937"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4582" name="Line 40"/>
          <p:cNvSpPr>
            <a:spLocks noChangeShapeType="1"/>
          </p:cNvSpPr>
          <p:nvPr/>
        </p:nvSpPr>
        <p:spPr bwMode="auto">
          <a:xfrm flipH="1">
            <a:off x="5795963" y="4597400"/>
            <a:ext cx="20637" cy="1279525"/>
          </a:xfrm>
          <a:prstGeom prst="line">
            <a:avLst/>
          </a:prstGeom>
          <a:noFill/>
          <a:ln w="9525">
            <a:solidFill>
              <a:schemeClr val="tx1"/>
            </a:solidFill>
            <a:round/>
            <a:headEnd/>
            <a:tailEnd/>
          </a:ln>
        </p:spPr>
        <p:txBody>
          <a:bodyPr/>
          <a:lstStyle/>
          <a:p>
            <a:endParaRPr lang="en-US"/>
          </a:p>
        </p:txBody>
      </p:sp>
      <p:sp>
        <p:nvSpPr>
          <p:cNvPr id="24583" name="Line 41"/>
          <p:cNvSpPr>
            <a:spLocks noChangeShapeType="1"/>
          </p:cNvSpPr>
          <p:nvPr/>
        </p:nvSpPr>
        <p:spPr bwMode="auto">
          <a:xfrm flipH="1">
            <a:off x="8101013" y="4597400"/>
            <a:ext cx="1587" cy="1279525"/>
          </a:xfrm>
          <a:prstGeom prst="line">
            <a:avLst/>
          </a:prstGeom>
          <a:noFill/>
          <a:ln w="9525">
            <a:solidFill>
              <a:schemeClr val="tx1"/>
            </a:solidFill>
            <a:round/>
            <a:headEnd/>
            <a:tailEnd/>
          </a:ln>
        </p:spPr>
        <p:txBody>
          <a:bodyPr/>
          <a:lstStyle/>
          <a:p>
            <a:endParaRPr lang="en-US"/>
          </a:p>
        </p:txBody>
      </p:sp>
      <p:sp>
        <p:nvSpPr>
          <p:cNvPr id="24584" name="Rectangle 45"/>
          <p:cNvSpPr>
            <a:spLocks noChangeArrowheads="1"/>
          </p:cNvSpPr>
          <p:nvPr/>
        </p:nvSpPr>
        <p:spPr bwMode="auto">
          <a:xfrm>
            <a:off x="5795963" y="5300663"/>
            <a:ext cx="1728787" cy="314325"/>
          </a:xfrm>
          <a:prstGeom prst="rect">
            <a:avLst/>
          </a:prstGeom>
          <a:solidFill>
            <a:schemeClr val="bg2"/>
          </a:solidFill>
          <a:ln w="9525">
            <a:solidFill>
              <a:schemeClr val="tx1"/>
            </a:solidFill>
            <a:miter lim="800000"/>
            <a:headEnd/>
            <a:tailEnd/>
          </a:ln>
        </p:spPr>
        <p:txBody>
          <a:bodyPr>
            <a:spAutoFit/>
          </a:bodyPr>
          <a:lstStyle/>
          <a:p>
            <a:pPr algn="ctr">
              <a:spcBef>
                <a:spcPct val="50000"/>
              </a:spcBef>
            </a:pPr>
            <a:r>
              <a:rPr lang="en-US" sz="1400"/>
              <a:t>L2 Protection</a:t>
            </a:r>
          </a:p>
        </p:txBody>
      </p:sp>
      <p:sp>
        <p:nvSpPr>
          <p:cNvPr id="24585" name="Rectangle 49"/>
          <p:cNvSpPr>
            <a:spLocks noChangeArrowheads="1"/>
          </p:cNvSpPr>
          <p:nvPr/>
        </p:nvSpPr>
        <p:spPr bwMode="auto">
          <a:xfrm>
            <a:off x="7524750" y="5300663"/>
            <a:ext cx="576263"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L2’</a:t>
            </a:r>
          </a:p>
        </p:txBody>
      </p:sp>
      <p:sp>
        <p:nvSpPr>
          <p:cNvPr id="24586" name="Text Box 50"/>
          <p:cNvSpPr txBox="1">
            <a:spLocks noChangeArrowheads="1"/>
          </p:cNvSpPr>
          <p:nvPr/>
        </p:nvSpPr>
        <p:spPr bwMode="auto">
          <a:xfrm>
            <a:off x="6948488" y="4221163"/>
            <a:ext cx="769937" cy="314325"/>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400"/>
              <a:t>PoA</a:t>
            </a:r>
          </a:p>
        </p:txBody>
      </p:sp>
      <p:sp>
        <p:nvSpPr>
          <p:cNvPr id="24587" name="Line 51"/>
          <p:cNvSpPr>
            <a:spLocks noChangeShapeType="1"/>
          </p:cNvSpPr>
          <p:nvPr/>
        </p:nvSpPr>
        <p:spPr bwMode="auto">
          <a:xfrm>
            <a:off x="7524750" y="4581525"/>
            <a:ext cx="0" cy="430213"/>
          </a:xfrm>
          <a:prstGeom prst="line">
            <a:avLst/>
          </a:prstGeom>
          <a:noFill/>
          <a:ln w="9525">
            <a:solidFill>
              <a:schemeClr val="tx1"/>
            </a:solidFill>
            <a:round/>
            <a:headEnd/>
            <a:tailEnd/>
          </a:ln>
        </p:spPr>
        <p:txBody>
          <a:bodyPr/>
          <a:lstStyle/>
          <a:p>
            <a:endParaRPr lang="en-US"/>
          </a:p>
        </p:txBody>
      </p:sp>
      <p:sp>
        <p:nvSpPr>
          <p:cNvPr id="24588" name="Line 52"/>
          <p:cNvSpPr>
            <a:spLocks noChangeShapeType="1"/>
          </p:cNvSpPr>
          <p:nvPr/>
        </p:nvSpPr>
        <p:spPr bwMode="auto">
          <a:xfrm>
            <a:off x="7524750" y="5589588"/>
            <a:ext cx="0" cy="287337"/>
          </a:xfrm>
          <a:prstGeom prst="line">
            <a:avLst/>
          </a:prstGeom>
          <a:noFill/>
          <a:ln w="9525">
            <a:solidFill>
              <a:schemeClr val="tx1"/>
            </a:solidFill>
            <a:round/>
            <a:headEnd/>
            <a:tailEnd/>
          </a:ln>
        </p:spPr>
        <p:txBody>
          <a:bodyPr/>
          <a:lstStyle/>
          <a:p>
            <a:endParaRPr lang="en-US"/>
          </a:p>
        </p:txBody>
      </p:sp>
      <p:sp>
        <p:nvSpPr>
          <p:cNvPr id="24589" name="Text Box 53"/>
          <p:cNvSpPr txBox="1">
            <a:spLocks noChangeArrowheads="1"/>
          </p:cNvSpPr>
          <p:nvPr/>
        </p:nvSpPr>
        <p:spPr bwMode="auto">
          <a:xfrm>
            <a:off x="6372225" y="6165850"/>
            <a:ext cx="1439863" cy="304800"/>
          </a:xfrm>
          <a:prstGeom prst="rect">
            <a:avLst/>
          </a:prstGeom>
          <a:noFill/>
          <a:ln w="9525">
            <a:noFill/>
            <a:miter lim="800000"/>
            <a:headEnd/>
            <a:tailEnd/>
          </a:ln>
        </p:spPr>
        <p:txBody>
          <a:bodyPr>
            <a:spAutoFit/>
          </a:bodyPr>
          <a:lstStyle/>
          <a:p>
            <a:pPr>
              <a:spcBef>
                <a:spcPct val="50000"/>
              </a:spcBef>
            </a:pPr>
            <a:r>
              <a:rPr lang="en-US" sz="1400"/>
              <a:t>MIH over L2</a:t>
            </a:r>
          </a:p>
        </p:txBody>
      </p:sp>
      <p:sp>
        <p:nvSpPr>
          <p:cNvPr id="24590" name="Text Box 55"/>
          <p:cNvSpPr txBox="1">
            <a:spLocks noChangeArrowheads="1"/>
          </p:cNvSpPr>
          <p:nvPr/>
        </p:nvSpPr>
        <p:spPr bwMode="auto">
          <a:xfrm>
            <a:off x="5795963" y="5013325"/>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4"/>
          <p:cNvSpPr>
            <a:spLocks noGrp="1"/>
          </p:cNvSpPr>
          <p:nvPr>
            <p:ph type="sldNum" sz="quarter" idx="11"/>
          </p:nvPr>
        </p:nvSpPr>
        <p:spPr>
          <a:noFill/>
        </p:spPr>
        <p:txBody>
          <a:bodyPr/>
          <a:lstStyle/>
          <a:p>
            <a:fld id="{3D5E24A6-1E93-4E91-8865-6F562A0787DA}" type="slidenum">
              <a:rPr lang="en-US" smtClean="0"/>
              <a:pPr/>
              <a:t>8</a:t>
            </a:fld>
            <a:endParaRPr lang="en-US" smtClean="0"/>
          </a:p>
        </p:txBody>
      </p:sp>
      <p:sp>
        <p:nvSpPr>
          <p:cNvPr id="25602" name="Rectangle 2"/>
          <p:cNvSpPr>
            <a:spLocks noChangeArrowheads="1"/>
          </p:cNvSpPr>
          <p:nvPr/>
        </p:nvSpPr>
        <p:spPr bwMode="auto">
          <a:xfrm>
            <a:off x="1258888" y="404813"/>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 (D)TLS</a:t>
            </a:r>
          </a:p>
        </p:txBody>
      </p:sp>
      <p:sp>
        <p:nvSpPr>
          <p:cNvPr id="25603" name="Text Box 3"/>
          <p:cNvSpPr txBox="1">
            <a:spLocks noChangeArrowheads="1"/>
          </p:cNvSpPr>
          <p:nvPr/>
        </p:nvSpPr>
        <p:spPr bwMode="auto">
          <a:xfrm>
            <a:off x="5435600" y="1989138"/>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5604" name="Text Box 4"/>
          <p:cNvSpPr txBox="1">
            <a:spLocks noChangeArrowheads="1"/>
          </p:cNvSpPr>
          <p:nvPr/>
        </p:nvSpPr>
        <p:spPr bwMode="auto">
          <a:xfrm>
            <a:off x="7645400" y="1989138"/>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5605" name="Line 5"/>
          <p:cNvSpPr>
            <a:spLocks noChangeShapeType="1"/>
          </p:cNvSpPr>
          <p:nvPr/>
        </p:nvSpPr>
        <p:spPr bwMode="auto">
          <a:xfrm>
            <a:off x="5795963" y="2276475"/>
            <a:ext cx="0" cy="1800225"/>
          </a:xfrm>
          <a:prstGeom prst="line">
            <a:avLst/>
          </a:prstGeom>
          <a:noFill/>
          <a:ln w="9525">
            <a:solidFill>
              <a:schemeClr val="tx1"/>
            </a:solidFill>
            <a:round/>
            <a:headEnd/>
            <a:tailEnd/>
          </a:ln>
        </p:spPr>
        <p:txBody>
          <a:bodyPr/>
          <a:lstStyle/>
          <a:p>
            <a:endParaRPr lang="en-US"/>
          </a:p>
        </p:txBody>
      </p:sp>
      <p:sp>
        <p:nvSpPr>
          <p:cNvPr id="25606" name="Line 6"/>
          <p:cNvSpPr>
            <a:spLocks noChangeShapeType="1"/>
          </p:cNvSpPr>
          <p:nvPr/>
        </p:nvSpPr>
        <p:spPr bwMode="auto">
          <a:xfrm flipH="1">
            <a:off x="8101013" y="2293938"/>
            <a:ext cx="1587" cy="1711325"/>
          </a:xfrm>
          <a:prstGeom prst="line">
            <a:avLst/>
          </a:prstGeom>
          <a:noFill/>
          <a:ln w="9525">
            <a:solidFill>
              <a:schemeClr val="tx1"/>
            </a:solidFill>
            <a:round/>
            <a:headEnd/>
            <a:tailEnd/>
          </a:ln>
        </p:spPr>
        <p:txBody>
          <a:bodyPr/>
          <a:lstStyle/>
          <a:p>
            <a:endParaRPr lang="en-US"/>
          </a:p>
        </p:txBody>
      </p:sp>
      <p:sp>
        <p:nvSpPr>
          <p:cNvPr id="25607" name="Rectangle 7"/>
          <p:cNvSpPr>
            <a:spLocks noChangeArrowheads="1"/>
          </p:cNvSpPr>
          <p:nvPr/>
        </p:nvSpPr>
        <p:spPr bwMode="auto">
          <a:xfrm>
            <a:off x="5795963" y="2924175"/>
            <a:ext cx="2286000" cy="314325"/>
          </a:xfrm>
          <a:prstGeom prst="rect">
            <a:avLst/>
          </a:prstGeom>
          <a:solidFill>
            <a:srgbClr val="CC9900"/>
          </a:solidFill>
          <a:ln w="9525">
            <a:solidFill>
              <a:schemeClr val="tx1"/>
            </a:solidFill>
            <a:miter lim="800000"/>
            <a:headEnd/>
            <a:tailEnd/>
          </a:ln>
        </p:spPr>
        <p:txBody>
          <a:bodyPr>
            <a:spAutoFit/>
          </a:bodyPr>
          <a:lstStyle/>
          <a:p>
            <a:pPr algn="ctr">
              <a:spcBef>
                <a:spcPct val="50000"/>
              </a:spcBef>
            </a:pPr>
            <a:r>
              <a:rPr lang="en-US" sz="1400"/>
              <a:t>(D)TLS</a:t>
            </a:r>
          </a:p>
        </p:txBody>
      </p:sp>
      <p:sp>
        <p:nvSpPr>
          <p:cNvPr id="25608" name="Text Box 8"/>
          <p:cNvSpPr txBox="1">
            <a:spLocks noChangeArrowheads="1"/>
          </p:cNvSpPr>
          <p:nvPr/>
        </p:nvSpPr>
        <p:spPr bwMode="auto">
          <a:xfrm>
            <a:off x="5795963" y="2636838"/>
            <a:ext cx="2305050" cy="314325"/>
          </a:xfrm>
          <a:prstGeom prst="rect">
            <a:avLst/>
          </a:prstGeom>
          <a:solidFill>
            <a:srgbClr val="FF99FF"/>
          </a:solidFill>
          <a:ln w="9525">
            <a:solidFill>
              <a:schemeClr val="tx1"/>
            </a:solidFill>
            <a:miter lim="800000"/>
            <a:headEnd/>
            <a:tailEnd/>
          </a:ln>
        </p:spPr>
        <p:txBody>
          <a:bodyPr>
            <a:spAutoFit/>
          </a:bodyPr>
          <a:lstStyle/>
          <a:p>
            <a:pPr algn="ctr">
              <a:spcBef>
                <a:spcPct val="50000"/>
              </a:spcBef>
            </a:pPr>
            <a:r>
              <a:rPr lang="en-US" sz="1400"/>
              <a:t>MIH</a:t>
            </a:r>
          </a:p>
        </p:txBody>
      </p:sp>
      <p:sp>
        <p:nvSpPr>
          <p:cNvPr id="25609" name="Content Placeholder 2"/>
          <p:cNvSpPr>
            <a:spLocks/>
          </p:cNvSpPr>
          <p:nvPr/>
        </p:nvSpPr>
        <p:spPr bwMode="auto">
          <a:xfrm>
            <a:off x="395288" y="2133600"/>
            <a:ext cx="4537075" cy="3643313"/>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MN and PoS establish a (D)TLS session</a:t>
            </a:r>
          </a:p>
          <a:p>
            <a:pPr marL="742950" lvl="1" indent="-285750" defTabSz="762000" eaLnBrk="0" hangingPunct="0">
              <a:lnSpc>
                <a:spcPct val="90000"/>
              </a:lnSpc>
              <a:spcBef>
                <a:spcPct val="40000"/>
              </a:spcBef>
              <a:buClr>
                <a:srgbClr val="0000FF"/>
              </a:buClr>
              <a:buFont typeface="Wingdings" pitchFamily="2" charset="2"/>
              <a:buChar char="§"/>
            </a:pPr>
            <a:r>
              <a:rPr lang="en-US" sz="1800"/>
              <a:t>It can be public key based or use a key established through other manner, say EAP or PSK. </a:t>
            </a:r>
          </a:p>
          <a:p>
            <a:pPr marL="457200" indent="-457200" defTabSz="762000" eaLnBrk="0" hangingPunct="0">
              <a:lnSpc>
                <a:spcPct val="90000"/>
              </a:lnSpc>
              <a:spcBef>
                <a:spcPct val="40000"/>
              </a:spcBef>
              <a:buClr>
                <a:srgbClr val="0000FF"/>
              </a:buClr>
              <a:buFont typeface="Wingdings" pitchFamily="2" charset="2"/>
              <a:buChar char="§"/>
            </a:pPr>
            <a:r>
              <a:rPr lang="en-US" sz="1800"/>
              <a:t>MIH is protected through TLS. </a:t>
            </a:r>
          </a:p>
          <a:p>
            <a:pPr marL="457200" indent="-457200" defTabSz="762000" eaLnBrk="0" hangingPunct="0">
              <a:lnSpc>
                <a:spcPct val="90000"/>
              </a:lnSpc>
              <a:spcBef>
                <a:spcPct val="40000"/>
              </a:spcBef>
              <a:buClr>
                <a:srgbClr val="0000FF"/>
              </a:buClr>
              <a:buFont typeface="Wingdings" pitchFamily="2" charset="2"/>
              <a:buChar char="J"/>
            </a:pPr>
            <a:r>
              <a:rPr lang="en-US" sz="1800"/>
              <a:t>Pros: No dependency in IETF </a:t>
            </a:r>
          </a:p>
          <a:p>
            <a:pPr marL="457200" indent="-457200" defTabSz="762000" eaLnBrk="0" hangingPunct="0">
              <a:lnSpc>
                <a:spcPct val="90000"/>
              </a:lnSpc>
              <a:spcBef>
                <a:spcPct val="40000"/>
              </a:spcBef>
              <a:buClr>
                <a:srgbClr val="0000FF"/>
              </a:buClr>
              <a:buFont typeface="Wingdings" pitchFamily="2" charset="2"/>
              <a:buChar char="L"/>
            </a:pPr>
            <a:r>
              <a:rPr lang="en-US" sz="1800"/>
              <a:t>Cons: need to define new header in MIH and primitives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TLS implementation need to be updated since original MIH packets need to be treated as application data (?)</a:t>
            </a:r>
          </a:p>
          <a:p>
            <a:pPr marL="457200" indent="-457200" defTabSz="762000" eaLnBrk="0" hangingPunct="0">
              <a:lnSpc>
                <a:spcPct val="90000"/>
              </a:lnSpc>
              <a:spcBef>
                <a:spcPct val="40000"/>
              </a:spcBef>
              <a:buClr>
                <a:srgbClr val="0000FF"/>
              </a:buClr>
              <a:buFont typeface="Wingdings" pitchFamily="2" charset="2"/>
              <a:buChar char="§"/>
            </a:pPr>
            <a:r>
              <a:rPr lang="en-US" sz="1800"/>
              <a:t>21a: Define the procedure</a:t>
            </a:r>
          </a:p>
        </p:txBody>
      </p:sp>
      <p:sp>
        <p:nvSpPr>
          <p:cNvPr id="25610" name="Rectangle 23"/>
          <p:cNvSpPr>
            <a:spLocks noChangeArrowheads="1"/>
          </p:cNvSpPr>
          <p:nvPr/>
        </p:nvSpPr>
        <p:spPr bwMode="auto">
          <a:xfrm>
            <a:off x="5795963" y="3213100"/>
            <a:ext cx="2286000" cy="314325"/>
          </a:xfrm>
          <a:prstGeom prst="rect">
            <a:avLst/>
          </a:prstGeom>
          <a:solidFill>
            <a:srgbClr val="CCECFF"/>
          </a:solidFill>
          <a:ln w="9525">
            <a:solidFill>
              <a:schemeClr val="tx1"/>
            </a:solidFill>
            <a:miter lim="800000"/>
            <a:headEnd/>
            <a:tailEnd/>
          </a:ln>
        </p:spPr>
        <p:txBody>
          <a:bodyPr>
            <a:spAutoFit/>
          </a:bodyPr>
          <a:lstStyle/>
          <a:p>
            <a:pPr algn="ctr">
              <a:spcBef>
                <a:spcPct val="50000"/>
              </a:spcBef>
            </a:pPr>
            <a:r>
              <a:rPr lang="en-US" sz="1400"/>
              <a:t>MIH</a:t>
            </a:r>
          </a:p>
        </p:txBody>
      </p:sp>
      <p:grpSp>
        <p:nvGrpSpPr>
          <p:cNvPr id="25611" name="Group 30"/>
          <p:cNvGrpSpPr>
            <a:grpSpLocks/>
          </p:cNvGrpSpPr>
          <p:nvPr/>
        </p:nvGrpSpPr>
        <p:grpSpPr bwMode="auto">
          <a:xfrm>
            <a:off x="5148263" y="4724400"/>
            <a:ext cx="3476625" cy="1495425"/>
            <a:chOff x="288" y="3120"/>
            <a:chExt cx="2190" cy="942"/>
          </a:xfrm>
        </p:grpSpPr>
        <p:sp>
          <p:nvSpPr>
            <p:cNvPr id="25612" name="Text Box 24"/>
            <p:cNvSpPr txBox="1">
              <a:spLocks noChangeArrowheads="1"/>
            </p:cNvSpPr>
            <p:nvPr/>
          </p:nvSpPr>
          <p:spPr bwMode="auto">
            <a:xfrm>
              <a:off x="864" y="3888"/>
              <a:ext cx="624" cy="174"/>
            </a:xfrm>
            <a:prstGeom prst="rect">
              <a:avLst/>
            </a:prstGeom>
            <a:noFill/>
            <a:ln w="9525">
              <a:noFill/>
              <a:miter lim="800000"/>
              <a:headEnd/>
              <a:tailEnd/>
            </a:ln>
          </p:spPr>
          <p:txBody>
            <a:bodyPr>
              <a:spAutoFit/>
            </a:bodyPr>
            <a:lstStyle/>
            <a:p>
              <a:pPr>
                <a:spcBef>
                  <a:spcPct val="50000"/>
                </a:spcBef>
              </a:pPr>
              <a:r>
                <a:rPr lang="en-US" sz="1200">
                  <a:latin typeface="Calibri" pitchFamily="34" charset="0"/>
                </a:rPr>
                <a:t>New MIH</a:t>
              </a:r>
            </a:p>
          </p:txBody>
        </p:sp>
        <p:sp>
          <p:nvSpPr>
            <p:cNvPr id="25613" name="Text Box 31"/>
            <p:cNvSpPr txBox="1">
              <a:spLocks noChangeArrowheads="1"/>
            </p:cNvSpPr>
            <p:nvPr/>
          </p:nvSpPr>
          <p:spPr bwMode="auto">
            <a:xfrm>
              <a:off x="318" y="3120"/>
              <a:ext cx="690" cy="179"/>
            </a:xfrm>
            <a:prstGeom prst="rect">
              <a:avLst/>
            </a:prstGeom>
            <a:noFill/>
            <a:ln w="9525">
              <a:solidFill>
                <a:schemeClr val="tx1"/>
              </a:solidFill>
              <a:miter lim="800000"/>
              <a:headEnd/>
              <a:tailEnd/>
            </a:ln>
          </p:spPr>
          <p:txBody>
            <a:bodyPr>
              <a:spAutoFit/>
            </a:bodyPr>
            <a:lstStyle/>
            <a:p>
              <a:pPr>
                <a:spcBef>
                  <a:spcPct val="50000"/>
                </a:spcBef>
              </a:pPr>
              <a:r>
                <a:rPr lang="en-US" sz="1200">
                  <a:latin typeface="Calibri" pitchFamily="34" charset="0"/>
                </a:rPr>
                <a:t>MIHS header</a:t>
              </a:r>
            </a:p>
          </p:txBody>
        </p:sp>
        <p:sp>
          <p:nvSpPr>
            <p:cNvPr id="25614" name="Text Box 32"/>
            <p:cNvSpPr txBox="1">
              <a:spLocks noChangeArrowheads="1"/>
            </p:cNvSpPr>
            <p:nvPr/>
          </p:nvSpPr>
          <p:spPr bwMode="auto">
            <a:xfrm>
              <a:off x="1008" y="3120"/>
              <a:ext cx="1248" cy="179"/>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latin typeface="Calibri" pitchFamily="34" charset="0"/>
                </a:rPr>
                <a:t>TLS TLV </a:t>
              </a:r>
            </a:p>
          </p:txBody>
        </p:sp>
        <p:sp>
          <p:nvSpPr>
            <p:cNvPr id="25615" name="Line 33"/>
            <p:cNvSpPr>
              <a:spLocks noChangeShapeType="1"/>
            </p:cNvSpPr>
            <p:nvPr/>
          </p:nvSpPr>
          <p:spPr bwMode="auto">
            <a:xfrm flipH="1">
              <a:off x="993" y="3312"/>
              <a:ext cx="15" cy="444"/>
            </a:xfrm>
            <a:prstGeom prst="line">
              <a:avLst/>
            </a:prstGeom>
            <a:noFill/>
            <a:ln w="9525">
              <a:solidFill>
                <a:schemeClr val="tx1"/>
              </a:solidFill>
              <a:round/>
              <a:headEnd/>
              <a:tailEnd/>
            </a:ln>
          </p:spPr>
          <p:txBody>
            <a:bodyPr/>
            <a:lstStyle/>
            <a:p>
              <a:endParaRPr lang="en-US"/>
            </a:p>
          </p:txBody>
        </p:sp>
        <p:sp>
          <p:nvSpPr>
            <p:cNvPr id="25616" name="Line 34"/>
            <p:cNvSpPr>
              <a:spLocks noChangeShapeType="1"/>
            </p:cNvSpPr>
            <p:nvPr/>
          </p:nvSpPr>
          <p:spPr bwMode="auto">
            <a:xfrm flipH="1">
              <a:off x="2253" y="3264"/>
              <a:ext cx="3" cy="492"/>
            </a:xfrm>
            <a:prstGeom prst="line">
              <a:avLst/>
            </a:prstGeom>
            <a:noFill/>
            <a:ln w="9525">
              <a:solidFill>
                <a:schemeClr val="tx1"/>
              </a:solidFill>
              <a:round/>
              <a:headEnd/>
              <a:tailEnd/>
            </a:ln>
          </p:spPr>
          <p:txBody>
            <a:bodyPr/>
            <a:lstStyle/>
            <a:p>
              <a:endParaRPr lang="en-US"/>
            </a:p>
          </p:txBody>
        </p:sp>
        <p:sp>
          <p:nvSpPr>
            <p:cNvPr id="25617" name="Line 35"/>
            <p:cNvSpPr>
              <a:spLocks noChangeShapeType="1"/>
            </p:cNvSpPr>
            <p:nvPr/>
          </p:nvSpPr>
          <p:spPr bwMode="auto">
            <a:xfrm>
              <a:off x="1008" y="3360"/>
              <a:ext cx="1248" cy="0"/>
            </a:xfrm>
            <a:prstGeom prst="line">
              <a:avLst/>
            </a:prstGeom>
            <a:noFill/>
            <a:ln w="9525">
              <a:solidFill>
                <a:schemeClr val="tx1"/>
              </a:solidFill>
              <a:round/>
              <a:headEnd type="triangle" w="med" len="med"/>
              <a:tailEnd type="triangle" w="med" len="med"/>
            </a:ln>
          </p:spPr>
          <p:txBody>
            <a:bodyPr/>
            <a:lstStyle/>
            <a:p>
              <a:endParaRPr lang="en-US"/>
            </a:p>
          </p:txBody>
        </p:sp>
        <p:sp>
          <p:nvSpPr>
            <p:cNvPr id="25618" name="Text Box 36"/>
            <p:cNvSpPr txBox="1">
              <a:spLocks noChangeArrowheads="1"/>
            </p:cNvSpPr>
            <p:nvPr/>
          </p:nvSpPr>
          <p:spPr bwMode="auto">
            <a:xfrm>
              <a:off x="993" y="3396"/>
              <a:ext cx="1485" cy="155"/>
            </a:xfrm>
            <a:prstGeom prst="rect">
              <a:avLst/>
            </a:prstGeom>
            <a:noFill/>
            <a:ln w="9525">
              <a:noFill/>
              <a:miter lim="800000"/>
              <a:headEnd/>
              <a:tailEnd/>
            </a:ln>
          </p:spPr>
          <p:txBody>
            <a:bodyPr>
              <a:spAutoFit/>
            </a:bodyPr>
            <a:lstStyle/>
            <a:p>
              <a:pPr>
                <a:spcBef>
                  <a:spcPct val="50000"/>
                </a:spcBef>
              </a:pPr>
              <a:r>
                <a:rPr lang="en-US" sz="1000">
                  <a:latin typeface="Calibri" pitchFamily="34" charset="0"/>
                </a:rPr>
                <a:t>TLS record type =application data </a:t>
              </a:r>
            </a:p>
          </p:txBody>
        </p:sp>
        <p:sp>
          <p:nvSpPr>
            <p:cNvPr id="25619" name="Text Box 31"/>
            <p:cNvSpPr txBox="1">
              <a:spLocks noChangeArrowheads="1"/>
            </p:cNvSpPr>
            <p:nvPr/>
          </p:nvSpPr>
          <p:spPr bwMode="auto">
            <a:xfrm>
              <a:off x="993" y="3576"/>
              <a:ext cx="585" cy="160"/>
            </a:xfrm>
            <a:prstGeom prst="rect">
              <a:avLst/>
            </a:prstGeom>
            <a:noFill/>
            <a:ln w="9525">
              <a:solidFill>
                <a:schemeClr val="tx1"/>
              </a:solidFill>
              <a:miter lim="800000"/>
              <a:headEnd/>
              <a:tailEnd/>
            </a:ln>
          </p:spPr>
          <p:txBody>
            <a:bodyPr>
              <a:spAutoFit/>
            </a:bodyPr>
            <a:lstStyle/>
            <a:p>
              <a:pPr>
                <a:spcBef>
                  <a:spcPct val="50000"/>
                </a:spcBef>
              </a:pPr>
              <a:r>
                <a:rPr lang="en-US" sz="1000">
                  <a:latin typeface="Calibri" pitchFamily="34" charset="0"/>
                </a:rPr>
                <a:t>MIH header</a:t>
              </a:r>
            </a:p>
          </p:txBody>
        </p:sp>
        <p:sp>
          <p:nvSpPr>
            <p:cNvPr id="25620" name="Text Box 32"/>
            <p:cNvSpPr txBox="1">
              <a:spLocks noChangeArrowheads="1"/>
            </p:cNvSpPr>
            <p:nvPr/>
          </p:nvSpPr>
          <p:spPr bwMode="auto">
            <a:xfrm>
              <a:off x="1488" y="3576"/>
              <a:ext cx="765" cy="160"/>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000">
                  <a:latin typeface="Calibri" pitchFamily="34" charset="0"/>
                </a:rPr>
                <a:t>MIH Data</a:t>
              </a:r>
            </a:p>
          </p:txBody>
        </p:sp>
        <p:sp>
          <p:nvSpPr>
            <p:cNvPr id="25621" name="Line 26"/>
            <p:cNvSpPr>
              <a:spLocks noChangeShapeType="1"/>
            </p:cNvSpPr>
            <p:nvPr/>
          </p:nvSpPr>
          <p:spPr bwMode="auto">
            <a:xfrm>
              <a:off x="288" y="3888"/>
              <a:ext cx="1968" cy="0"/>
            </a:xfrm>
            <a:prstGeom prst="line">
              <a:avLst/>
            </a:prstGeom>
            <a:noFill/>
            <a:ln w="9525">
              <a:solidFill>
                <a:schemeClr val="tx1"/>
              </a:solidFill>
              <a:round/>
              <a:headEnd type="triangle" w="med" len="me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Number Placeholder 4"/>
          <p:cNvSpPr>
            <a:spLocks noGrp="1"/>
          </p:cNvSpPr>
          <p:nvPr>
            <p:ph type="sldNum" sz="quarter" idx="11"/>
          </p:nvPr>
        </p:nvSpPr>
        <p:spPr>
          <a:noFill/>
        </p:spPr>
        <p:txBody>
          <a:bodyPr/>
          <a:lstStyle/>
          <a:p>
            <a:fld id="{719B35C0-8188-4B97-B532-A56B4D97D3F0}" type="slidenum">
              <a:rPr lang="en-US" smtClean="0"/>
              <a:pPr/>
              <a:t>9</a:t>
            </a:fld>
            <a:endParaRPr lang="en-US" smtClean="0"/>
          </a:p>
        </p:txBody>
      </p:sp>
      <p:sp>
        <p:nvSpPr>
          <p:cNvPr id="26626" name="Rectangle 2"/>
          <p:cNvSpPr>
            <a:spLocks noChangeArrowheads="1"/>
          </p:cNvSpPr>
          <p:nvPr/>
        </p:nvSpPr>
        <p:spPr bwMode="auto">
          <a:xfrm>
            <a:off x="1476375" y="476250"/>
            <a:ext cx="6553200" cy="1143000"/>
          </a:xfrm>
          <a:prstGeom prst="rect">
            <a:avLst/>
          </a:prstGeom>
          <a:noFill/>
          <a:ln w="9525">
            <a:noFill/>
            <a:miter lim="800000"/>
            <a:headEnd/>
            <a:tailEnd/>
          </a:ln>
        </p:spPr>
        <p:txBody>
          <a:bodyPr anchor="ctr"/>
          <a:lstStyle/>
          <a:p>
            <a:pPr algn="ctr" defTabSz="762000" eaLnBrk="0" hangingPunct="0">
              <a:lnSpc>
                <a:spcPct val="90000"/>
              </a:lnSpc>
            </a:pPr>
            <a:r>
              <a:rPr lang="en-US"/>
              <a:t>Work Item 2 – Option III: EAP</a:t>
            </a:r>
            <a:br>
              <a:rPr lang="en-US"/>
            </a:br>
            <a:endParaRPr lang="en-US" sz="2000"/>
          </a:p>
        </p:txBody>
      </p:sp>
      <p:sp>
        <p:nvSpPr>
          <p:cNvPr id="26627" name="Content Placeholder 2"/>
          <p:cNvSpPr>
            <a:spLocks/>
          </p:cNvSpPr>
          <p:nvPr/>
        </p:nvSpPr>
        <p:spPr bwMode="auto">
          <a:xfrm>
            <a:off x="395288" y="1773238"/>
            <a:ext cx="4105275" cy="2592387"/>
          </a:xfrm>
          <a:prstGeom prst="rect">
            <a:avLst/>
          </a:prstGeom>
          <a:noFill/>
          <a:ln w="12700">
            <a:noFill/>
            <a:miter lim="800000"/>
            <a:headEnd/>
            <a:tailEnd/>
          </a:ln>
        </p:spPr>
        <p:txBody>
          <a:bodyPr lIns="90488" tIns="44450" rIns="90488" bIns="44450"/>
          <a:lstStyle/>
          <a:p>
            <a:pPr marL="457200" indent="-457200" defTabSz="762000" eaLnBrk="0" hangingPunct="0">
              <a:lnSpc>
                <a:spcPct val="90000"/>
              </a:lnSpc>
              <a:spcBef>
                <a:spcPct val="40000"/>
              </a:spcBef>
              <a:buClr>
                <a:srgbClr val="0000FF"/>
              </a:buClr>
              <a:buFont typeface="Wingdings" pitchFamily="2" charset="2"/>
              <a:buChar char="§"/>
            </a:pPr>
            <a:r>
              <a:rPr lang="en-US" sz="1800"/>
              <a:t>MN executes a service authentication through EAP</a:t>
            </a:r>
          </a:p>
          <a:p>
            <a:pPr marL="457200" indent="-457200" defTabSz="762000" eaLnBrk="0" hangingPunct="0">
              <a:lnSpc>
                <a:spcPct val="90000"/>
              </a:lnSpc>
              <a:spcBef>
                <a:spcPct val="40000"/>
              </a:spcBef>
              <a:buClr>
                <a:srgbClr val="0000FF"/>
              </a:buClr>
              <a:buFont typeface="Wingdings" pitchFamily="2" charset="2"/>
              <a:buChar char="§"/>
            </a:pPr>
            <a:r>
              <a:rPr lang="en-US" sz="1800"/>
              <a:t>MIH is protected at MIH layer. </a:t>
            </a:r>
          </a:p>
          <a:p>
            <a:pPr marL="457200" indent="-457200" defTabSz="762000" eaLnBrk="0" hangingPunct="0">
              <a:lnSpc>
                <a:spcPct val="90000"/>
              </a:lnSpc>
              <a:spcBef>
                <a:spcPct val="40000"/>
              </a:spcBef>
              <a:buClr>
                <a:srgbClr val="0000FF"/>
              </a:buClr>
              <a:buFont typeface="Wingdings" pitchFamily="2" charset="2"/>
              <a:buChar char="J"/>
            </a:pPr>
            <a:r>
              <a:rPr lang="en-US" sz="1800"/>
              <a:t>Pros: MIH specific protection. </a:t>
            </a:r>
          </a:p>
          <a:p>
            <a:pPr marL="457200" indent="-457200" defTabSz="762000" eaLnBrk="0" hangingPunct="0">
              <a:lnSpc>
                <a:spcPct val="90000"/>
              </a:lnSpc>
              <a:spcBef>
                <a:spcPct val="40000"/>
              </a:spcBef>
              <a:buClr>
                <a:srgbClr val="0000FF"/>
              </a:buClr>
              <a:buFont typeface="Wingdings" pitchFamily="2" charset="2"/>
              <a:buChar char="L"/>
            </a:pPr>
            <a:r>
              <a:rPr lang="en-US" sz="1800"/>
              <a:t>Cons: Add security to MIH, change MIH messages. </a:t>
            </a:r>
          </a:p>
          <a:p>
            <a:pPr marL="457200" indent="-457200" defTabSz="762000" eaLnBrk="0" hangingPunct="0">
              <a:lnSpc>
                <a:spcPct val="90000"/>
              </a:lnSpc>
              <a:spcBef>
                <a:spcPct val="40000"/>
              </a:spcBef>
              <a:buClr>
                <a:srgbClr val="0000FF"/>
              </a:buClr>
              <a:buFont typeface="Symbol" pitchFamily="18" charset="2"/>
              <a:buChar char="?"/>
            </a:pPr>
            <a:r>
              <a:rPr lang="en-US" sz="1800"/>
              <a:t>Possible issue: Need service authentication credentials and authentication servers.</a:t>
            </a:r>
          </a:p>
          <a:p>
            <a:pPr marL="457200" indent="-457200" defTabSz="762000" eaLnBrk="0" hangingPunct="0">
              <a:lnSpc>
                <a:spcPct val="90000"/>
              </a:lnSpc>
              <a:spcBef>
                <a:spcPct val="40000"/>
              </a:spcBef>
              <a:buClr>
                <a:srgbClr val="0000FF"/>
              </a:buClr>
              <a:buFont typeface="Wingdings" pitchFamily="2" charset="2"/>
              <a:buChar char="§"/>
            </a:pPr>
            <a:r>
              <a:rPr lang="en-US" sz="1800"/>
              <a:t>21a: Define new protected MIH messages.</a:t>
            </a:r>
          </a:p>
        </p:txBody>
      </p:sp>
      <p:sp>
        <p:nvSpPr>
          <p:cNvPr id="26628" name="Text Box 4"/>
          <p:cNvSpPr txBox="1">
            <a:spLocks noChangeArrowheads="1"/>
          </p:cNvSpPr>
          <p:nvPr/>
        </p:nvSpPr>
        <p:spPr bwMode="auto">
          <a:xfrm>
            <a:off x="4329113" y="2857500"/>
            <a:ext cx="914400" cy="314325"/>
          </a:xfrm>
          <a:prstGeom prst="rect">
            <a:avLst/>
          </a:prstGeom>
          <a:solidFill>
            <a:srgbClr val="FF9900"/>
          </a:solidFill>
          <a:ln w="9525">
            <a:solidFill>
              <a:schemeClr val="tx1"/>
            </a:solidFill>
            <a:miter lim="800000"/>
            <a:headEnd/>
            <a:tailEnd/>
          </a:ln>
        </p:spPr>
        <p:txBody>
          <a:bodyPr>
            <a:spAutoFit/>
          </a:bodyPr>
          <a:lstStyle/>
          <a:p>
            <a:pPr algn="ctr">
              <a:spcBef>
                <a:spcPct val="50000"/>
              </a:spcBef>
            </a:pPr>
            <a:r>
              <a:rPr lang="en-US" sz="1400"/>
              <a:t>MN</a:t>
            </a:r>
          </a:p>
        </p:txBody>
      </p:sp>
      <p:sp>
        <p:nvSpPr>
          <p:cNvPr id="26629" name="Text Box 5"/>
          <p:cNvSpPr txBox="1">
            <a:spLocks noChangeArrowheads="1"/>
          </p:cNvSpPr>
          <p:nvPr/>
        </p:nvSpPr>
        <p:spPr bwMode="auto">
          <a:xfrm>
            <a:off x="6234113" y="2857500"/>
            <a:ext cx="914400" cy="314325"/>
          </a:xfrm>
          <a:prstGeom prst="rect">
            <a:avLst/>
          </a:prstGeom>
          <a:solidFill>
            <a:schemeClr val="accent1"/>
          </a:solidFill>
          <a:ln w="9525">
            <a:solidFill>
              <a:schemeClr val="tx1"/>
            </a:solidFill>
            <a:miter lim="800000"/>
            <a:headEnd/>
            <a:tailEnd/>
          </a:ln>
        </p:spPr>
        <p:txBody>
          <a:bodyPr>
            <a:spAutoFit/>
          </a:bodyPr>
          <a:lstStyle/>
          <a:p>
            <a:pPr algn="ctr">
              <a:spcBef>
                <a:spcPct val="50000"/>
              </a:spcBef>
            </a:pPr>
            <a:r>
              <a:rPr lang="en-US" sz="1400"/>
              <a:t>PoS</a:t>
            </a:r>
          </a:p>
        </p:txBody>
      </p:sp>
      <p:sp>
        <p:nvSpPr>
          <p:cNvPr id="26630" name="Line 6"/>
          <p:cNvSpPr>
            <a:spLocks noChangeShapeType="1"/>
          </p:cNvSpPr>
          <p:nvPr/>
        </p:nvSpPr>
        <p:spPr bwMode="auto">
          <a:xfrm>
            <a:off x="4786313" y="3162300"/>
            <a:ext cx="0" cy="2209800"/>
          </a:xfrm>
          <a:prstGeom prst="line">
            <a:avLst/>
          </a:prstGeom>
          <a:noFill/>
          <a:ln w="9525">
            <a:solidFill>
              <a:schemeClr val="tx1"/>
            </a:solidFill>
            <a:round/>
            <a:headEnd/>
            <a:tailEnd/>
          </a:ln>
        </p:spPr>
        <p:txBody>
          <a:bodyPr/>
          <a:lstStyle/>
          <a:p>
            <a:endParaRPr lang="en-US"/>
          </a:p>
        </p:txBody>
      </p:sp>
      <p:sp>
        <p:nvSpPr>
          <p:cNvPr id="26631" name="Line 7"/>
          <p:cNvSpPr>
            <a:spLocks noChangeShapeType="1"/>
          </p:cNvSpPr>
          <p:nvPr/>
        </p:nvSpPr>
        <p:spPr bwMode="auto">
          <a:xfrm>
            <a:off x="8367713" y="3314700"/>
            <a:ext cx="0" cy="2209800"/>
          </a:xfrm>
          <a:prstGeom prst="line">
            <a:avLst/>
          </a:prstGeom>
          <a:noFill/>
          <a:ln w="9525">
            <a:solidFill>
              <a:schemeClr val="tx1"/>
            </a:solidFill>
            <a:round/>
            <a:headEnd/>
            <a:tailEnd/>
          </a:ln>
        </p:spPr>
        <p:txBody>
          <a:bodyPr/>
          <a:lstStyle/>
          <a:p>
            <a:endParaRPr lang="en-US"/>
          </a:p>
        </p:txBody>
      </p:sp>
      <p:sp>
        <p:nvSpPr>
          <p:cNvPr id="26632" name="AutoShape 8"/>
          <p:cNvSpPr>
            <a:spLocks noChangeArrowheads="1"/>
          </p:cNvSpPr>
          <p:nvPr/>
        </p:nvSpPr>
        <p:spPr bwMode="auto">
          <a:xfrm>
            <a:off x="4786313" y="3695700"/>
            <a:ext cx="3581400" cy="527050"/>
          </a:xfrm>
          <a:prstGeom prst="leftRightArrow">
            <a:avLst>
              <a:gd name="adj1" fmla="val 50000"/>
              <a:gd name="adj2" fmla="val 135904"/>
            </a:avLst>
          </a:prstGeom>
          <a:solidFill>
            <a:srgbClr val="EAEAEA"/>
          </a:solidFill>
          <a:ln w="9525">
            <a:solidFill>
              <a:schemeClr val="tx1"/>
            </a:solidFill>
            <a:miter lim="800000"/>
            <a:headEnd/>
            <a:tailEnd/>
          </a:ln>
        </p:spPr>
        <p:txBody>
          <a:bodyPr>
            <a:spAutoFit/>
          </a:bodyPr>
          <a:lstStyle/>
          <a:p>
            <a:pPr algn="ctr">
              <a:spcBef>
                <a:spcPct val="50000"/>
              </a:spcBef>
            </a:pPr>
            <a:r>
              <a:rPr lang="en-US" sz="1400"/>
              <a:t>Service EAP</a:t>
            </a:r>
          </a:p>
        </p:txBody>
      </p:sp>
      <p:sp>
        <p:nvSpPr>
          <p:cNvPr id="26633" name="Text Box 9"/>
          <p:cNvSpPr txBox="1">
            <a:spLocks noChangeArrowheads="1"/>
          </p:cNvSpPr>
          <p:nvPr/>
        </p:nvSpPr>
        <p:spPr bwMode="auto">
          <a:xfrm>
            <a:off x="4787900" y="4797425"/>
            <a:ext cx="1944688" cy="314325"/>
          </a:xfrm>
          <a:prstGeom prst="rect">
            <a:avLst/>
          </a:prstGeom>
          <a:solidFill>
            <a:schemeClr val="folHlink"/>
          </a:solidFill>
          <a:ln w="9525">
            <a:solidFill>
              <a:schemeClr val="tx1"/>
            </a:solidFill>
            <a:miter lim="800000"/>
            <a:headEnd/>
            <a:tailEnd/>
          </a:ln>
        </p:spPr>
        <p:txBody>
          <a:bodyPr>
            <a:spAutoFit/>
          </a:bodyPr>
          <a:lstStyle/>
          <a:p>
            <a:pPr algn="ctr">
              <a:spcBef>
                <a:spcPct val="50000"/>
              </a:spcBef>
            </a:pPr>
            <a:r>
              <a:rPr lang="en-US" sz="1400"/>
              <a:t>Protected MIH</a:t>
            </a:r>
          </a:p>
        </p:txBody>
      </p:sp>
      <p:sp>
        <p:nvSpPr>
          <p:cNvPr id="26634" name="Text Box 10"/>
          <p:cNvSpPr txBox="1">
            <a:spLocks noChangeArrowheads="1"/>
          </p:cNvSpPr>
          <p:nvPr/>
        </p:nvSpPr>
        <p:spPr bwMode="auto">
          <a:xfrm>
            <a:off x="7834313" y="2781300"/>
            <a:ext cx="914400" cy="527050"/>
          </a:xfrm>
          <a:prstGeom prst="rect">
            <a:avLst/>
          </a:prstGeom>
          <a:solidFill>
            <a:schemeClr val="hlink"/>
          </a:solidFill>
          <a:ln w="9525">
            <a:solidFill>
              <a:schemeClr val="tx1"/>
            </a:solidFill>
            <a:miter lim="800000"/>
            <a:headEnd/>
            <a:tailEnd/>
          </a:ln>
        </p:spPr>
        <p:txBody>
          <a:bodyPr>
            <a:spAutoFit/>
          </a:bodyPr>
          <a:lstStyle/>
          <a:p>
            <a:pPr algn="ctr">
              <a:spcBef>
                <a:spcPct val="50000"/>
              </a:spcBef>
            </a:pPr>
            <a:r>
              <a:rPr lang="en-US" sz="1400"/>
              <a:t>Service AS</a:t>
            </a:r>
          </a:p>
        </p:txBody>
      </p:sp>
      <p:sp>
        <p:nvSpPr>
          <p:cNvPr id="26635" name="Line 11"/>
          <p:cNvSpPr>
            <a:spLocks noChangeShapeType="1"/>
          </p:cNvSpPr>
          <p:nvPr/>
        </p:nvSpPr>
        <p:spPr bwMode="auto">
          <a:xfrm>
            <a:off x="6732588" y="3141663"/>
            <a:ext cx="0" cy="609600"/>
          </a:xfrm>
          <a:prstGeom prst="line">
            <a:avLst/>
          </a:prstGeom>
          <a:noFill/>
          <a:ln w="9525">
            <a:solidFill>
              <a:schemeClr val="tx1"/>
            </a:solidFill>
            <a:round/>
            <a:headEnd/>
            <a:tailEnd/>
          </a:ln>
        </p:spPr>
        <p:txBody>
          <a:bodyPr/>
          <a:lstStyle/>
          <a:p>
            <a:endParaRPr lang="en-US"/>
          </a:p>
        </p:txBody>
      </p:sp>
      <p:sp>
        <p:nvSpPr>
          <p:cNvPr id="26636" name="Line 12"/>
          <p:cNvSpPr>
            <a:spLocks noChangeShapeType="1"/>
          </p:cNvSpPr>
          <p:nvPr/>
        </p:nvSpPr>
        <p:spPr bwMode="auto">
          <a:xfrm>
            <a:off x="6732588" y="4076700"/>
            <a:ext cx="0" cy="1219200"/>
          </a:xfrm>
          <a:prstGeom prst="line">
            <a:avLst/>
          </a:prstGeom>
          <a:noFill/>
          <a:ln w="9525">
            <a:solidFill>
              <a:schemeClr val="tx1"/>
            </a:solidFill>
            <a:round/>
            <a:headEnd/>
            <a:tailEnd/>
          </a:ln>
        </p:spPr>
        <p:txBody>
          <a:bodyPr/>
          <a:lstStyle/>
          <a:p>
            <a:endParaRPr lang="en-US"/>
          </a:p>
        </p:txBody>
      </p:sp>
      <p:sp>
        <p:nvSpPr>
          <p:cNvPr id="26637" name="Line 13"/>
          <p:cNvSpPr>
            <a:spLocks noChangeShapeType="1"/>
          </p:cNvSpPr>
          <p:nvPr/>
        </p:nvSpPr>
        <p:spPr bwMode="auto">
          <a:xfrm flipH="1">
            <a:off x="6732588" y="4581525"/>
            <a:ext cx="1655762" cy="0"/>
          </a:xfrm>
          <a:prstGeom prst="line">
            <a:avLst/>
          </a:prstGeom>
          <a:noFill/>
          <a:ln w="9525">
            <a:solidFill>
              <a:schemeClr val="tx1"/>
            </a:solidFill>
            <a:round/>
            <a:headEnd/>
            <a:tailEnd type="triangle" w="med" len="med"/>
          </a:ln>
        </p:spPr>
        <p:txBody>
          <a:bodyPr/>
          <a:lstStyle/>
          <a:p>
            <a:endParaRPr lang="en-US"/>
          </a:p>
        </p:txBody>
      </p:sp>
      <p:sp>
        <p:nvSpPr>
          <p:cNvPr id="26638" name="Text Box 14"/>
          <p:cNvSpPr txBox="1">
            <a:spLocks noChangeArrowheads="1"/>
          </p:cNvSpPr>
          <p:nvPr/>
        </p:nvSpPr>
        <p:spPr bwMode="auto">
          <a:xfrm>
            <a:off x="7072313" y="4305300"/>
            <a:ext cx="685800" cy="304800"/>
          </a:xfrm>
          <a:prstGeom prst="rect">
            <a:avLst/>
          </a:prstGeom>
          <a:noFill/>
          <a:ln w="9525">
            <a:noFill/>
            <a:miter lim="800000"/>
            <a:headEnd/>
            <a:tailEnd/>
          </a:ln>
        </p:spPr>
        <p:txBody>
          <a:bodyPr>
            <a:spAutoFit/>
          </a:bodyPr>
          <a:lstStyle/>
          <a:p>
            <a:pPr>
              <a:spcBef>
                <a:spcPct val="50000"/>
              </a:spcBef>
            </a:pPr>
            <a:r>
              <a:rPr lang="en-US" sz="1400"/>
              <a:t>MSK</a:t>
            </a:r>
          </a:p>
        </p:txBody>
      </p:sp>
      <p:sp>
        <p:nvSpPr>
          <p:cNvPr id="26639" name="Text Box 15"/>
          <p:cNvSpPr txBox="1">
            <a:spLocks noChangeArrowheads="1"/>
          </p:cNvSpPr>
          <p:nvPr/>
        </p:nvSpPr>
        <p:spPr bwMode="auto">
          <a:xfrm>
            <a:off x="2051050" y="5372100"/>
            <a:ext cx="1135063" cy="284163"/>
          </a:xfrm>
          <a:prstGeom prst="rect">
            <a:avLst/>
          </a:prstGeom>
          <a:noFill/>
          <a:ln w="9525">
            <a:solidFill>
              <a:schemeClr val="tx1"/>
            </a:solidFill>
            <a:miter lim="800000"/>
            <a:headEnd/>
            <a:tailEnd/>
          </a:ln>
        </p:spPr>
        <p:txBody>
          <a:bodyPr>
            <a:spAutoFit/>
          </a:bodyPr>
          <a:lstStyle/>
          <a:p>
            <a:pPr>
              <a:spcBef>
                <a:spcPct val="50000"/>
              </a:spcBef>
            </a:pPr>
            <a:r>
              <a:rPr lang="en-US" sz="1200"/>
              <a:t>SMIH header</a:t>
            </a:r>
          </a:p>
        </p:txBody>
      </p:sp>
      <p:sp>
        <p:nvSpPr>
          <p:cNvPr id="26640" name="Text Box 16"/>
          <p:cNvSpPr txBox="1">
            <a:spLocks noChangeArrowheads="1"/>
          </p:cNvSpPr>
          <p:nvPr/>
        </p:nvSpPr>
        <p:spPr bwMode="auto">
          <a:xfrm>
            <a:off x="3186113" y="5372100"/>
            <a:ext cx="1981200" cy="284163"/>
          </a:xfrm>
          <a:prstGeom prst="rect">
            <a:avLst/>
          </a:prstGeom>
          <a:solidFill>
            <a:srgbClr val="EAEAEA"/>
          </a:solidFill>
          <a:ln w="9525">
            <a:solidFill>
              <a:schemeClr val="tx1"/>
            </a:solidFill>
            <a:miter lim="800000"/>
            <a:headEnd/>
            <a:tailEnd/>
          </a:ln>
        </p:spPr>
        <p:txBody>
          <a:bodyPr>
            <a:spAutoFit/>
          </a:bodyPr>
          <a:lstStyle/>
          <a:p>
            <a:pPr algn="ctr">
              <a:spcBef>
                <a:spcPct val="50000"/>
              </a:spcBef>
            </a:pPr>
            <a:r>
              <a:rPr lang="en-US" sz="1200"/>
              <a:t>MIH Data</a:t>
            </a:r>
          </a:p>
        </p:txBody>
      </p:sp>
      <p:sp>
        <p:nvSpPr>
          <p:cNvPr id="26641" name="Line 17"/>
          <p:cNvSpPr>
            <a:spLocks noChangeShapeType="1"/>
          </p:cNvSpPr>
          <p:nvPr/>
        </p:nvSpPr>
        <p:spPr bwMode="auto">
          <a:xfrm>
            <a:off x="3186113" y="5676900"/>
            <a:ext cx="0" cy="228600"/>
          </a:xfrm>
          <a:prstGeom prst="line">
            <a:avLst/>
          </a:prstGeom>
          <a:noFill/>
          <a:ln w="9525">
            <a:solidFill>
              <a:schemeClr val="tx1"/>
            </a:solidFill>
            <a:round/>
            <a:headEnd/>
            <a:tailEnd/>
          </a:ln>
        </p:spPr>
        <p:txBody>
          <a:bodyPr/>
          <a:lstStyle/>
          <a:p>
            <a:endParaRPr lang="en-US"/>
          </a:p>
        </p:txBody>
      </p:sp>
      <p:sp>
        <p:nvSpPr>
          <p:cNvPr id="26642" name="Line 18"/>
          <p:cNvSpPr>
            <a:spLocks noChangeShapeType="1"/>
          </p:cNvSpPr>
          <p:nvPr/>
        </p:nvSpPr>
        <p:spPr bwMode="auto">
          <a:xfrm>
            <a:off x="5167313" y="5600700"/>
            <a:ext cx="0" cy="304800"/>
          </a:xfrm>
          <a:prstGeom prst="line">
            <a:avLst/>
          </a:prstGeom>
          <a:noFill/>
          <a:ln w="9525">
            <a:solidFill>
              <a:schemeClr val="tx1"/>
            </a:solidFill>
            <a:round/>
            <a:headEnd/>
            <a:tailEnd/>
          </a:ln>
        </p:spPr>
        <p:txBody>
          <a:bodyPr/>
          <a:lstStyle/>
          <a:p>
            <a:endParaRPr lang="en-US"/>
          </a:p>
        </p:txBody>
      </p:sp>
      <p:sp>
        <p:nvSpPr>
          <p:cNvPr id="26643" name="Line 19"/>
          <p:cNvSpPr>
            <a:spLocks noChangeShapeType="1"/>
          </p:cNvSpPr>
          <p:nvPr/>
        </p:nvSpPr>
        <p:spPr bwMode="auto">
          <a:xfrm>
            <a:off x="3186113" y="5753100"/>
            <a:ext cx="1981200" cy="0"/>
          </a:xfrm>
          <a:prstGeom prst="line">
            <a:avLst/>
          </a:prstGeom>
          <a:noFill/>
          <a:ln w="9525">
            <a:solidFill>
              <a:schemeClr val="tx1"/>
            </a:solidFill>
            <a:round/>
            <a:headEnd type="triangle" w="med" len="med"/>
            <a:tailEnd type="triangle" w="med" len="med"/>
          </a:ln>
        </p:spPr>
        <p:txBody>
          <a:bodyPr/>
          <a:lstStyle/>
          <a:p>
            <a:endParaRPr lang="en-US"/>
          </a:p>
        </p:txBody>
      </p:sp>
      <p:sp>
        <p:nvSpPr>
          <p:cNvPr id="26644" name="Text Box 20"/>
          <p:cNvSpPr txBox="1">
            <a:spLocks noChangeArrowheads="1"/>
          </p:cNvSpPr>
          <p:nvPr/>
        </p:nvSpPr>
        <p:spPr bwMode="auto">
          <a:xfrm>
            <a:off x="3492500" y="5805488"/>
            <a:ext cx="1295400" cy="274637"/>
          </a:xfrm>
          <a:prstGeom prst="rect">
            <a:avLst/>
          </a:prstGeom>
          <a:noFill/>
          <a:ln w="9525">
            <a:noFill/>
            <a:miter lim="800000"/>
            <a:headEnd/>
            <a:tailEnd/>
          </a:ln>
        </p:spPr>
        <p:txBody>
          <a:bodyPr>
            <a:spAutoFit/>
          </a:bodyPr>
          <a:lstStyle/>
          <a:p>
            <a:pPr algn="ctr">
              <a:spcBef>
                <a:spcPct val="50000"/>
              </a:spcBef>
            </a:pPr>
            <a:r>
              <a:rPr lang="en-US" sz="1200"/>
              <a:t>Encrypted</a:t>
            </a:r>
          </a:p>
        </p:txBody>
      </p:sp>
      <p:sp>
        <p:nvSpPr>
          <p:cNvPr id="26645" name="Text Box 21"/>
          <p:cNvSpPr txBox="1">
            <a:spLocks noChangeArrowheads="1"/>
          </p:cNvSpPr>
          <p:nvPr/>
        </p:nvSpPr>
        <p:spPr bwMode="auto">
          <a:xfrm>
            <a:off x="5148263" y="5373688"/>
            <a:ext cx="576262" cy="284162"/>
          </a:xfrm>
          <a:prstGeom prst="rect">
            <a:avLst/>
          </a:prstGeom>
          <a:solidFill>
            <a:srgbClr val="FFFF66"/>
          </a:solidFill>
          <a:ln w="9525">
            <a:solidFill>
              <a:schemeClr val="tx1"/>
            </a:solidFill>
            <a:miter lim="800000"/>
            <a:headEnd/>
            <a:tailEnd/>
          </a:ln>
        </p:spPr>
        <p:txBody>
          <a:bodyPr>
            <a:spAutoFit/>
          </a:bodyPr>
          <a:lstStyle/>
          <a:p>
            <a:pPr algn="ctr">
              <a:spcBef>
                <a:spcPct val="50000"/>
              </a:spcBef>
            </a:pPr>
            <a:r>
              <a:rPr lang="en-US" sz="1200"/>
              <a:t>MIC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15327</TotalTime>
  <Words>1121</Words>
  <Application>Microsoft Office PowerPoint</Application>
  <PresentationFormat>On-screen Show (4:3)</PresentationFormat>
  <Paragraphs>176</Paragraphs>
  <Slides>14</Slides>
  <Notes>2</Notes>
  <HiddenSlides>0</HiddenSlides>
  <MMClips>0</MMClips>
  <ScaleCrop>false</ScaleCrop>
  <HeadingPairs>
    <vt:vector size="6" baseType="variant">
      <vt:variant>
        <vt:lpstr>Fonts Used</vt:lpstr>
      </vt:variant>
      <vt:variant>
        <vt:i4>8</vt:i4>
      </vt:variant>
      <vt:variant>
        <vt:lpstr>Design Template</vt:lpstr>
      </vt:variant>
      <vt:variant>
        <vt:i4>2</vt:i4>
      </vt:variant>
      <vt:variant>
        <vt:lpstr>Slide Titles</vt:lpstr>
      </vt:variant>
      <vt:variant>
        <vt:i4>14</vt:i4>
      </vt:variant>
    </vt:vector>
  </HeadingPairs>
  <TitlesOfParts>
    <vt:vector size="24" baseType="lpstr">
      <vt:lpstr>Times New Roman</vt:lpstr>
      <vt:lpstr>ＭＳ Ｐゴシック</vt:lpstr>
      <vt:lpstr>Arial</vt:lpstr>
      <vt:lpstr>Times</vt:lpstr>
      <vt:lpstr>Rotis Sans Serif for Nokia</vt:lpstr>
      <vt:lpstr>Wingdings</vt:lpstr>
      <vt:lpstr>Symbol</vt:lpstr>
      <vt:lpstr>Calibri</vt:lpstr>
      <vt:lpstr>blank presentation</vt:lpstr>
      <vt:lpstr>blank presentation</vt:lpstr>
      <vt:lpstr>Slide 1</vt:lpstr>
      <vt:lpstr>Slide 2</vt:lpstr>
      <vt:lpstr>Background</vt:lpstr>
      <vt:lpstr>Slide 4</vt:lpstr>
      <vt:lpstr>Slide 5</vt:lpstr>
      <vt:lpstr>Slide 6</vt:lpstr>
      <vt:lpstr>Slide 7</vt:lpstr>
      <vt:lpstr>Slide 8</vt:lpstr>
      <vt:lpstr>Slide 9</vt:lpstr>
      <vt:lpstr>Slide 10</vt:lpstr>
      <vt:lpstr>Slide 11</vt:lpstr>
      <vt:lpstr>Slide 12</vt:lpstr>
      <vt:lpstr>Work Item 2 –21a Task Summary and Question</vt:lpstr>
      <vt:lpstr>Work Item 1 –21a Task Summary and Question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Lily Chen</cp:lastModifiedBy>
  <cp:revision>1067</cp:revision>
  <dcterms:created xsi:type="dcterms:W3CDTF">2010-03-06T11:46:34Z</dcterms:created>
  <dcterms:modified xsi:type="dcterms:W3CDTF">2010-03-12T13:44:35Z</dcterms:modified>
</cp:coreProperties>
</file>