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33" r:id="rId2"/>
    <p:sldId id="332" r:id="rId3"/>
    <p:sldId id="362" r:id="rId4"/>
    <p:sldId id="391" r:id="rId5"/>
    <p:sldId id="378" r:id="rId6"/>
    <p:sldId id="386" r:id="rId7"/>
    <p:sldId id="389" r:id="rId8"/>
    <p:sldId id="390"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a:cs typeface="ＭＳ Ｐゴシック"/>
      </a:defRPr>
    </a:lvl1pPr>
    <a:lvl2pPr marL="457200" algn="l" rtl="0" fontAlgn="base">
      <a:spcBef>
        <a:spcPct val="0"/>
      </a:spcBef>
      <a:spcAft>
        <a:spcPct val="0"/>
      </a:spcAft>
      <a:defRPr sz="2400" kern="1200">
        <a:solidFill>
          <a:schemeClr val="tx1"/>
        </a:solidFill>
        <a:latin typeface="Times New Roman" pitchFamily="18" charset="0"/>
        <a:ea typeface="ＭＳ Ｐゴシック"/>
        <a:cs typeface="ＭＳ Ｐゴシック"/>
      </a:defRPr>
    </a:lvl2pPr>
    <a:lvl3pPr marL="914400" algn="l" rtl="0" fontAlgn="base">
      <a:spcBef>
        <a:spcPct val="0"/>
      </a:spcBef>
      <a:spcAft>
        <a:spcPct val="0"/>
      </a:spcAft>
      <a:defRPr sz="2400" kern="1200">
        <a:solidFill>
          <a:schemeClr val="tx1"/>
        </a:solidFill>
        <a:latin typeface="Times New Roman" pitchFamily="18" charset="0"/>
        <a:ea typeface="ＭＳ Ｐゴシック"/>
        <a:cs typeface="ＭＳ Ｐゴシック"/>
      </a:defRPr>
    </a:lvl3pPr>
    <a:lvl4pPr marL="1371600" algn="l" rtl="0" fontAlgn="base">
      <a:spcBef>
        <a:spcPct val="0"/>
      </a:spcBef>
      <a:spcAft>
        <a:spcPct val="0"/>
      </a:spcAft>
      <a:defRPr sz="2400" kern="1200">
        <a:solidFill>
          <a:schemeClr val="tx1"/>
        </a:solidFill>
        <a:latin typeface="Times New Roman" pitchFamily="18" charset="0"/>
        <a:ea typeface="ＭＳ Ｐゴシック"/>
        <a:cs typeface="ＭＳ Ｐゴシック"/>
      </a:defRPr>
    </a:lvl4pPr>
    <a:lvl5pPr marL="1828800" algn="l" rtl="0" fontAlgn="base">
      <a:spcBef>
        <a:spcPct val="0"/>
      </a:spcBef>
      <a:spcAft>
        <a:spcPct val="0"/>
      </a:spcAft>
      <a:defRPr sz="2400" kern="1200">
        <a:solidFill>
          <a:schemeClr val="tx1"/>
        </a:solidFill>
        <a:latin typeface="Times New Roman" pitchFamily="18" charset="0"/>
        <a:ea typeface="ＭＳ Ｐゴシック"/>
        <a:cs typeface="ＭＳ Ｐゴシック"/>
      </a:defRPr>
    </a:lvl5pPr>
    <a:lvl6pPr marL="2286000" algn="l" defTabSz="914400" rtl="0" eaLnBrk="1" latinLnBrk="0" hangingPunct="1">
      <a:defRPr sz="2400" kern="1200">
        <a:solidFill>
          <a:schemeClr val="tx1"/>
        </a:solidFill>
        <a:latin typeface="Times New Roman" pitchFamily="18" charset="0"/>
        <a:ea typeface="ＭＳ Ｐゴシック"/>
        <a:cs typeface="ＭＳ Ｐゴシック"/>
      </a:defRPr>
    </a:lvl6pPr>
    <a:lvl7pPr marL="2743200" algn="l" defTabSz="914400" rtl="0" eaLnBrk="1" latinLnBrk="0" hangingPunct="1">
      <a:defRPr sz="2400" kern="1200">
        <a:solidFill>
          <a:schemeClr val="tx1"/>
        </a:solidFill>
        <a:latin typeface="Times New Roman" pitchFamily="18" charset="0"/>
        <a:ea typeface="ＭＳ Ｐゴシック"/>
        <a:cs typeface="ＭＳ Ｐゴシック"/>
      </a:defRPr>
    </a:lvl7pPr>
    <a:lvl8pPr marL="3200400" algn="l" defTabSz="914400" rtl="0" eaLnBrk="1" latinLnBrk="0" hangingPunct="1">
      <a:defRPr sz="2400" kern="1200">
        <a:solidFill>
          <a:schemeClr val="tx1"/>
        </a:solidFill>
        <a:latin typeface="Times New Roman" pitchFamily="18" charset="0"/>
        <a:ea typeface="ＭＳ Ｐゴシック"/>
        <a:cs typeface="ＭＳ Ｐゴシック"/>
      </a:defRPr>
    </a:lvl8pPr>
    <a:lvl9pPr marL="3657600" algn="l" defTabSz="914400" rtl="0" eaLnBrk="1" latinLnBrk="0" hangingPunct="1">
      <a:defRPr sz="2400" kern="1200">
        <a:solidFill>
          <a:schemeClr val="tx1"/>
        </a:solidFill>
        <a:latin typeface="Times New Roman" pitchFamily="18" charset="0"/>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55" autoAdjust="0"/>
    <p:restoredTop sz="94660"/>
  </p:normalViewPr>
  <p:slideViewPr>
    <p:cSldViewPr>
      <p:cViewPr varScale="1">
        <p:scale>
          <a:sx n="92" d="100"/>
          <a:sy n="92" d="100"/>
        </p:scale>
        <p:origin x="-62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128"/>
                <a:cs typeface="+mn-cs"/>
              </a:defRPr>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C23DBE4A-E7E9-4EDA-B92B-9406413D34B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charset="-128"/>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charset="-128"/>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4A63FE51-B472-4805-B58A-F2EE05BA80F9}"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ea typeface="ＭＳ Ｐゴシック"/>
              <a:cs typeface="ＭＳ Ｐゴシック"/>
            </a:endParaRPr>
          </a:p>
        </p:txBody>
      </p:sp>
      <p:sp>
        <p:nvSpPr>
          <p:cNvPr id="17411" name="Slide Number Placeholder 3"/>
          <p:cNvSpPr>
            <a:spLocks noGrp="1"/>
          </p:cNvSpPr>
          <p:nvPr>
            <p:ph type="sldNum" sz="quarter" idx="5"/>
          </p:nvPr>
        </p:nvSpPr>
        <p:spPr>
          <a:noFill/>
        </p:spPr>
        <p:txBody>
          <a:bodyPr/>
          <a:lstStyle/>
          <a:p>
            <a:fld id="{F8BDB0C9-730E-48C0-B0C9-19521CF748A3}" type="slidenum">
              <a:rPr lang="ja-JP" altLang="en-US" smtClean="0">
                <a:ea typeface="ＭＳ Ｐゴシック"/>
                <a:cs typeface="ＭＳ Ｐゴシック"/>
              </a:rPr>
              <a:pPr/>
              <a:t>1</a:t>
            </a:fld>
            <a:endParaRPr lang="en-US" altLang="ja-JP"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ea typeface="ＭＳ Ｐゴシック"/>
              <a:cs typeface="ＭＳ Ｐゴシック"/>
            </a:endParaRPr>
          </a:p>
        </p:txBody>
      </p:sp>
      <p:sp>
        <p:nvSpPr>
          <p:cNvPr id="19459" name="Slide Number Placeholder 3"/>
          <p:cNvSpPr>
            <a:spLocks noGrp="1"/>
          </p:cNvSpPr>
          <p:nvPr>
            <p:ph type="sldNum" sz="quarter" idx="5"/>
          </p:nvPr>
        </p:nvSpPr>
        <p:spPr>
          <a:noFill/>
        </p:spPr>
        <p:txBody>
          <a:bodyPr/>
          <a:lstStyle/>
          <a:p>
            <a:fld id="{C488C02E-9C1A-46E0-9155-35DBF1BBBD60}" type="slidenum">
              <a:rPr lang="ja-JP" altLang="en-US" smtClean="0">
                <a:ea typeface="ＭＳ Ｐゴシック"/>
                <a:cs typeface="ＭＳ Ｐゴシック"/>
              </a:rPr>
              <a:pPr/>
              <a:t>2</a:t>
            </a:fld>
            <a:endParaRPr lang="en-US" altLang="ja-JP"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7DDD12CE-8CAC-45CB-9B7B-02FAB14175D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F3AD63C7-2EC5-4910-99DE-09724EAF732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5EF6225A-15D3-4182-BCD7-2640AA18250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259C01B7-2FB9-49FA-8FFA-D10CC44C90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F52EA779-D9AC-4913-B3F2-964EFA814A0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5C39CA5F-CDB6-425A-BE93-62B457593B3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D198F505-3CE7-419B-8279-2CC8C355B7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023C75A4-3C1F-4BF1-8E67-0BDF0FCCC93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2C7BBCF5-DB70-44E2-83EA-1A08D1B016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FE04CBED-04A3-4B70-9AA5-E20B15C591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3E3B5CA6-1313-4CDC-84EB-820729C4482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6EC1327D-B130-4ACE-95F5-2025BB953C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ea typeface="ＭＳ Ｐゴシック" charset="-128"/>
                <a:cs typeface="+mn-cs"/>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ea typeface="ＭＳ Ｐゴシック" charset="-128"/>
                <a:cs typeface="+mn-cs"/>
              </a:defRPr>
            </a:lvl1pPr>
          </a:lstStyle>
          <a:p>
            <a:pPr>
              <a:defRPr/>
            </a:pPr>
            <a:fld id="{F8F6E86A-AD42-4CE8-AAF7-CB9A0202E089}"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cs typeface="ＭＳ Ｐゴシック"/>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cs typeface="ＭＳ Ｐゴシック"/>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cs typeface="ＭＳ Ｐゴシック"/>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cs typeface="ＭＳ Ｐゴシック"/>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1B36DF4C-7757-49D3-B996-DA5016F76C42}" type="slidenum">
              <a:rPr lang="en-US" smtClean="0">
                <a:ea typeface="ＭＳ Ｐゴシック"/>
                <a:cs typeface="ＭＳ Ｐゴシック"/>
              </a:rPr>
              <a:pPr/>
              <a:t>1</a:t>
            </a:fld>
            <a:endParaRPr lang="en-US" smtClean="0">
              <a:ea typeface="ＭＳ Ｐゴシック"/>
              <a:cs typeface="ＭＳ Ｐゴシック"/>
            </a:endParaRPr>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933C7E1C-5EA8-41D9-85C9-EBFC4886A0D5}"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68313"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atin typeface="Times" pitchFamily="18" charset="0"/>
                <a:cs typeface="Times New Roman" pitchFamily="18" charset="0"/>
              </a:rPr>
              <a:t>DCN: 21-10-</a:t>
            </a:r>
            <a:r>
              <a:rPr lang="en-US">
                <a:latin typeface="Times" pitchFamily="18" charset="0"/>
              </a:rPr>
              <a:t>00xx</a:t>
            </a:r>
            <a:r>
              <a:rPr lang="en-US">
                <a:latin typeface="Times" pitchFamily="18" charset="0"/>
                <a:cs typeface="Times New Roman" pitchFamily="18" charset="0"/>
              </a:rPr>
              <a:t>-0</a:t>
            </a:r>
            <a:r>
              <a:rPr lang="en-US">
                <a:latin typeface="Times" pitchFamily="18" charset="0"/>
              </a:rPr>
              <a:t>0</a:t>
            </a:r>
            <a:r>
              <a:rPr lang="en-US">
                <a:latin typeface="Times" pitchFamily="18" charset="0"/>
                <a:cs typeface="Times New Roman" pitchFamily="18" charset="0"/>
              </a:rPr>
              <a:t>-</a:t>
            </a:r>
            <a:r>
              <a:rPr lang="en-US" altLang="ja-JP">
                <a:latin typeface="Times" pitchFamily="18" charset="0"/>
              </a:rPr>
              <a:t>sec</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Title: </a:t>
            </a:r>
            <a:r>
              <a:rPr lang="en-US" altLang="ja-JP"/>
              <a:t>Protect MIH messages through Transport Protocols</a:t>
            </a:r>
            <a:endParaRPr lang="en-US" altLang="ja-JP">
              <a:latin typeface="Times"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Date Submitted: June 28</a:t>
            </a:r>
            <a:r>
              <a:rPr lang="en-US">
                <a:latin typeface="Times" pitchFamily="18" charset="0"/>
              </a:rPr>
              <a:t>,</a:t>
            </a:r>
            <a:r>
              <a:rPr lang="en-US">
                <a:latin typeface="Times" pitchFamily="18" charset="0"/>
                <a:cs typeface="Times New Roman" pitchFamily="18" charset="0"/>
              </a:rPr>
              <a:t> </a:t>
            </a:r>
            <a:r>
              <a:rPr lang="en-US" altLang="ja-JP">
                <a:latin typeface="Times" pitchFamily="18" charset="0"/>
              </a:rPr>
              <a:t>2010</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Present at IEEE 802.21 July meeting </a:t>
            </a:r>
          </a:p>
          <a:p>
            <a:pPr marL="280988" indent="-280988" defTabSz="762000">
              <a:lnSpc>
                <a:spcPct val="90000"/>
              </a:lnSpc>
              <a:spcBef>
                <a:spcPct val="40000"/>
              </a:spcBef>
              <a:buClr>
                <a:srgbClr val="FAFD00"/>
              </a:buClr>
            </a:pPr>
            <a:r>
              <a:rPr lang="en-US">
                <a:latin typeface="Times" pitchFamily="18" charset="0"/>
                <a:cs typeface="Times New Roman" pitchFamily="18" charset="0"/>
              </a:rPr>
              <a:t>Authors: </a:t>
            </a:r>
            <a:r>
              <a:rPr lang="en-US" altLang="ja-JP" sz="2000"/>
              <a:t>Lily Chen (NIST)</a:t>
            </a:r>
            <a:endParaRPr lang="en-US" sz="2000"/>
          </a:p>
          <a:p>
            <a:pPr marL="280988" indent="-280988" defTabSz="762000">
              <a:lnSpc>
                <a:spcPct val="90000"/>
              </a:lnSpc>
              <a:spcBef>
                <a:spcPct val="40000"/>
              </a:spcBef>
              <a:buClr>
                <a:srgbClr val="FAFD00"/>
              </a:buClr>
            </a:pPr>
            <a:endParaRPr lang="en-US" sz="200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Abstract: This is a presentation for the options discussed in document </a:t>
            </a:r>
            <a:r>
              <a:rPr lang="en-US"/>
              <a:t>21-10-0084-01-</a:t>
            </a:r>
            <a:r>
              <a:rPr lang="en-US" altLang="ja-JP"/>
              <a:t>sec</a:t>
            </a:r>
            <a:r>
              <a:rPr lang="en-US">
                <a:latin typeface="Times" pitchFamily="18" charset="0"/>
                <a:cs typeface="Times New Roman" pitchFamily="18" charset="0"/>
              </a:rPr>
              <a:t>. </a:t>
            </a:r>
            <a:endParaRPr lang="en-US" altLang="ja-JP">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ADB4ED96-0A95-4CC8-B33C-F56A17DCF010}"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ea typeface="ＭＳ Ｐゴシック"/>
                <a:cs typeface="ＭＳ Ｐゴシック"/>
              </a:rPr>
              <a:t>21-10-00xx-00-sec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7DDFE172-4EDC-48D9-B70C-CD92FE242045}" type="slidenum">
              <a:rPr lang="en-US" smtClean="0">
                <a:ea typeface="ＭＳ Ｐゴシック"/>
                <a:cs typeface="ＭＳ Ｐゴシック"/>
              </a:rPr>
              <a:pPr/>
              <a:t>2</a:t>
            </a:fld>
            <a:endParaRPr lang="en-US" smtClean="0">
              <a:ea typeface="ＭＳ Ｐゴシック"/>
              <a:cs typeface="ＭＳ Ｐゴシック"/>
            </a:endParaRPr>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60FC36ED-FAFE-47E0-872E-77B42B6BD9BB}"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ea typeface="ＭＳ Ｐゴシック"/>
                <a:cs typeface="ＭＳ Ｐゴシック"/>
              </a:rPr>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1C4763E-6673-4F9B-8CD5-FA2A946F229C}"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6C8A474E-34DB-40B9-B269-54A7D8AD58D4}" type="slidenum">
              <a:rPr lang="en-US" smtClean="0">
                <a:ea typeface="ＭＳ Ｐゴシック"/>
                <a:cs typeface="ＭＳ Ｐゴシック"/>
              </a:rPr>
              <a:pPr/>
              <a:t>3</a:t>
            </a:fld>
            <a:endParaRPr lang="en-US" smtClean="0">
              <a:ea typeface="ＭＳ Ｐゴシック"/>
              <a:cs typeface="ＭＳ Ｐゴシック"/>
            </a:endParaRPr>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B37AB6FF-F1CE-4476-969D-9B45F77961FE}"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smtClean="0">
                <a:ea typeface="ＭＳ Ｐゴシック"/>
                <a:cs typeface="ＭＳ Ｐゴシック"/>
              </a:rPr>
              <a:t>Background</a:t>
            </a:r>
          </a:p>
        </p:txBody>
      </p:sp>
      <p:sp>
        <p:nvSpPr>
          <p:cNvPr id="20484" name="Content Placeholder 2"/>
          <p:cNvSpPr>
            <a:spLocks/>
          </p:cNvSpPr>
          <p:nvPr/>
        </p:nvSpPr>
        <p:spPr bwMode="auto">
          <a:xfrm>
            <a:off x="827088" y="1916113"/>
            <a:ext cx="7921625" cy="42656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The MIH messages can be transported by a L2 protocol or a L3 protocol.</a:t>
            </a:r>
          </a:p>
          <a:p>
            <a:pPr marL="742950" lvl="1" indent="-285750" defTabSz="762000" eaLnBrk="0" hangingPunct="0">
              <a:lnSpc>
                <a:spcPct val="90000"/>
              </a:lnSpc>
              <a:spcBef>
                <a:spcPct val="40000"/>
              </a:spcBef>
              <a:buClr>
                <a:srgbClr val="0000FF"/>
              </a:buClr>
              <a:buFont typeface="Wingdings" pitchFamily="2" charset="2"/>
              <a:buChar char="§"/>
            </a:pPr>
            <a:r>
              <a:rPr lang="en-US" sz="2000"/>
              <a:t>802.11u is an instance for the L2 protocols. </a:t>
            </a:r>
          </a:p>
          <a:p>
            <a:pPr marL="742950" lvl="1" indent="-285750" defTabSz="762000" eaLnBrk="0" hangingPunct="0">
              <a:lnSpc>
                <a:spcPct val="90000"/>
              </a:lnSpc>
              <a:spcBef>
                <a:spcPct val="40000"/>
              </a:spcBef>
              <a:buClr>
                <a:srgbClr val="0000FF"/>
              </a:buClr>
              <a:buFont typeface="Wingdings" pitchFamily="2" charset="2"/>
              <a:buChar char="§"/>
            </a:pPr>
            <a:r>
              <a:rPr lang="en-US" sz="2000"/>
              <a:t>Some L3 scenarios are discussed in RFC 4555. </a:t>
            </a:r>
          </a:p>
          <a:p>
            <a:pPr marL="457200" indent="-457200" defTabSz="762000" eaLnBrk="0" hangingPunct="0">
              <a:lnSpc>
                <a:spcPct val="90000"/>
              </a:lnSpc>
              <a:spcBef>
                <a:spcPct val="40000"/>
              </a:spcBef>
              <a:buClr>
                <a:srgbClr val="0000FF"/>
              </a:buClr>
              <a:buFont typeface="Wingdings" pitchFamily="2" charset="2"/>
              <a:buChar char="§"/>
            </a:pPr>
            <a:r>
              <a:rPr lang="en-US"/>
              <a:t>Document 21-10-0084-01-</a:t>
            </a:r>
            <a:r>
              <a:rPr lang="en-US" altLang="ja-JP"/>
              <a:t>sec discusses pros and cons for security mechanisms provides through L2, IPsec, and (D)TLS</a:t>
            </a:r>
            <a:r>
              <a:rPr lang="en-US" sz="200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127D073-A31F-4622-AF36-1D146FD0A00D}" type="slidenum">
              <a:rPr lang="en-US" sz="1400">
                <a:latin typeface="Times" pitchFamily="18" charset="0"/>
              </a:rPr>
              <a:pPr algn="r" eaLnBrk="0" hangingPunct="0">
                <a:lnSpc>
                  <a:spcPct val="90000"/>
                </a:lnSpc>
              </a:pPr>
              <a:t>4</a:t>
            </a:fld>
            <a:endParaRPr lang="en-US" sz="1400">
              <a:latin typeface="Times" pitchFamily="18" charset="0"/>
            </a:endParaRPr>
          </a:p>
        </p:txBody>
      </p:sp>
      <p:sp>
        <p:nvSpPr>
          <p:cNvPr id="33795"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Protection by an L2 protocol</a:t>
            </a:r>
          </a:p>
        </p:txBody>
      </p:sp>
      <p:sp>
        <p:nvSpPr>
          <p:cNvPr id="33796" name="Content Placeholder 2"/>
          <p:cNvSpPr>
            <a:spLocks/>
          </p:cNvSpPr>
          <p:nvPr/>
        </p:nvSpPr>
        <p:spPr bwMode="auto">
          <a:xfrm>
            <a:off x="611188" y="1773238"/>
            <a:ext cx="4537075"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When MIH messages are transported through an L2 protocol, it can be protected by the mechanisms included in the L2 protocol.</a:t>
            </a:r>
          </a:p>
          <a:p>
            <a:pPr marL="914400" lvl="1" indent="-457200" defTabSz="762000" eaLnBrk="0" hangingPunct="0">
              <a:lnSpc>
                <a:spcPct val="90000"/>
              </a:lnSpc>
              <a:spcBef>
                <a:spcPct val="40000"/>
              </a:spcBef>
              <a:buClr>
                <a:srgbClr val="0000FF"/>
              </a:buClr>
              <a:buFont typeface="Wingdings" pitchFamily="2" charset="2"/>
              <a:buChar char="§"/>
            </a:pPr>
            <a:r>
              <a:rPr lang="en-US" sz="2000"/>
              <a:t>In case of using 802.11u, the protection can be TKIP or CCMP as defined in 802.11</a:t>
            </a:r>
          </a:p>
          <a:p>
            <a:pPr marL="457200" indent="-457200" defTabSz="762000" eaLnBrk="0" hangingPunct="0">
              <a:lnSpc>
                <a:spcPct val="90000"/>
              </a:lnSpc>
              <a:spcBef>
                <a:spcPct val="40000"/>
              </a:spcBef>
              <a:buClr>
                <a:srgbClr val="0000FF"/>
              </a:buClr>
              <a:buFont typeface="Wingdings" pitchFamily="2" charset="2"/>
              <a:buChar char="J"/>
            </a:pPr>
            <a:r>
              <a:rPr lang="en-US" sz="2000"/>
              <a:t>Pros: </a:t>
            </a:r>
          </a:p>
          <a:p>
            <a:pPr marL="914400" lvl="1" indent="-457200" defTabSz="762000" eaLnBrk="0" hangingPunct="0">
              <a:lnSpc>
                <a:spcPct val="90000"/>
              </a:lnSpc>
              <a:spcBef>
                <a:spcPct val="40000"/>
              </a:spcBef>
              <a:buClr>
                <a:srgbClr val="0000FF"/>
              </a:buClr>
              <a:buFont typeface="Wingdings" pitchFamily="2" charset="2"/>
              <a:buAutoNum type="arabicPeriod"/>
            </a:pPr>
            <a:r>
              <a:rPr lang="en-US" sz="2000"/>
              <a:t>No change is required to either L2 protocol or MIH. </a:t>
            </a:r>
          </a:p>
          <a:p>
            <a:pPr marL="914400" lvl="1" indent="-457200" defTabSz="762000" eaLnBrk="0" hangingPunct="0">
              <a:lnSpc>
                <a:spcPct val="90000"/>
              </a:lnSpc>
              <a:spcBef>
                <a:spcPct val="40000"/>
              </a:spcBef>
              <a:buClr>
                <a:srgbClr val="0000FF"/>
              </a:buClr>
              <a:buFont typeface="Wingdings" pitchFamily="2" charset="2"/>
              <a:buAutoNum type="arabicPeriod"/>
            </a:pPr>
            <a:r>
              <a:rPr lang="en-US" sz="2000"/>
              <a:t>Possibly low overhead </a:t>
            </a:r>
          </a:p>
          <a:p>
            <a:pPr marL="457200" indent="-457200" defTabSz="762000" eaLnBrk="0" hangingPunct="0">
              <a:lnSpc>
                <a:spcPct val="90000"/>
              </a:lnSpc>
              <a:spcBef>
                <a:spcPct val="40000"/>
              </a:spcBef>
              <a:buClr>
                <a:srgbClr val="0000FF"/>
              </a:buClr>
              <a:buFont typeface="Wingdings" pitchFamily="2" charset="2"/>
              <a:buChar char="L"/>
            </a:pPr>
            <a:r>
              <a:rPr lang="en-US" sz="2000"/>
              <a:t>Cons: security protection is not MIH specific.</a:t>
            </a:r>
          </a:p>
          <a:p>
            <a:pPr marL="457200" indent="-457200" defTabSz="762000" eaLnBrk="0" hangingPunct="0">
              <a:lnSpc>
                <a:spcPct val="90000"/>
              </a:lnSpc>
              <a:spcBef>
                <a:spcPct val="40000"/>
              </a:spcBef>
              <a:buClr>
                <a:srgbClr val="0000FF"/>
              </a:buClr>
              <a:buFont typeface="Wingdings" pitchFamily="2" charset="2"/>
              <a:buNone/>
            </a:pPr>
            <a:endParaRPr lang="en-US" sz="2000"/>
          </a:p>
        </p:txBody>
      </p:sp>
      <p:sp>
        <p:nvSpPr>
          <p:cNvPr id="33797" name="Text Box 38"/>
          <p:cNvSpPr txBox="1">
            <a:spLocks noChangeArrowheads="1"/>
          </p:cNvSpPr>
          <p:nvPr/>
        </p:nvSpPr>
        <p:spPr bwMode="auto">
          <a:xfrm>
            <a:off x="5435600" y="42926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33798" name="Text Box 39"/>
          <p:cNvSpPr txBox="1">
            <a:spLocks noChangeArrowheads="1"/>
          </p:cNvSpPr>
          <p:nvPr/>
        </p:nvSpPr>
        <p:spPr bwMode="auto">
          <a:xfrm>
            <a:off x="7524750" y="4149725"/>
            <a:ext cx="769938" cy="314325"/>
          </a:xfrm>
          <a:prstGeom prst="rect">
            <a:avLst/>
          </a:prstGeom>
          <a:solidFill>
            <a:srgbClr val="99CCFF"/>
          </a:solidFill>
          <a:ln w="9525">
            <a:solidFill>
              <a:schemeClr val="tx1"/>
            </a:solidFill>
            <a:miter lim="800000"/>
            <a:headEnd/>
            <a:tailEnd/>
          </a:ln>
        </p:spPr>
        <p:txBody>
          <a:bodyPr>
            <a:spAutoFit/>
          </a:bodyPr>
          <a:lstStyle/>
          <a:p>
            <a:pPr algn="ctr">
              <a:spcBef>
                <a:spcPct val="50000"/>
              </a:spcBef>
            </a:pPr>
            <a:r>
              <a:rPr lang="en-US" sz="1400"/>
              <a:t>PoS</a:t>
            </a:r>
          </a:p>
        </p:txBody>
      </p:sp>
      <p:sp>
        <p:nvSpPr>
          <p:cNvPr id="33799" name="Line 40"/>
          <p:cNvSpPr>
            <a:spLocks noChangeShapeType="1"/>
          </p:cNvSpPr>
          <p:nvPr/>
        </p:nvSpPr>
        <p:spPr bwMode="auto">
          <a:xfrm flipH="1">
            <a:off x="5795963" y="4597400"/>
            <a:ext cx="20637" cy="1279525"/>
          </a:xfrm>
          <a:prstGeom prst="line">
            <a:avLst/>
          </a:prstGeom>
          <a:noFill/>
          <a:ln w="9525">
            <a:solidFill>
              <a:schemeClr val="tx1"/>
            </a:solidFill>
            <a:round/>
            <a:headEnd/>
            <a:tailEnd/>
          </a:ln>
        </p:spPr>
        <p:txBody>
          <a:bodyPr/>
          <a:lstStyle/>
          <a:p>
            <a:endParaRPr lang="en-US"/>
          </a:p>
        </p:txBody>
      </p:sp>
      <p:sp>
        <p:nvSpPr>
          <p:cNvPr id="33801" name="Rectangle 45"/>
          <p:cNvSpPr>
            <a:spLocks noChangeArrowheads="1"/>
          </p:cNvSpPr>
          <p:nvPr/>
        </p:nvSpPr>
        <p:spPr bwMode="auto">
          <a:xfrm>
            <a:off x="5795963" y="5300663"/>
            <a:ext cx="1728787"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L2 Protection</a:t>
            </a:r>
          </a:p>
        </p:txBody>
      </p:sp>
      <p:sp>
        <p:nvSpPr>
          <p:cNvPr id="33803" name="Text Box 50"/>
          <p:cNvSpPr txBox="1">
            <a:spLocks noChangeArrowheads="1"/>
          </p:cNvSpPr>
          <p:nvPr/>
        </p:nvSpPr>
        <p:spPr bwMode="auto">
          <a:xfrm>
            <a:off x="6948488" y="4221163"/>
            <a:ext cx="769937"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PoA</a:t>
            </a:r>
          </a:p>
        </p:txBody>
      </p:sp>
      <p:sp>
        <p:nvSpPr>
          <p:cNvPr id="33804" name="Line 51"/>
          <p:cNvSpPr>
            <a:spLocks noChangeShapeType="1"/>
          </p:cNvSpPr>
          <p:nvPr/>
        </p:nvSpPr>
        <p:spPr bwMode="auto">
          <a:xfrm>
            <a:off x="7524750" y="4581525"/>
            <a:ext cx="0" cy="430213"/>
          </a:xfrm>
          <a:prstGeom prst="line">
            <a:avLst/>
          </a:prstGeom>
          <a:noFill/>
          <a:ln w="9525">
            <a:solidFill>
              <a:schemeClr val="tx1"/>
            </a:solidFill>
            <a:round/>
            <a:headEnd/>
            <a:tailEnd/>
          </a:ln>
        </p:spPr>
        <p:txBody>
          <a:bodyPr/>
          <a:lstStyle/>
          <a:p>
            <a:endParaRPr lang="en-US"/>
          </a:p>
        </p:txBody>
      </p:sp>
      <p:sp>
        <p:nvSpPr>
          <p:cNvPr id="33805" name="Line 52"/>
          <p:cNvSpPr>
            <a:spLocks noChangeShapeType="1"/>
          </p:cNvSpPr>
          <p:nvPr/>
        </p:nvSpPr>
        <p:spPr bwMode="auto">
          <a:xfrm>
            <a:off x="7524750" y="5589588"/>
            <a:ext cx="0" cy="287337"/>
          </a:xfrm>
          <a:prstGeom prst="line">
            <a:avLst/>
          </a:prstGeom>
          <a:noFill/>
          <a:ln w="9525">
            <a:solidFill>
              <a:schemeClr val="tx1"/>
            </a:solidFill>
            <a:round/>
            <a:headEnd/>
            <a:tailEnd/>
          </a:ln>
        </p:spPr>
        <p:txBody>
          <a:bodyPr/>
          <a:lstStyle/>
          <a:p>
            <a:endParaRPr lang="en-US"/>
          </a:p>
        </p:txBody>
      </p:sp>
      <p:sp>
        <p:nvSpPr>
          <p:cNvPr id="33806" name="Text Box 53"/>
          <p:cNvSpPr txBox="1">
            <a:spLocks noChangeArrowheads="1"/>
          </p:cNvSpPr>
          <p:nvPr/>
        </p:nvSpPr>
        <p:spPr bwMode="auto">
          <a:xfrm>
            <a:off x="6372225" y="6165850"/>
            <a:ext cx="1439863" cy="304800"/>
          </a:xfrm>
          <a:prstGeom prst="rect">
            <a:avLst/>
          </a:prstGeom>
          <a:noFill/>
          <a:ln w="9525">
            <a:noFill/>
            <a:miter lim="800000"/>
            <a:headEnd/>
            <a:tailEnd/>
          </a:ln>
        </p:spPr>
        <p:txBody>
          <a:bodyPr>
            <a:spAutoFit/>
          </a:bodyPr>
          <a:lstStyle/>
          <a:p>
            <a:pPr>
              <a:spcBef>
                <a:spcPct val="50000"/>
              </a:spcBef>
            </a:pPr>
            <a:r>
              <a:rPr lang="en-US" sz="1400"/>
              <a:t>MIH over L2</a:t>
            </a:r>
          </a:p>
        </p:txBody>
      </p:sp>
      <p:sp>
        <p:nvSpPr>
          <p:cNvPr id="33807" name="Text Box 55"/>
          <p:cNvSpPr txBox="1">
            <a:spLocks noChangeArrowheads="1"/>
          </p:cNvSpPr>
          <p:nvPr/>
        </p:nvSpPr>
        <p:spPr bwMode="auto">
          <a:xfrm>
            <a:off x="5795963" y="5013325"/>
            <a:ext cx="1728787"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2F03C54A-1676-4F77-8DDC-B4E5EAE5D1BF}" type="slidenum">
              <a:rPr lang="en-US" smtClean="0">
                <a:ea typeface="ＭＳ Ｐゴシック"/>
                <a:cs typeface="ＭＳ Ｐゴシック"/>
              </a:rPr>
              <a:pPr/>
              <a:t>5</a:t>
            </a:fld>
            <a:endParaRPr lang="en-US" smtClean="0">
              <a:ea typeface="ＭＳ Ｐゴシック"/>
              <a:cs typeface="ＭＳ Ｐゴシック"/>
            </a:endParaRPr>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Protection by IPsec</a:t>
            </a:r>
          </a:p>
        </p:txBody>
      </p:sp>
      <p:sp>
        <p:nvSpPr>
          <p:cNvPr id="22531" name="Content Placeholder 2"/>
          <p:cNvSpPr>
            <a:spLocks/>
          </p:cNvSpPr>
          <p:nvPr/>
        </p:nvSpPr>
        <p:spPr bwMode="auto">
          <a:xfrm>
            <a:off x="611188" y="1700213"/>
            <a:ext cx="4465637"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L3 –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IP packets between MN and PoS are protected through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The IPsec security associations may be established through MOBIKE to accommodate mobile node’s dynamic IP address.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MOBIKE is only defined for tunnel mode, which is less data efficient than transport mode. </a:t>
            </a:r>
          </a:p>
        </p:txBody>
      </p:sp>
      <p:sp>
        <p:nvSpPr>
          <p:cNvPr id="22533" name="Text Box 25"/>
          <p:cNvSpPr txBox="1">
            <a:spLocks noChangeArrowheads="1"/>
          </p:cNvSpPr>
          <p:nvPr/>
        </p:nvSpPr>
        <p:spPr bwMode="auto">
          <a:xfrm>
            <a:off x="5435600" y="1700213"/>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2534" name="Text Box 26"/>
          <p:cNvSpPr txBox="1">
            <a:spLocks noChangeArrowheads="1"/>
          </p:cNvSpPr>
          <p:nvPr/>
        </p:nvSpPr>
        <p:spPr bwMode="auto">
          <a:xfrm>
            <a:off x="7523163" y="1700213"/>
            <a:ext cx="914400" cy="314325"/>
          </a:xfrm>
          <a:prstGeom prst="rect">
            <a:avLst/>
          </a:prstGeom>
          <a:solidFill>
            <a:srgbClr val="CCECFF"/>
          </a:solidFill>
          <a:ln w="9525">
            <a:solidFill>
              <a:schemeClr val="tx1"/>
            </a:solidFill>
            <a:miter lim="800000"/>
            <a:headEnd/>
            <a:tailEnd/>
          </a:ln>
        </p:spPr>
        <p:txBody>
          <a:bodyPr>
            <a:spAutoFit/>
          </a:bodyPr>
          <a:lstStyle/>
          <a:p>
            <a:pPr algn="ctr">
              <a:spcBef>
                <a:spcPct val="50000"/>
              </a:spcBef>
            </a:pPr>
            <a:r>
              <a:rPr lang="en-US" sz="1400"/>
              <a:t>PoS</a:t>
            </a:r>
          </a:p>
        </p:txBody>
      </p:sp>
      <p:sp>
        <p:nvSpPr>
          <p:cNvPr id="22535" name="Line 27"/>
          <p:cNvSpPr>
            <a:spLocks noChangeShapeType="1"/>
          </p:cNvSpPr>
          <p:nvPr/>
        </p:nvSpPr>
        <p:spPr bwMode="auto">
          <a:xfrm>
            <a:off x="5794375" y="2058988"/>
            <a:ext cx="1588" cy="1512887"/>
          </a:xfrm>
          <a:prstGeom prst="line">
            <a:avLst/>
          </a:prstGeom>
          <a:noFill/>
          <a:ln w="9525">
            <a:solidFill>
              <a:schemeClr val="tx1"/>
            </a:solidFill>
            <a:round/>
            <a:headEnd/>
            <a:tailEnd/>
          </a:ln>
        </p:spPr>
        <p:txBody>
          <a:bodyPr/>
          <a:lstStyle/>
          <a:p>
            <a:endParaRPr lang="en-US"/>
          </a:p>
        </p:txBody>
      </p:sp>
      <p:sp>
        <p:nvSpPr>
          <p:cNvPr id="22536" name="Line 28"/>
          <p:cNvSpPr>
            <a:spLocks noChangeShapeType="1"/>
          </p:cNvSpPr>
          <p:nvPr/>
        </p:nvSpPr>
        <p:spPr bwMode="auto">
          <a:xfrm>
            <a:off x="8099425" y="1987550"/>
            <a:ext cx="1588" cy="1655763"/>
          </a:xfrm>
          <a:prstGeom prst="line">
            <a:avLst/>
          </a:prstGeom>
          <a:noFill/>
          <a:ln w="9525">
            <a:solidFill>
              <a:schemeClr val="tx1"/>
            </a:solidFill>
            <a:round/>
            <a:headEnd/>
            <a:tailEnd/>
          </a:ln>
        </p:spPr>
        <p:txBody>
          <a:bodyPr/>
          <a:lstStyle/>
          <a:p>
            <a:endParaRPr lang="en-US"/>
          </a:p>
        </p:txBody>
      </p:sp>
      <p:sp>
        <p:nvSpPr>
          <p:cNvPr id="22537" name="Rectangle 31"/>
          <p:cNvSpPr>
            <a:spLocks noChangeArrowheads="1"/>
          </p:cNvSpPr>
          <p:nvPr/>
        </p:nvSpPr>
        <p:spPr bwMode="auto">
          <a:xfrm>
            <a:off x="5795963" y="3067050"/>
            <a:ext cx="2286000" cy="314325"/>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IPsec</a:t>
            </a:r>
          </a:p>
        </p:txBody>
      </p:sp>
      <p:sp>
        <p:nvSpPr>
          <p:cNvPr id="22538" name="Text Box 34"/>
          <p:cNvSpPr txBox="1">
            <a:spLocks noChangeArrowheads="1"/>
          </p:cNvSpPr>
          <p:nvPr/>
        </p:nvSpPr>
        <p:spPr bwMode="auto">
          <a:xfrm>
            <a:off x="5795963" y="2779713"/>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2539" name="Text Box 48"/>
          <p:cNvSpPr txBox="1">
            <a:spLocks noChangeArrowheads="1"/>
          </p:cNvSpPr>
          <p:nvPr/>
        </p:nvSpPr>
        <p:spPr bwMode="auto">
          <a:xfrm>
            <a:off x="6300788" y="3643313"/>
            <a:ext cx="1439862" cy="304800"/>
          </a:xfrm>
          <a:prstGeom prst="rect">
            <a:avLst/>
          </a:prstGeom>
          <a:noFill/>
          <a:ln w="9525">
            <a:noFill/>
            <a:miter lim="800000"/>
            <a:headEnd/>
            <a:tailEnd/>
          </a:ln>
        </p:spPr>
        <p:txBody>
          <a:bodyPr>
            <a:spAutoFit/>
          </a:bodyPr>
          <a:lstStyle/>
          <a:p>
            <a:pPr>
              <a:spcBef>
                <a:spcPct val="50000"/>
              </a:spcBef>
            </a:pPr>
            <a:r>
              <a:rPr lang="en-US" sz="1400"/>
              <a:t>MIH over L3</a:t>
            </a:r>
          </a:p>
        </p:txBody>
      </p:sp>
      <p:sp>
        <p:nvSpPr>
          <p:cNvPr id="22541" name="Line 13"/>
          <p:cNvSpPr>
            <a:spLocks noChangeShapeType="1"/>
          </p:cNvSpPr>
          <p:nvPr/>
        </p:nvSpPr>
        <p:spPr bwMode="auto">
          <a:xfrm>
            <a:off x="5794375" y="2490788"/>
            <a:ext cx="230505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22542" name="Text Box 14"/>
          <p:cNvSpPr txBox="1">
            <a:spLocks noChangeArrowheads="1"/>
          </p:cNvSpPr>
          <p:nvPr/>
        </p:nvSpPr>
        <p:spPr bwMode="auto">
          <a:xfrm>
            <a:off x="6370638" y="2132013"/>
            <a:ext cx="1152525" cy="304800"/>
          </a:xfrm>
          <a:prstGeom prst="rect">
            <a:avLst/>
          </a:prstGeom>
          <a:noFill/>
          <a:ln w="9525">
            <a:noFill/>
            <a:miter lim="800000"/>
            <a:headEnd/>
            <a:tailEnd/>
          </a:ln>
          <a:effectLst/>
        </p:spPr>
        <p:txBody>
          <a:bodyPr>
            <a:spAutoFit/>
          </a:bodyPr>
          <a:lstStyle/>
          <a:p>
            <a:pPr>
              <a:spcBef>
                <a:spcPct val="50000"/>
              </a:spcBef>
            </a:pPr>
            <a:r>
              <a:rPr lang="en-US" sz="1400"/>
              <a:t>MOBIKE</a:t>
            </a:r>
          </a:p>
        </p:txBody>
      </p:sp>
      <p:sp>
        <p:nvSpPr>
          <p:cNvPr id="22544" name="Text Box 16"/>
          <p:cNvSpPr txBox="1">
            <a:spLocks noChangeArrowheads="1"/>
          </p:cNvSpPr>
          <p:nvPr/>
        </p:nvSpPr>
        <p:spPr bwMode="auto">
          <a:xfrm>
            <a:off x="7092950" y="4941888"/>
            <a:ext cx="1008063" cy="284162"/>
          </a:xfrm>
          <a:prstGeom prst="rect">
            <a:avLst/>
          </a:prstGeom>
          <a:solidFill>
            <a:srgbClr val="CCECFF"/>
          </a:solidFill>
          <a:ln w="9525">
            <a:solidFill>
              <a:srgbClr val="0000FF"/>
            </a:solidFill>
            <a:miter lim="800000"/>
            <a:headEnd/>
            <a:tailEnd/>
          </a:ln>
          <a:effectLst/>
        </p:spPr>
        <p:txBody>
          <a:bodyPr>
            <a:spAutoFit/>
          </a:bodyPr>
          <a:lstStyle/>
          <a:p>
            <a:pPr>
              <a:spcBef>
                <a:spcPct val="50000"/>
              </a:spcBef>
            </a:pPr>
            <a:r>
              <a:rPr lang="en-US" sz="1200"/>
              <a:t>IP header (I)</a:t>
            </a:r>
          </a:p>
        </p:txBody>
      </p:sp>
      <p:sp>
        <p:nvSpPr>
          <p:cNvPr id="22545" name="Text Box 17"/>
          <p:cNvSpPr txBox="1">
            <a:spLocks noChangeArrowheads="1"/>
          </p:cNvSpPr>
          <p:nvPr/>
        </p:nvSpPr>
        <p:spPr bwMode="auto">
          <a:xfrm>
            <a:off x="8027988" y="4941888"/>
            <a:ext cx="936625" cy="284162"/>
          </a:xfrm>
          <a:prstGeom prst="rect">
            <a:avLst/>
          </a:prstGeom>
          <a:solidFill>
            <a:srgbClr val="CCECFF"/>
          </a:solidFill>
          <a:ln w="9525">
            <a:solidFill>
              <a:srgbClr val="0000FF"/>
            </a:solidFill>
            <a:miter lim="800000"/>
            <a:headEnd/>
            <a:tailEnd/>
          </a:ln>
          <a:effectLst/>
        </p:spPr>
        <p:txBody>
          <a:bodyPr>
            <a:spAutoFit/>
          </a:bodyPr>
          <a:lstStyle/>
          <a:p>
            <a:pPr>
              <a:spcBef>
                <a:spcPct val="50000"/>
              </a:spcBef>
            </a:pPr>
            <a:r>
              <a:rPr lang="en-US" sz="1200"/>
              <a:t>IP Payload</a:t>
            </a:r>
          </a:p>
        </p:txBody>
      </p:sp>
      <p:sp>
        <p:nvSpPr>
          <p:cNvPr id="22546" name="Text Box 18"/>
          <p:cNvSpPr txBox="1">
            <a:spLocks noChangeArrowheads="1"/>
          </p:cNvSpPr>
          <p:nvPr/>
        </p:nvSpPr>
        <p:spPr bwMode="auto">
          <a:xfrm>
            <a:off x="6011863" y="4941888"/>
            <a:ext cx="1079500" cy="284162"/>
          </a:xfrm>
          <a:prstGeom prst="rect">
            <a:avLst/>
          </a:prstGeom>
          <a:noFill/>
          <a:ln w="9525">
            <a:solidFill>
              <a:srgbClr val="0000FF"/>
            </a:solidFill>
            <a:miter lim="800000"/>
            <a:headEnd/>
            <a:tailEnd/>
          </a:ln>
          <a:effectLst/>
        </p:spPr>
        <p:txBody>
          <a:bodyPr>
            <a:spAutoFit/>
          </a:bodyPr>
          <a:lstStyle/>
          <a:p>
            <a:pPr algn="r">
              <a:spcBef>
                <a:spcPct val="50000"/>
              </a:spcBef>
            </a:pPr>
            <a:r>
              <a:rPr lang="en-US" sz="1200"/>
              <a:t>IPsec header</a:t>
            </a:r>
          </a:p>
        </p:txBody>
      </p:sp>
      <p:sp>
        <p:nvSpPr>
          <p:cNvPr id="22547" name="Text Box 19"/>
          <p:cNvSpPr txBox="1">
            <a:spLocks noChangeArrowheads="1"/>
          </p:cNvSpPr>
          <p:nvPr/>
        </p:nvSpPr>
        <p:spPr bwMode="auto">
          <a:xfrm>
            <a:off x="5076825" y="4941888"/>
            <a:ext cx="1079500" cy="284162"/>
          </a:xfrm>
          <a:prstGeom prst="rect">
            <a:avLst/>
          </a:prstGeom>
          <a:solidFill>
            <a:schemeClr val="folHlink"/>
          </a:solidFill>
          <a:ln w="9525">
            <a:solidFill>
              <a:srgbClr val="0000FF"/>
            </a:solidFill>
            <a:miter lim="800000"/>
            <a:headEnd/>
            <a:tailEnd/>
          </a:ln>
          <a:effectLst/>
        </p:spPr>
        <p:txBody>
          <a:bodyPr>
            <a:spAutoFit/>
          </a:bodyPr>
          <a:lstStyle/>
          <a:p>
            <a:pPr>
              <a:spcBef>
                <a:spcPct val="50000"/>
              </a:spcBef>
            </a:pPr>
            <a:r>
              <a:rPr lang="en-US" sz="1200"/>
              <a:t>IP header (O)</a:t>
            </a:r>
          </a:p>
        </p:txBody>
      </p:sp>
      <p:sp>
        <p:nvSpPr>
          <p:cNvPr id="22548" name="Line 20"/>
          <p:cNvSpPr>
            <a:spLocks noChangeShapeType="1"/>
          </p:cNvSpPr>
          <p:nvPr/>
        </p:nvSpPr>
        <p:spPr bwMode="auto">
          <a:xfrm>
            <a:off x="7092950" y="5229225"/>
            <a:ext cx="0" cy="215900"/>
          </a:xfrm>
          <a:prstGeom prst="line">
            <a:avLst/>
          </a:prstGeom>
          <a:noFill/>
          <a:ln w="9525">
            <a:solidFill>
              <a:schemeClr val="tx1"/>
            </a:solidFill>
            <a:round/>
            <a:headEnd/>
            <a:tailEnd/>
          </a:ln>
          <a:effectLst/>
        </p:spPr>
        <p:txBody>
          <a:bodyPr/>
          <a:lstStyle/>
          <a:p>
            <a:endParaRPr lang="en-US"/>
          </a:p>
        </p:txBody>
      </p:sp>
      <p:sp>
        <p:nvSpPr>
          <p:cNvPr id="22549" name="Line 21"/>
          <p:cNvSpPr>
            <a:spLocks noChangeShapeType="1"/>
          </p:cNvSpPr>
          <p:nvPr/>
        </p:nvSpPr>
        <p:spPr bwMode="auto">
          <a:xfrm>
            <a:off x="8964613" y="5229225"/>
            <a:ext cx="0" cy="215900"/>
          </a:xfrm>
          <a:prstGeom prst="line">
            <a:avLst/>
          </a:prstGeom>
          <a:noFill/>
          <a:ln w="9525">
            <a:solidFill>
              <a:schemeClr val="tx1"/>
            </a:solidFill>
            <a:round/>
            <a:headEnd/>
            <a:tailEnd/>
          </a:ln>
          <a:effectLst/>
        </p:spPr>
        <p:txBody>
          <a:bodyPr/>
          <a:lstStyle/>
          <a:p>
            <a:endParaRPr lang="en-US"/>
          </a:p>
        </p:txBody>
      </p:sp>
      <p:sp>
        <p:nvSpPr>
          <p:cNvPr id="22550" name="Line 22"/>
          <p:cNvSpPr>
            <a:spLocks noChangeShapeType="1"/>
          </p:cNvSpPr>
          <p:nvPr/>
        </p:nvSpPr>
        <p:spPr bwMode="auto">
          <a:xfrm>
            <a:off x="7092950" y="5300663"/>
            <a:ext cx="1871663"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22551" name="Text Box 23"/>
          <p:cNvSpPr txBox="1">
            <a:spLocks noChangeArrowheads="1"/>
          </p:cNvSpPr>
          <p:nvPr/>
        </p:nvSpPr>
        <p:spPr bwMode="auto">
          <a:xfrm>
            <a:off x="7524750" y="5300663"/>
            <a:ext cx="936625" cy="274637"/>
          </a:xfrm>
          <a:prstGeom prst="rect">
            <a:avLst/>
          </a:prstGeom>
          <a:noFill/>
          <a:ln w="9525">
            <a:noFill/>
            <a:miter lim="800000"/>
            <a:headEnd/>
            <a:tailEnd/>
          </a:ln>
          <a:effectLst/>
        </p:spPr>
        <p:txBody>
          <a:bodyPr>
            <a:spAutoFit/>
          </a:bodyPr>
          <a:lstStyle/>
          <a:p>
            <a:pPr>
              <a:spcBef>
                <a:spcPct val="50000"/>
              </a:spcBef>
            </a:pPr>
            <a:r>
              <a:rPr lang="en-US" sz="1200"/>
              <a:t>Protected</a:t>
            </a:r>
          </a:p>
        </p:txBody>
      </p:sp>
      <p:sp>
        <p:nvSpPr>
          <p:cNvPr id="22556" name="Text Box 48"/>
          <p:cNvSpPr txBox="1">
            <a:spLocks noChangeArrowheads="1"/>
          </p:cNvSpPr>
          <p:nvPr/>
        </p:nvSpPr>
        <p:spPr bwMode="auto">
          <a:xfrm>
            <a:off x="5867400" y="5661025"/>
            <a:ext cx="1944688" cy="304800"/>
          </a:xfrm>
          <a:prstGeom prst="rect">
            <a:avLst/>
          </a:prstGeom>
          <a:noFill/>
          <a:ln w="9525">
            <a:noFill/>
            <a:miter lim="800000"/>
            <a:headEnd/>
            <a:tailEnd/>
          </a:ln>
        </p:spPr>
        <p:txBody>
          <a:bodyPr>
            <a:spAutoFit/>
          </a:bodyPr>
          <a:lstStyle/>
          <a:p>
            <a:pPr>
              <a:spcBef>
                <a:spcPct val="50000"/>
              </a:spcBef>
            </a:pPr>
            <a:r>
              <a:rPr lang="en-US" sz="1400"/>
              <a:t>IPsec in tunnel mode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1"/>
          </p:nvPr>
        </p:nvSpPr>
        <p:spPr>
          <a:noFill/>
        </p:spPr>
        <p:txBody>
          <a:bodyPr/>
          <a:lstStyle/>
          <a:p>
            <a:fld id="{D30728E3-39D1-4467-BD23-5464A5E1676E}" type="slidenum">
              <a:rPr lang="en-US" smtClean="0">
                <a:ea typeface="ＭＳ Ｐゴシック"/>
                <a:cs typeface="ＭＳ Ｐゴシック"/>
              </a:rPr>
              <a:pPr/>
              <a:t>6</a:t>
            </a:fld>
            <a:endParaRPr lang="en-US" smtClean="0">
              <a:ea typeface="ＭＳ Ｐゴシック"/>
              <a:cs typeface="ＭＳ Ｐゴシック"/>
            </a:endParaRPr>
          </a:p>
        </p:txBody>
      </p:sp>
      <p:sp>
        <p:nvSpPr>
          <p:cNvPr id="23554" name="Rectangle 2"/>
          <p:cNvSpPr>
            <a:spLocks noChangeArrowheads="1"/>
          </p:cNvSpPr>
          <p:nvPr/>
        </p:nvSpPr>
        <p:spPr bwMode="auto">
          <a:xfrm>
            <a:off x="323850" y="4048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Protection by (D)TLS</a:t>
            </a:r>
          </a:p>
        </p:txBody>
      </p:sp>
      <p:sp>
        <p:nvSpPr>
          <p:cNvPr id="23555" name="Content Placeholder 2"/>
          <p:cNvSpPr>
            <a:spLocks/>
          </p:cNvSpPr>
          <p:nvPr/>
        </p:nvSpPr>
        <p:spPr bwMode="auto">
          <a:xfrm>
            <a:off x="611188" y="1773238"/>
            <a:ext cx="4248150"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L3 – according to RFC4555, MIH messages can be transported over TCP or UDP. TLS or DTLS can be used to protect MIH messages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MIH protocol as defined in 21 is required.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742950" lvl="1" indent="-285750" defTabSz="762000" eaLnBrk="0" hangingPunct="0">
              <a:lnSpc>
                <a:spcPct val="90000"/>
              </a:lnSpc>
              <a:spcBef>
                <a:spcPct val="40000"/>
              </a:spcBef>
              <a:buClr>
                <a:srgbClr val="0000FF"/>
              </a:buClr>
              <a:buFont typeface="Wingdings" pitchFamily="2" charset="2"/>
              <a:buChar char="§"/>
            </a:pPr>
            <a:r>
              <a:rPr lang="en-US" sz="2000"/>
              <a:t>But both TLS client and server can use an MIH related identifier.</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May need new port assignment. </a:t>
            </a:r>
          </a:p>
        </p:txBody>
      </p:sp>
      <p:grpSp>
        <p:nvGrpSpPr>
          <p:cNvPr id="23577" name="Group 25"/>
          <p:cNvGrpSpPr>
            <a:grpSpLocks/>
          </p:cNvGrpSpPr>
          <p:nvPr/>
        </p:nvGrpSpPr>
        <p:grpSpPr bwMode="auto">
          <a:xfrm>
            <a:off x="5219700" y="3860800"/>
            <a:ext cx="3527425" cy="2608263"/>
            <a:chOff x="3334" y="2205"/>
            <a:chExt cx="2222" cy="1643"/>
          </a:xfrm>
        </p:grpSpPr>
        <p:sp>
          <p:nvSpPr>
            <p:cNvPr id="23559" name="Line 27"/>
            <p:cNvSpPr>
              <a:spLocks noChangeShapeType="1"/>
            </p:cNvSpPr>
            <p:nvPr/>
          </p:nvSpPr>
          <p:spPr bwMode="auto">
            <a:xfrm>
              <a:off x="3560" y="2568"/>
              <a:ext cx="0" cy="1044"/>
            </a:xfrm>
            <a:prstGeom prst="line">
              <a:avLst/>
            </a:prstGeom>
            <a:noFill/>
            <a:ln w="9525">
              <a:solidFill>
                <a:schemeClr val="tx1"/>
              </a:solidFill>
              <a:round/>
              <a:headEnd/>
              <a:tailEnd/>
            </a:ln>
          </p:spPr>
          <p:txBody>
            <a:bodyPr/>
            <a:lstStyle/>
            <a:p>
              <a:endParaRPr lang="en-US"/>
            </a:p>
          </p:txBody>
        </p:sp>
        <p:sp>
          <p:nvSpPr>
            <p:cNvPr id="23560" name="Line 28"/>
            <p:cNvSpPr>
              <a:spLocks noChangeShapeType="1"/>
            </p:cNvSpPr>
            <p:nvPr/>
          </p:nvSpPr>
          <p:spPr bwMode="auto">
            <a:xfrm>
              <a:off x="5012" y="2614"/>
              <a:ext cx="1" cy="1042"/>
            </a:xfrm>
            <a:prstGeom prst="line">
              <a:avLst/>
            </a:prstGeom>
            <a:noFill/>
            <a:ln w="9525">
              <a:solidFill>
                <a:schemeClr val="tx1"/>
              </a:solidFill>
              <a:round/>
              <a:headEnd/>
              <a:tailEnd/>
            </a:ln>
          </p:spPr>
          <p:txBody>
            <a:bodyPr/>
            <a:lstStyle/>
            <a:p>
              <a:endParaRPr lang="en-US"/>
            </a:p>
          </p:txBody>
        </p:sp>
        <p:sp>
          <p:nvSpPr>
            <p:cNvPr id="23561" name="Rectangle 31"/>
            <p:cNvSpPr>
              <a:spLocks noChangeArrowheads="1"/>
            </p:cNvSpPr>
            <p:nvPr/>
          </p:nvSpPr>
          <p:spPr bwMode="auto">
            <a:xfrm>
              <a:off x="3561" y="3293"/>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TLS</a:t>
              </a:r>
            </a:p>
          </p:txBody>
        </p:sp>
        <p:sp>
          <p:nvSpPr>
            <p:cNvPr id="23562" name="Text Box 34"/>
            <p:cNvSpPr txBox="1">
              <a:spLocks noChangeArrowheads="1"/>
            </p:cNvSpPr>
            <p:nvPr/>
          </p:nvSpPr>
          <p:spPr bwMode="auto">
            <a:xfrm>
              <a:off x="3561" y="3112"/>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3563" name="Text Box 48"/>
            <p:cNvSpPr txBox="1">
              <a:spLocks noChangeArrowheads="1"/>
            </p:cNvSpPr>
            <p:nvPr/>
          </p:nvSpPr>
          <p:spPr bwMode="auto">
            <a:xfrm>
              <a:off x="3879" y="3656"/>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sp>
          <p:nvSpPr>
            <p:cNvPr id="23565" name="Text Box 13"/>
            <p:cNvSpPr txBox="1">
              <a:spLocks noChangeArrowheads="1"/>
            </p:cNvSpPr>
            <p:nvPr/>
          </p:nvSpPr>
          <p:spPr bwMode="auto">
            <a:xfrm>
              <a:off x="3787" y="2251"/>
              <a:ext cx="635" cy="198"/>
            </a:xfrm>
            <a:prstGeom prst="rect">
              <a:avLst/>
            </a:prstGeom>
            <a:solidFill>
              <a:srgbClr val="CC9900"/>
            </a:solidFill>
            <a:ln w="9525">
              <a:solidFill>
                <a:srgbClr val="0000FF"/>
              </a:solidFill>
              <a:miter lim="800000"/>
              <a:headEnd/>
              <a:tailEnd/>
            </a:ln>
            <a:effectLst/>
          </p:spPr>
          <p:txBody>
            <a:bodyPr>
              <a:spAutoFit/>
            </a:bodyPr>
            <a:lstStyle/>
            <a:p>
              <a:pPr>
                <a:spcBef>
                  <a:spcPct val="50000"/>
                </a:spcBef>
              </a:pPr>
              <a:r>
                <a:rPr lang="en-US" sz="1400"/>
                <a:t>TLS client</a:t>
              </a:r>
            </a:p>
          </p:txBody>
        </p:sp>
        <p:sp>
          <p:nvSpPr>
            <p:cNvPr id="23566" name="Text Box 25"/>
            <p:cNvSpPr txBox="1">
              <a:spLocks noChangeArrowheads="1"/>
            </p:cNvSpPr>
            <p:nvPr/>
          </p:nvSpPr>
          <p:spPr bwMode="auto">
            <a:xfrm>
              <a:off x="3334" y="2387"/>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3567" name="Text Box 15"/>
            <p:cNvSpPr txBox="1">
              <a:spLocks noChangeArrowheads="1"/>
            </p:cNvSpPr>
            <p:nvPr/>
          </p:nvSpPr>
          <p:spPr bwMode="auto">
            <a:xfrm>
              <a:off x="4921" y="2205"/>
              <a:ext cx="635" cy="198"/>
            </a:xfrm>
            <a:prstGeom prst="rect">
              <a:avLst/>
            </a:prstGeom>
            <a:solidFill>
              <a:srgbClr val="CC9900"/>
            </a:solidFill>
            <a:ln w="9525">
              <a:solidFill>
                <a:srgbClr val="0000FF"/>
              </a:solidFill>
              <a:miter lim="800000"/>
              <a:headEnd/>
              <a:tailEnd/>
            </a:ln>
            <a:effectLst/>
          </p:spPr>
          <p:txBody>
            <a:bodyPr>
              <a:spAutoFit/>
            </a:bodyPr>
            <a:lstStyle/>
            <a:p>
              <a:pPr>
                <a:spcBef>
                  <a:spcPct val="50000"/>
                </a:spcBef>
              </a:pPr>
              <a:r>
                <a:rPr lang="en-US" sz="1400"/>
                <a:t>TLS server</a:t>
              </a:r>
            </a:p>
          </p:txBody>
        </p:sp>
        <p:sp>
          <p:nvSpPr>
            <p:cNvPr id="23568" name="Text Box 26"/>
            <p:cNvSpPr txBox="1">
              <a:spLocks noChangeArrowheads="1"/>
            </p:cNvSpPr>
            <p:nvPr/>
          </p:nvSpPr>
          <p:spPr bwMode="auto">
            <a:xfrm>
              <a:off x="4649" y="2387"/>
              <a:ext cx="576" cy="198"/>
            </a:xfrm>
            <a:prstGeom prst="rect">
              <a:avLst/>
            </a:prstGeom>
            <a:solidFill>
              <a:srgbClr val="CCECFF"/>
            </a:solidFill>
            <a:ln w="9525">
              <a:solidFill>
                <a:schemeClr val="tx1"/>
              </a:solidFill>
              <a:miter lim="800000"/>
              <a:headEnd/>
              <a:tailEnd/>
            </a:ln>
          </p:spPr>
          <p:txBody>
            <a:bodyPr>
              <a:spAutoFit/>
            </a:bodyPr>
            <a:lstStyle/>
            <a:p>
              <a:pPr algn="ctr">
                <a:spcBef>
                  <a:spcPct val="50000"/>
                </a:spcBef>
              </a:pPr>
              <a:r>
                <a:rPr lang="en-US" sz="1400"/>
                <a:t>PoS</a:t>
              </a:r>
            </a:p>
          </p:txBody>
        </p:sp>
        <p:sp>
          <p:nvSpPr>
            <p:cNvPr id="23569" name="Line 17"/>
            <p:cNvSpPr>
              <a:spLocks noChangeShapeType="1"/>
            </p:cNvSpPr>
            <p:nvPr/>
          </p:nvSpPr>
          <p:spPr bwMode="auto">
            <a:xfrm>
              <a:off x="3560" y="2931"/>
              <a:ext cx="145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23570" name="Text Box 18"/>
            <p:cNvSpPr txBox="1">
              <a:spLocks noChangeArrowheads="1"/>
            </p:cNvSpPr>
            <p:nvPr/>
          </p:nvSpPr>
          <p:spPr bwMode="auto">
            <a:xfrm>
              <a:off x="3923" y="2750"/>
              <a:ext cx="726" cy="173"/>
            </a:xfrm>
            <a:prstGeom prst="rect">
              <a:avLst/>
            </a:prstGeom>
            <a:noFill/>
            <a:ln w="9525">
              <a:noFill/>
              <a:miter lim="800000"/>
              <a:headEnd/>
              <a:tailEnd/>
            </a:ln>
            <a:effectLst/>
          </p:spPr>
          <p:txBody>
            <a:bodyPr>
              <a:spAutoFit/>
            </a:bodyPr>
            <a:lstStyle/>
            <a:p>
              <a:pPr>
                <a:spcBef>
                  <a:spcPct val="50000"/>
                </a:spcBef>
              </a:pPr>
              <a:r>
                <a:rPr lang="en-US" sz="1200"/>
                <a:t>TLS handshake</a:t>
              </a:r>
            </a:p>
          </p:txBody>
        </p:sp>
      </p:grpSp>
      <p:grpSp>
        <p:nvGrpSpPr>
          <p:cNvPr id="23576" name="Group 24"/>
          <p:cNvGrpSpPr>
            <a:grpSpLocks/>
          </p:cNvGrpSpPr>
          <p:nvPr/>
        </p:nvGrpSpPr>
        <p:grpSpPr bwMode="auto">
          <a:xfrm>
            <a:off x="6300788" y="1484313"/>
            <a:ext cx="1008062" cy="1581150"/>
            <a:chOff x="3969" y="935"/>
            <a:chExt cx="635" cy="996"/>
          </a:xfrm>
        </p:grpSpPr>
        <p:sp>
          <p:nvSpPr>
            <p:cNvPr id="23571" name="Text Box 19"/>
            <p:cNvSpPr txBox="1">
              <a:spLocks noChangeArrowheads="1"/>
            </p:cNvSpPr>
            <p:nvPr/>
          </p:nvSpPr>
          <p:spPr bwMode="auto">
            <a:xfrm>
              <a:off x="3969" y="935"/>
              <a:ext cx="635" cy="179"/>
            </a:xfrm>
            <a:prstGeom prst="rect">
              <a:avLst/>
            </a:prstGeom>
            <a:noFill/>
            <a:ln w="9525">
              <a:solidFill>
                <a:srgbClr val="0000FF"/>
              </a:solidFill>
              <a:miter lim="800000"/>
              <a:headEnd/>
              <a:tailEnd/>
            </a:ln>
            <a:effectLst/>
          </p:spPr>
          <p:txBody>
            <a:bodyPr>
              <a:spAutoFit/>
            </a:bodyPr>
            <a:lstStyle/>
            <a:p>
              <a:pPr>
                <a:spcBef>
                  <a:spcPct val="50000"/>
                </a:spcBef>
              </a:pPr>
              <a:r>
                <a:rPr lang="en-US" sz="1200"/>
                <a:t>MIH User</a:t>
              </a:r>
            </a:p>
          </p:txBody>
        </p:sp>
        <p:sp>
          <p:nvSpPr>
            <p:cNvPr id="23572" name="Text Box 20"/>
            <p:cNvSpPr txBox="1">
              <a:spLocks noChangeArrowheads="1"/>
            </p:cNvSpPr>
            <p:nvPr/>
          </p:nvSpPr>
          <p:spPr bwMode="auto">
            <a:xfrm>
              <a:off x="3969" y="1253"/>
              <a:ext cx="635" cy="179"/>
            </a:xfrm>
            <a:prstGeom prst="rect">
              <a:avLst/>
            </a:prstGeom>
            <a:noFill/>
            <a:ln w="9525">
              <a:solidFill>
                <a:srgbClr val="0000FF"/>
              </a:solidFill>
              <a:miter lim="800000"/>
              <a:headEnd/>
              <a:tailEnd/>
            </a:ln>
            <a:effectLst/>
          </p:spPr>
          <p:txBody>
            <a:bodyPr>
              <a:spAutoFit/>
            </a:bodyPr>
            <a:lstStyle/>
            <a:p>
              <a:pPr algn="ctr">
                <a:spcBef>
                  <a:spcPct val="50000"/>
                </a:spcBef>
              </a:pPr>
              <a:r>
                <a:rPr lang="en-US" sz="1200"/>
                <a:t>MIHF</a:t>
              </a:r>
            </a:p>
          </p:txBody>
        </p:sp>
        <p:sp>
          <p:nvSpPr>
            <p:cNvPr id="23573" name="Line 21"/>
            <p:cNvSpPr>
              <a:spLocks noChangeShapeType="1"/>
            </p:cNvSpPr>
            <p:nvPr/>
          </p:nvSpPr>
          <p:spPr bwMode="auto">
            <a:xfrm>
              <a:off x="4286" y="1117"/>
              <a:ext cx="0" cy="136"/>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23574" name="Text Box 22"/>
            <p:cNvSpPr txBox="1">
              <a:spLocks noChangeArrowheads="1"/>
            </p:cNvSpPr>
            <p:nvPr/>
          </p:nvSpPr>
          <p:spPr bwMode="auto">
            <a:xfrm>
              <a:off x="3969" y="1752"/>
              <a:ext cx="635" cy="179"/>
            </a:xfrm>
            <a:prstGeom prst="rect">
              <a:avLst/>
            </a:prstGeom>
            <a:noFill/>
            <a:ln w="9525">
              <a:solidFill>
                <a:srgbClr val="0000FF"/>
              </a:solidFill>
              <a:miter lim="800000"/>
              <a:headEnd/>
              <a:tailEnd/>
            </a:ln>
            <a:effectLst/>
          </p:spPr>
          <p:txBody>
            <a:bodyPr>
              <a:spAutoFit/>
            </a:bodyPr>
            <a:lstStyle/>
            <a:p>
              <a:pPr algn="ctr">
                <a:spcBef>
                  <a:spcPct val="50000"/>
                </a:spcBef>
              </a:pPr>
              <a:r>
                <a:rPr lang="en-US" sz="1200"/>
                <a:t>TCP/UDP</a:t>
              </a:r>
            </a:p>
          </p:txBody>
        </p:sp>
        <p:sp>
          <p:nvSpPr>
            <p:cNvPr id="23575" name="Line 23"/>
            <p:cNvSpPr>
              <a:spLocks noChangeShapeType="1"/>
            </p:cNvSpPr>
            <p:nvPr/>
          </p:nvSpPr>
          <p:spPr bwMode="auto">
            <a:xfrm>
              <a:off x="4286" y="1434"/>
              <a:ext cx="0" cy="318"/>
            </a:xfrm>
            <a:prstGeom prst="line">
              <a:avLst/>
            </a:prstGeom>
            <a:noFill/>
            <a:ln w="9525">
              <a:solidFill>
                <a:schemeClr val="tx1"/>
              </a:solidFill>
              <a:round/>
              <a:headEnd type="triangle" w="med" len="med"/>
              <a:tailEnd type="triangle" w="med" len="med"/>
            </a:ln>
            <a:effectLst/>
          </p:spPr>
          <p:txBody>
            <a:bodyPr/>
            <a:lstStyle/>
            <a:p>
              <a:endParaRPr lang="en-US"/>
            </a:p>
          </p:txBody>
        </p:sp>
      </p:grpSp>
      <p:sp>
        <p:nvSpPr>
          <p:cNvPr id="23578" name="Text Box 26"/>
          <p:cNvSpPr txBox="1">
            <a:spLocks noChangeArrowheads="1"/>
          </p:cNvSpPr>
          <p:nvPr/>
        </p:nvSpPr>
        <p:spPr bwMode="auto">
          <a:xfrm>
            <a:off x="5940425" y="3357563"/>
            <a:ext cx="1727200" cy="274637"/>
          </a:xfrm>
          <a:prstGeom prst="rect">
            <a:avLst/>
          </a:prstGeom>
          <a:noFill/>
          <a:ln w="9525">
            <a:noFill/>
            <a:miter lim="800000"/>
            <a:headEnd/>
            <a:tailEnd/>
          </a:ln>
          <a:effectLst/>
        </p:spPr>
        <p:txBody>
          <a:bodyPr>
            <a:spAutoFit/>
          </a:bodyPr>
          <a:lstStyle/>
          <a:p>
            <a:pPr algn="ctr">
              <a:spcBef>
                <a:spcPct val="50000"/>
              </a:spcBef>
            </a:pPr>
            <a:r>
              <a:rPr lang="en-US" sz="1200"/>
              <a:t>RFC 4555 Architecture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1547813" y="765175"/>
            <a:ext cx="6048375" cy="685800"/>
          </a:xfrm>
        </p:spPr>
        <p:txBody>
          <a:bodyPr/>
          <a:lstStyle/>
          <a:p>
            <a:r>
              <a:rPr lang="en-US" b="0" smtClean="0">
                <a:ea typeface="ＭＳ Ｐゴシック"/>
                <a:cs typeface="ＭＳ Ｐゴシック"/>
              </a:rPr>
              <a:t>Summary</a:t>
            </a:r>
          </a:p>
        </p:txBody>
      </p:sp>
      <p:sp>
        <p:nvSpPr>
          <p:cNvPr id="30722" name="Rectangle 3"/>
          <p:cNvSpPr>
            <a:spLocks noGrp="1" noChangeArrowheads="1"/>
          </p:cNvSpPr>
          <p:nvPr>
            <p:ph type="body" idx="4294967295"/>
          </p:nvPr>
        </p:nvSpPr>
        <p:spPr>
          <a:xfrm>
            <a:off x="1042988" y="1989138"/>
            <a:ext cx="7435850" cy="4173537"/>
          </a:xfrm>
        </p:spPr>
        <p:txBody>
          <a:bodyPr/>
          <a:lstStyle/>
          <a:p>
            <a:pPr>
              <a:buFont typeface="Wingdings" pitchFamily="2" charset="2"/>
              <a:buChar char="§"/>
            </a:pPr>
            <a:r>
              <a:rPr lang="en-US" smtClean="0">
                <a:ea typeface="ＭＳ Ｐゴシック"/>
                <a:cs typeface="ＭＳ Ｐゴシック"/>
              </a:rPr>
              <a:t>The protection by (D)TLS is the closest to MIH specific. However, the possible issue, new port requirement, indicates dependency on IETF. </a:t>
            </a:r>
          </a:p>
          <a:p>
            <a:pPr>
              <a:buFont typeface="Wingdings" pitchFamily="2" charset="2"/>
              <a:buChar char="§"/>
            </a:pPr>
            <a:r>
              <a:rPr lang="en-US" smtClean="0">
                <a:ea typeface="ＭＳ Ｐゴシック"/>
                <a:cs typeface="ＭＳ Ｐゴシック"/>
              </a:rPr>
              <a:t>The protection by IPsec does not require changes on IPsec. But the impact of restricting to tunnel mode supported by MOBIKE is unclear.</a:t>
            </a:r>
          </a:p>
          <a:p>
            <a:pPr>
              <a:buFont typeface="Wingdings" pitchFamily="2" charset="2"/>
              <a:buChar char="§"/>
            </a:pPr>
            <a:r>
              <a:rPr lang="en-US" smtClean="0">
                <a:ea typeface="ＭＳ Ｐゴシック"/>
                <a:cs typeface="ＭＳ Ｐゴシック"/>
              </a:rPr>
              <a:t>The protection by L2 has low overhead. But it is furthest from MIH layer.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1331913" y="908050"/>
            <a:ext cx="6696075" cy="685800"/>
          </a:xfrm>
        </p:spPr>
        <p:txBody>
          <a:bodyPr/>
          <a:lstStyle/>
          <a:p>
            <a:r>
              <a:rPr lang="en-US" b="0" smtClean="0">
                <a:ea typeface="ＭＳ Ｐゴシック"/>
                <a:cs typeface="ＭＳ Ｐゴシック"/>
              </a:rPr>
              <a:t>Recommendations</a:t>
            </a:r>
          </a:p>
        </p:txBody>
      </p:sp>
      <p:sp>
        <p:nvSpPr>
          <p:cNvPr id="31746" name="Rectangle 3"/>
          <p:cNvSpPr>
            <a:spLocks noGrp="1" noChangeArrowheads="1"/>
          </p:cNvSpPr>
          <p:nvPr>
            <p:ph type="body" idx="4294967295"/>
          </p:nvPr>
        </p:nvSpPr>
        <p:spPr>
          <a:xfrm>
            <a:off x="468313" y="1916113"/>
            <a:ext cx="8299450" cy="4318000"/>
          </a:xfrm>
        </p:spPr>
        <p:txBody>
          <a:bodyPr/>
          <a:lstStyle/>
          <a:p>
            <a:pPr>
              <a:buFont typeface="Wingdings" pitchFamily="2" charset="2"/>
              <a:buChar char="§"/>
            </a:pPr>
            <a:r>
              <a:rPr lang="en-US" smtClean="0">
                <a:ea typeface="ＭＳ Ｐゴシック"/>
                <a:cs typeface="ＭＳ Ｐゴシック"/>
              </a:rPr>
              <a:t>The protections provided through transport protocols, together with pros and cons for each of them, should be included in 21a specification as an option for the case when MIH specific protections cannot be established.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13046</TotalTime>
  <Words>616</Words>
  <Application>Microsoft Office PowerPoint</Application>
  <PresentationFormat>On-screen Show (4:3)</PresentationFormat>
  <Paragraphs>88</Paragraphs>
  <Slides>8</Slides>
  <Notes>2</Notes>
  <HiddenSlides>0</HiddenSlides>
  <MMClips>0</MMClips>
  <ScaleCrop>false</ScaleCrop>
  <HeadingPairs>
    <vt:vector size="6" baseType="variant">
      <vt:variant>
        <vt:lpstr>Fonts Used</vt:lpstr>
      </vt:variant>
      <vt:variant>
        <vt:i4>7</vt:i4>
      </vt:variant>
      <vt:variant>
        <vt:lpstr>Design Template</vt:lpstr>
      </vt:variant>
      <vt:variant>
        <vt:i4>2</vt:i4>
      </vt:variant>
      <vt:variant>
        <vt:lpstr>Slide Titles</vt:lpstr>
      </vt:variant>
      <vt:variant>
        <vt:i4>8</vt:i4>
      </vt:variant>
    </vt:vector>
  </HeadingPairs>
  <TitlesOfParts>
    <vt:vector size="17" baseType="lpstr">
      <vt:lpstr>Times New Roman</vt:lpstr>
      <vt:lpstr>ＭＳ Ｐゴシック</vt:lpstr>
      <vt:lpstr>Arial</vt:lpstr>
      <vt:lpstr>Times</vt:lpstr>
      <vt:lpstr>Rotis Sans Serif for Nokia</vt:lpstr>
      <vt:lpstr>Wingdings</vt:lpstr>
      <vt:lpstr>Symbol</vt:lpstr>
      <vt:lpstr>blank presentation</vt:lpstr>
      <vt:lpstr>blank presentation</vt:lpstr>
      <vt:lpstr>Slide 1</vt:lpstr>
      <vt:lpstr>Slide 2</vt:lpstr>
      <vt:lpstr>Background</vt:lpstr>
      <vt:lpstr>Slide 4</vt:lpstr>
      <vt:lpstr>Slide 5</vt:lpstr>
      <vt:lpstr>Slide 6</vt:lpstr>
      <vt:lpstr>Summary</vt:lpstr>
      <vt:lpstr>Recommendations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Lily Chen</cp:lastModifiedBy>
  <cp:revision>1066</cp:revision>
  <dcterms:created xsi:type="dcterms:W3CDTF">2010-03-06T11:46:34Z</dcterms:created>
  <dcterms:modified xsi:type="dcterms:W3CDTF">2010-06-28T20:45:03Z</dcterms:modified>
</cp:coreProperties>
</file>