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34" r:id="rId2"/>
  </p:sldMasterIdLst>
  <p:notesMasterIdLst>
    <p:notesMasterId r:id="rId26"/>
  </p:notesMasterIdLst>
  <p:handoutMasterIdLst>
    <p:handoutMasterId r:id="rId27"/>
  </p:handoutMasterIdLst>
  <p:sldIdLst>
    <p:sldId id="259" r:id="rId3"/>
    <p:sldId id="357" r:id="rId4"/>
    <p:sldId id="311" r:id="rId5"/>
    <p:sldId id="389" r:id="rId6"/>
    <p:sldId id="314" r:id="rId7"/>
    <p:sldId id="326" r:id="rId8"/>
    <p:sldId id="315" r:id="rId9"/>
    <p:sldId id="305" r:id="rId10"/>
    <p:sldId id="306" r:id="rId11"/>
    <p:sldId id="364" r:id="rId12"/>
    <p:sldId id="365" r:id="rId13"/>
    <p:sldId id="366" r:id="rId14"/>
    <p:sldId id="367" r:id="rId15"/>
    <p:sldId id="368" r:id="rId16"/>
    <p:sldId id="381" r:id="rId17"/>
    <p:sldId id="309" r:id="rId18"/>
    <p:sldId id="329" r:id="rId19"/>
    <p:sldId id="393" r:id="rId20"/>
    <p:sldId id="394" r:id="rId21"/>
    <p:sldId id="386" r:id="rId22"/>
    <p:sldId id="391" r:id="rId23"/>
    <p:sldId id="380" r:id="rId24"/>
    <p:sldId id="39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0" autoAdjust="0"/>
    <p:restoredTop sz="94700" autoAdjust="0"/>
  </p:normalViewPr>
  <p:slideViewPr>
    <p:cSldViewPr>
      <p:cViewPr varScale="1">
        <p:scale>
          <a:sx n="103" d="100"/>
          <a:sy n="103" d="100"/>
        </p:scale>
        <p:origin x="-420"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1" name="Rectangle 3"/>
          <p:cNvSpPr>
            <a:spLocks noGrp="1" noChangeArrowheads="1"/>
          </p:cNvSpPr>
          <p:nvPr>
            <p:ph type="dt" idx="1"/>
          </p:nvPr>
        </p:nvSpPr>
        <p:spPr bwMode="auto">
          <a:xfrm>
            <a:off x="654050" y="95250"/>
            <a:ext cx="1060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Month 20xx</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E2D12AD0-39D7-481D-A90E-51416BE1228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Slide Image Placeholder 10"/>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Subir Das, Chair, IEEE 802.21</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6CC2B97F-973B-4407-B2CD-43C3E76D1A6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November  2010</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November  2010</a:t>
            </a:r>
            <a:endParaRPr lang="en-US" dirty="0"/>
          </a:p>
        </p:txBody>
      </p:sp>
      <p:sp>
        <p:nvSpPr>
          <p:cNvPr id="4" name="Footer Placeholder 3"/>
          <p:cNvSpPr>
            <a:spLocks noGrp="1"/>
          </p:cNvSpPr>
          <p:nvPr>
            <p:ph type="ftr" sz="quarter" idx="11"/>
          </p:nvPr>
        </p:nvSpPr>
        <p:spPr/>
        <p:txBody>
          <a:bodyPr/>
          <a:lstStyle/>
          <a:p>
            <a:pPr>
              <a:defRPr/>
            </a:pPr>
            <a:r>
              <a:rPr lang="en-US"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Subir Das, Chair, IEEE 802.21</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November  2010</a:t>
            </a:r>
            <a:endParaRPr lang="en-US"/>
          </a:p>
        </p:txBody>
      </p:sp>
      <p:sp>
        <p:nvSpPr>
          <p:cNvPr id="4" name="Footer Placeholder 3"/>
          <p:cNvSpPr>
            <a:spLocks noGrp="1"/>
          </p:cNvSpPr>
          <p:nvPr>
            <p:ph type="ftr" sz="quarter" idx="11"/>
          </p:nvPr>
        </p:nvSpPr>
        <p:spPr/>
        <p:txBody>
          <a:bodyPr/>
          <a:lstStyle>
            <a:lvl1pPr>
              <a:defRPr/>
            </a:lvl1pPr>
          </a:lstStyle>
          <a:p>
            <a:pPr>
              <a:defRPr/>
            </a:pPr>
            <a:r>
              <a:rPr lang="en-US"/>
              <a:t>Subir Das, Chair, IEEE 802.21</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Subir Das, Chair, IEEE 802.21</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6" name="Footer Placeholder 5"/>
          <p:cNvSpPr>
            <a:spLocks noGrp="1"/>
          </p:cNvSpPr>
          <p:nvPr>
            <p:ph type="ftr" sz="quarter" idx="11"/>
          </p:nvPr>
        </p:nvSpPr>
        <p:spPr/>
        <p:txBody>
          <a:bodyPr/>
          <a:lstStyle>
            <a:lvl1pPr>
              <a:defRPr/>
            </a:lvl1pPr>
          </a:lstStyle>
          <a:p>
            <a:pPr>
              <a:defRPr/>
            </a:pPr>
            <a:r>
              <a:rPr lang="en-US"/>
              <a:t>Subir Das, Chair, IEEE 802.21</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p:spPr>
        <p:txBody>
          <a:bodyPr/>
          <a:lstStyle>
            <a:lvl1pPr>
              <a:defRPr/>
            </a:lvl1pPr>
          </a:lstStyle>
          <a:p>
            <a:pPr>
              <a:defRPr/>
            </a:pPr>
            <a:r>
              <a:rPr lang="en-US" smtClean="0"/>
              <a:t>November  2010</a:t>
            </a:r>
            <a:endParaRPr lang="en-US"/>
          </a:p>
        </p:txBody>
      </p:sp>
      <p:sp>
        <p:nvSpPr>
          <p:cNvPr id="8" name="Footer Placeholder 7"/>
          <p:cNvSpPr>
            <a:spLocks noGrp="1"/>
          </p:cNvSpPr>
          <p:nvPr>
            <p:ph type="ftr" sz="quarter" idx="11"/>
          </p:nvPr>
        </p:nvSpPr>
        <p:spPr/>
        <p:txBody>
          <a:bodyPr/>
          <a:lstStyle>
            <a:lvl1pPr>
              <a:defRPr/>
            </a:lvl1pPr>
          </a:lstStyle>
          <a:p>
            <a:pPr>
              <a:defRPr/>
            </a:pPr>
            <a:r>
              <a:rPr lang="en-US"/>
              <a:t>Subir Das, Chair, IEEE 802.21</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8"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19"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914400" y="377825"/>
            <a:ext cx="7683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400" b="1"/>
            </a:lvl1pPr>
          </a:lstStyle>
          <a:p>
            <a:pPr>
              <a:defRPr/>
            </a:pPr>
            <a:r>
              <a:rPr lang="en-US" smtClean="0"/>
              <a:t>November  2010</a:t>
            </a:r>
            <a:endParaRPr lang="en-US" dirty="0"/>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Subir Das, Chair, IEEE 802.21</a:t>
            </a: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484262" y="394156"/>
            <a:ext cx="479137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21-10-0210-00-0000-WG_Session-41_Opening_Notes.ppt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2" r:id="rId2"/>
    <p:sldLayoutId id="2147483863" r:id="rId3"/>
    <p:sldLayoutId id="2147483837"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November  2010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21/ballots.html"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6/docs/10/C80216-10_0031.pdf"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4294967295"/>
          </p:nvPr>
        </p:nvSpPr>
        <p:spPr>
          <a:xfrm>
            <a:off x="685800" y="6477456"/>
            <a:ext cx="1227837" cy="215444"/>
          </a:xfrm>
          <a:noFill/>
        </p:spPr>
        <p:txBody>
          <a:bodyPr/>
          <a:lstStyle/>
          <a:p>
            <a:r>
              <a:rPr lang="en-US" smtClean="0"/>
              <a:t>November  2010</a:t>
            </a:r>
            <a:endParaRPr lang="en-US" dirty="0" smtClean="0"/>
          </a:p>
        </p:txBody>
      </p:sp>
      <p:sp>
        <p:nvSpPr>
          <p:cNvPr id="16387"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6388"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6042FFE4-C8DC-457A-A259-A03C95A25D6B}" type="slidenum">
              <a:rPr lang="en-US" smtClean="0"/>
              <a:pPr/>
              <a:t>1</a:t>
            </a:fld>
            <a:endParaRPr lang="en-US" smtClean="0"/>
          </a:p>
        </p:txBody>
      </p:sp>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#41</a:t>
            </a:r>
            <a:br>
              <a:rPr lang="en-US" b="1" dirty="0" smtClean="0">
                <a:latin typeface="Arial" charset="0"/>
              </a:rPr>
            </a:br>
            <a:r>
              <a:rPr lang="en-US" b="1" dirty="0" smtClean="0">
                <a:latin typeface="Arial" charset="0"/>
              </a:rPr>
              <a:t>Dallas, Texas</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400800" cy="1219200"/>
          </a:xfrm>
        </p:spPr>
        <p:txBody>
          <a:bodyPr/>
          <a:lstStyle/>
          <a:p>
            <a:r>
              <a:rPr lang="en-US" sz="2800" smtClean="0">
                <a:latin typeface="Arial" charset="0"/>
              </a:rPr>
              <a:t>Subir Das</a:t>
            </a:r>
          </a:p>
          <a:p>
            <a:r>
              <a:rPr lang="en-US" sz="2800" smtClean="0">
                <a:latin typeface="Arial" charset="0"/>
              </a:rPr>
              <a:t>subir@research.telcordia.com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5603" name="Footer Placeholder 4"/>
          <p:cNvSpPr>
            <a:spLocks noGrp="1"/>
          </p:cNvSpPr>
          <p:nvPr>
            <p:ph type="ftr" sz="quarter" idx="11"/>
          </p:nvPr>
        </p:nvSpPr>
        <p:spPr>
          <a:noFill/>
        </p:spPr>
        <p:txBody>
          <a:bodyPr/>
          <a:lstStyle/>
          <a:p>
            <a:r>
              <a:rPr lang="en-US" smtClean="0"/>
              <a:t>Subir Das, Chair, IEEE 802.21</a:t>
            </a:r>
          </a:p>
        </p:txBody>
      </p:sp>
      <p:sp>
        <p:nvSpPr>
          <p:cNvPr id="25604" name="Slide Number Placeholder 5"/>
          <p:cNvSpPr>
            <a:spLocks noGrp="1"/>
          </p:cNvSpPr>
          <p:nvPr>
            <p:ph type="sldNum" sz="quarter" idx="12"/>
          </p:nvPr>
        </p:nvSpPr>
        <p:spPr>
          <a:noFill/>
        </p:spPr>
        <p:txBody>
          <a:bodyPr/>
          <a:lstStyle/>
          <a:p>
            <a:r>
              <a:rPr lang="en-US" smtClean="0"/>
              <a:t>Slide </a:t>
            </a:r>
            <a:fld id="{CE91E893-8EC0-4D4A-8741-86559D9305A9}" type="slidenum">
              <a:rPr lang="en-US" smtClean="0"/>
              <a:pPr/>
              <a:t>10</a:t>
            </a:fld>
            <a:endParaRPr lang="en-US"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6627" name="Footer Placeholder 4"/>
          <p:cNvSpPr>
            <a:spLocks noGrp="1"/>
          </p:cNvSpPr>
          <p:nvPr>
            <p:ph type="ftr" sz="quarter" idx="11"/>
          </p:nvPr>
        </p:nvSpPr>
        <p:spPr>
          <a:noFill/>
        </p:spPr>
        <p:txBody>
          <a:bodyPr/>
          <a:lstStyle/>
          <a:p>
            <a:r>
              <a:rPr lang="en-US" smtClean="0"/>
              <a:t>Subir Das, Chair, IEEE 802.21</a:t>
            </a:r>
          </a:p>
        </p:txBody>
      </p:sp>
      <p:sp>
        <p:nvSpPr>
          <p:cNvPr id="26628" name="Slide Number Placeholder 5"/>
          <p:cNvSpPr>
            <a:spLocks noGrp="1"/>
          </p:cNvSpPr>
          <p:nvPr>
            <p:ph type="sldNum" sz="quarter" idx="12"/>
          </p:nvPr>
        </p:nvSpPr>
        <p:spPr>
          <a:noFill/>
        </p:spPr>
        <p:txBody>
          <a:bodyPr/>
          <a:lstStyle/>
          <a:p>
            <a:r>
              <a:rPr lang="en-US" smtClean="0"/>
              <a:t>Slide </a:t>
            </a:r>
            <a:fld id="{80CE9846-9675-40AD-9C14-3B89BC61C5A3}" type="slidenum">
              <a:rPr lang="en-US" smtClean="0"/>
              <a:pPr/>
              <a:t>11</a:t>
            </a:fld>
            <a:endParaRPr lang="en-US"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7651" name="Footer Placeholder 4"/>
          <p:cNvSpPr>
            <a:spLocks noGrp="1"/>
          </p:cNvSpPr>
          <p:nvPr>
            <p:ph type="ftr" sz="quarter" idx="11"/>
          </p:nvPr>
        </p:nvSpPr>
        <p:spPr>
          <a:noFill/>
        </p:spPr>
        <p:txBody>
          <a:bodyPr/>
          <a:lstStyle/>
          <a:p>
            <a:r>
              <a:rPr lang="en-US" smtClean="0"/>
              <a:t>Subir Das, Chair, IEEE 802.21</a:t>
            </a:r>
          </a:p>
        </p:txBody>
      </p:sp>
      <p:sp>
        <p:nvSpPr>
          <p:cNvPr id="27652" name="Slide Number Placeholder 5"/>
          <p:cNvSpPr>
            <a:spLocks noGrp="1"/>
          </p:cNvSpPr>
          <p:nvPr>
            <p:ph type="sldNum" sz="quarter" idx="12"/>
          </p:nvPr>
        </p:nvSpPr>
        <p:spPr>
          <a:noFill/>
        </p:spPr>
        <p:txBody>
          <a:bodyPr/>
          <a:lstStyle/>
          <a:p>
            <a:r>
              <a:rPr lang="en-US" smtClean="0"/>
              <a:t>Slide </a:t>
            </a:r>
            <a:fld id="{36956A1B-9607-43D8-A761-C6EBD02BEFF5}" type="slidenum">
              <a:rPr lang="en-US" smtClean="0"/>
              <a:pPr/>
              <a:t>12</a:t>
            </a:fld>
            <a:endParaRPr lang="en-US"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smtClean="0"/>
              <a:t>Patent Related Links</a:t>
            </a:r>
            <a:endParaRPr lang="en-US" sz="4000" u="sng"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000"/>
            <a:ext cx="754063" cy="215900"/>
          </a:xfrm>
          <a:noFill/>
        </p:spPr>
        <p:txBody>
          <a:bodyPr/>
          <a:lstStyle/>
          <a:p>
            <a:r>
              <a:rPr lang="en-US" smtClean="0"/>
              <a:t>November  2010</a:t>
            </a:r>
          </a:p>
        </p:txBody>
      </p:sp>
      <p:sp>
        <p:nvSpPr>
          <p:cNvPr id="28675" name="Footer Placeholder 4"/>
          <p:cNvSpPr>
            <a:spLocks noGrp="1"/>
          </p:cNvSpPr>
          <p:nvPr>
            <p:ph type="ftr" sz="quarter" idx="11"/>
          </p:nvPr>
        </p:nvSpPr>
        <p:spPr>
          <a:noFill/>
        </p:spPr>
        <p:txBody>
          <a:bodyPr/>
          <a:lstStyle/>
          <a:p>
            <a:r>
              <a:rPr lang="en-US" smtClean="0"/>
              <a:t>Subir Das, Chair, IEEE 802.21</a:t>
            </a:r>
          </a:p>
        </p:txBody>
      </p:sp>
      <p:sp>
        <p:nvSpPr>
          <p:cNvPr id="28676" name="Slide Number Placeholder 5"/>
          <p:cNvSpPr>
            <a:spLocks noGrp="1"/>
          </p:cNvSpPr>
          <p:nvPr>
            <p:ph type="sldNum" sz="quarter" idx="12"/>
          </p:nvPr>
        </p:nvSpPr>
        <p:spPr>
          <a:noFill/>
        </p:spPr>
        <p:txBody>
          <a:bodyPr/>
          <a:lstStyle/>
          <a:p>
            <a:r>
              <a:rPr lang="en-US" smtClean="0"/>
              <a:t>Slide </a:t>
            </a:r>
            <a:fld id="{803CED95-681D-4989-AF89-AE523FE60A08}" type="slidenum">
              <a:rPr lang="en-US" smtClean="0"/>
              <a:pPr/>
              <a:t>13</a:t>
            </a:fld>
            <a:endParaRPr lang="en-US"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9699" name="Footer Placeholder 4"/>
          <p:cNvSpPr>
            <a:spLocks noGrp="1"/>
          </p:cNvSpPr>
          <p:nvPr>
            <p:ph type="ftr" sz="quarter" idx="11"/>
          </p:nvPr>
        </p:nvSpPr>
        <p:spPr>
          <a:noFill/>
        </p:spPr>
        <p:txBody>
          <a:bodyPr/>
          <a:lstStyle/>
          <a:p>
            <a:r>
              <a:rPr lang="en-US" smtClean="0"/>
              <a:t>Subir Das, Chair, IEEE 802.21</a:t>
            </a:r>
          </a:p>
        </p:txBody>
      </p:sp>
      <p:sp>
        <p:nvSpPr>
          <p:cNvPr id="29700" name="Slide Number Placeholder 5"/>
          <p:cNvSpPr>
            <a:spLocks noGrp="1"/>
          </p:cNvSpPr>
          <p:nvPr>
            <p:ph type="sldNum" sz="quarter" idx="12"/>
          </p:nvPr>
        </p:nvSpPr>
        <p:spPr>
          <a:noFill/>
        </p:spPr>
        <p:txBody>
          <a:bodyPr/>
          <a:lstStyle/>
          <a:p>
            <a:r>
              <a:rPr lang="en-US" smtClean="0"/>
              <a:t>Slide </a:t>
            </a:r>
            <a:fld id="{46450EBA-CDB2-432C-A83A-F889786DF057}" type="slidenum">
              <a:rPr lang="en-US" smtClean="0"/>
              <a:pPr/>
              <a:t>14</a:t>
            </a:fld>
            <a:endParaRPr lang="en-US"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000"/>
            <a:ext cx="754063" cy="215900"/>
          </a:xfrm>
          <a:noFill/>
        </p:spPr>
        <p:txBody>
          <a:bodyPr/>
          <a:lstStyle/>
          <a:p>
            <a:r>
              <a:rPr lang="en-US" smtClean="0"/>
              <a:t>November  2010</a:t>
            </a:r>
          </a:p>
        </p:txBody>
      </p:sp>
      <p:sp>
        <p:nvSpPr>
          <p:cNvPr id="30723" name="Footer Placeholder 4"/>
          <p:cNvSpPr>
            <a:spLocks noGrp="1"/>
          </p:cNvSpPr>
          <p:nvPr>
            <p:ph type="ftr" sz="quarter" idx="11"/>
          </p:nvPr>
        </p:nvSpPr>
        <p:spPr>
          <a:noFill/>
        </p:spPr>
        <p:txBody>
          <a:bodyPr/>
          <a:lstStyle/>
          <a:p>
            <a:r>
              <a:rPr lang="en-US" smtClean="0"/>
              <a:t>Subir Das, Chair, IEEE 802.21</a:t>
            </a:r>
          </a:p>
        </p:txBody>
      </p:sp>
      <p:sp>
        <p:nvSpPr>
          <p:cNvPr id="30724" name="Slide Number Placeholder 5"/>
          <p:cNvSpPr>
            <a:spLocks noGrp="1"/>
          </p:cNvSpPr>
          <p:nvPr>
            <p:ph type="sldNum" sz="quarter" idx="12"/>
          </p:nvPr>
        </p:nvSpPr>
        <p:spPr>
          <a:noFill/>
        </p:spPr>
        <p:txBody>
          <a:bodyPr/>
          <a:lstStyle/>
          <a:p>
            <a:r>
              <a:rPr lang="en-US" smtClean="0"/>
              <a:t>Slide </a:t>
            </a:r>
            <a:fld id="{CED5CAFE-6B64-478A-82DD-FA7786A43E3E}" type="slidenum">
              <a:rPr lang="en-US" smtClean="0"/>
              <a:pPr/>
              <a:t>15</a:t>
            </a:fld>
            <a:endParaRPr lang="en-US" smtClean="0"/>
          </a:p>
        </p:txBody>
      </p:sp>
      <p:sp>
        <p:nvSpPr>
          <p:cNvPr id="30725" name="Rectangle 2"/>
          <p:cNvSpPr>
            <a:spLocks noGrp="1" noChangeArrowheads="1"/>
          </p:cNvSpPr>
          <p:nvPr>
            <p:ph type="title"/>
          </p:nvPr>
        </p:nvSpPr>
        <p:spPr>
          <a:xfrm>
            <a:off x="381000" y="609600"/>
            <a:ext cx="8305800" cy="609600"/>
          </a:xfrm>
        </p:spPr>
        <p:txBody>
          <a:bodyPr/>
          <a:lstStyle/>
          <a:p>
            <a:r>
              <a:rPr lang="en-US" sz="240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smtClean="0"/>
              <a:t>http://www.ieee802.org/misc-docs/802_chair_guidelines_rev1.9.6.pdf</a:t>
            </a:r>
          </a:p>
          <a:p>
            <a:pPr>
              <a:lnSpc>
                <a:spcPct val="80000"/>
              </a:lnSpc>
            </a:pPr>
            <a:endParaRPr lang="en-US" sz="1800" b="1" smtClean="0"/>
          </a:p>
          <a:p>
            <a:pPr>
              <a:lnSpc>
                <a:spcPct val="80000"/>
              </a:lnSpc>
            </a:pPr>
            <a:r>
              <a:rPr lang="en-US" sz="160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smtClean="0"/>
          </a:p>
          <a:p>
            <a:pPr>
              <a:lnSpc>
                <a:spcPct val="80000"/>
              </a:lnSpc>
            </a:pPr>
            <a:r>
              <a:rPr lang="en-US" sz="160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smtClean="0"/>
              <a:t>A) No announcements or notifications regarding vendor events should be made inside the IEEE 802 meeting rooms or in the vicinity of the IEEE 802 meeting rooms or IEEE 802 registration office</a:t>
            </a:r>
            <a:r>
              <a:rPr lang="en-US" sz="1600" smtClean="0"/>
              <a:t>.</a:t>
            </a:r>
          </a:p>
          <a:p>
            <a:pPr>
              <a:lnSpc>
                <a:spcPct val="80000"/>
              </a:lnSpc>
            </a:pPr>
            <a:r>
              <a:rPr lang="en-US" sz="160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smtClean="0"/>
              <a:t>C) No posters outside IEEE 802 meeting rooms.</a:t>
            </a:r>
          </a:p>
          <a:p>
            <a:pPr>
              <a:lnSpc>
                <a:spcPct val="80000"/>
              </a:lnSpc>
            </a:pPr>
            <a:r>
              <a:rPr lang="en-US" sz="1600" smtClean="0"/>
              <a:t>D) No notification using IEEE WG EMAIL reflectors.</a:t>
            </a:r>
          </a:p>
          <a:p>
            <a:pPr>
              <a:lnSpc>
                <a:spcPct val="80000"/>
              </a:lnSpc>
            </a:pPr>
            <a:r>
              <a:rPr lang="en-US" sz="1600" smtClean="0"/>
              <a:t>E) No commercial mailing notification using the address lists obtained from IEEE or IEEE 802.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31747" name="Footer Placeholder 4"/>
          <p:cNvSpPr>
            <a:spLocks noGrp="1"/>
          </p:cNvSpPr>
          <p:nvPr>
            <p:ph type="ftr" sz="quarter" idx="11"/>
          </p:nvPr>
        </p:nvSpPr>
        <p:spPr>
          <a:noFill/>
        </p:spPr>
        <p:txBody>
          <a:bodyPr/>
          <a:lstStyle/>
          <a:p>
            <a:r>
              <a:rPr lang="en-US" smtClean="0"/>
              <a:t>Subir Das, Chair, IEEE 802.21</a:t>
            </a:r>
          </a:p>
        </p:txBody>
      </p:sp>
      <p:sp>
        <p:nvSpPr>
          <p:cNvPr id="31748" name="Slide Number Placeholder 5"/>
          <p:cNvSpPr>
            <a:spLocks noGrp="1"/>
          </p:cNvSpPr>
          <p:nvPr>
            <p:ph type="sldNum" sz="quarter" idx="12"/>
          </p:nvPr>
        </p:nvSpPr>
        <p:spPr>
          <a:noFill/>
        </p:spPr>
        <p:txBody>
          <a:bodyPr/>
          <a:lstStyle/>
          <a:p>
            <a:r>
              <a:rPr lang="en-US" smtClean="0"/>
              <a:t>Slide </a:t>
            </a:r>
            <a:fld id="{78C4E284-AD4C-49EA-8AD7-59FE421E81F4}" type="slidenum">
              <a:rPr lang="en-US" smtClean="0"/>
              <a:pPr/>
              <a:t>16</a:t>
            </a:fld>
            <a:endParaRPr lang="en-US"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000"/>
            <a:ext cx="754063" cy="215900"/>
          </a:xfrm>
          <a:noFill/>
        </p:spPr>
        <p:txBody>
          <a:bodyPr/>
          <a:lstStyle/>
          <a:p>
            <a:r>
              <a:rPr lang="en-US" smtClean="0"/>
              <a:t>November  2010</a:t>
            </a:r>
          </a:p>
        </p:txBody>
      </p:sp>
      <p:sp>
        <p:nvSpPr>
          <p:cNvPr id="32771" name="Footer Placeholder 4"/>
          <p:cNvSpPr>
            <a:spLocks noGrp="1"/>
          </p:cNvSpPr>
          <p:nvPr>
            <p:ph type="ftr" sz="quarter" idx="11"/>
          </p:nvPr>
        </p:nvSpPr>
        <p:spPr>
          <a:noFill/>
        </p:spPr>
        <p:txBody>
          <a:bodyPr/>
          <a:lstStyle/>
          <a:p>
            <a:r>
              <a:rPr lang="en-US" smtClean="0"/>
              <a:t>Subir Das, Chair, IEEE 802.21</a:t>
            </a:r>
          </a:p>
        </p:txBody>
      </p:sp>
      <p:sp>
        <p:nvSpPr>
          <p:cNvPr id="32772" name="Slide Number Placeholder 5"/>
          <p:cNvSpPr>
            <a:spLocks noGrp="1"/>
          </p:cNvSpPr>
          <p:nvPr>
            <p:ph type="sldNum" sz="quarter" idx="12"/>
          </p:nvPr>
        </p:nvSpPr>
        <p:spPr>
          <a:noFill/>
        </p:spPr>
        <p:txBody>
          <a:bodyPr/>
          <a:lstStyle/>
          <a:p>
            <a:r>
              <a:rPr lang="en-US" smtClean="0"/>
              <a:t>Slide </a:t>
            </a:r>
            <a:fld id="{4BB2473D-4156-49E2-9588-DB4E32A0BB31}" type="slidenum">
              <a:rPr lang="en-US" smtClean="0"/>
              <a:pPr/>
              <a:t>17</a:t>
            </a:fld>
            <a:endParaRPr lang="en-US"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18</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smtClean="0">
                <a:solidFill>
                  <a:schemeClr val="accent2"/>
                </a:solidFill>
                <a:latin typeface="Arial" charset="0"/>
              </a:rPr>
              <a:t>Summary of Completed Work</a:t>
            </a:r>
          </a:p>
        </p:txBody>
      </p:sp>
      <p:sp>
        <p:nvSpPr>
          <p:cNvPr id="33797" name="Rectangle 3"/>
          <p:cNvSpPr>
            <a:spLocks noGrp="1" noChangeArrowheads="1"/>
          </p:cNvSpPr>
          <p:nvPr>
            <p:ph type="body" idx="1"/>
          </p:nvPr>
        </p:nvSpPr>
        <p:spPr>
          <a:xfrm>
            <a:off x="228600" y="1295400"/>
            <a:ext cx="8686800" cy="4876800"/>
          </a:xfrm>
        </p:spPr>
        <p:txBody>
          <a:bodyPr/>
          <a:lstStyle/>
          <a:p>
            <a:pPr>
              <a:lnSpc>
                <a:spcPct val="80000"/>
              </a:lnSpc>
            </a:pPr>
            <a:r>
              <a:rPr lang="en-US" sz="2000" dirty="0" smtClean="0">
                <a:latin typeface="Arial" charset="0"/>
              </a:rPr>
              <a:t>P802.21 base Specification</a:t>
            </a:r>
          </a:p>
          <a:p>
            <a:pPr lvl="1">
              <a:lnSpc>
                <a:spcPct val="80000"/>
              </a:lnSpc>
            </a:pPr>
            <a:r>
              <a:rPr lang="en-US" sz="1800" dirty="0" smtClean="0">
                <a:latin typeface="Arial" charset="0"/>
              </a:rPr>
              <a:t>P802.21 published in Jan-2009</a:t>
            </a:r>
          </a:p>
          <a:p>
            <a:pPr>
              <a:lnSpc>
                <a:spcPct val="80000"/>
              </a:lnSpc>
            </a:pPr>
            <a:endParaRPr lang="en-US" sz="1600" dirty="0" smtClean="0">
              <a:latin typeface="Arial" charset="0"/>
            </a:endParaRPr>
          </a:p>
          <a:p>
            <a:pPr>
              <a:lnSpc>
                <a:spcPct val="80000"/>
              </a:lnSpc>
            </a:pPr>
            <a:r>
              <a:rPr lang="en-US" sz="1800" dirty="0" smtClean="0">
                <a:latin typeface="Arial" charset="0"/>
              </a:rPr>
              <a:t>Requirements submitted to ITU through 802.18 for IMT-Advanced</a:t>
            </a:r>
          </a:p>
          <a:p>
            <a:pPr>
              <a:lnSpc>
                <a:spcPct val="80000"/>
              </a:lnSpc>
            </a:pPr>
            <a:r>
              <a:rPr lang="en-US" sz="1800" dirty="0" smtClean="0">
                <a:latin typeface="Arial" charset="0"/>
              </a:rPr>
              <a:t>Interaction with other 802 groups and other SDOs</a:t>
            </a:r>
          </a:p>
          <a:p>
            <a:pPr lvl="1">
              <a:lnSpc>
                <a:spcPct val="80000"/>
              </a:lnSpc>
            </a:pPr>
            <a:r>
              <a:rPr lang="en-US" sz="1600" dirty="0" smtClean="0">
                <a:latin typeface="Arial" charset="0"/>
              </a:rPr>
              <a:t>MIH solution incorporated in 802.16g in Nov ‘05, </a:t>
            </a:r>
          </a:p>
          <a:p>
            <a:pPr lvl="1">
              <a:lnSpc>
                <a:spcPct val="80000"/>
              </a:lnSpc>
            </a:pPr>
            <a:r>
              <a:rPr lang="en-US" sz="1600" dirty="0" smtClean="0">
                <a:latin typeface="Arial" charset="0"/>
              </a:rPr>
              <a:t>MIH solution incorporated in 802.11u in Sep ’06</a:t>
            </a:r>
          </a:p>
          <a:p>
            <a:pPr lvl="1">
              <a:lnSpc>
                <a:spcPct val="80000"/>
              </a:lnSpc>
            </a:pPr>
            <a:r>
              <a:rPr lang="en-US" sz="1600" dirty="0" smtClean="0">
                <a:latin typeface="Arial" charset="0"/>
              </a:rPr>
              <a:t>3GPP: Concept of ANDSF incorporated in 3GPP TS 23.402, TS 24.302, TS 24.312</a:t>
            </a:r>
          </a:p>
          <a:p>
            <a:pPr lvl="1">
              <a:lnSpc>
                <a:spcPct val="80000"/>
              </a:lnSpc>
            </a:pPr>
            <a:r>
              <a:rPr lang="en-US" sz="1600" dirty="0" smtClean="0">
                <a:latin typeface="Arial" charset="0"/>
              </a:rPr>
              <a:t>WMF: 802.21 IS </a:t>
            </a:r>
            <a:r>
              <a:rPr lang="en-US" sz="1600" dirty="0" err="1" smtClean="0">
                <a:latin typeface="Arial" charset="0"/>
              </a:rPr>
              <a:t>is</a:t>
            </a:r>
            <a:r>
              <a:rPr lang="en-US" sz="1600" dirty="0" smtClean="0">
                <a:latin typeface="Arial" charset="0"/>
              </a:rPr>
              <a:t> now a part of </a:t>
            </a:r>
            <a:r>
              <a:rPr lang="en-US" sz="1600" dirty="0" err="1" smtClean="0">
                <a:latin typeface="Arial" charset="0"/>
              </a:rPr>
              <a:t>WiMAX</a:t>
            </a:r>
            <a:r>
              <a:rPr lang="en-US" sz="1600" dirty="0" smtClean="0">
                <a:latin typeface="Arial" charset="0"/>
              </a:rPr>
              <a:t> 1.6 specification for </a:t>
            </a:r>
            <a:r>
              <a:rPr lang="en-US" sz="1600" dirty="0" err="1" smtClean="0">
                <a:latin typeface="Arial" charset="0"/>
              </a:rPr>
              <a:t>WiMAX-WiFI</a:t>
            </a:r>
            <a:r>
              <a:rPr lang="en-US" sz="1600" dirty="0" smtClean="0">
                <a:latin typeface="Arial" charset="0"/>
              </a:rPr>
              <a:t> IWK</a:t>
            </a:r>
          </a:p>
          <a:p>
            <a:pPr lvl="1">
              <a:lnSpc>
                <a:spcPct val="80000"/>
              </a:lnSpc>
            </a:pPr>
            <a:r>
              <a:rPr lang="en-US" sz="1600" dirty="0" smtClean="0">
                <a:latin typeface="Arial" charset="0"/>
              </a:rPr>
              <a:t>8021.16m Sponsored Ballot discussion and proposals are submitted</a:t>
            </a: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p>
          <a:p>
            <a:pPr lvl="1">
              <a:lnSpc>
                <a:spcPct val="80000"/>
              </a:lnSpc>
            </a:pPr>
            <a:r>
              <a:rPr lang="en-US" sz="1600" dirty="0" smtClean="0">
                <a:latin typeface="Arial" charset="0"/>
              </a:rPr>
              <a:t>802.21a Security TG: Proposals merged, agreed and prepare for Letter Ballot</a:t>
            </a:r>
          </a:p>
          <a:p>
            <a:pPr lvl="1">
              <a:lnSpc>
                <a:spcPct val="80000"/>
              </a:lnSpc>
            </a:pPr>
            <a:r>
              <a:rPr lang="en-US" sz="1600" dirty="0" smtClean="0">
                <a:latin typeface="Arial" charset="0"/>
              </a:rPr>
              <a:t>802.21b Handover with Broadcast Services TG: Prepare for Letter ballot re-circulation </a:t>
            </a:r>
          </a:p>
          <a:p>
            <a:pPr lvl="1">
              <a:lnSpc>
                <a:spcPct val="80000"/>
              </a:lnSpc>
            </a:pPr>
            <a:r>
              <a:rPr lang="en-US" sz="1600" dirty="0" smtClean="0">
                <a:latin typeface="Arial" charset="0"/>
              </a:rPr>
              <a:t>802.21c Single Radio Handovers: Proposals are discussed and draft version is underway</a:t>
            </a:r>
          </a:p>
          <a:p>
            <a:pPr lvl="1">
              <a:lnSpc>
                <a:spcPct val="80000"/>
              </a:lnSpc>
              <a:buNone/>
            </a:pPr>
            <a:endParaRPr lang="en-US" sz="1600" dirty="0" smtClean="0">
              <a:latin typeface="Arial" charset="0"/>
            </a:endParaRPr>
          </a:p>
          <a:p>
            <a:pPr>
              <a:lnSpc>
                <a:spcPct val="80000"/>
              </a:lnSpc>
            </a:pPr>
            <a:r>
              <a:rPr lang="en-US" sz="1800" dirty="0" smtClean="0">
                <a:latin typeface="Arial" charset="0"/>
              </a:rPr>
              <a:t>Study Group Status</a:t>
            </a:r>
          </a:p>
          <a:p>
            <a:pPr lvl="1">
              <a:lnSpc>
                <a:spcPct val="80000"/>
              </a:lnSpc>
            </a:pPr>
            <a:r>
              <a:rPr lang="en-US" sz="1600" dirty="0" smtClean="0">
                <a:latin typeface="Arial" charset="0"/>
              </a:rPr>
              <a:t>Wireless Network Management: Discussed several Presentations </a:t>
            </a:r>
          </a:p>
          <a:p>
            <a:pPr lvl="1">
              <a:lnSpc>
                <a:spcPct val="80000"/>
              </a:lnSpc>
            </a:pP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p:txBody>
          <a:bodyPr/>
          <a:lstStyle/>
          <a:p>
            <a:pPr>
              <a:defRPr/>
            </a:pPr>
            <a:r>
              <a:rPr lang="en-US" smtClean="0"/>
              <a:t>November  2010</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xfrm>
            <a:off x="6788150" y="6475413"/>
            <a:ext cx="1822450" cy="184150"/>
          </a:xfrm>
          <a:noFill/>
        </p:spPr>
        <p:txBody>
          <a:bodyPr/>
          <a:lstStyle/>
          <a:p>
            <a:r>
              <a:rPr lang="pt-BR" smtClean="0"/>
              <a:t>Subir Das, Chair, IEEE 802.21</a:t>
            </a:r>
            <a:endParaRPr lang="en-US" smtClean="0"/>
          </a:p>
        </p:txBody>
      </p:sp>
      <p:sp>
        <p:nvSpPr>
          <p:cNvPr id="33795" name="Slide Number Placeholder 5"/>
          <p:cNvSpPr>
            <a:spLocks noGrp="1"/>
          </p:cNvSpPr>
          <p:nvPr>
            <p:ph type="sldNum" sz="quarter" idx="12"/>
          </p:nvPr>
        </p:nvSpPr>
        <p:spPr>
          <a:noFill/>
        </p:spPr>
        <p:txBody>
          <a:bodyPr/>
          <a:lstStyle/>
          <a:p>
            <a:fld id="{0691DFFB-E2DE-413E-BFBF-BDCEA3057FAC}" type="slidenum">
              <a:rPr lang="en-US" smtClean="0"/>
              <a:pPr/>
              <a:t>19</a:t>
            </a:fld>
            <a:endParaRPr lang="en-US" smtClean="0"/>
          </a:p>
        </p:txBody>
      </p:sp>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Letter Ballot #4 Result </a:t>
            </a: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LB#4 started on August 09, 2010 and ended on September 08, 2010</a:t>
            </a:r>
            <a:endParaRPr lang="en-US" sz="2400" dirty="0" smtClean="0">
              <a:latin typeface="Arial" charset="0"/>
              <a:cs typeface="Arial" charset="0"/>
            </a:endParaRPr>
          </a:p>
          <a:p>
            <a:pPr>
              <a:lnSpc>
                <a:spcPct val="80000"/>
              </a:lnSpc>
            </a:pPr>
            <a:r>
              <a:rPr lang="en-US" sz="2400" dirty="0" smtClean="0">
                <a:latin typeface="Arial" charset="0"/>
                <a:cs typeface="Arial" charset="0"/>
              </a:rPr>
              <a:t>Result is published on September 10, 2010</a:t>
            </a:r>
          </a:p>
          <a:p>
            <a:pPr lvl="1">
              <a:lnSpc>
                <a:spcPct val="80000"/>
              </a:lnSpc>
            </a:pPr>
            <a:r>
              <a:rPr lang="en-US" sz="2000" dirty="0" smtClean="0">
                <a:latin typeface="Arial" charset="0"/>
                <a:cs typeface="Arial" charset="0"/>
                <a:hlinkClick r:id="rId3"/>
              </a:rPr>
              <a:t>http://www.ieee802.org/21/ballots.html</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 12 </a:t>
            </a:r>
          </a:p>
          <a:p>
            <a:pPr lvl="1">
              <a:lnSpc>
                <a:spcPct val="80000"/>
              </a:lnSpc>
            </a:pPr>
            <a:r>
              <a:rPr lang="en-US" sz="2000" dirty="0" smtClean="0">
                <a:latin typeface="Arial" charset="0"/>
                <a:cs typeface="Arial" charset="0"/>
              </a:rPr>
              <a:t>Disapprove : 09 </a:t>
            </a:r>
          </a:p>
          <a:p>
            <a:pPr lvl="1">
              <a:lnSpc>
                <a:spcPct val="80000"/>
              </a:lnSpc>
            </a:pPr>
            <a:r>
              <a:rPr lang="en-US" sz="2000" dirty="0" smtClean="0">
                <a:latin typeface="Arial" charset="0"/>
                <a:cs typeface="Arial" charset="0"/>
              </a:rPr>
              <a:t>Abstain:  02 </a:t>
            </a:r>
          </a:p>
          <a:p>
            <a:pPr lvl="1">
              <a:lnSpc>
                <a:spcPct val="80000"/>
              </a:lnSpc>
            </a:pPr>
            <a:r>
              <a:rPr lang="en-US" sz="2000" dirty="0" smtClean="0">
                <a:latin typeface="Arial" charset="0"/>
                <a:cs typeface="Arial" charset="0"/>
              </a:rPr>
              <a:t>Return ratio : 72 %</a:t>
            </a:r>
          </a:p>
          <a:p>
            <a:pPr lvl="1">
              <a:lnSpc>
                <a:spcPct val="80000"/>
              </a:lnSpc>
            </a:pPr>
            <a:r>
              <a:rPr lang="en-US" sz="2000" dirty="0" smtClean="0">
                <a:latin typeface="Arial" charset="0"/>
                <a:cs typeface="Arial" charset="0"/>
              </a:rPr>
              <a:t>Approval ratio : 57 % </a:t>
            </a: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not approved </a:t>
            </a: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6" name="Date Placeholder 5"/>
          <p:cNvSpPr>
            <a:spLocks noGrp="1"/>
          </p:cNvSpPr>
          <p:nvPr>
            <p:ph type="dt" sz="half" idx="10"/>
          </p:nvPr>
        </p:nvSpPr>
        <p:spPr/>
        <p:txBody>
          <a:bodyPr/>
          <a:lstStyle/>
          <a:p>
            <a:pPr>
              <a:defRPr/>
            </a:pPr>
            <a:r>
              <a:rPr lang="en-US" smtClean="0"/>
              <a:t>November  2010</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85800" y="6477000"/>
            <a:ext cx="731838" cy="215900"/>
          </a:xfrm>
          <a:noFill/>
        </p:spPr>
        <p:txBody>
          <a:bodyPr/>
          <a:lstStyle/>
          <a:p>
            <a:r>
              <a:rPr lang="en-US" smtClean="0"/>
              <a:t>November  2010</a:t>
            </a:r>
            <a:endParaRPr lang="en-US" dirty="0" smtClean="0"/>
          </a:p>
        </p:txBody>
      </p:sp>
      <p:sp>
        <p:nvSpPr>
          <p:cNvPr id="17411" name="Footer Placeholder 4"/>
          <p:cNvSpPr>
            <a:spLocks noGrp="1"/>
          </p:cNvSpPr>
          <p:nvPr>
            <p:ph type="ftr" sz="quarter" idx="11"/>
          </p:nvPr>
        </p:nvSpPr>
        <p:spPr>
          <a:noFill/>
        </p:spPr>
        <p:txBody>
          <a:bodyPr/>
          <a:lstStyle/>
          <a:p>
            <a:r>
              <a:rPr lang="en-US" smtClean="0"/>
              <a:t>Subir Das, Chair, IEEE 802.21</a:t>
            </a:r>
          </a:p>
        </p:txBody>
      </p:sp>
      <p:sp>
        <p:nvSpPr>
          <p:cNvPr id="17412" name="Slide Number Placeholder 5"/>
          <p:cNvSpPr>
            <a:spLocks noGrp="1"/>
          </p:cNvSpPr>
          <p:nvPr>
            <p:ph type="sldNum" sz="quarter" idx="12"/>
          </p:nvPr>
        </p:nvSpPr>
        <p:spPr>
          <a:noFill/>
        </p:spPr>
        <p:txBody>
          <a:bodyPr/>
          <a:lstStyle/>
          <a:p>
            <a:r>
              <a:rPr lang="en-US" smtClean="0"/>
              <a:t>Slide </a:t>
            </a:r>
            <a:fld id="{F4947E09-04BA-41CB-918F-1FFEA1098F9D}" type="slidenum">
              <a:rPr lang="en-US" smtClean="0"/>
              <a:pPr/>
              <a:t>2</a:t>
            </a:fld>
            <a:endParaRPr lang="en-US"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a:latin typeface="Arial" charset="0"/>
              </a:rPr>
              <a:t>The WG has 32 voting members as of this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34819" name="Footer Placeholder 4"/>
          <p:cNvSpPr>
            <a:spLocks noGrp="1"/>
          </p:cNvSpPr>
          <p:nvPr>
            <p:ph type="ftr" sz="quarter" idx="11"/>
          </p:nvPr>
        </p:nvSpPr>
        <p:spPr>
          <a:noFill/>
        </p:spPr>
        <p:txBody>
          <a:bodyPr/>
          <a:lstStyle/>
          <a:p>
            <a:r>
              <a:rPr lang="en-US" smtClean="0"/>
              <a:t>Subir Das, Chair, IEEE 802.21</a:t>
            </a:r>
          </a:p>
        </p:txBody>
      </p:sp>
      <p:sp>
        <p:nvSpPr>
          <p:cNvPr id="34820" name="Slide Number Placeholder 5"/>
          <p:cNvSpPr>
            <a:spLocks noGrp="1"/>
          </p:cNvSpPr>
          <p:nvPr>
            <p:ph type="sldNum" sz="quarter" idx="12"/>
          </p:nvPr>
        </p:nvSpPr>
        <p:spPr>
          <a:noFill/>
        </p:spPr>
        <p:txBody>
          <a:bodyPr/>
          <a:lstStyle/>
          <a:p>
            <a:r>
              <a:rPr lang="en-US" smtClean="0"/>
              <a:t>Slide </a:t>
            </a:r>
            <a:fld id="{917CE900-A1D9-48AF-99E5-2A9670E2E491}" type="slidenum">
              <a:rPr lang="en-US" smtClean="0"/>
              <a:pPr/>
              <a:t>20</a:t>
            </a:fld>
            <a:endParaRPr lang="en-US"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November Meeting</a:t>
            </a:r>
          </a:p>
        </p:txBody>
      </p:sp>
      <p:sp>
        <p:nvSpPr>
          <p:cNvPr id="34822" name="Rectangle 3"/>
          <p:cNvSpPr>
            <a:spLocks noGrp="1" noChangeArrowheads="1"/>
          </p:cNvSpPr>
          <p:nvPr>
            <p:ph type="body" idx="1"/>
          </p:nvPr>
        </p:nvSpPr>
        <p:spPr>
          <a:xfrm>
            <a:off x="381000" y="1295400"/>
            <a:ext cx="8305800" cy="4419600"/>
          </a:xfrm>
        </p:spPr>
        <p:txBody>
          <a:bodyPr/>
          <a:lstStyle/>
          <a:p>
            <a:pPr>
              <a:lnSpc>
                <a:spcPct val="90000"/>
              </a:lnSpc>
            </a:pPr>
            <a:r>
              <a:rPr lang="en-US" sz="2400" dirty="0" smtClean="0">
                <a:latin typeface="Arial" charset="0"/>
              </a:rPr>
              <a:t>Task Group Activities</a:t>
            </a:r>
          </a:p>
          <a:p>
            <a:pPr lvl="1">
              <a:lnSpc>
                <a:spcPct val="90000"/>
              </a:lnSpc>
            </a:pPr>
            <a:r>
              <a:rPr lang="en-US" sz="2000" dirty="0" smtClean="0">
                <a:latin typeface="Arial" charset="0"/>
              </a:rPr>
              <a:t>802.21a: Security Extensions to MIH Services</a:t>
            </a:r>
          </a:p>
          <a:p>
            <a:pPr lvl="2">
              <a:lnSpc>
                <a:spcPct val="90000"/>
              </a:lnSpc>
            </a:pPr>
            <a:r>
              <a:rPr lang="en-US" sz="1800" dirty="0" smtClean="0">
                <a:latin typeface="Arial" charset="0"/>
              </a:rPr>
              <a:t>Draft specification update and preparation for Letter Ballot </a:t>
            </a:r>
          </a:p>
          <a:p>
            <a:pPr lvl="1">
              <a:lnSpc>
                <a:spcPct val="90000"/>
              </a:lnSpc>
            </a:pPr>
            <a:r>
              <a:rPr lang="en-US" sz="2000" dirty="0" smtClean="0">
                <a:latin typeface="Arial" charset="0"/>
              </a:rPr>
              <a:t>802.21b: Handovers with Broadcast Services</a:t>
            </a:r>
          </a:p>
          <a:p>
            <a:pPr lvl="2">
              <a:lnSpc>
                <a:spcPct val="90000"/>
              </a:lnSpc>
            </a:pPr>
            <a:r>
              <a:rPr lang="en-US" sz="1800" dirty="0" smtClean="0">
                <a:latin typeface="Arial" charset="0"/>
              </a:rPr>
              <a:t> Preparation for Letter Ballot #4 recirculation</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endParaRPr lang="en-US" sz="1800" dirty="0" smtClean="0">
              <a:latin typeface="Arial" charset="0"/>
              <a:cs typeface="Arial" charset="0"/>
            </a:endParaRPr>
          </a:p>
          <a:p>
            <a:pPr lvl="2">
              <a:lnSpc>
                <a:spcPct val="90000"/>
              </a:lnSpc>
              <a:buFontTx/>
              <a:buNone/>
            </a:pPr>
            <a:endParaRPr lang="en-US" sz="1800" dirty="0" smtClean="0">
              <a:latin typeface="Arial" charset="0"/>
            </a:endParaRPr>
          </a:p>
          <a:p>
            <a:pPr>
              <a:lnSpc>
                <a:spcPct val="90000"/>
              </a:lnSpc>
            </a:pPr>
            <a:r>
              <a:rPr lang="en-US" sz="2400" dirty="0" smtClean="0">
                <a:latin typeface="Arial" charset="0"/>
              </a:rPr>
              <a:t>Study Group Activities</a:t>
            </a:r>
          </a:p>
          <a:p>
            <a:pPr lvl="1">
              <a:lnSpc>
                <a:spcPct val="90000"/>
              </a:lnSpc>
            </a:pPr>
            <a:r>
              <a:rPr lang="en-US" sz="2000" dirty="0" smtClean="0">
                <a:latin typeface="Arial" charset="0"/>
              </a:rPr>
              <a:t>Wireless Network Management</a:t>
            </a:r>
          </a:p>
          <a:p>
            <a:pPr lvl="2">
              <a:lnSpc>
                <a:spcPct val="90000"/>
              </a:lnSpc>
            </a:pPr>
            <a:r>
              <a:rPr lang="en-US" sz="1600" dirty="0" smtClean="0">
                <a:latin typeface="Arial" charset="0"/>
              </a:rPr>
              <a:t>Discussion</a:t>
            </a:r>
          </a:p>
          <a:p>
            <a:pPr lvl="1">
              <a:lnSpc>
                <a:spcPct val="90000"/>
              </a:lnSpc>
              <a:buNone/>
            </a:pPr>
            <a:endParaRPr lang="en-US" sz="2000" dirty="0"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21</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smtClean="0">
                <a:solidFill>
                  <a:schemeClr val="accent2"/>
                </a:solidFill>
              </a:rPr>
              <a:t>Future Sessions – 2011</a:t>
            </a:r>
            <a:r>
              <a:rPr lang="en-US" sz="4000" smtClean="0">
                <a:solidFill>
                  <a:schemeClr val="accent2"/>
                </a:solidFill>
              </a:rPr>
              <a:t/>
            </a:r>
            <a:br>
              <a:rPr lang="en-US" sz="4000" smtClean="0">
                <a:solidFill>
                  <a:schemeClr val="accent2"/>
                </a:solidFill>
              </a:rPr>
            </a:br>
            <a:endParaRPr lang="en-US" sz="2000" b="1" smtClean="0">
              <a:solidFill>
                <a:schemeClr val="accent2"/>
              </a:solidFill>
            </a:endParaRPr>
          </a:p>
        </p:txBody>
      </p:sp>
      <p:sp>
        <p:nvSpPr>
          <p:cNvPr id="36870" name="Rectangle 3"/>
          <p:cNvSpPr>
            <a:spLocks noGrp="1" noChangeArrowheads="1"/>
          </p:cNvSpPr>
          <p:nvPr>
            <p:ph type="body" idx="1"/>
          </p:nvPr>
        </p:nvSpPr>
        <p:spPr>
          <a:xfrm>
            <a:off x="685800" y="1676400"/>
            <a:ext cx="8305800" cy="4495800"/>
          </a:xfrm>
        </p:spPr>
        <p:txBody>
          <a:bodyPr/>
          <a:lstStyle/>
          <a:p>
            <a:pPr>
              <a:lnSpc>
                <a:spcPct val="90000"/>
              </a:lnSpc>
            </a:pPr>
            <a:r>
              <a:rPr lang="en-US" sz="2400" b="1" dirty="0" smtClean="0">
                <a:solidFill>
                  <a:srgbClr val="0000FF"/>
                </a:solidFill>
              </a:rPr>
              <a:t>Interim: 10-13 January 2011, Taipei, Taiwan </a:t>
            </a:r>
          </a:p>
          <a:p>
            <a:pPr lvl="1">
              <a:lnSpc>
                <a:spcPct val="90000"/>
              </a:lnSpc>
            </a:pPr>
            <a:r>
              <a:rPr lang="en-US" sz="2000" dirty="0" smtClean="0">
                <a:solidFill>
                  <a:srgbClr val="0000FF"/>
                </a:solidFill>
              </a:rPr>
              <a:t>Meeting co-located with 802.16</a:t>
            </a:r>
            <a:endParaRPr lang="en-US" sz="2400" b="1" dirty="0" smtClean="0">
              <a:solidFill>
                <a:srgbClr val="FF0000"/>
              </a:solidFill>
            </a:endParaRPr>
          </a:p>
          <a:p>
            <a:pPr>
              <a:lnSpc>
                <a:spcPct val="90000"/>
              </a:lnSpc>
            </a:pPr>
            <a:r>
              <a:rPr lang="en-US" sz="2400" b="1" dirty="0" smtClean="0">
                <a:solidFill>
                  <a:srgbClr val="FF0000"/>
                </a:solidFill>
              </a:rPr>
              <a:t>Plenary: 14-17 March 2011, Singapore</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16-19 May 2011, Banff, Alberta, Canada. </a:t>
            </a:r>
          </a:p>
          <a:p>
            <a:pPr lvl="1">
              <a:lnSpc>
                <a:spcPct val="90000"/>
              </a:lnSpc>
            </a:pPr>
            <a:r>
              <a:rPr lang="en-US" sz="2000" dirty="0" smtClean="0">
                <a:solidFill>
                  <a:srgbClr val="0000FF"/>
                </a:solidFill>
              </a:rPr>
              <a:t>Meeting co-located with 802.16</a:t>
            </a:r>
          </a:p>
          <a:p>
            <a:pPr>
              <a:lnSpc>
                <a:spcPct val="90000"/>
              </a:lnSpc>
            </a:pPr>
            <a:r>
              <a:rPr lang="en-US" sz="2400" b="1" dirty="0" smtClean="0">
                <a:solidFill>
                  <a:srgbClr val="FF0000"/>
                </a:solidFill>
              </a:rPr>
              <a:t>Plenary: 18-21 July 2011, San Francisco, USA</a:t>
            </a: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19-22 September 2011, TBD</a:t>
            </a:r>
          </a:p>
          <a:p>
            <a:pPr lvl="1">
              <a:lnSpc>
                <a:spcPct val="90000"/>
              </a:lnSpc>
            </a:pPr>
            <a:r>
              <a:rPr lang="en-US" sz="2000" dirty="0" smtClean="0">
                <a:solidFill>
                  <a:srgbClr val="0000FF"/>
                </a:solidFill>
              </a:rPr>
              <a:t>Meeting co-located with 802.16</a:t>
            </a:r>
            <a:endParaRPr lang="en-US" dirty="0" smtClean="0">
              <a:solidFill>
                <a:srgbClr val="FF0000"/>
              </a:solidFill>
            </a:endParaRPr>
          </a:p>
          <a:p>
            <a:pPr>
              <a:lnSpc>
                <a:spcPct val="90000"/>
              </a:lnSpc>
            </a:pPr>
            <a:r>
              <a:rPr lang="en-US" sz="2400" b="1" dirty="0" smtClean="0">
                <a:solidFill>
                  <a:srgbClr val="FF0000"/>
                </a:solidFill>
              </a:rPr>
              <a:t>Plenary: 7-10 Nov 2011, Atlanta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xfrm>
            <a:off x="609600" y="6477000"/>
            <a:ext cx="754063" cy="215900"/>
          </a:xfrm>
          <a:noFill/>
        </p:spPr>
        <p:txBody>
          <a:bodyPr/>
          <a:lstStyle/>
          <a:p>
            <a:r>
              <a:rPr lang="en-US" smtClean="0"/>
              <a:t>November  2010</a:t>
            </a:r>
          </a:p>
        </p:txBody>
      </p:sp>
      <p:sp>
        <p:nvSpPr>
          <p:cNvPr id="35843" name="Footer Placeholder 4"/>
          <p:cNvSpPr>
            <a:spLocks noGrp="1"/>
          </p:cNvSpPr>
          <p:nvPr>
            <p:ph type="ftr" sz="quarter" idx="11"/>
          </p:nvPr>
        </p:nvSpPr>
        <p:spPr>
          <a:noFill/>
        </p:spPr>
        <p:txBody>
          <a:bodyPr/>
          <a:lstStyle/>
          <a:p>
            <a:r>
              <a:rPr lang="en-US" smtClean="0"/>
              <a:t>Subir Das, Chair, IEEE 802.21</a:t>
            </a:r>
          </a:p>
        </p:txBody>
      </p:sp>
      <p:sp>
        <p:nvSpPr>
          <p:cNvPr id="35844" name="Slide Number Placeholder 5"/>
          <p:cNvSpPr>
            <a:spLocks noGrp="1"/>
          </p:cNvSpPr>
          <p:nvPr>
            <p:ph type="sldNum" sz="quarter" idx="12"/>
          </p:nvPr>
        </p:nvSpPr>
        <p:spPr>
          <a:noFill/>
        </p:spPr>
        <p:txBody>
          <a:bodyPr/>
          <a:lstStyle/>
          <a:p>
            <a:r>
              <a:rPr lang="en-US" smtClean="0"/>
              <a:t>Slide </a:t>
            </a:r>
            <a:fld id="{1AEF6830-F44A-46EC-B23D-02BE28FEB350}" type="slidenum">
              <a:rPr lang="en-US" smtClean="0"/>
              <a:pPr/>
              <a:t>22</a:t>
            </a:fld>
            <a:endParaRPr lang="en-US" smtClean="0"/>
          </a:p>
        </p:txBody>
      </p:sp>
      <p:sp>
        <p:nvSpPr>
          <p:cNvPr id="35845" name="Rectangle 2"/>
          <p:cNvSpPr>
            <a:spLocks noGrp="1" noChangeArrowheads="1"/>
          </p:cNvSpPr>
          <p:nvPr>
            <p:ph type="title"/>
          </p:nvPr>
        </p:nvSpPr>
        <p:spPr>
          <a:xfrm>
            <a:off x="152400" y="685800"/>
            <a:ext cx="8534400" cy="838200"/>
          </a:xfrm>
        </p:spPr>
        <p:txBody>
          <a:bodyPr/>
          <a:lstStyle/>
          <a:p>
            <a:r>
              <a:rPr lang="en-US" sz="3600" dirty="0" smtClean="0">
                <a:solidFill>
                  <a:schemeClr val="accent2"/>
                </a:solidFill>
              </a:rPr>
              <a:t>January 2011 Interim Session</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5846" name="Rectangle 3"/>
          <p:cNvSpPr>
            <a:spLocks noGrp="1" noChangeArrowheads="1"/>
          </p:cNvSpPr>
          <p:nvPr>
            <p:ph type="body" idx="1"/>
          </p:nvPr>
        </p:nvSpPr>
        <p:spPr>
          <a:xfrm>
            <a:off x="457200" y="1600200"/>
            <a:ext cx="8305800" cy="4267200"/>
          </a:xfrm>
        </p:spPr>
        <p:txBody>
          <a:bodyPr/>
          <a:lstStyle/>
          <a:p>
            <a:pPr lvl="1">
              <a:lnSpc>
                <a:spcPct val="90000"/>
              </a:lnSpc>
              <a:buNone/>
            </a:pPr>
            <a:endParaRPr lang="en-US" sz="2000" dirty="0" smtClean="0">
              <a:solidFill>
                <a:srgbClr val="FF0000"/>
              </a:solidFill>
            </a:endParaRPr>
          </a:p>
          <a:p>
            <a:pPr>
              <a:lnSpc>
                <a:spcPct val="90000"/>
              </a:lnSpc>
            </a:pPr>
            <a:r>
              <a:rPr lang="en-US" sz="2400" dirty="0" smtClean="0">
                <a:solidFill>
                  <a:schemeClr val="accent2"/>
                </a:solidFill>
              </a:rPr>
              <a:t>Visa Information  </a:t>
            </a:r>
          </a:p>
          <a:p>
            <a:pPr lvl="1">
              <a:lnSpc>
                <a:spcPct val="90000"/>
              </a:lnSpc>
            </a:pPr>
            <a:r>
              <a:rPr lang="en-US" sz="2000" dirty="0" smtClean="0">
                <a:solidFill>
                  <a:schemeClr val="accent2"/>
                </a:solidFill>
                <a:hlinkClick r:id="rId3"/>
              </a:rPr>
              <a:t>http://www.ieee802.org/16/docs/10/C80216-10_0031.pdf</a:t>
            </a:r>
            <a:endParaRPr lang="en-US" sz="2000" dirty="0" smtClean="0">
              <a:solidFill>
                <a:schemeClr val="accent2"/>
              </a:solidFill>
            </a:endParaRPr>
          </a:p>
          <a:p>
            <a:pPr lvl="1">
              <a:lnSpc>
                <a:spcPct val="90000"/>
              </a:lnSpc>
            </a:pPr>
            <a:endParaRPr lang="en-US" sz="2000" dirty="0" smtClean="0">
              <a:solidFill>
                <a:schemeClr val="accent2"/>
              </a:solidFill>
            </a:endParaRPr>
          </a:p>
          <a:p>
            <a:pPr>
              <a:lnSpc>
                <a:spcPct val="90000"/>
              </a:lnSpc>
            </a:pPr>
            <a:r>
              <a:rPr lang="en-US" sz="2400" dirty="0" smtClean="0">
                <a:solidFill>
                  <a:schemeClr val="accent2"/>
                </a:solidFill>
              </a:rPr>
              <a:t>Sponsored by ITRI and </a:t>
            </a:r>
            <a:r>
              <a:rPr lang="en-US" sz="2400" dirty="0" err="1" smtClean="0">
                <a:solidFill>
                  <a:schemeClr val="accent2"/>
                </a:solidFill>
              </a:rPr>
              <a:t>MediaTek</a:t>
            </a:r>
            <a:endParaRPr lang="en-US" sz="2400" dirty="0" smtClean="0">
              <a:solidFill>
                <a:schemeClr val="accent2"/>
              </a:solidFill>
            </a:endParaRPr>
          </a:p>
          <a:p>
            <a:pPr lvl="1">
              <a:lnSpc>
                <a:spcPct val="90000"/>
              </a:lnSpc>
            </a:pPr>
            <a:r>
              <a:rPr lang="en-US" sz="2000" dirty="0" smtClean="0"/>
              <a:t>Contact person: </a:t>
            </a:r>
            <a:r>
              <a:rPr lang="en-US" sz="2000" dirty="0" err="1" smtClean="0"/>
              <a:t>Ching-Tarng</a:t>
            </a:r>
            <a:r>
              <a:rPr lang="en-US" sz="2000" dirty="0" smtClean="0"/>
              <a:t> Hsieh </a:t>
            </a:r>
          </a:p>
          <a:p>
            <a:pPr lvl="2">
              <a:lnSpc>
                <a:spcPct val="90000"/>
              </a:lnSpc>
            </a:pPr>
            <a:r>
              <a:rPr lang="en-US" sz="1600" dirty="0" smtClean="0"/>
              <a:t>Email: chsieh@itri.org.tw!</a:t>
            </a:r>
            <a:endParaRPr lang="en-US" sz="1600" dirty="0" smtClean="0">
              <a:solidFill>
                <a:schemeClr val="accent2"/>
              </a:solidFill>
            </a:endParaRPr>
          </a:p>
          <a:p>
            <a:pPr lvl="1">
              <a:lnSpc>
                <a:spcPct val="90000"/>
              </a:lnSpc>
            </a:pPr>
            <a:endParaRPr lang="en-US" sz="2000" dirty="0" smtClean="0">
              <a:solidFill>
                <a:schemeClr val="accent2"/>
              </a:solidFill>
            </a:endParaRPr>
          </a:p>
          <a:p>
            <a:pPr>
              <a:lnSpc>
                <a:spcPct val="90000"/>
              </a:lnSpc>
            </a:pPr>
            <a:endParaRPr lang="en-US" sz="2400" dirty="0" smtClean="0">
              <a:solidFill>
                <a:schemeClr val="accent2"/>
              </a:solidFill>
            </a:endParaRPr>
          </a:p>
          <a:p>
            <a:pPr>
              <a:lnSpc>
                <a:spcPct val="90000"/>
              </a:lnSpc>
            </a:pPr>
            <a:endParaRPr lang="en-US" sz="2400" dirty="0" smtClean="0">
              <a:solidFill>
                <a:schemeClr val="accent2"/>
              </a:solidFill>
            </a:endParaRPr>
          </a:p>
          <a:p>
            <a:pPr lvl="1">
              <a:lnSpc>
                <a:spcPct val="90000"/>
              </a:lnSpc>
              <a:buNone/>
            </a:pPr>
            <a:endParaRPr lang="en-US" sz="2000" dirty="0" smtClean="0">
              <a:solidFill>
                <a:schemeClr val="accent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36867" name="Footer Placeholder 4"/>
          <p:cNvSpPr>
            <a:spLocks noGrp="1"/>
          </p:cNvSpPr>
          <p:nvPr>
            <p:ph type="ftr" sz="quarter" idx="11"/>
          </p:nvPr>
        </p:nvSpPr>
        <p:spPr>
          <a:noFill/>
        </p:spPr>
        <p:txBody>
          <a:bodyPr/>
          <a:lstStyle/>
          <a:p>
            <a:r>
              <a:rPr lang="en-US" smtClean="0"/>
              <a:t>Subir Das, Chair, IEEE 802.21</a:t>
            </a:r>
          </a:p>
        </p:txBody>
      </p:sp>
      <p:sp>
        <p:nvSpPr>
          <p:cNvPr id="36868" name="Slide Number Placeholder 5"/>
          <p:cNvSpPr>
            <a:spLocks noGrp="1"/>
          </p:cNvSpPr>
          <p:nvPr>
            <p:ph type="sldNum" sz="quarter" idx="12"/>
          </p:nvPr>
        </p:nvSpPr>
        <p:spPr>
          <a:noFill/>
        </p:spPr>
        <p:txBody>
          <a:bodyPr/>
          <a:lstStyle/>
          <a:p>
            <a:r>
              <a:rPr lang="en-US" smtClean="0"/>
              <a:t>Slide </a:t>
            </a:r>
            <a:fld id="{742BCC51-E7F8-4B59-97C5-0AF7925240C8}" type="slidenum">
              <a:rPr lang="en-US" smtClean="0"/>
              <a:pPr/>
              <a:t>23</a:t>
            </a:fld>
            <a:endParaRPr lang="en-US"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533400" y="1524000"/>
            <a:ext cx="8305800" cy="4724400"/>
          </a:xfrm>
        </p:spPr>
        <p:txBody>
          <a:bodyPr/>
          <a:lstStyle/>
          <a:p>
            <a:pPr>
              <a:lnSpc>
                <a:spcPct val="90000"/>
              </a:lnSpc>
            </a:pPr>
            <a:r>
              <a:rPr lang="en-US" sz="2400" b="1" dirty="0" smtClean="0">
                <a:solidFill>
                  <a:srgbClr val="0000FF"/>
                </a:solidFill>
              </a:rPr>
              <a:t>Interim: 09-12 January 2012,  TBD</a:t>
            </a:r>
          </a:p>
          <a:p>
            <a:pPr lvl="1">
              <a:lnSpc>
                <a:spcPct val="90000"/>
              </a:lnSpc>
            </a:pPr>
            <a:r>
              <a:rPr lang="en-US" sz="2000" dirty="0" smtClean="0">
                <a:solidFill>
                  <a:srgbClr val="0000FF"/>
                </a:solidFill>
              </a:rPr>
              <a:t>Meeting co-located with 802.16 (?)</a:t>
            </a:r>
            <a:endParaRPr lang="en-US" sz="2400" b="1" dirty="0" smtClean="0">
              <a:solidFill>
                <a:srgbClr val="FF0000"/>
              </a:solidFill>
            </a:endParaRPr>
          </a:p>
          <a:p>
            <a:pPr>
              <a:lnSpc>
                <a:spcPct val="90000"/>
              </a:lnSpc>
            </a:pPr>
            <a:r>
              <a:rPr lang="en-US" sz="2400" b="1" dirty="0" smtClean="0">
                <a:solidFill>
                  <a:srgbClr val="FF0000"/>
                </a:solidFill>
              </a:rPr>
              <a:t>Plenary: 11-16 March 2012,  TBD (non North American)</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14-17 (Target) May 2012,  TBD</a:t>
            </a:r>
          </a:p>
          <a:p>
            <a:pPr lvl="1">
              <a:lnSpc>
                <a:spcPct val="90000"/>
              </a:lnSpc>
            </a:pPr>
            <a:r>
              <a:rPr lang="en-US" sz="2000" dirty="0" smtClean="0">
                <a:solidFill>
                  <a:srgbClr val="0000FF"/>
                </a:solidFill>
              </a:rPr>
              <a:t>Meeting co-located with 802.16 (?)</a:t>
            </a: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10-13 September 2012, TBD</a:t>
            </a:r>
          </a:p>
          <a:p>
            <a:pPr lvl="1">
              <a:lnSpc>
                <a:spcPct val="90000"/>
              </a:lnSpc>
            </a:pPr>
            <a:r>
              <a:rPr lang="en-US" sz="2000" dirty="0" smtClean="0">
                <a:solidFill>
                  <a:srgbClr val="0000FF"/>
                </a:solidFill>
              </a:rPr>
              <a:t>Meeting co-located with 802.16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4294967295"/>
          </p:nvPr>
        </p:nvSpPr>
        <p:spPr>
          <a:xfrm>
            <a:off x="685800" y="6477000"/>
            <a:ext cx="731838" cy="215900"/>
          </a:xfrm>
          <a:noFill/>
        </p:spPr>
        <p:txBody>
          <a:bodyPr/>
          <a:lstStyle/>
          <a:p>
            <a:r>
              <a:rPr lang="en-US" smtClean="0"/>
              <a:t>November  2010</a:t>
            </a:r>
          </a:p>
        </p:txBody>
      </p:sp>
      <p:sp>
        <p:nvSpPr>
          <p:cNvPr id="18435" name="Footer Placeholder 4"/>
          <p:cNvSpPr>
            <a:spLocks noGrp="1"/>
          </p:cNvSpPr>
          <p:nvPr>
            <p:ph type="ftr" sz="quarter" idx="4294967295"/>
          </p:nvPr>
        </p:nvSpPr>
        <p:spPr>
          <a:xfrm>
            <a:off x="6711950" y="6475413"/>
            <a:ext cx="1898650" cy="184150"/>
          </a:xfrm>
          <a:noFill/>
        </p:spPr>
        <p:txBody>
          <a:bodyPr/>
          <a:lstStyle/>
          <a:p>
            <a:r>
              <a:rPr lang="en-US" smtClean="0"/>
              <a:t>Subir Das, Chair, IEEE 802.21</a:t>
            </a:r>
          </a:p>
        </p:txBody>
      </p:sp>
      <p:sp>
        <p:nvSpPr>
          <p:cNvPr id="18436" name="Slide Number Placeholder 5"/>
          <p:cNvSpPr>
            <a:spLocks noGrp="1"/>
          </p:cNvSpPr>
          <p:nvPr>
            <p:ph type="sldNum" sz="quarter" idx="4294967295"/>
          </p:nvPr>
        </p:nvSpPr>
        <p:spPr>
          <a:xfrm>
            <a:off x="4344988" y="6475413"/>
            <a:ext cx="528637" cy="182562"/>
          </a:xfrm>
          <a:noFill/>
        </p:spPr>
        <p:txBody>
          <a:bodyPr/>
          <a:lstStyle/>
          <a:p>
            <a:r>
              <a:rPr lang="en-US" smtClean="0"/>
              <a:t>Slide </a:t>
            </a:r>
            <a:fld id="{E4A1A90F-C280-4E04-A126-BB4090DFBB2D}" type="slidenum">
              <a:rPr lang="en-US" smtClean="0"/>
              <a:pPr/>
              <a:t>3</a:t>
            </a:fld>
            <a:endParaRPr lang="en-US" smtClean="0"/>
          </a:p>
        </p:txBody>
      </p:sp>
      <p:sp>
        <p:nvSpPr>
          <p:cNvPr id="18437" name="Rectangle 2"/>
          <p:cNvSpPr>
            <a:spLocks noGrp="1" noChangeArrowheads="1"/>
          </p:cNvSpPr>
          <p:nvPr>
            <p:ph type="ctrTitle"/>
          </p:nvPr>
        </p:nvSpPr>
        <p:spPr>
          <a:xfrm>
            <a:off x="685800" y="685800"/>
            <a:ext cx="7772400" cy="1447800"/>
          </a:xfrm>
        </p:spPr>
        <p:txBody>
          <a:bodyPr/>
          <a:lstStyle/>
          <a:p>
            <a:r>
              <a:rPr lang="en-US" sz="4000" b="1" smtClean="0">
                <a:latin typeface="Arial" charset="0"/>
              </a:rPr>
              <a:t>IEEE 802.21</a:t>
            </a:r>
            <a:br>
              <a:rPr lang="en-US" sz="4000" b="1" smtClean="0">
                <a:latin typeface="Arial" charset="0"/>
              </a:rPr>
            </a:br>
            <a:r>
              <a:rPr lang="en-US" sz="4000" b="1"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xfrm>
            <a:off x="685800" y="6477000"/>
            <a:ext cx="731838" cy="215900"/>
          </a:xfrm>
          <a:noFill/>
        </p:spPr>
        <p:txBody>
          <a:bodyPr/>
          <a:lstStyle/>
          <a:p>
            <a:r>
              <a:rPr lang="en-US" smtClean="0"/>
              <a:t>November  2010</a:t>
            </a:r>
          </a:p>
        </p:txBody>
      </p:sp>
      <p:sp>
        <p:nvSpPr>
          <p:cNvPr id="19459" name="Footer Placeholder 4"/>
          <p:cNvSpPr>
            <a:spLocks noGrp="1"/>
          </p:cNvSpPr>
          <p:nvPr>
            <p:ph type="ftr" sz="quarter" idx="11"/>
          </p:nvPr>
        </p:nvSpPr>
        <p:spPr>
          <a:noFill/>
        </p:spPr>
        <p:txBody>
          <a:bodyPr/>
          <a:lstStyle/>
          <a:p>
            <a:r>
              <a:rPr lang="en-US" smtClean="0"/>
              <a:t>Subir Das, Chair, IEEE 802.21</a:t>
            </a:r>
          </a:p>
        </p:txBody>
      </p:sp>
      <p:sp>
        <p:nvSpPr>
          <p:cNvPr id="19460" name="Slide Number Placeholder 5"/>
          <p:cNvSpPr>
            <a:spLocks noGrp="1"/>
          </p:cNvSpPr>
          <p:nvPr>
            <p:ph type="sldNum" sz="quarter" idx="12"/>
          </p:nvPr>
        </p:nvSpPr>
        <p:spPr>
          <a:noFill/>
        </p:spPr>
        <p:txBody>
          <a:bodyPr/>
          <a:lstStyle/>
          <a:p>
            <a:r>
              <a:rPr lang="en-US" smtClean="0"/>
              <a:t>Slide </a:t>
            </a:r>
            <a:fld id="{CDF237D2-9025-4C3F-BEA0-3F53B88EEF65}" type="slidenum">
              <a:rPr lang="en-US" smtClean="0"/>
              <a:pPr/>
              <a:t>4</a:t>
            </a:fld>
            <a:endParaRPr lang="en-US"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90600" y="5943600"/>
            <a:ext cx="6096000" cy="523875"/>
          </a:xfrm>
          <a:prstGeom prst="rect">
            <a:avLst/>
          </a:prstGeom>
          <a:noFill/>
          <a:ln w="9525">
            <a:noFill/>
            <a:miter lim="800000"/>
            <a:headEnd/>
            <a:tailEnd/>
          </a:ln>
        </p:spPr>
        <p:txBody>
          <a:bodyPr>
            <a:spAutoFit/>
          </a:bodyPr>
          <a:lstStyle/>
          <a:p>
            <a:pPr eaLnBrk="1" hangingPunct="1"/>
            <a:r>
              <a:rPr lang="en-US" sz="1400" dirty="0"/>
              <a:t>HBS: Handover with Broadcast Services    </a:t>
            </a:r>
            <a:r>
              <a:rPr lang="en-US" sz="1400" b="1" dirty="0"/>
              <a:t>Default Location</a:t>
            </a:r>
            <a:r>
              <a:rPr lang="en-US" sz="1400" dirty="0" smtClean="0"/>
              <a:t>: Windsor  </a:t>
            </a:r>
            <a:endParaRPr lang="en-US" sz="1400" dirty="0"/>
          </a:p>
          <a:p>
            <a:pPr eaLnBrk="1" hangingPunct="1"/>
            <a:r>
              <a:rPr lang="en-US" sz="1400" dirty="0"/>
              <a:t>SRHO: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12" name="Table 11"/>
          <p:cNvGraphicFramePr>
            <a:graphicFrameLocks noGrp="1"/>
          </p:cNvGraphicFramePr>
          <p:nvPr/>
        </p:nvGraphicFramePr>
        <p:xfrm>
          <a:off x="1371601" y="1674496"/>
          <a:ext cx="6629399" cy="4045320"/>
        </p:xfrm>
        <a:graphic>
          <a:graphicData uri="http://schemas.openxmlformats.org/drawingml/2006/table">
            <a:tbl>
              <a:tblPr/>
              <a:tblGrid>
                <a:gridCol w="1149998"/>
                <a:gridCol w="1014704"/>
                <a:gridCol w="1285292"/>
                <a:gridCol w="1623526"/>
                <a:gridCol w="1555879"/>
              </a:tblGrid>
              <a:tr h="570326">
                <a:tc>
                  <a:txBody>
                    <a:bodyPr/>
                    <a:lstStyle/>
                    <a:p>
                      <a:pPr marL="0" marR="0">
                        <a:spcBef>
                          <a:spcPts val="0"/>
                        </a:spcBef>
                        <a:spcAft>
                          <a:spcPts val="0"/>
                        </a:spcAft>
                      </a:pPr>
                      <a:r>
                        <a:rPr lang="en-US" sz="14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latin typeface="Times New Roman"/>
                          <a:ea typeface="Times New Roman"/>
                        </a:rPr>
                        <a:t>Monday</a:t>
                      </a:r>
                    </a:p>
                    <a:p>
                      <a:pPr marL="0" marR="0" algn="ctr">
                        <a:spcBef>
                          <a:spcPts val="0"/>
                        </a:spcBef>
                        <a:spcAft>
                          <a:spcPts val="0"/>
                        </a:spcAft>
                      </a:pPr>
                      <a:r>
                        <a:rPr lang="en-US" sz="1400" b="1" dirty="0" smtClean="0">
                          <a:latin typeface="Times New Roman"/>
                          <a:ea typeface="Times New Roman"/>
                        </a:rPr>
                        <a:t>(Nov 8</a:t>
                      </a:r>
                      <a:r>
                        <a:rPr lang="en-US" sz="1400" b="1" baseline="30000" dirty="0" smtClean="0">
                          <a:latin typeface="Times New Roman"/>
                          <a:ea typeface="Times New Roman"/>
                        </a:rPr>
                        <a:t>th</a:t>
                      </a:r>
                      <a:r>
                        <a:rPr lang="en-US" sz="1400" b="1" dirty="0" smtClean="0">
                          <a:latin typeface="Times New Roman"/>
                          <a:ea typeface="Times New Roman"/>
                        </a:rPr>
                        <a:t>)</a:t>
                      </a:r>
                      <a:endParaRPr lang="en-US" sz="14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latin typeface="Times New Roman"/>
                          <a:ea typeface="Times New Roman"/>
                        </a:rPr>
                        <a:t>Tuesday</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mn-lt"/>
                          <a:ea typeface="Times New Roman"/>
                        </a:rPr>
                        <a:t>(Nov 9</a:t>
                      </a:r>
                      <a:r>
                        <a:rPr lang="en-US" sz="1400" b="1" baseline="30000" dirty="0" smtClean="0">
                          <a:latin typeface="+mn-lt"/>
                          <a:ea typeface="Times New Roman"/>
                        </a:rPr>
                        <a:t>th</a:t>
                      </a:r>
                      <a:r>
                        <a:rPr lang="en-US" sz="1400" b="1" dirty="0" smtClean="0">
                          <a:latin typeface="+mn-lt"/>
                          <a:ea typeface="Times New Roman"/>
                        </a:rPr>
                        <a:t>)</a:t>
                      </a:r>
                      <a:endParaRPr lang="en-US" sz="1400" dirty="0" smtClean="0">
                        <a:latin typeface="+mn-lt"/>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latin typeface="Times New Roman"/>
                          <a:ea typeface="Times New Roman"/>
                        </a:rPr>
                        <a:t>Wednesday</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mn-lt"/>
                          <a:ea typeface="Times New Roman"/>
                        </a:rPr>
                        <a:t>(Nov 10</a:t>
                      </a:r>
                      <a:r>
                        <a:rPr lang="en-US" sz="1400" b="1" baseline="30000" dirty="0" smtClean="0">
                          <a:latin typeface="+mn-lt"/>
                          <a:ea typeface="Times New Roman"/>
                        </a:rPr>
                        <a:t>th</a:t>
                      </a:r>
                      <a:r>
                        <a:rPr lang="en-US" sz="1400" b="1" dirty="0" smtClean="0">
                          <a:latin typeface="+mn-lt"/>
                          <a:ea typeface="Times New Roman"/>
                        </a:rPr>
                        <a:t>)</a:t>
                      </a:r>
                      <a:endParaRPr lang="en-US" sz="1400" dirty="0" smtClean="0">
                        <a:latin typeface="+mn-lt"/>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smtClean="0">
                          <a:latin typeface="Times New Roman"/>
                          <a:ea typeface="Times New Roman"/>
                        </a:rPr>
                        <a:t>Thursday</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mn-lt"/>
                          <a:ea typeface="Times New Roman"/>
                        </a:rPr>
                        <a:t>(Nov 11</a:t>
                      </a:r>
                      <a:r>
                        <a:rPr lang="en-US" sz="1400" b="1" baseline="30000" dirty="0" smtClean="0">
                          <a:latin typeface="+mn-lt"/>
                          <a:ea typeface="Times New Roman"/>
                        </a:rPr>
                        <a:t>th</a:t>
                      </a:r>
                      <a:r>
                        <a:rPr lang="en-US" sz="1400" b="1" dirty="0" smtClean="0">
                          <a:latin typeface="+mn-lt"/>
                          <a:ea typeface="Times New Roman"/>
                        </a:rPr>
                        <a:t>)</a:t>
                      </a:r>
                      <a:endParaRPr lang="en-US" sz="1400" dirty="0" smtClean="0">
                        <a:latin typeface="+mn-lt"/>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717">
                <a:tc>
                  <a:txBody>
                    <a:bodyPr/>
                    <a:lstStyle/>
                    <a:p>
                      <a:pPr marL="0" marR="0">
                        <a:spcBef>
                          <a:spcPts val="0"/>
                        </a:spcBef>
                        <a:spcAft>
                          <a:spcPts val="0"/>
                        </a:spcAft>
                      </a:pPr>
                      <a:r>
                        <a:rPr lang="en-US" sz="1400" b="1">
                          <a:latin typeface="Times New Roman"/>
                          <a:ea typeface="Times New Roman"/>
                        </a:rPr>
                        <a:t>AM-1</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8:00-10:00a</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 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826">
                <a:tc>
                  <a:txBody>
                    <a:bodyPr/>
                    <a:lstStyle/>
                    <a:p>
                      <a:pPr marL="0" marR="0">
                        <a:spcBef>
                          <a:spcPts val="0"/>
                        </a:spcBef>
                        <a:spcAft>
                          <a:spcPts val="0"/>
                        </a:spcAft>
                      </a:pPr>
                      <a:r>
                        <a:rPr lang="en-US" sz="1400" b="1">
                          <a:latin typeface="Times New Roman"/>
                          <a:ea typeface="Times New Roman"/>
                        </a:rPr>
                        <a:t>AM-2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10:30-12:30</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 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Security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Mid-week WG Plenary/Future Project Planning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826">
                <a:tc>
                  <a:txBody>
                    <a:bodyPr/>
                    <a:lstStyle/>
                    <a:p>
                      <a:pPr marL="0" marR="0">
                        <a:spcBef>
                          <a:spcPts val="0"/>
                        </a:spcBef>
                        <a:spcAft>
                          <a:spcPts val="0"/>
                        </a:spcAft>
                      </a:pPr>
                      <a:r>
                        <a:rPr lang="en-US" sz="1400" b="1">
                          <a:latin typeface="Times New Roman"/>
                          <a:ea typeface="Times New Roman"/>
                        </a:rPr>
                        <a:t>PM-1</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1:30 – 3:30p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Wireless Network Mgmt SG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Security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 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957">
                <a:tc>
                  <a:txBody>
                    <a:bodyPr/>
                    <a:lstStyle/>
                    <a:p>
                      <a:pPr marL="0" marR="0">
                        <a:spcBef>
                          <a:spcPts val="0"/>
                        </a:spcBef>
                        <a:spcAft>
                          <a:spcPts val="0"/>
                        </a:spcAft>
                      </a:pPr>
                      <a:r>
                        <a:rPr lang="en-US" sz="1400" b="1">
                          <a:latin typeface="Times New Roman"/>
                          <a:ea typeface="Times New Roman"/>
                        </a:rPr>
                        <a:t>PM-2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4:00 – 6:00p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WG Plenary Contd.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HBS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 </a:t>
                      </a:r>
                    </a:p>
                    <a:p>
                      <a:pPr marL="0" marR="0">
                        <a:spcBef>
                          <a:spcPts val="0"/>
                        </a:spcBef>
                        <a:spcAft>
                          <a:spcPts val="0"/>
                        </a:spcAft>
                      </a:pPr>
                      <a:r>
                        <a:rPr lang="en-US" sz="1400" dirty="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217">
                <a:tc>
                  <a:txBody>
                    <a:bodyPr/>
                    <a:lstStyle/>
                    <a:p>
                      <a:pPr marL="0" marR="0">
                        <a:spcBef>
                          <a:spcPts val="0"/>
                        </a:spcBef>
                        <a:spcAft>
                          <a:spcPts val="0"/>
                        </a:spcAft>
                      </a:pPr>
                      <a:r>
                        <a:rPr lang="en-US" sz="1400" b="1">
                          <a:latin typeface="Times New Roman"/>
                          <a:ea typeface="Times New Roman"/>
                        </a:rPr>
                        <a:t>Eve1</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6:00 – 7:30p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Tutorial 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Social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 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217">
                <a:tc>
                  <a:txBody>
                    <a:bodyPr/>
                    <a:lstStyle/>
                    <a:p>
                      <a:pPr marL="0" marR="0">
                        <a:spcBef>
                          <a:spcPts val="0"/>
                        </a:spcBef>
                        <a:spcAft>
                          <a:spcPts val="0"/>
                        </a:spcAft>
                      </a:pPr>
                      <a:r>
                        <a:rPr lang="en-US" sz="1400" b="1">
                          <a:latin typeface="Times New Roman"/>
                          <a:ea typeface="Times New Roman"/>
                        </a:rPr>
                        <a:t>Eve 2</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7:30 – 9:00p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Tutorial 2</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Social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217">
                <a:tc>
                  <a:txBody>
                    <a:bodyPr/>
                    <a:lstStyle/>
                    <a:p>
                      <a:pPr marL="0" marR="0">
                        <a:spcBef>
                          <a:spcPts val="0"/>
                        </a:spcBef>
                        <a:spcAft>
                          <a:spcPts val="0"/>
                        </a:spcAft>
                      </a:pPr>
                      <a:r>
                        <a:rPr lang="en-US" sz="1400" b="1">
                          <a:latin typeface="Times New Roman"/>
                          <a:ea typeface="Times New Roman"/>
                        </a:rPr>
                        <a:t>Eve 3 </a:t>
                      </a:r>
                      <a:endParaRPr lang="en-US" sz="1400">
                        <a:latin typeface="Times New Roman"/>
                        <a:ea typeface="Times New Roman"/>
                      </a:endParaRPr>
                    </a:p>
                    <a:p>
                      <a:pPr marL="0" marR="0">
                        <a:spcBef>
                          <a:spcPts val="0"/>
                        </a:spcBef>
                        <a:spcAft>
                          <a:spcPts val="0"/>
                        </a:spcAft>
                      </a:pPr>
                      <a:r>
                        <a:rPr lang="en-US" sz="1400" b="1">
                          <a:latin typeface="Times New Roman"/>
                          <a:ea typeface="Times New Roman"/>
                        </a:rPr>
                        <a:t>9- 10:30p</a:t>
                      </a:r>
                      <a:endParaRPr lang="en-US" sz="14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Tutorial 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    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000"/>
            <a:ext cx="754063" cy="215900"/>
          </a:xfrm>
          <a:noFill/>
        </p:spPr>
        <p:txBody>
          <a:bodyPr/>
          <a:lstStyle/>
          <a:p>
            <a:r>
              <a:rPr lang="en-US" smtClean="0"/>
              <a:t>November  2010</a:t>
            </a:r>
          </a:p>
        </p:txBody>
      </p:sp>
      <p:sp>
        <p:nvSpPr>
          <p:cNvPr id="20483" name="Footer Placeholder 4"/>
          <p:cNvSpPr>
            <a:spLocks noGrp="1"/>
          </p:cNvSpPr>
          <p:nvPr>
            <p:ph type="ftr" sz="quarter" idx="11"/>
          </p:nvPr>
        </p:nvSpPr>
        <p:spPr>
          <a:noFill/>
        </p:spPr>
        <p:txBody>
          <a:bodyPr/>
          <a:lstStyle/>
          <a:p>
            <a:r>
              <a:rPr lang="en-US" smtClean="0"/>
              <a:t>Subir Das, Chair, IEEE 802.21</a:t>
            </a:r>
          </a:p>
        </p:txBody>
      </p:sp>
      <p:sp>
        <p:nvSpPr>
          <p:cNvPr id="20484" name="Slide Number Placeholder 5"/>
          <p:cNvSpPr>
            <a:spLocks noGrp="1"/>
          </p:cNvSpPr>
          <p:nvPr>
            <p:ph type="sldNum" sz="quarter" idx="12"/>
          </p:nvPr>
        </p:nvSpPr>
        <p:spPr>
          <a:noFill/>
        </p:spPr>
        <p:txBody>
          <a:bodyPr/>
          <a:lstStyle/>
          <a:p>
            <a:r>
              <a:rPr lang="en-US" smtClean="0"/>
              <a:t>Slide </a:t>
            </a:r>
            <a:fld id="{A9074AB9-F52F-4E15-BAF2-1AC81ECC9903}" type="slidenum">
              <a:rPr lang="en-US" smtClean="0"/>
              <a:pPr/>
              <a:t>5</a:t>
            </a:fld>
            <a:endParaRPr lang="en-US"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latin typeface="+mj-lt"/>
              </a:rPr>
              <a:t>https://murphy.events.ieee.org/imat</a:t>
            </a: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12</a:t>
            </a:r>
          </a:p>
          <a:p>
            <a:pPr>
              <a:lnSpc>
                <a:spcPct val="80000"/>
              </a:lnSpc>
              <a:defRPr/>
            </a:pPr>
            <a:r>
              <a:rPr lang="en-US" sz="2000" dirty="0" smtClean="0">
                <a:latin typeface="Arial" charset="0"/>
              </a:rPr>
              <a:t>8 sessions for 75% attendance to be counted towards WG voting membership</a:t>
            </a:r>
          </a:p>
          <a:p>
            <a:pPr>
              <a:lnSpc>
                <a:spcPct val="80000"/>
              </a:lnSpc>
              <a:defRPr/>
            </a:pPr>
            <a:r>
              <a:rPr lang="en-US" sz="2000" dirty="0" smtClean="0">
                <a:latin typeface="Arial" charset="0"/>
              </a:rPr>
              <a:t>All attendance records on the 802.21 website</a:t>
            </a:r>
          </a:p>
          <a:p>
            <a:pPr lvl="1">
              <a:lnSpc>
                <a:spcPct val="80000"/>
              </a:lnSpc>
              <a:defRPr/>
            </a:pPr>
            <a:r>
              <a:rPr lang="en-US" sz="1800" dirty="0" smtClean="0">
                <a:latin typeface="Arial" charset="0"/>
              </a:rPr>
              <a:t>Please check the attendance records for any errors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1507" name="Footer Placeholder 4"/>
          <p:cNvSpPr>
            <a:spLocks noGrp="1"/>
          </p:cNvSpPr>
          <p:nvPr>
            <p:ph type="ftr" sz="quarter" idx="11"/>
          </p:nvPr>
        </p:nvSpPr>
        <p:spPr>
          <a:noFill/>
        </p:spPr>
        <p:txBody>
          <a:bodyPr/>
          <a:lstStyle/>
          <a:p>
            <a:r>
              <a:rPr lang="en-US" smtClean="0"/>
              <a:t>Subir Das, Chair, IEEE 802.21</a:t>
            </a:r>
          </a:p>
        </p:txBody>
      </p:sp>
      <p:sp>
        <p:nvSpPr>
          <p:cNvPr id="21508" name="Slide Number Placeholder 5"/>
          <p:cNvSpPr>
            <a:spLocks noGrp="1"/>
          </p:cNvSpPr>
          <p:nvPr>
            <p:ph type="sldNum" sz="quarter" idx="12"/>
          </p:nvPr>
        </p:nvSpPr>
        <p:spPr>
          <a:noFill/>
        </p:spPr>
        <p:txBody>
          <a:bodyPr/>
          <a:lstStyle/>
          <a:p>
            <a:r>
              <a:rPr lang="en-US" smtClean="0"/>
              <a:t>Slide </a:t>
            </a:r>
            <a:fld id="{D2865B41-1C22-4A54-9C41-FBFDD5E88A93}" type="slidenum">
              <a:rPr lang="en-US" smtClean="0"/>
              <a:pPr/>
              <a:t>6</a:t>
            </a:fld>
            <a:endParaRPr lang="en-US" smtClean="0"/>
          </a:p>
        </p:txBody>
      </p:sp>
      <p:sp>
        <p:nvSpPr>
          <p:cNvPr id="21509" name="Rectangle 2"/>
          <p:cNvSpPr>
            <a:spLocks noGrp="1" noChangeArrowheads="1"/>
          </p:cNvSpPr>
          <p:nvPr>
            <p:ph type="title"/>
          </p:nvPr>
        </p:nvSpPr>
        <p:spPr>
          <a:xfrm>
            <a:off x="685800" y="685800"/>
            <a:ext cx="7772400" cy="609600"/>
          </a:xfrm>
        </p:spPr>
        <p:txBody>
          <a:bodyPr/>
          <a:lstStyle/>
          <a:p>
            <a:r>
              <a:rPr lang="en-US"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2531" name="Footer Placeholder 4"/>
          <p:cNvSpPr>
            <a:spLocks noGrp="1"/>
          </p:cNvSpPr>
          <p:nvPr>
            <p:ph type="ftr" sz="quarter" idx="11"/>
          </p:nvPr>
        </p:nvSpPr>
        <p:spPr>
          <a:noFill/>
        </p:spPr>
        <p:txBody>
          <a:bodyPr/>
          <a:lstStyle/>
          <a:p>
            <a:r>
              <a:rPr lang="en-US" smtClean="0"/>
              <a:t>Subir Das, Chair, IEEE 802.21</a:t>
            </a:r>
          </a:p>
        </p:txBody>
      </p:sp>
      <p:sp>
        <p:nvSpPr>
          <p:cNvPr id="22532" name="Slide Number Placeholder 5"/>
          <p:cNvSpPr>
            <a:spLocks noGrp="1"/>
          </p:cNvSpPr>
          <p:nvPr>
            <p:ph type="sldNum" sz="quarter" idx="12"/>
          </p:nvPr>
        </p:nvSpPr>
        <p:spPr>
          <a:noFill/>
        </p:spPr>
        <p:txBody>
          <a:bodyPr/>
          <a:lstStyle/>
          <a:p>
            <a:r>
              <a:rPr lang="en-US" smtClean="0"/>
              <a:t>Slide </a:t>
            </a:r>
            <a:fld id="{C2D7BC5A-EA10-4A7F-823C-FBFAFE92DC30}" type="slidenum">
              <a:rPr lang="en-US" smtClean="0"/>
              <a:pPr/>
              <a:t>7</a:t>
            </a:fld>
            <a:endParaRPr lang="en-US" smtClean="0"/>
          </a:p>
        </p:txBody>
      </p:sp>
      <p:sp>
        <p:nvSpPr>
          <p:cNvPr id="22533" name="Rectangle 2"/>
          <p:cNvSpPr>
            <a:spLocks noGrp="1" noChangeArrowheads="1"/>
          </p:cNvSpPr>
          <p:nvPr>
            <p:ph type="title"/>
          </p:nvPr>
        </p:nvSpPr>
        <p:spPr>
          <a:xfrm>
            <a:off x="685800" y="685800"/>
            <a:ext cx="7772400" cy="762000"/>
          </a:xfrm>
        </p:spPr>
        <p:txBody>
          <a:bodyPr/>
          <a:lstStyle/>
          <a:p>
            <a:r>
              <a:rPr lang="en-US" sz="360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5720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Windsor room </a:t>
            </a:r>
          </a:p>
          <a:p>
            <a:pPr>
              <a:lnSpc>
                <a:spcPct val="90000"/>
              </a:lnSpc>
            </a:pPr>
            <a:r>
              <a:rPr lang="en-US" sz="2800" dirty="0" smtClean="0">
                <a:latin typeface="Arial" charset="0"/>
              </a:rPr>
              <a:t>Tutorial</a:t>
            </a:r>
          </a:p>
          <a:p>
            <a:pPr lvl="1">
              <a:lnSpc>
                <a:spcPct val="90000"/>
              </a:lnSpc>
            </a:pPr>
            <a:r>
              <a:rPr lang="en-US" sz="2400" dirty="0" smtClean="0">
                <a:latin typeface="Arial" charset="0"/>
              </a:rPr>
              <a:t>Landmark A</a:t>
            </a: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(6:00 pm onwards)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3555" name="Footer Placeholder 4"/>
          <p:cNvSpPr>
            <a:spLocks noGrp="1"/>
          </p:cNvSpPr>
          <p:nvPr>
            <p:ph type="ftr" sz="quarter" idx="11"/>
          </p:nvPr>
        </p:nvSpPr>
        <p:spPr>
          <a:noFill/>
        </p:spPr>
        <p:txBody>
          <a:bodyPr/>
          <a:lstStyle/>
          <a:p>
            <a:r>
              <a:rPr lang="en-US" smtClean="0"/>
              <a:t>Subir Das, Chair, IEEE 802.21</a:t>
            </a:r>
          </a:p>
        </p:txBody>
      </p:sp>
      <p:sp>
        <p:nvSpPr>
          <p:cNvPr id="23556" name="Slide Number Placeholder 5"/>
          <p:cNvSpPr>
            <a:spLocks noGrp="1"/>
          </p:cNvSpPr>
          <p:nvPr>
            <p:ph type="sldNum" sz="quarter" idx="12"/>
          </p:nvPr>
        </p:nvSpPr>
        <p:spPr>
          <a:noFill/>
        </p:spPr>
        <p:txBody>
          <a:bodyPr/>
          <a:lstStyle/>
          <a:p>
            <a:r>
              <a:rPr lang="en-US" smtClean="0"/>
              <a:t>Slide </a:t>
            </a:r>
            <a:fld id="{C645A5C7-939A-4E80-81BC-45AFC1916895}" type="slidenum">
              <a:rPr lang="en-US" smtClean="0"/>
              <a:pPr/>
              <a:t>8</a:t>
            </a:fld>
            <a:endParaRPr lang="en-US"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000"/>
            <a:ext cx="754063" cy="215900"/>
          </a:xfrm>
          <a:noFill/>
        </p:spPr>
        <p:txBody>
          <a:bodyPr/>
          <a:lstStyle/>
          <a:p>
            <a:r>
              <a:rPr lang="en-US" smtClean="0"/>
              <a:t>November  2010</a:t>
            </a:r>
          </a:p>
        </p:txBody>
      </p:sp>
      <p:sp>
        <p:nvSpPr>
          <p:cNvPr id="24579" name="Footer Placeholder 4"/>
          <p:cNvSpPr>
            <a:spLocks noGrp="1"/>
          </p:cNvSpPr>
          <p:nvPr>
            <p:ph type="ftr" sz="quarter" idx="11"/>
          </p:nvPr>
        </p:nvSpPr>
        <p:spPr>
          <a:noFill/>
        </p:spPr>
        <p:txBody>
          <a:bodyPr/>
          <a:lstStyle/>
          <a:p>
            <a:r>
              <a:rPr lang="en-US" smtClean="0"/>
              <a:t>Subir Das, Chair, IEEE 802.21</a:t>
            </a:r>
          </a:p>
        </p:txBody>
      </p:sp>
      <p:sp>
        <p:nvSpPr>
          <p:cNvPr id="24580" name="Slide Number Placeholder 5"/>
          <p:cNvSpPr>
            <a:spLocks noGrp="1"/>
          </p:cNvSpPr>
          <p:nvPr>
            <p:ph type="sldNum" sz="quarter" idx="12"/>
          </p:nvPr>
        </p:nvSpPr>
        <p:spPr>
          <a:noFill/>
        </p:spPr>
        <p:txBody>
          <a:bodyPr/>
          <a:lstStyle/>
          <a:p>
            <a:r>
              <a:rPr lang="en-US" smtClean="0"/>
              <a:t>Slide </a:t>
            </a:r>
            <a:fld id="{CC97BA20-F9B8-4093-B37E-11A5E9916499}" type="slidenum">
              <a:rPr lang="en-US" smtClean="0"/>
              <a:pPr/>
              <a:t>9</a:t>
            </a:fld>
            <a:endParaRPr lang="en-US"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smtClean="0"/>
              <a:t>	</a:t>
            </a:r>
            <a:r>
              <a:rPr lang="en-US"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27811</TotalTime>
  <Words>2088</Words>
  <Application>Microsoft Office PowerPoint</Application>
  <PresentationFormat>On-screen Show (4:3)</PresentationFormat>
  <Paragraphs>448</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802.11PowerPointTemplate-Landscape</vt:lpstr>
      <vt:lpstr>Custom Design</vt:lpstr>
      <vt:lpstr>IEEE 802.21 Session #41 Dallas, Texas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Summary of Completed Work</vt:lpstr>
      <vt:lpstr>Letter Ballot #4 Result </vt:lpstr>
      <vt:lpstr>Objectives for the November Meeting</vt:lpstr>
      <vt:lpstr>Future Sessions – 2011 </vt:lpstr>
      <vt:lpstr>January 2011 Interim Session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423</cp:revision>
  <cp:lastPrinted>1998-02-10T13:28:06Z</cp:lastPrinted>
  <dcterms:created xsi:type="dcterms:W3CDTF">2002-07-08T22:03:28Z</dcterms:created>
  <dcterms:modified xsi:type="dcterms:W3CDTF">2010-11-07T16:39:27Z</dcterms:modified>
</cp:coreProperties>
</file>