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0658-055F-C64C-92F1-4887740ECE0D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09BB-6803-0242-882D-49AF23AD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4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0658-055F-C64C-92F1-4887740ECE0D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09BB-6803-0242-882D-49AF23AD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9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0658-055F-C64C-92F1-4887740ECE0D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09BB-6803-0242-882D-49AF23AD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2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0658-055F-C64C-92F1-4887740ECE0D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09BB-6803-0242-882D-49AF23AD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9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0658-055F-C64C-92F1-4887740ECE0D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09BB-6803-0242-882D-49AF23AD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9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0658-055F-C64C-92F1-4887740ECE0D}" type="datetimeFigureOut">
              <a:rPr lang="en-US" smtClean="0"/>
              <a:t>11/8/10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09BB-6803-0242-882D-49AF23AD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6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0658-055F-C64C-92F1-4887740ECE0D}" type="datetimeFigureOut">
              <a:rPr lang="en-US" smtClean="0"/>
              <a:t>11/8/10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09BB-6803-0242-882D-49AF23AD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56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0658-055F-C64C-92F1-4887740ECE0D}" type="datetimeFigureOut">
              <a:rPr lang="en-US" smtClean="0"/>
              <a:t>11/8/10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09BB-6803-0242-882D-49AF23AD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36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0658-055F-C64C-92F1-4887740ECE0D}" type="datetimeFigureOut">
              <a:rPr lang="en-US" smtClean="0"/>
              <a:t>11/8/10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09BB-6803-0242-882D-49AF23AD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379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0658-055F-C64C-92F1-4887740ECE0D}" type="datetimeFigureOut">
              <a:rPr lang="en-US" smtClean="0"/>
              <a:t>11/8/10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09BB-6803-0242-882D-49AF23AD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0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0658-055F-C64C-92F1-4887740ECE0D}" type="datetimeFigureOut">
              <a:rPr lang="en-US" smtClean="0"/>
              <a:t>11/8/10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09BB-6803-0242-882D-49AF23AD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4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70658-055F-C64C-92F1-4887740ECE0D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909BB-6803-0242-882D-49AF23AD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9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Status on Coexistence proposals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Antonio de la Oliva</a:t>
            </a:r>
          </a:p>
          <a:p>
            <a:pPr algn="r"/>
            <a:r>
              <a:rPr lang="en-US" dirty="0" smtClean="0"/>
              <a:t>UC3M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86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NICT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They use the standard system description model without proposing any modification</a:t>
            </a:r>
          </a:p>
          <a:p>
            <a:r>
              <a:rPr lang="en-US" dirty="0" smtClean="0"/>
              <a:t>Everything related to two interfaces</a:t>
            </a:r>
          </a:p>
          <a:p>
            <a:pPr lvl="1"/>
            <a:r>
              <a:rPr lang="en-US" dirty="0" smtClean="0"/>
              <a:t>COEX_MEDIA_SAP (configuration of TVBD)</a:t>
            </a:r>
          </a:p>
          <a:p>
            <a:pPr lvl="1"/>
            <a:r>
              <a:rPr lang="en-US" dirty="0" smtClean="0"/>
              <a:t>COEX_TR_SAP (Transport)</a:t>
            </a:r>
          </a:p>
          <a:p>
            <a:r>
              <a:rPr lang="en-US" dirty="0" smtClean="0"/>
              <a:t>Important: It seems there is no concept of Media Independence (although later they seem to define everything in a Media Independent way)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070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NICT Proposal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2755900"/>
            <a:ext cx="2133600" cy="1346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2755900"/>
            <a:ext cx="2133600" cy="1346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200" y="2755900"/>
            <a:ext cx="2133600" cy="1346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246" y="2412426"/>
            <a:ext cx="2554347" cy="144298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0765" y="4110567"/>
            <a:ext cx="2296542" cy="133679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15830" y="2412426"/>
            <a:ext cx="4710288" cy="30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657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NICT Proposal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 seems to be only located in AP</a:t>
            </a:r>
          </a:p>
          <a:p>
            <a:r>
              <a:rPr lang="en-US" dirty="0" smtClean="0"/>
              <a:t>CM can only communicate to CE via Transport SAP (so seems not to be collocated)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4074" y="3290324"/>
            <a:ext cx="3748852" cy="321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38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NICT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Coexistence Media SAP</a:t>
            </a:r>
          </a:p>
          <a:p>
            <a:pPr lvl="1"/>
            <a:r>
              <a:rPr lang="en-US" dirty="0" smtClean="0"/>
              <a:t>Information Service</a:t>
            </a:r>
            <a:endParaRPr lang="en-US" dirty="0"/>
          </a:p>
          <a:p>
            <a:pPr lvl="2"/>
            <a:r>
              <a:rPr lang="en-US" dirty="0" smtClean="0"/>
              <a:t>Used by CE to obtain information from TVBD</a:t>
            </a:r>
          </a:p>
          <a:p>
            <a:pPr lvl="2"/>
            <a:r>
              <a:rPr lang="en-US" dirty="0" smtClean="0"/>
              <a:t>TVBD to get information from CE</a:t>
            </a:r>
          </a:p>
          <a:p>
            <a:pPr lvl="2"/>
            <a:r>
              <a:rPr lang="en-US" dirty="0" smtClean="0"/>
              <a:t>TVBD to share information with other TVBD</a:t>
            </a:r>
          </a:p>
          <a:p>
            <a:pPr lvl="1"/>
            <a:r>
              <a:rPr lang="en-US" dirty="0" smtClean="0"/>
              <a:t>Measurement Service</a:t>
            </a:r>
          </a:p>
          <a:p>
            <a:pPr lvl="2"/>
            <a:r>
              <a:rPr lang="en-US" dirty="0" smtClean="0"/>
              <a:t>CE to require measurements</a:t>
            </a:r>
          </a:p>
          <a:p>
            <a:pPr lvl="1"/>
            <a:r>
              <a:rPr lang="en-US" dirty="0" smtClean="0"/>
              <a:t>Reconfiguration Service</a:t>
            </a:r>
          </a:p>
          <a:p>
            <a:pPr lvl="2"/>
            <a:r>
              <a:rPr lang="en-US" dirty="0" smtClean="0"/>
              <a:t>CE to require reconfiguration to TVBD</a:t>
            </a:r>
          </a:p>
          <a:p>
            <a:pPr lvl="1"/>
            <a:r>
              <a:rPr lang="en-US" dirty="0" smtClean="0"/>
              <a:t>Event Service</a:t>
            </a:r>
          </a:p>
          <a:p>
            <a:pPr lvl="2"/>
            <a:r>
              <a:rPr lang="en-US" dirty="0" smtClean="0"/>
              <a:t>Bidirectional from CE to TVBD and </a:t>
            </a:r>
            <a:r>
              <a:rPr lang="en-US" dirty="0" err="1" smtClean="0"/>
              <a:t>viceversa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841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NICT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2370"/>
            <a:ext cx="8150578" cy="4893793"/>
          </a:xfrm>
        </p:spPr>
        <p:txBody>
          <a:bodyPr>
            <a:normAutofit/>
          </a:bodyPr>
          <a:lstStyle/>
          <a:p>
            <a:r>
              <a:rPr lang="en-US" dirty="0" smtClean="0"/>
              <a:t>Procedures</a:t>
            </a:r>
          </a:p>
          <a:p>
            <a:pPr lvl="1"/>
            <a:r>
              <a:rPr lang="en-US" dirty="0" smtClean="0"/>
              <a:t>They have registration and authorization procedures</a:t>
            </a:r>
          </a:p>
          <a:p>
            <a:pPr lvl="1"/>
            <a:r>
              <a:rPr lang="en-US" dirty="0" smtClean="0"/>
              <a:t>There is a mix of decision making entities, sometimes the TVBD decides, other times the CM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782" y="4133563"/>
            <a:ext cx="4293070" cy="24459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8942" y="4186299"/>
            <a:ext cx="4118836" cy="258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388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NICT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Transport SAP critical since CE and CM communicates always through it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	CP_PACKET_SEND.(</a:t>
            </a:r>
            <a:endParaRPr lang="en-US" sz="1400" dirty="0"/>
          </a:p>
          <a:p>
            <a:pPr marL="457200" lvl="1" indent="0">
              <a:buNone/>
            </a:pPr>
            <a:r>
              <a:rPr lang="en-US" sz="1400" dirty="0" smtClean="0"/>
              <a:t>	</a:t>
            </a:r>
            <a:r>
              <a:rPr lang="en-US" sz="1400" dirty="0" err="1" smtClean="0"/>
              <a:t>TransportPref</a:t>
            </a:r>
            <a:r>
              <a:rPr lang="en-US" sz="1400" dirty="0"/>
              <a:t>,</a:t>
            </a:r>
          </a:p>
          <a:p>
            <a:pPr marL="914400" lvl="2" indent="0">
              <a:buNone/>
            </a:pPr>
            <a:r>
              <a:rPr lang="fr-FR" sz="1400" dirty="0" err="1" smtClean="0"/>
              <a:t>SourceID</a:t>
            </a:r>
            <a:r>
              <a:rPr lang="fr-FR" sz="1400" dirty="0"/>
              <a:t>,</a:t>
            </a:r>
          </a:p>
          <a:p>
            <a:pPr marL="0" indent="0">
              <a:buNone/>
            </a:pPr>
            <a:r>
              <a:rPr lang="en-US" sz="1400" dirty="0" smtClean="0"/>
              <a:t>		</a:t>
            </a:r>
            <a:r>
              <a:rPr lang="en-US" sz="1400" dirty="0" err="1" smtClean="0"/>
              <a:t>DestinationID</a:t>
            </a:r>
            <a:r>
              <a:rPr lang="en-US" sz="1400" dirty="0"/>
              <a:t>,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</a:t>
            </a:r>
            <a:r>
              <a:rPr lang="en-US" sz="1400" dirty="0" err="1" smtClean="0"/>
              <a:t>CoexProtocolPDU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	)</a:t>
            </a:r>
          </a:p>
          <a:p>
            <a:endParaRPr lang="en-US" sz="1400" dirty="0"/>
          </a:p>
          <a:p>
            <a:r>
              <a:rPr lang="en-US" dirty="0" smtClean="0"/>
              <a:t>Not clear to me if it is defined the format of each field/</a:t>
            </a:r>
            <a:r>
              <a:rPr lang="en-US" smtClean="0"/>
              <a:t>compatible with .21?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4961" y="3110107"/>
            <a:ext cx="5186235" cy="137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564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NICT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types defined in (what I think) is ASN.1</a:t>
            </a:r>
          </a:p>
          <a:p>
            <a:r>
              <a:rPr lang="en-US" dirty="0" smtClean="0"/>
              <a:t>Not sure if this determines the communication protocol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156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Nokia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Coexistence Enabler</a:t>
            </a:r>
          </a:p>
          <a:p>
            <a:pPr lvl="1"/>
            <a:r>
              <a:rPr lang="en-US" sz="1600" dirty="0">
                <a:latin typeface="Times New Roman" charset="0"/>
              </a:rPr>
              <a:t>TVBD interfaces the coexistence system with the CE.</a:t>
            </a:r>
          </a:p>
          <a:p>
            <a:pPr lvl="1"/>
            <a:r>
              <a:rPr lang="en-US" sz="1600" dirty="0">
                <a:latin typeface="Times New Roman" charset="0"/>
              </a:rPr>
              <a:t>CE resides in a TVBD. A TVBD network is represented by only one CE. A CE is served by only one CM at a time.</a:t>
            </a:r>
          </a:p>
          <a:p>
            <a:pPr lvl="1"/>
            <a:r>
              <a:rPr lang="en-US" sz="1600" dirty="0">
                <a:latin typeface="Times New Roman" charset="0"/>
              </a:rPr>
              <a:t>Requests information from TVBD</a:t>
            </a:r>
          </a:p>
          <a:p>
            <a:pPr lvl="2"/>
            <a:r>
              <a:rPr lang="en-US" sz="1200" dirty="0">
                <a:latin typeface="Times New Roman" charset="0"/>
              </a:rPr>
              <a:t>Generates resource requests, channels state vectors, coexistence value, capabilities and characteristics information.</a:t>
            </a:r>
          </a:p>
          <a:p>
            <a:pPr lvl="2"/>
            <a:r>
              <a:rPr lang="en-US" sz="1200" dirty="0">
                <a:latin typeface="Times New Roman" charset="0"/>
              </a:rPr>
              <a:t>Provides information to CM.</a:t>
            </a:r>
          </a:p>
          <a:p>
            <a:pPr lvl="1"/>
            <a:r>
              <a:rPr lang="en-US" sz="1600" dirty="0">
                <a:latin typeface="Times New Roman" charset="0"/>
              </a:rPr>
              <a:t>Receives configuration commands and information requests from CM</a:t>
            </a:r>
          </a:p>
          <a:p>
            <a:pPr lvl="2"/>
            <a:r>
              <a:rPr lang="en-US" sz="1200" dirty="0">
                <a:latin typeface="Times New Roman" charset="0"/>
              </a:rPr>
              <a:t>Configures the TVBD according the commands and requests.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488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Nokia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Times New Roman" charset="0"/>
              </a:rPr>
              <a:t>Coexistence Manager</a:t>
            </a:r>
          </a:p>
          <a:p>
            <a:pPr lvl="1"/>
            <a:r>
              <a:rPr lang="en-US" sz="1600" dirty="0" smtClean="0">
                <a:latin typeface="Times New Roman" charset="0"/>
              </a:rPr>
              <a:t>Facilitates </a:t>
            </a:r>
            <a:r>
              <a:rPr lang="en-US" sz="1600" dirty="0">
                <a:latin typeface="Times New Roman" charset="0"/>
              </a:rPr>
              <a:t>the coexistence between TVBDs, and makes decisions on the spectrum resource sharing.</a:t>
            </a:r>
          </a:p>
          <a:p>
            <a:pPr lvl="1"/>
            <a:r>
              <a:rPr lang="en-US" sz="1600" dirty="0">
                <a:latin typeface="Times New Roman" charset="0"/>
              </a:rPr>
              <a:t>Serves one or more registered CEs associated to TVBD.</a:t>
            </a:r>
          </a:p>
          <a:p>
            <a:pPr lvl="1"/>
            <a:r>
              <a:rPr lang="en-US" sz="1600" dirty="0">
                <a:latin typeface="Times New Roman" charset="0"/>
              </a:rPr>
              <a:t>Neighbor management:</a:t>
            </a:r>
          </a:p>
          <a:p>
            <a:pPr lvl="2"/>
            <a:r>
              <a:rPr lang="en-US" sz="1200" dirty="0">
                <a:latin typeface="Times New Roman" charset="0"/>
              </a:rPr>
              <a:t>Discovers and determines neighbor networks to its TVBD.</a:t>
            </a:r>
          </a:p>
          <a:p>
            <a:pPr lvl="1"/>
            <a:r>
              <a:rPr lang="en-US" sz="1600" dirty="0">
                <a:latin typeface="Times New Roman" charset="0"/>
              </a:rPr>
              <a:t>Information collection:</a:t>
            </a:r>
          </a:p>
          <a:p>
            <a:pPr lvl="2"/>
            <a:r>
              <a:rPr lang="en-US" sz="1200" dirty="0">
                <a:latin typeface="Times New Roman" charset="0"/>
              </a:rPr>
              <a:t>Collects TVBD information from the CE it serves, and channel availability information from TVWS database.</a:t>
            </a:r>
          </a:p>
          <a:p>
            <a:pPr lvl="3"/>
            <a:r>
              <a:rPr lang="en-US" sz="1200" dirty="0">
                <a:latin typeface="Times New Roman" charset="0"/>
              </a:rPr>
              <a:t>Generates a spectrum map for the TVBD.</a:t>
            </a:r>
          </a:p>
          <a:p>
            <a:pPr lvl="2"/>
            <a:r>
              <a:rPr lang="en-US" sz="1200" dirty="0">
                <a:latin typeface="Times New Roman" charset="0"/>
              </a:rPr>
              <a:t>Exchanges TVBD capabilities, characteristics, coexistence value, and spectrum map with CMs of the neighbor networks.</a:t>
            </a:r>
          </a:p>
          <a:p>
            <a:pPr lvl="1"/>
            <a:r>
              <a:rPr lang="en-US" sz="1600" dirty="0">
                <a:latin typeface="Times New Roman" charset="0"/>
              </a:rPr>
              <a:t>Resource allocation:</a:t>
            </a:r>
          </a:p>
          <a:p>
            <a:pPr lvl="2"/>
            <a:r>
              <a:rPr lang="en-US" sz="1200" dirty="0">
                <a:latin typeface="Times New Roman" charset="0"/>
              </a:rPr>
              <a:t>Allocates the resources to its TVBD and its neighbors upon receiving a resource request from CE or discovering change in spectrum availability.</a:t>
            </a:r>
          </a:p>
          <a:p>
            <a:pPr lvl="2"/>
            <a:r>
              <a:rPr lang="en-US" sz="1200" dirty="0">
                <a:latin typeface="Times New Roman" charset="0"/>
              </a:rPr>
              <a:t>Sends/receives resource allocation commands to/from CMs of neighbors.</a:t>
            </a:r>
          </a:p>
          <a:p>
            <a:pPr lvl="2"/>
            <a:r>
              <a:rPr lang="en-US" sz="1200" dirty="0">
                <a:latin typeface="Times New Roman" charset="0"/>
              </a:rPr>
              <a:t>Configures its TVBD according the resource allocation.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58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Nokia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CDIS</a:t>
            </a:r>
          </a:p>
          <a:p>
            <a:pPr lvl="1"/>
            <a:r>
              <a:rPr lang="en-US" dirty="0" smtClean="0"/>
              <a:t>Neighbor Discovery service to CMs</a:t>
            </a:r>
          </a:p>
          <a:p>
            <a:pPr lvl="1"/>
            <a:r>
              <a:rPr lang="en-US" dirty="0" smtClean="0"/>
              <a:t>Keep record of registered CMs and Information of TVBD</a:t>
            </a:r>
          </a:p>
          <a:p>
            <a:pPr lvl="1"/>
            <a:r>
              <a:rPr lang="en-US" dirty="0" smtClean="0"/>
              <a:t>Calculates candidate neighbor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19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Proposals for different parts of the standard were presented:</a:t>
            </a:r>
          </a:p>
          <a:p>
            <a:pPr lvl="1"/>
            <a:r>
              <a:rPr lang="en-US" dirty="0" err="1" smtClean="0"/>
              <a:t>Amerisys</a:t>
            </a:r>
            <a:r>
              <a:rPr lang="en-US" dirty="0" smtClean="0"/>
              <a:t> (not related to system architecture)</a:t>
            </a:r>
          </a:p>
          <a:p>
            <a:pPr lvl="1"/>
            <a:r>
              <a:rPr lang="en-US" dirty="0" smtClean="0"/>
              <a:t>ETRI </a:t>
            </a:r>
          </a:p>
          <a:p>
            <a:pPr lvl="1"/>
            <a:r>
              <a:rPr lang="en-US" dirty="0" err="1" smtClean="0"/>
              <a:t>Interdigital</a:t>
            </a:r>
            <a:endParaRPr lang="en-US" dirty="0" smtClean="0"/>
          </a:p>
          <a:p>
            <a:pPr lvl="1"/>
            <a:r>
              <a:rPr lang="en-US" dirty="0" smtClean="0"/>
              <a:t>NICT</a:t>
            </a:r>
          </a:p>
          <a:p>
            <a:pPr lvl="1"/>
            <a:r>
              <a:rPr lang="en-US" dirty="0" smtClean="0"/>
              <a:t>Nokia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29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Nokia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propose a service model for the syste</a:t>
            </a:r>
            <a:r>
              <a:rPr lang="en-US" dirty="0"/>
              <a:t>m</a:t>
            </a:r>
            <a:endParaRPr lang="en-US" dirty="0" smtClean="0"/>
          </a:p>
          <a:p>
            <a:pPr lvl="1"/>
            <a:r>
              <a:rPr lang="en-US" dirty="0">
                <a:latin typeface="Times New Roman" charset="0"/>
              </a:rPr>
              <a:t>Neighbor discovery service</a:t>
            </a:r>
          </a:p>
          <a:p>
            <a:pPr lvl="1"/>
            <a:r>
              <a:rPr lang="en-US" dirty="0">
                <a:latin typeface="Times New Roman" charset="0"/>
              </a:rPr>
              <a:t>Neighbor management service</a:t>
            </a:r>
          </a:p>
          <a:p>
            <a:pPr lvl="1"/>
            <a:r>
              <a:rPr lang="en-US" dirty="0">
                <a:latin typeface="Times New Roman" charset="0"/>
              </a:rPr>
              <a:t>Spectrum information management service</a:t>
            </a:r>
          </a:p>
          <a:p>
            <a:pPr lvl="1"/>
            <a:r>
              <a:rPr lang="en-US" dirty="0">
                <a:latin typeface="Times New Roman" charset="0"/>
              </a:rPr>
              <a:t>Resource management service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6308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Nokia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Neighbor Discovery Service</a:t>
            </a:r>
          </a:p>
          <a:p>
            <a:pPr lvl="1"/>
            <a:r>
              <a:rPr lang="en-US" dirty="0" smtClean="0"/>
              <a:t>Provided by CDIS, used by CM</a:t>
            </a:r>
          </a:p>
          <a:p>
            <a:pPr lvl="1"/>
            <a:r>
              <a:rPr lang="en-US" dirty="0" smtClean="0"/>
              <a:t>CM provides the information, CDIS computes the list of neighbors and send it to the appropriate CMs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030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Nokia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Neighbor Management Service</a:t>
            </a:r>
          </a:p>
          <a:p>
            <a:pPr lvl="1"/>
            <a:r>
              <a:rPr lang="en-US" dirty="0" smtClean="0"/>
              <a:t>Provided by CM, used by CM</a:t>
            </a:r>
          </a:p>
          <a:p>
            <a:pPr lvl="1"/>
            <a:r>
              <a:rPr lang="en-US" dirty="0" smtClean="0"/>
              <a:t>Neighbors if they interfere between each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2028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Nokia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Spectrum Information Management Service</a:t>
            </a:r>
          </a:p>
          <a:p>
            <a:pPr lvl="1"/>
            <a:r>
              <a:rPr lang="en-US" dirty="0" smtClean="0"/>
              <a:t>Provide by CM used by CM</a:t>
            </a:r>
          </a:p>
          <a:p>
            <a:pPr lvl="1"/>
            <a:r>
              <a:rPr lang="en-US" dirty="0" smtClean="0"/>
              <a:t>CMs of neighbor networks share spectrum usage and availability information related to their TVBDs</a:t>
            </a:r>
          </a:p>
          <a:p>
            <a:pPr lvl="1"/>
            <a:r>
              <a:rPr lang="en-US" dirty="0" smtClean="0"/>
              <a:t>CMs also send resource allocation commands to CMs of neighbor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6119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Management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 Management Service</a:t>
            </a:r>
          </a:p>
          <a:p>
            <a:pPr lvl="1"/>
            <a:r>
              <a:rPr lang="en-US" dirty="0" smtClean="0"/>
              <a:t>Provided by CM used by CE</a:t>
            </a:r>
          </a:p>
          <a:p>
            <a:pPr lvl="1"/>
            <a:r>
              <a:rPr lang="en-US" dirty="0" smtClean="0"/>
              <a:t>CM performs decision then CE allocates the actual resources to TVBD</a:t>
            </a:r>
          </a:p>
          <a:p>
            <a:pPr lvl="1"/>
            <a:r>
              <a:rPr lang="en-US" dirty="0" smtClean="0"/>
              <a:t>Based on Query/Response between CE and 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2998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Nokia Proposal</a:t>
            </a:r>
            <a:endParaRPr lang="en-US" dirty="0"/>
          </a:p>
        </p:txBody>
      </p:sp>
      <p:graphicFrame>
        <p:nvGraphicFramePr>
          <p:cNvPr id="4" name="Object 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548931"/>
              </p:ext>
            </p:extLst>
          </p:nvPr>
        </p:nvGraphicFramePr>
        <p:xfrm>
          <a:off x="801363" y="2766145"/>
          <a:ext cx="7456653" cy="189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Visio" r:id="rId3" imgW="5434489" imgH="1384459" progId="Visio.Drawing.11">
                  <p:embed/>
                </p:oleObj>
              </mc:Choice>
              <mc:Fallback>
                <p:oleObj name="Visio" r:id="rId3" imgW="5434489" imgH="138445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363" y="2766145"/>
                        <a:ext cx="7456653" cy="1899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3101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Nokia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COEX_COMM_SAP: Media Independent Interface provides transport services for inter-entity communication</a:t>
            </a:r>
          </a:p>
          <a:p>
            <a:r>
              <a:rPr lang="en-US" dirty="0" smtClean="0"/>
              <a:t>COEX_TVBD_SAP: abstract TVBD independent interface. Translation to specific TVBD primitives performed in the TVBD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410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Nokia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Remark:</a:t>
            </a:r>
          </a:p>
          <a:p>
            <a:pPr marL="0" indent="0">
              <a:buNone/>
            </a:pPr>
            <a:endParaRPr lang="en-US" dirty="0" smtClean="0">
              <a:latin typeface="Times New Roman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charset="0"/>
              </a:rPr>
              <a:t>“We</a:t>
            </a:r>
            <a:r>
              <a:rPr lang="ja-JP" altLang="en-US" dirty="0" smtClean="0">
                <a:latin typeface="Times New Roman" charset="0"/>
              </a:rPr>
              <a:t>’</a:t>
            </a:r>
            <a:r>
              <a:rPr lang="en-US" dirty="0" smtClean="0">
                <a:latin typeface="Times New Roman" charset="0"/>
              </a:rPr>
              <a:t>d </a:t>
            </a:r>
            <a:r>
              <a:rPr lang="en-US" dirty="0">
                <a:latin typeface="Times New Roman" charset="0"/>
              </a:rPr>
              <a:t>like to see the reference model kept simple and we</a:t>
            </a:r>
            <a:r>
              <a:rPr lang="ja-JP" altLang="en-US" dirty="0">
                <a:latin typeface="Times New Roman" charset="0"/>
              </a:rPr>
              <a:t>’</a:t>
            </a:r>
            <a:r>
              <a:rPr lang="en-US" dirty="0">
                <a:latin typeface="Times New Roman" charset="0"/>
              </a:rPr>
              <a:t>d like to see it designed for the coexistence system purposes</a:t>
            </a:r>
          </a:p>
          <a:p>
            <a:pPr lvl="1"/>
            <a:r>
              <a:rPr lang="en-US" dirty="0">
                <a:latin typeface="Times New Roman" charset="0"/>
              </a:rPr>
              <a:t>Own simple reference model with a TVBD interface to an imaginary TVBD </a:t>
            </a:r>
            <a:r>
              <a:rPr lang="en-US" dirty="0" smtClean="0">
                <a:latin typeface="Times New Roman" charset="0"/>
              </a:rPr>
              <a:t>system”</a:t>
            </a:r>
            <a:endParaRPr lang="en-US" dirty="0">
              <a:latin typeface="Times New Roman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0101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Interdigital</a:t>
            </a:r>
            <a:r>
              <a:rPr lang="en-US" dirty="0" smtClean="0"/>
              <a:t>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refer to past presentations in .21</a:t>
            </a:r>
          </a:p>
          <a:p>
            <a:r>
              <a:rPr lang="en-US" dirty="0" smtClean="0"/>
              <a:t>Basically the proposal relies on services and media independence</a:t>
            </a:r>
          </a:p>
          <a:p>
            <a:pPr lvl="1"/>
            <a:r>
              <a:rPr lang="en-US" dirty="0" smtClean="0"/>
              <a:t>Event, Command and Information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538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proposals seem to handle heterogeneity</a:t>
            </a:r>
          </a:p>
          <a:p>
            <a:pPr lvl="1"/>
            <a:r>
              <a:rPr lang="en-US" dirty="0" smtClean="0"/>
              <a:t>Some kind of media independent SAP is provided even if it is not openly called this way</a:t>
            </a:r>
          </a:p>
          <a:p>
            <a:pPr lvl="1"/>
            <a:r>
              <a:rPr lang="en-US" dirty="0" smtClean="0"/>
              <a:t>Some of the proposals are based on services</a:t>
            </a:r>
          </a:p>
          <a:p>
            <a:pPr lvl="2"/>
            <a:r>
              <a:rPr lang="en-US" dirty="0" smtClean="0"/>
              <a:t>As opposed to .21, the services are more focused in functionality and not in events/commands/information</a:t>
            </a:r>
          </a:p>
          <a:p>
            <a:pPr lvl="2"/>
            <a:r>
              <a:rPr lang="en-US" dirty="0" smtClean="0"/>
              <a:t>Each service uses a combination of events/commands</a:t>
            </a:r>
          </a:p>
          <a:p>
            <a:pPr lvl="1"/>
            <a:r>
              <a:rPr lang="en-US" dirty="0" smtClean="0"/>
              <a:t>Much work to do in reference model, decision taking placement and mapping of entities to modules</a:t>
            </a:r>
          </a:p>
        </p:txBody>
      </p:sp>
    </p:spTree>
    <p:extLst>
      <p:ext uri="{BB962C8B-B14F-4D97-AF65-F5344CB8AC3E}">
        <p14:creationId xmlns:p14="http://schemas.microsoft.com/office/powerpoint/2010/main" val="2469289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ETRI Proposal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570" y="1417638"/>
            <a:ext cx="7303973" cy="480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8535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can we help them?</a:t>
            </a:r>
          </a:p>
          <a:p>
            <a:pPr lvl="1"/>
            <a:r>
              <a:rPr lang="en-US" dirty="0" smtClean="0"/>
              <a:t>Please do not reinvent the wheel</a:t>
            </a:r>
          </a:p>
          <a:p>
            <a:pPr lvl="2"/>
            <a:r>
              <a:rPr lang="en-US" dirty="0" smtClean="0"/>
              <a:t>It seems they are going either to form their own new </a:t>
            </a:r>
            <a:r>
              <a:rPr lang="en-US" dirty="0" err="1" smtClean="0"/>
              <a:t>protocol</a:t>
            </a:r>
            <a:r>
              <a:rPr lang="en-US" dirty="0" err="1" smtClean="0">
                <a:sym typeface="Wingdings"/>
              </a:rPr>
              <a:t>at</a:t>
            </a:r>
            <a:r>
              <a:rPr lang="en-US" dirty="0" smtClean="0">
                <a:sym typeface="Wingdings"/>
              </a:rPr>
              <a:t> least 1 year delay</a:t>
            </a:r>
          </a:p>
          <a:p>
            <a:pPr lvl="2"/>
            <a:r>
              <a:rPr lang="en-US" dirty="0" smtClean="0">
                <a:sym typeface="Wingdings"/>
              </a:rPr>
              <a:t>I am worried about the layered architecture of the </a:t>
            </a:r>
            <a:r>
              <a:rPr lang="en-US" dirty="0" err="1" smtClean="0">
                <a:sym typeface="Wingdings"/>
              </a:rPr>
              <a:t>protocoltoo</a:t>
            </a:r>
            <a:r>
              <a:rPr lang="en-US" dirty="0" smtClean="0">
                <a:sym typeface="Wingdings"/>
              </a:rPr>
              <a:t> much “send PDU” in the current proposals.</a:t>
            </a:r>
          </a:p>
          <a:p>
            <a:pPr lvl="3"/>
            <a:r>
              <a:rPr lang="en-US" dirty="0" smtClean="0">
                <a:sym typeface="Wingdings"/>
              </a:rPr>
              <a:t>This is not a L2 protocol, maintain the layered architecture of internet protocols</a:t>
            </a:r>
          </a:p>
          <a:p>
            <a:pPr lvl="1"/>
            <a:r>
              <a:rPr lang="en-US" dirty="0" smtClean="0">
                <a:sym typeface="Wingdings"/>
              </a:rPr>
              <a:t>Not clear to me if they understand the difficulty of making a Media Independent Layer and its mapping to media specific. There is currently no analysis of which SAPs must be opened and what functionality is missing.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638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ETRI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Coexistence Manager: </a:t>
            </a:r>
          </a:p>
          <a:p>
            <a:pPr lvl="1"/>
            <a:r>
              <a:rPr lang="en-US" dirty="0" smtClean="0"/>
              <a:t>Responsible of decision making</a:t>
            </a:r>
          </a:p>
          <a:p>
            <a:pPr lvl="1"/>
            <a:r>
              <a:rPr lang="en-US" dirty="0" smtClean="0"/>
              <a:t>Generates request/commands and control information to Coexistence Enabler</a:t>
            </a:r>
          </a:p>
          <a:p>
            <a:pPr lvl="1"/>
            <a:r>
              <a:rPr lang="en-US" dirty="0" smtClean="0"/>
              <a:t>Maintains Context information for coexistence among CMs</a:t>
            </a:r>
          </a:p>
          <a:p>
            <a:pPr lvl="1"/>
            <a:r>
              <a:rPr lang="en-US" dirty="0" smtClean="0"/>
              <a:t>Helps on CM discovery</a:t>
            </a:r>
          </a:p>
        </p:txBody>
      </p:sp>
    </p:spTree>
    <p:extLst>
      <p:ext uri="{BB962C8B-B14F-4D97-AF65-F5344CB8AC3E}">
        <p14:creationId xmlns:p14="http://schemas.microsoft.com/office/powerpoint/2010/main" val="4186537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ETRI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Coexistence Enabler: </a:t>
            </a:r>
          </a:p>
          <a:p>
            <a:pPr lvl="1"/>
            <a:r>
              <a:rPr lang="en-US" dirty="0" smtClean="0"/>
              <a:t>Enables communication between CM and TVBD</a:t>
            </a:r>
          </a:p>
          <a:p>
            <a:pPr lvl="1"/>
            <a:r>
              <a:rPr lang="en-US" dirty="0" smtClean="0"/>
              <a:t>Request information from the TVBD</a:t>
            </a:r>
          </a:p>
          <a:p>
            <a:pPr lvl="1"/>
            <a:r>
              <a:rPr lang="en-GB" dirty="0" smtClean="0"/>
              <a:t>Translating </a:t>
            </a:r>
            <a:r>
              <a:rPr lang="en-GB" dirty="0"/>
              <a:t>reconfiguration requests/commands and control information received from the coexistence manager into TVBD-specific reconfiguration requests/</a:t>
            </a:r>
            <a:r>
              <a:rPr lang="en-GB" dirty="0" smtClean="0"/>
              <a:t>commands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705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ETRI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Interfaces State Machine</a:t>
            </a:r>
          </a:p>
          <a:p>
            <a:pPr lvl="1"/>
            <a:r>
              <a:rPr lang="en-US" dirty="0" smtClean="0"/>
              <a:t>It does not seem the same followed in .21, may affect if MIH protocol wants to be reused</a:t>
            </a:r>
          </a:p>
          <a:p>
            <a:r>
              <a:rPr lang="en-US" dirty="0" smtClean="0"/>
              <a:t>CM to CE communication (example)</a:t>
            </a:r>
          </a:p>
          <a:p>
            <a:pPr lvl="1"/>
            <a:r>
              <a:rPr lang="en-US" dirty="0" err="1" smtClean="0"/>
              <a:t>Context.Info.Get</a:t>
            </a:r>
            <a:endParaRPr lang="en-US" dirty="0" smtClean="0"/>
          </a:p>
          <a:p>
            <a:pPr lvl="1"/>
            <a:r>
              <a:rPr lang="en-US" dirty="0" err="1" smtClean="0"/>
              <a:t>Reconfiguration.Set</a:t>
            </a:r>
            <a:endParaRPr lang="en-US" dirty="0" smtClean="0"/>
          </a:p>
          <a:p>
            <a:pPr lvl="1"/>
            <a:r>
              <a:rPr lang="en-US" dirty="0" err="1" smtClean="0"/>
              <a:t>Event.Set</a:t>
            </a:r>
            <a:endParaRPr lang="en-US" dirty="0" smtClean="0"/>
          </a:p>
          <a:p>
            <a:pPr lvl="1"/>
            <a:r>
              <a:rPr lang="en-US" dirty="0" err="1" smtClean="0"/>
              <a:t>Event.Get</a:t>
            </a:r>
            <a:endParaRPr lang="en-US" dirty="0" smtClean="0"/>
          </a:p>
          <a:p>
            <a:r>
              <a:rPr lang="en-US" dirty="0" smtClean="0"/>
              <a:t>CM to CM communication based on Master to Slave communication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68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ETRI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28615"/>
          </a:xfrm>
        </p:spPr>
        <p:txBody>
          <a:bodyPr/>
          <a:lstStyle/>
          <a:p>
            <a:r>
              <a:rPr lang="en-US" dirty="0" smtClean="0"/>
              <a:t>Reference Model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756" y="2635484"/>
            <a:ext cx="7536860" cy="196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86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ETRI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CX_DME_SAP (our LINK_SAP)</a:t>
            </a:r>
          </a:p>
          <a:p>
            <a:pPr lvl="1"/>
            <a:r>
              <a:rPr lang="en-US" dirty="0"/>
              <a:t>It abstracts media dependent interface to communicate with TVBD management entities</a:t>
            </a:r>
            <a:r>
              <a:rPr lang="en-US" dirty="0" smtClean="0">
                <a:effectLst/>
              </a:rPr>
              <a:t> </a:t>
            </a:r>
          </a:p>
          <a:p>
            <a:pPr lvl="1"/>
            <a:r>
              <a:rPr lang="en-US" dirty="0" smtClean="0"/>
              <a:t>Transmit power level, sensing threshold, channel reconfiguration assignment..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061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ETRI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CX_NET_SAP</a:t>
            </a:r>
          </a:p>
          <a:p>
            <a:pPr lvl="1"/>
            <a:r>
              <a:rPr lang="en-US" dirty="0" smtClean="0"/>
              <a:t>Not really defined, just a primitive to move a PDU</a:t>
            </a:r>
          </a:p>
          <a:p>
            <a:pPr lvl="1"/>
            <a:r>
              <a:rPr lang="en-US" dirty="0" smtClean="0"/>
              <a:t>Same idea than other proposals</a:t>
            </a:r>
          </a:p>
          <a:p>
            <a:pPr marL="1257300" lvl="3" indent="0">
              <a:buNone/>
            </a:pPr>
            <a:r>
              <a:rPr lang="en-US" dirty="0" err="1"/>
              <a:t>CX_TP_Data.request</a:t>
            </a:r>
            <a:r>
              <a:rPr lang="en-US" dirty="0"/>
              <a:t>	(</a:t>
            </a:r>
            <a:endParaRPr lang="en-US" sz="2800" dirty="0"/>
          </a:p>
          <a:p>
            <a:pPr marL="1257300" lvl="3" indent="0">
              <a:buNone/>
            </a:pPr>
            <a:r>
              <a:rPr lang="en-US" dirty="0" err="1"/>
              <a:t>TransportType</a:t>
            </a:r>
            <a:r>
              <a:rPr lang="en-US" dirty="0"/>
              <a:t>,</a:t>
            </a:r>
            <a:endParaRPr lang="en-US" sz="2800" dirty="0"/>
          </a:p>
          <a:p>
            <a:pPr marL="1257300" lvl="3" indent="0">
              <a:buNone/>
            </a:pPr>
            <a:r>
              <a:rPr lang="en-US" dirty="0" err="1"/>
              <a:t>SourceAddress</a:t>
            </a:r>
            <a:r>
              <a:rPr lang="en-US" dirty="0"/>
              <a:t>,</a:t>
            </a:r>
            <a:endParaRPr lang="en-US" sz="2800" dirty="0"/>
          </a:p>
          <a:p>
            <a:pPr marL="1257300" lvl="3" indent="0">
              <a:buNone/>
            </a:pPr>
            <a:r>
              <a:rPr lang="en-US" dirty="0" err="1"/>
              <a:t>DestinationAddress</a:t>
            </a:r>
            <a:r>
              <a:rPr lang="en-US" dirty="0"/>
              <a:t>,</a:t>
            </a:r>
            <a:endParaRPr lang="en-US" sz="2800" dirty="0"/>
          </a:p>
          <a:p>
            <a:pPr marL="1257300" lvl="3" indent="0">
              <a:buNone/>
            </a:pPr>
            <a:r>
              <a:rPr lang="en-US" dirty="0" err="1"/>
              <a:t>ReliableDeliveryFlag</a:t>
            </a:r>
            <a:r>
              <a:rPr lang="en-US" dirty="0"/>
              <a:t>,</a:t>
            </a:r>
            <a:endParaRPr lang="en-US" sz="2800" dirty="0"/>
          </a:p>
          <a:p>
            <a:pPr marL="1257300" lvl="3" indent="0">
              <a:buNone/>
            </a:pPr>
            <a:r>
              <a:rPr lang="en-US" dirty="0" err="1"/>
              <a:t>CXProtocolPDU</a:t>
            </a:r>
            <a:endParaRPr lang="en-US" sz="2800" dirty="0"/>
          </a:p>
          <a:p>
            <a:pPr marL="1257300" lvl="3" indent="0">
              <a:buNone/>
            </a:pPr>
            <a:r>
              <a:rPr lang="en-US" dirty="0"/>
              <a:t>)</a:t>
            </a:r>
            <a:endParaRPr lang="en-US" sz="2800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891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1063</Words>
  <Application>Microsoft Macintosh PowerPoint</Application>
  <PresentationFormat>On-screen Show (4:3)</PresentationFormat>
  <Paragraphs>170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Visio</vt:lpstr>
      <vt:lpstr>Status on Coexistence proposals </vt:lpstr>
      <vt:lpstr>Proposals</vt:lpstr>
      <vt:lpstr>ETRI Proposal</vt:lpstr>
      <vt:lpstr>ETRI Proposal</vt:lpstr>
      <vt:lpstr>ETRI Proposal</vt:lpstr>
      <vt:lpstr>ETRI Proposal</vt:lpstr>
      <vt:lpstr>ETRI Proposal</vt:lpstr>
      <vt:lpstr>ETRI Proposal</vt:lpstr>
      <vt:lpstr>ETRI Proposal</vt:lpstr>
      <vt:lpstr>NICT Proposal</vt:lpstr>
      <vt:lpstr>NICT Proposal</vt:lpstr>
      <vt:lpstr>NICT Proposal </vt:lpstr>
      <vt:lpstr>NICT Proposal</vt:lpstr>
      <vt:lpstr>NICT Proposal</vt:lpstr>
      <vt:lpstr>NICT Proposal</vt:lpstr>
      <vt:lpstr>NICT Proposal</vt:lpstr>
      <vt:lpstr>Nokia Proposal</vt:lpstr>
      <vt:lpstr>Nokia Proposal</vt:lpstr>
      <vt:lpstr>Nokia Proposal</vt:lpstr>
      <vt:lpstr>Nokia Proposal</vt:lpstr>
      <vt:lpstr>Nokia Proposal</vt:lpstr>
      <vt:lpstr>Nokia Proposal</vt:lpstr>
      <vt:lpstr>Nokia Proposal</vt:lpstr>
      <vt:lpstr>Resource Management Service</vt:lpstr>
      <vt:lpstr>Nokia Proposal</vt:lpstr>
      <vt:lpstr>Nokia Proposal</vt:lpstr>
      <vt:lpstr>Nokia Proposal</vt:lpstr>
      <vt:lpstr>Interdigital Proposal</vt:lpstr>
      <vt:lpstr>Summary</vt:lpstr>
      <vt:lpstr>Summary</vt:lpstr>
    </vt:vector>
  </TitlesOfParts>
  <Company>UC3M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on Coexistence proposals </dc:title>
  <dc:creator>Antonio de la Oliva</dc:creator>
  <cp:lastModifiedBy>Antonio de la Oliva</cp:lastModifiedBy>
  <cp:revision>14</cp:revision>
  <dcterms:created xsi:type="dcterms:W3CDTF">2010-11-04T15:17:01Z</dcterms:created>
  <dcterms:modified xsi:type="dcterms:W3CDTF">2010-11-08T23:03:09Z</dcterms:modified>
</cp:coreProperties>
</file>