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394" r:id="rId20"/>
    <p:sldId id="396" r:id="rId21"/>
    <p:sldId id="386" r:id="rId22"/>
    <p:sldId id="391" r:id="rId23"/>
    <p:sldId id="380"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94700" autoAdjust="0"/>
  </p:normalViewPr>
  <p:slideViewPr>
    <p:cSldViewPr>
      <p:cViewPr varScale="1">
        <p:scale>
          <a:sx n="103" d="100"/>
          <a:sy n="103" d="100"/>
        </p:scale>
        <p:origin x="-420" y="-228"/>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Slide Image Placeholder 10"/>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685800" y="6477456"/>
            <a:ext cx="1076961" cy="215444"/>
          </a:xfrm>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6CC2B97F-973B-4407-B2CD-43C3E76D1A6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January  2011</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8"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9"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8281"/>
            <a:ext cx="107696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January  2011</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494136" y="394156"/>
            <a:ext cx="4781502"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21-11-0xxx-00-0000-WG_Session-42_Opening_Notes.ppt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2" r:id="rId2"/>
    <p:sldLayoutId id="2147483863" r:id="rId3"/>
    <p:sldLayoutId id="2147483837"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January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21/ballots.html"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s.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facetoface-events.com/session/68"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1076961" cy="215444"/>
          </a:xfrm>
          <a:noFill/>
        </p:spPr>
        <p:txBody>
          <a:bodyPr/>
          <a:lstStyle/>
          <a:p>
            <a:r>
              <a:rPr lang="en-US" smtClean="0"/>
              <a:t>January  2011</a:t>
            </a:r>
            <a:endParaRPr lang="en-US" dirty="0" smtClean="0"/>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#42</a:t>
            </a:r>
            <a:br>
              <a:rPr lang="en-US" b="1" dirty="0" smtClean="0">
                <a:latin typeface="Arial" charset="0"/>
              </a:rPr>
            </a:br>
            <a:r>
              <a:rPr lang="en-US" b="1" dirty="0" smtClean="0">
                <a:latin typeface="Arial" charset="0"/>
              </a:rPr>
              <a:t>Taipei, Taiwan</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400800" cy="1219200"/>
          </a:xfrm>
        </p:spPr>
        <p:txBody>
          <a:bodyPr/>
          <a:lstStyle/>
          <a:p>
            <a:r>
              <a:rPr lang="en-US" sz="2800" smtClean="0">
                <a:latin typeface="Arial" charset="0"/>
              </a:rPr>
              <a:t>Subir Das</a:t>
            </a:r>
          </a:p>
          <a:p>
            <a:r>
              <a:rPr lang="en-US" sz="2800" smtClean="0">
                <a:latin typeface="Arial" charset="0"/>
              </a:rPr>
              <a:t>subir@research.telcordia.com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000"/>
            <a:ext cx="754063" cy="215900"/>
          </a:xfrm>
          <a:noFill/>
        </p:spPr>
        <p:txBody>
          <a:bodyPr/>
          <a:lstStyle/>
          <a:p>
            <a:r>
              <a:rPr lang="en-US" smtClean="0"/>
              <a:t>January  2011</a:t>
            </a:r>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#4a Result </a:t>
            </a:r>
          </a:p>
        </p:txBody>
      </p:sp>
      <p:sp>
        <p:nvSpPr>
          <p:cNvPr id="33797" name="Rectangle 3"/>
          <p:cNvSpPr>
            <a:spLocks noGrp="1" noChangeArrowheads="1"/>
          </p:cNvSpPr>
          <p:nvPr>
            <p:ph type="body" idx="1"/>
          </p:nvPr>
        </p:nvSpPr>
        <p:spPr>
          <a:xfrm>
            <a:off x="228600" y="1447800"/>
            <a:ext cx="8686800" cy="4800600"/>
          </a:xfrm>
        </p:spPr>
        <p:txBody>
          <a:bodyPr/>
          <a:lstStyle/>
          <a:p>
            <a:pPr>
              <a:lnSpc>
                <a:spcPct val="80000"/>
              </a:lnSpc>
            </a:pPr>
            <a:r>
              <a:rPr lang="en-US" sz="2400" dirty="0" smtClean="0">
                <a:latin typeface="Arial" charset="0"/>
              </a:rPr>
              <a:t>LB#4 started on November 23, 2010 and ended on December 22,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December 23, 2010</a:t>
            </a:r>
          </a:p>
          <a:p>
            <a:pPr lvl="1">
              <a:lnSpc>
                <a:spcPct val="80000"/>
              </a:lnSpc>
            </a:pPr>
            <a:r>
              <a:rPr lang="en-US" sz="2000" dirty="0" smtClean="0">
                <a:latin typeface="Arial" charset="0"/>
                <a:cs typeface="Arial" charset="0"/>
                <a:hlinkClick r:id="rId3"/>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16</a:t>
            </a:r>
          </a:p>
          <a:p>
            <a:pPr lvl="1">
              <a:lnSpc>
                <a:spcPct val="80000"/>
              </a:lnSpc>
            </a:pPr>
            <a:r>
              <a:rPr lang="en-US" sz="2000" dirty="0" smtClean="0">
                <a:latin typeface="Arial" charset="0"/>
                <a:cs typeface="Arial" charset="0"/>
              </a:rPr>
              <a:t>Disapprove :  8</a:t>
            </a:r>
          </a:p>
          <a:p>
            <a:pPr lvl="1">
              <a:lnSpc>
                <a:spcPct val="80000"/>
              </a:lnSpc>
            </a:pPr>
            <a:r>
              <a:rPr lang="en-US" sz="2000" dirty="0" smtClean="0">
                <a:latin typeface="Arial" charset="0"/>
                <a:cs typeface="Arial" charset="0"/>
              </a:rPr>
              <a:t>Abstain:   02</a:t>
            </a:r>
          </a:p>
          <a:p>
            <a:pPr lvl="1">
              <a:lnSpc>
                <a:spcPct val="80000"/>
              </a:lnSpc>
            </a:pPr>
            <a:r>
              <a:rPr lang="en-US" sz="2000" dirty="0" smtClean="0">
                <a:latin typeface="Arial" charset="0"/>
                <a:cs typeface="Arial" charset="0"/>
              </a:rPr>
              <a:t>Return ratio : 81%</a:t>
            </a:r>
          </a:p>
          <a:p>
            <a:pPr lvl="1">
              <a:lnSpc>
                <a:spcPct val="80000"/>
              </a:lnSpc>
            </a:pPr>
            <a:r>
              <a:rPr lang="en-US" sz="2000" dirty="0" smtClean="0">
                <a:latin typeface="Arial" charset="0"/>
                <a:cs typeface="Arial" charset="0"/>
              </a:rPr>
              <a:t>Approval ratio :  66%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January  2011</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#5 Result </a:t>
            </a:r>
          </a:p>
        </p:txBody>
      </p:sp>
      <p:sp>
        <p:nvSpPr>
          <p:cNvPr id="33797" name="Rectangle 3"/>
          <p:cNvSpPr>
            <a:spLocks noGrp="1" noChangeArrowheads="1"/>
          </p:cNvSpPr>
          <p:nvPr>
            <p:ph type="body" idx="1"/>
          </p:nvPr>
        </p:nvSpPr>
        <p:spPr>
          <a:xfrm>
            <a:off x="228600" y="1447800"/>
            <a:ext cx="8686800" cy="4800600"/>
          </a:xfrm>
        </p:spPr>
        <p:txBody>
          <a:bodyPr/>
          <a:lstStyle/>
          <a:p>
            <a:pPr>
              <a:lnSpc>
                <a:spcPct val="80000"/>
              </a:lnSpc>
            </a:pPr>
            <a:r>
              <a:rPr lang="en-US" sz="2400" dirty="0" smtClean="0">
                <a:latin typeface="Arial" charset="0"/>
              </a:rPr>
              <a:t>LB#4 started on November 23, 2010 and ended on December 22,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December 23, 2010</a:t>
            </a:r>
          </a:p>
          <a:p>
            <a:pPr lvl="1">
              <a:lnSpc>
                <a:spcPct val="80000"/>
              </a:lnSpc>
            </a:pPr>
            <a:r>
              <a:rPr lang="en-US" sz="2000" dirty="0" smtClean="0">
                <a:latin typeface="Arial" charset="0"/>
                <a:cs typeface="Arial" charset="0"/>
                <a:hlinkClick r:id="rId3"/>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12</a:t>
            </a:r>
          </a:p>
          <a:p>
            <a:pPr lvl="1">
              <a:lnSpc>
                <a:spcPct val="80000"/>
              </a:lnSpc>
            </a:pPr>
            <a:r>
              <a:rPr lang="en-US" sz="2000" dirty="0" smtClean="0">
                <a:latin typeface="Arial" charset="0"/>
                <a:cs typeface="Arial" charset="0"/>
              </a:rPr>
              <a:t>Disapprove :  11</a:t>
            </a:r>
          </a:p>
          <a:p>
            <a:pPr lvl="1">
              <a:lnSpc>
                <a:spcPct val="80000"/>
              </a:lnSpc>
            </a:pPr>
            <a:r>
              <a:rPr lang="en-US" sz="2000" dirty="0" smtClean="0">
                <a:latin typeface="Arial" charset="0"/>
                <a:cs typeface="Arial" charset="0"/>
              </a:rPr>
              <a:t>Abstain:  03</a:t>
            </a:r>
          </a:p>
          <a:p>
            <a:pPr lvl="1">
              <a:lnSpc>
                <a:spcPct val="80000"/>
              </a:lnSpc>
            </a:pPr>
            <a:r>
              <a:rPr lang="en-US" sz="2000" dirty="0" smtClean="0">
                <a:latin typeface="Arial" charset="0"/>
                <a:cs typeface="Arial" charset="0"/>
              </a:rPr>
              <a:t>Return ratio : 81</a:t>
            </a:r>
          </a:p>
          <a:p>
            <a:pPr lvl="1">
              <a:lnSpc>
                <a:spcPct val="80000"/>
              </a:lnSpc>
            </a:pPr>
            <a:r>
              <a:rPr lang="en-US" sz="2000" dirty="0" smtClean="0">
                <a:latin typeface="Arial" charset="0"/>
                <a:cs typeface="Arial" charset="0"/>
              </a:rPr>
              <a:t>Approval ratio :  52%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January  2011</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000"/>
            <a:ext cx="731838" cy="215900"/>
          </a:xfrm>
          <a:noFill/>
        </p:spPr>
        <p:txBody>
          <a:bodyPr/>
          <a:lstStyle/>
          <a:p>
            <a:r>
              <a:rPr lang="en-US" smtClean="0"/>
              <a:t>January  2011</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4572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32 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4819" name="Footer Placeholder 4"/>
          <p:cNvSpPr>
            <a:spLocks noGrp="1"/>
          </p:cNvSpPr>
          <p:nvPr>
            <p:ph type="ftr" sz="quarter" idx="11"/>
          </p:nvPr>
        </p:nvSpPr>
        <p:spPr>
          <a:noFill/>
        </p:spPr>
        <p:txBody>
          <a:bodyPr/>
          <a:lstStyle/>
          <a:p>
            <a:r>
              <a:rPr lang="en-US" smtClean="0"/>
              <a:t>Subir Das, Chair, IEEE 802.21</a:t>
            </a:r>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381000" y="1600200"/>
            <a:ext cx="8305800" cy="38862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Letter Ballot #5 Comment Resolution </a:t>
            </a: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Discuss Letter Ballot #4a comments and resolve  them if possible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and preparation for a TG draft specification</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21</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smtClean="0">
                <a:solidFill>
                  <a:schemeClr val="accent2"/>
                </a:solidFill>
              </a:rPr>
              <a:t>Future Sessions – 2011</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6870" name="Rectangle 3"/>
          <p:cNvSpPr>
            <a:spLocks noGrp="1" noChangeArrowheads="1"/>
          </p:cNvSpPr>
          <p:nvPr>
            <p:ph type="body" idx="1"/>
          </p:nvPr>
        </p:nvSpPr>
        <p:spPr>
          <a:xfrm>
            <a:off x="685800" y="1676400"/>
            <a:ext cx="8305800" cy="4267200"/>
          </a:xfrm>
        </p:spPr>
        <p:txBody>
          <a:bodyPr/>
          <a:lstStyle/>
          <a:p>
            <a:pPr>
              <a:lnSpc>
                <a:spcPct val="90000"/>
              </a:lnSpc>
            </a:pPr>
            <a:r>
              <a:rPr lang="en-US" sz="2400" b="1" dirty="0" smtClean="0">
                <a:solidFill>
                  <a:srgbClr val="FF0000"/>
                </a:solidFill>
              </a:rPr>
              <a:t>Plenary: 14-17 March 2011, Singapore</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16-19 May 2011, Banff, 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35843" name="Footer Placeholder 4"/>
          <p:cNvSpPr>
            <a:spLocks noGrp="1"/>
          </p:cNvSpPr>
          <p:nvPr>
            <p:ph type="ftr" sz="quarter" idx="11"/>
          </p:nvPr>
        </p:nvSpPr>
        <p:spPr>
          <a:noFill/>
        </p:spPr>
        <p:txBody>
          <a:bodyPr/>
          <a:lstStyle/>
          <a:p>
            <a:r>
              <a:rPr lang="en-US" smtClean="0"/>
              <a:t>Subir Das, Chair, IEEE 802.21</a:t>
            </a:r>
          </a:p>
        </p:txBody>
      </p:sp>
      <p:sp>
        <p:nvSpPr>
          <p:cNvPr id="35844" name="Slide Number Placeholder 5"/>
          <p:cNvSpPr>
            <a:spLocks noGrp="1"/>
          </p:cNvSpPr>
          <p:nvPr>
            <p:ph type="sldNum" sz="quarter" idx="12"/>
          </p:nvPr>
        </p:nvSpPr>
        <p:spPr>
          <a:noFill/>
        </p:spPr>
        <p:txBody>
          <a:bodyPr/>
          <a:lstStyle/>
          <a:p>
            <a:r>
              <a:rPr lang="en-US" smtClean="0"/>
              <a:t>Slide </a:t>
            </a:r>
            <a:fld id="{1AEF6830-F44A-46EC-B23D-02BE28FEB350}" type="slidenum">
              <a:rPr lang="en-US" smtClean="0"/>
              <a:pPr/>
              <a:t>22</a:t>
            </a:fld>
            <a:endParaRPr lang="en-US" smtClean="0"/>
          </a:p>
        </p:txBody>
      </p:sp>
      <p:sp>
        <p:nvSpPr>
          <p:cNvPr id="35845" name="Rectangle 2"/>
          <p:cNvSpPr>
            <a:spLocks noGrp="1" noChangeArrowheads="1"/>
          </p:cNvSpPr>
          <p:nvPr>
            <p:ph type="title"/>
          </p:nvPr>
        </p:nvSpPr>
        <p:spPr>
          <a:xfrm>
            <a:off x="152400" y="685800"/>
            <a:ext cx="8534400" cy="838200"/>
          </a:xfrm>
        </p:spPr>
        <p:txBody>
          <a:bodyPr/>
          <a:lstStyle/>
          <a:p>
            <a:r>
              <a:rPr lang="en-US" sz="3600" dirty="0" smtClean="0">
                <a:solidFill>
                  <a:schemeClr val="accent2"/>
                </a:solidFill>
              </a:rPr>
              <a:t>March 2011 Plenary Session</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5846" name="Rectangle 3"/>
          <p:cNvSpPr>
            <a:spLocks noGrp="1" noChangeArrowheads="1"/>
          </p:cNvSpPr>
          <p:nvPr>
            <p:ph type="body" idx="1"/>
          </p:nvPr>
        </p:nvSpPr>
        <p:spPr>
          <a:xfrm>
            <a:off x="457200" y="1600200"/>
            <a:ext cx="8305800" cy="4648200"/>
          </a:xfrm>
        </p:spPr>
        <p:txBody>
          <a:bodyPr/>
          <a:lstStyle/>
          <a:p>
            <a:pPr>
              <a:lnSpc>
                <a:spcPct val="90000"/>
              </a:lnSpc>
            </a:pPr>
            <a:r>
              <a:rPr lang="en-US" sz="2400" dirty="0" smtClean="0">
                <a:solidFill>
                  <a:schemeClr val="accent2"/>
                </a:solidFill>
              </a:rPr>
              <a:t>Session Information  </a:t>
            </a:r>
          </a:p>
          <a:p>
            <a:pPr lvl="1">
              <a:lnSpc>
                <a:spcPct val="90000"/>
              </a:lnSpc>
            </a:pPr>
            <a:r>
              <a:rPr lang="en-US" sz="2000" dirty="0" smtClean="0">
                <a:hlinkClick r:id="rId3"/>
              </a:rPr>
              <a:t>http://ieee802.facetoface-events.com/session/68</a:t>
            </a:r>
            <a:endParaRPr lang="en-US" sz="2000" dirty="0" smtClean="0">
              <a:solidFill>
                <a:schemeClr val="accent2"/>
              </a:solidFill>
            </a:endParaRPr>
          </a:p>
          <a:p>
            <a:pPr>
              <a:lnSpc>
                <a:spcPct val="90000"/>
              </a:lnSpc>
            </a:pPr>
            <a:r>
              <a:rPr lang="en-US" sz="2400" dirty="0" smtClean="0">
                <a:solidFill>
                  <a:schemeClr val="accent2"/>
                </a:solidFill>
              </a:rPr>
              <a:t>Registration Information </a:t>
            </a:r>
          </a:p>
          <a:p>
            <a:pPr lvl="1">
              <a:lnSpc>
                <a:spcPct val="90000"/>
              </a:lnSpc>
            </a:pPr>
            <a:r>
              <a:rPr lang="en-US" sz="1800" dirty="0" smtClean="0"/>
              <a:t>Early Registration: $800 US before 6pm PST, Monday, January 17, 2011 (UTC Time: Tuesday, January 18, 2011, 2am) </a:t>
            </a:r>
          </a:p>
          <a:p>
            <a:pPr lvl="1">
              <a:lnSpc>
                <a:spcPct val="90000"/>
              </a:lnSpc>
            </a:pPr>
            <a:r>
              <a:rPr lang="en-US" sz="1800" dirty="0" smtClean="0"/>
              <a:t> Standard Registration: $1000 US before 6pm PST, Monday, February 28, 2011 ( UTC Time: Tuesday, March 1, 2011, 2am) </a:t>
            </a:r>
          </a:p>
          <a:p>
            <a:pPr lvl="1">
              <a:lnSpc>
                <a:spcPct val="90000"/>
              </a:lnSpc>
            </a:pPr>
            <a:r>
              <a:rPr lang="en-US" sz="1800" dirty="0" smtClean="0"/>
              <a:t> Late / On-Site Registration: $1200 US after 6pm PST, Monday, February 28, 2011 (UTC Time: Tuesday, March 1, 2011, 2am)</a:t>
            </a:r>
          </a:p>
          <a:p>
            <a:pPr>
              <a:lnSpc>
                <a:spcPct val="90000"/>
              </a:lnSpc>
            </a:pPr>
            <a:r>
              <a:rPr lang="en-US" sz="2400" dirty="0" smtClean="0">
                <a:solidFill>
                  <a:schemeClr val="accent2"/>
                </a:solidFill>
              </a:rPr>
              <a:t>Hotel Information </a:t>
            </a:r>
          </a:p>
          <a:p>
            <a:pPr lvl="1">
              <a:lnSpc>
                <a:spcPct val="90000"/>
              </a:lnSpc>
            </a:pPr>
            <a:r>
              <a:rPr lang="en-US" sz="1800" dirty="0" smtClean="0"/>
              <a:t>Early bird Deadline: before January 22, 2011 at 6pm (Singapore Time = GMT+8 = 2am PST) SG$250.(~$192.US)/night + taxes (</a:t>
            </a:r>
          </a:p>
          <a:p>
            <a:pPr lvl="1">
              <a:lnSpc>
                <a:spcPct val="90000"/>
              </a:lnSpc>
            </a:pPr>
            <a:r>
              <a:rPr lang="en-US" sz="1800" dirty="0" smtClean="0"/>
              <a:t>GROUP RATE Deadline: before February 22, 2011 at 6pm (Singapore Time = GMT+8 = 2am PST) SG$296.(~$227.US)/night + taxes</a:t>
            </a:r>
          </a:p>
          <a:p>
            <a:pPr lvl="1">
              <a:lnSpc>
                <a:spcPct val="90000"/>
              </a:lnSpc>
            </a:pPr>
            <a:r>
              <a:rPr lang="en-US" sz="1800" dirty="0" smtClean="0"/>
              <a:t>EXTRA PERSONS (&gt;2): +SG$50/night/(person &gt;21) </a:t>
            </a:r>
            <a:endParaRPr lang="en-US" sz="1800" dirty="0" smtClean="0">
              <a:solidFill>
                <a:schemeClr val="accent2"/>
              </a:solidFill>
            </a:endParaRPr>
          </a:p>
          <a:p>
            <a:pPr>
              <a:lnSpc>
                <a:spcPct val="90000"/>
              </a:lnSpc>
            </a:pPr>
            <a:endParaRPr lang="en-US" sz="2400" dirty="0" smtClean="0"/>
          </a:p>
          <a:p>
            <a:pPr lvl="1">
              <a:lnSpc>
                <a:spcPct val="90000"/>
              </a:lnSpc>
            </a:pPr>
            <a:endParaRPr lang="en-US" sz="2000" dirty="0" smtClean="0">
              <a:solidFill>
                <a:schemeClr val="accent2"/>
              </a:solidFill>
            </a:endParaRPr>
          </a:p>
          <a:p>
            <a:pPr>
              <a:lnSpc>
                <a:spcPct val="90000"/>
              </a:lnSpc>
            </a:pPr>
            <a:endParaRPr lang="en-US" sz="2400" dirty="0" smtClean="0">
              <a:solidFill>
                <a:schemeClr val="accent2"/>
              </a:solidFill>
            </a:endParaRPr>
          </a:p>
          <a:p>
            <a:pPr>
              <a:lnSpc>
                <a:spcPct val="90000"/>
              </a:lnSpc>
            </a:pPr>
            <a:endParaRPr lang="en-US" sz="2400" dirty="0" smtClean="0">
              <a:solidFill>
                <a:schemeClr val="accent2"/>
              </a:solidFill>
            </a:endParaRPr>
          </a:p>
          <a:p>
            <a:pPr lvl="1">
              <a:lnSpc>
                <a:spcPct val="90000"/>
              </a:lnSpc>
              <a:buNone/>
            </a:pPr>
            <a:endParaRPr lang="en-US" sz="2000" dirty="0" smtClean="0">
              <a:solidFill>
                <a:schemeClr val="accent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000"/>
            <a:ext cx="731838" cy="215900"/>
          </a:xfrm>
          <a:noFill/>
        </p:spPr>
        <p:txBody>
          <a:bodyPr/>
          <a:lstStyle/>
          <a:p>
            <a:r>
              <a:rPr lang="en-US" smtClean="0"/>
              <a:t>January  2011</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000"/>
            <a:ext cx="731838" cy="215900"/>
          </a:xfrm>
          <a:noFill/>
        </p:spPr>
        <p:txBody>
          <a:bodyPr/>
          <a:lstStyle/>
          <a:p>
            <a:r>
              <a:rPr lang="en-US" smtClean="0"/>
              <a:t>January  2011</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15000"/>
            <a:ext cx="6096000" cy="523875"/>
          </a:xfrm>
          <a:prstGeom prst="rect">
            <a:avLst/>
          </a:prstGeom>
          <a:noFill/>
          <a:ln w="9525">
            <a:noFill/>
            <a:miter lim="800000"/>
            <a:headEnd/>
            <a:tailEnd/>
          </a:ln>
        </p:spPr>
        <p:txBody>
          <a:bodyPr>
            <a:spAutoFit/>
          </a:bodyPr>
          <a:lstStyle/>
          <a:p>
            <a:pPr eaLnBrk="1" hangingPunct="1"/>
            <a:r>
              <a:rPr lang="en-US" sz="1400" dirty="0"/>
              <a:t>HBS: Handover with Broadcast Services    </a:t>
            </a:r>
            <a:r>
              <a:rPr lang="en-US" sz="1400" b="1" dirty="0"/>
              <a:t>Default Location</a:t>
            </a:r>
            <a:r>
              <a:rPr lang="en-US" sz="1400" dirty="0" smtClean="0"/>
              <a:t>: V104 (2</a:t>
            </a:r>
            <a:r>
              <a:rPr lang="en-US" sz="1400" baseline="30000" dirty="0" smtClean="0"/>
              <a:t>nd</a:t>
            </a:r>
            <a:r>
              <a:rPr lang="en-US" sz="1400" dirty="0" smtClean="0"/>
              <a:t>  floor)    </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11" name="Table 10"/>
          <p:cNvGraphicFramePr>
            <a:graphicFrameLocks noGrp="1"/>
          </p:cNvGraphicFramePr>
          <p:nvPr/>
        </p:nvGraphicFramePr>
        <p:xfrm>
          <a:off x="1066800" y="1676400"/>
          <a:ext cx="7010400" cy="3829257"/>
        </p:xfrm>
        <a:graphic>
          <a:graphicData uri="http://schemas.openxmlformats.org/drawingml/2006/table">
            <a:tbl>
              <a:tblPr/>
              <a:tblGrid>
                <a:gridCol w="1085534"/>
                <a:gridCol w="1300984"/>
                <a:gridCol w="1566154"/>
                <a:gridCol w="1566154"/>
                <a:gridCol w="1491574"/>
              </a:tblGrid>
              <a:tr h="533400">
                <a:tc>
                  <a:txBody>
                    <a:bodyPr/>
                    <a:lstStyle/>
                    <a:p>
                      <a:pPr marL="0" marR="0">
                        <a:spcBef>
                          <a:spcPts val="0"/>
                        </a:spcBef>
                        <a:spcAft>
                          <a:spcPts val="0"/>
                        </a:spcAft>
                      </a:pPr>
                      <a:r>
                        <a:rPr lang="en-US" sz="16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Monday</a:t>
                      </a:r>
                    </a:p>
                    <a:p>
                      <a:pPr marL="0" marR="0" algn="ctr">
                        <a:spcBef>
                          <a:spcPts val="0"/>
                        </a:spcBef>
                        <a:spcAft>
                          <a:spcPts val="0"/>
                        </a:spcAft>
                      </a:pPr>
                      <a:r>
                        <a:rPr lang="en-US" sz="1600" b="1" dirty="0" smtClean="0">
                          <a:latin typeface="Times New Roman"/>
                          <a:ea typeface="Times New Roman"/>
                        </a:rPr>
                        <a:t>(Jan 10)</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Tuesday</a:t>
                      </a:r>
                    </a:p>
                    <a:p>
                      <a:pPr marL="0" marR="0" algn="ctr">
                        <a:spcBef>
                          <a:spcPts val="0"/>
                        </a:spcBef>
                        <a:spcAft>
                          <a:spcPts val="0"/>
                        </a:spcAft>
                      </a:pPr>
                      <a:r>
                        <a:rPr lang="en-US" sz="1600" b="1" dirty="0" smtClean="0">
                          <a:latin typeface="Times New Roman"/>
                          <a:ea typeface="Times New Roman"/>
                        </a:rPr>
                        <a:t>(Jan</a:t>
                      </a:r>
                      <a:r>
                        <a:rPr lang="en-US" sz="1600" b="1" baseline="0" dirty="0" smtClean="0">
                          <a:latin typeface="Times New Roman"/>
                          <a:ea typeface="Times New Roman"/>
                        </a:rPr>
                        <a:t> 11)</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Wednesday</a:t>
                      </a:r>
                    </a:p>
                    <a:p>
                      <a:pPr marL="0" marR="0" algn="ctr">
                        <a:spcBef>
                          <a:spcPts val="0"/>
                        </a:spcBef>
                        <a:spcAft>
                          <a:spcPts val="0"/>
                        </a:spcAft>
                      </a:pPr>
                      <a:r>
                        <a:rPr lang="en-US" sz="1600" b="1" dirty="0" smtClean="0">
                          <a:latin typeface="Times New Roman"/>
                          <a:ea typeface="Times New Roman"/>
                        </a:rPr>
                        <a:t>(Jan 12) </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Times New Roman"/>
                          <a:ea typeface="Times New Roman"/>
                        </a:rPr>
                        <a:t>Thursday</a:t>
                      </a:r>
                    </a:p>
                    <a:p>
                      <a:pPr marL="0" marR="0" algn="ctr">
                        <a:spcBef>
                          <a:spcPts val="0"/>
                        </a:spcBef>
                        <a:spcAft>
                          <a:spcPts val="0"/>
                        </a:spcAft>
                      </a:pPr>
                      <a:r>
                        <a:rPr lang="en-US" sz="1600" b="1" dirty="0" smtClean="0">
                          <a:latin typeface="Times New Roman"/>
                          <a:ea typeface="Times New Roman"/>
                        </a:rPr>
                        <a:t>(Jan 13) </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4789">
                <a:tc>
                  <a:txBody>
                    <a:bodyPr/>
                    <a:lstStyle/>
                    <a:p>
                      <a:pPr marL="0" marR="0">
                        <a:spcBef>
                          <a:spcPts val="0"/>
                        </a:spcBef>
                        <a:spcAft>
                          <a:spcPts val="0"/>
                        </a:spcAft>
                      </a:pPr>
                      <a:r>
                        <a:rPr lang="en-US" sz="1600" b="1">
                          <a:latin typeface="Times New Roman"/>
                          <a:ea typeface="Times New Roman"/>
                        </a:rPr>
                        <a:t>AM-1</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8:00-10:00a</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244">
                <a:tc>
                  <a:txBody>
                    <a:bodyPr/>
                    <a:lstStyle/>
                    <a:p>
                      <a:pPr marL="0" marR="0">
                        <a:spcBef>
                          <a:spcPts val="0"/>
                        </a:spcBef>
                        <a:spcAft>
                          <a:spcPts val="0"/>
                        </a:spcAft>
                      </a:pPr>
                      <a:r>
                        <a:rPr lang="en-US" sz="1600" b="1">
                          <a:latin typeface="Times New Roman"/>
                          <a:ea typeface="Times New Roman"/>
                        </a:rPr>
                        <a:t>AM-2</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10:30-12:30</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Security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334">
                <a:tc>
                  <a:txBody>
                    <a:bodyPr/>
                    <a:lstStyle/>
                    <a:p>
                      <a:pPr marL="0" marR="0">
                        <a:spcBef>
                          <a:spcPts val="0"/>
                        </a:spcBef>
                        <a:spcAft>
                          <a:spcPts val="0"/>
                        </a:spcAft>
                      </a:pPr>
                      <a:r>
                        <a:rPr lang="en-US" sz="1600" b="1">
                          <a:latin typeface="Times New Roman"/>
                          <a:ea typeface="Times New Roman"/>
                        </a:rPr>
                        <a:t>PM-1</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1:30 – 3:30p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HBS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9562">
                <a:tc>
                  <a:txBody>
                    <a:bodyPr/>
                    <a:lstStyle/>
                    <a:p>
                      <a:pPr marL="0" marR="0">
                        <a:spcBef>
                          <a:spcPts val="0"/>
                        </a:spcBef>
                        <a:spcAft>
                          <a:spcPts val="0"/>
                        </a:spcAft>
                      </a:pPr>
                      <a:r>
                        <a:rPr lang="en-US" sz="1600" b="1">
                          <a:latin typeface="Times New Roman"/>
                          <a:ea typeface="Times New Roman"/>
                        </a:rPr>
                        <a:t>PM-2</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4:00 – 6:00p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rPr>
                        <a:t>802.21 WG Closing Plenary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4742">
                <a:tc>
                  <a:txBody>
                    <a:bodyPr/>
                    <a:lstStyle/>
                    <a:p>
                      <a:pPr marL="0" marR="0">
                        <a:spcBef>
                          <a:spcPts val="0"/>
                        </a:spcBef>
                        <a:spcAft>
                          <a:spcPts val="0"/>
                        </a:spcAft>
                      </a:pPr>
                      <a:r>
                        <a:rPr lang="en-US" sz="1600" b="1">
                          <a:latin typeface="Times New Roman"/>
                          <a:ea typeface="Times New Roman"/>
                        </a:rPr>
                        <a:t>Eve </a:t>
                      </a:r>
                      <a:endParaRPr lang="en-US" sz="1600">
                        <a:latin typeface="Times New Roman"/>
                        <a:ea typeface="Times New Roman"/>
                      </a:endParaRPr>
                    </a:p>
                    <a:p>
                      <a:pPr marL="0" marR="0">
                        <a:spcBef>
                          <a:spcPts val="0"/>
                        </a:spcBef>
                        <a:spcAft>
                          <a:spcPts val="0"/>
                        </a:spcAft>
                      </a:pPr>
                      <a:r>
                        <a:rPr lang="en-US" sz="1600" b="1">
                          <a:latin typeface="Times New Roman"/>
                          <a:ea typeface="Times New Roman"/>
                        </a:rPr>
                        <a:t>6:00 – 9:00p</a:t>
                      </a: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rPr>
                        <a:t>Social Event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000"/>
            <a:ext cx="754063" cy="215900"/>
          </a:xfrm>
          <a:noFill/>
        </p:spPr>
        <p:txBody>
          <a:bodyPr/>
          <a:lstStyle/>
          <a:p>
            <a:r>
              <a:rPr lang="en-US" smtClean="0"/>
              <a:t>January  2011</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latin typeface="+mj-lt"/>
              </a:rPr>
              <a:t>https://murphy.events.ieee.org/imat</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14</a:t>
            </a:r>
          </a:p>
          <a:p>
            <a:pPr>
              <a:lnSpc>
                <a:spcPct val="80000"/>
              </a:lnSpc>
              <a:defRPr/>
            </a:pPr>
            <a:r>
              <a:rPr lang="en-US" sz="2000" dirty="0" smtClean="0">
                <a:latin typeface="Arial" charset="0"/>
              </a:rPr>
              <a:t>11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419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R</a:t>
            </a:r>
            <a:r>
              <a:rPr lang="en-US" dirty="0" smtClean="0">
                <a:latin typeface="Arial" charset="0"/>
              </a:rPr>
              <a:t>oom V104</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000"/>
            <a:ext cx="754063" cy="215900"/>
          </a:xfrm>
          <a:noFill/>
        </p:spPr>
        <p:txBody>
          <a:bodyPr/>
          <a:lstStyle/>
          <a:p>
            <a:r>
              <a:rPr lang="en-US" smtClean="0"/>
              <a:t>January  2011</a:t>
            </a:r>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27844</TotalTime>
  <Words>2085</Words>
  <Application>Microsoft Office PowerPoint</Application>
  <PresentationFormat>On-screen Show (4:3)</PresentationFormat>
  <Paragraphs>420</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#42 Taipei, Taiwan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Letter Ballot #4a Result </vt:lpstr>
      <vt:lpstr>Letter Ballot #5 Result </vt:lpstr>
      <vt:lpstr>Objectives for the January Meeting</vt:lpstr>
      <vt:lpstr>Future Sessions – 2011 </vt:lpstr>
      <vt:lpstr>March 2011 Plenary Session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428</cp:revision>
  <cp:lastPrinted>1998-02-10T13:28:06Z</cp:lastPrinted>
  <dcterms:created xsi:type="dcterms:W3CDTF">2002-07-08T22:03:28Z</dcterms:created>
  <dcterms:modified xsi:type="dcterms:W3CDTF">2011-01-10T03:32:38Z</dcterms:modified>
</cp:coreProperties>
</file>