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66" r:id="rId2"/>
    <p:sldId id="267" r:id="rId3"/>
    <p:sldId id="257" r:id="rId4"/>
    <p:sldId id="258" r:id="rId5"/>
    <p:sldId id="259" r:id="rId6"/>
    <p:sldId id="260" r:id="rId7"/>
    <p:sldId id="262" r:id="rId8"/>
    <p:sldId id="261" r:id="rId9"/>
    <p:sldId id="263" r:id="rId10"/>
    <p:sldId id="264" r:id="rId11"/>
    <p:sldId id="265" r:id="rId1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C91A9EE-F3A9-4540-8E96-D3D853798068}" type="datetimeFigureOut">
              <a:rPr lang="es-ES" smtClean="0"/>
              <a:pPr/>
              <a:t>01/03/2011</a:t>
            </a:fld>
            <a:endParaRPr lang="es-E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4B1F6DA-7FAD-4EC9-A066-EB3FAC73A384}" type="slidenum">
              <a:rPr lang="es-ES" smtClean="0"/>
              <a:pPr/>
              <a:t>‹#›</a:t>
            </a:fld>
            <a:endParaRPr lang="es-E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56323"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dirty="0" smtClean="0"/>
          </a:p>
        </p:txBody>
      </p:sp>
      <p:sp>
        <p:nvSpPr>
          <p:cNvPr id="16388"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872DBBC-E510-49A1-BF27-FB5B4957DE35}" type="slidenum">
              <a:rPr lang="es-ES" smtClean="0"/>
              <a:pPr fontAlgn="base">
                <a:spcBef>
                  <a:spcPct val="0"/>
                </a:spcBef>
                <a:spcAft>
                  <a:spcPct val="0"/>
                </a:spcAft>
                <a:defRPr/>
              </a:pPr>
              <a:t>8</a:t>
            </a:fld>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s-E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s-ES"/>
          </a:p>
        </p:txBody>
      </p:sp>
      <p:sp>
        <p:nvSpPr>
          <p:cNvPr id="4" name="Date Placeholder 3"/>
          <p:cNvSpPr>
            <a:spLocks noGrp="1"/>
          </p:cNvSpPr>
          <p:nvPr>
            <p:ph type="dt" sz="half" idx="10"/>
          </p:nvPr>
        </p:nvSpPr>
        <p:spPr/>
        <p:txBody>
          <a:bodyPr/>
          <a:lstStyle/>
          <a:p>
            <a:fld id="{551C553D-1C30-4458-A638-31C63911C1CF}" type="datetimeFigureOut">
              <a:rPr lang="es-ES" smtClean="0"/>
              <a:pPr/>
              <a:t>01/03/2011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2267BC-5BD6-472A-8027-525A0E1CBCD6}" type="slidenum">
              <a:rPr lang="es-ES" smtClean="0"/>
              <a:pPr/>
              <a:t>‹#›</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551C553D-1C30-4458-A638-31C63911C1CF}" type="datetimeFigureOut">
              <a:rPr lang="es-ES" smtClean="0"/>
              <a:pPr/>
              <a:t>01/03/2011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2267BC-5BD6-472A-8027-525A0E1CBCD6}" type="slidenum">
              <a:rPr lang="es-ES" smtClean="0"/>
              <a:pPr/>
              <a:t>‹#›</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s-E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551C553D-1C30-4458-A638-31C63911C1CF}" type="datetimeFigureOut">
              <a:rPr lang="es-ES" smtClean="0"/>
              <a:pPr/>
              <a:t>01/03/2011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2267BC-5BD6-472A-8027-525A0E1CBCD6}" type="slidenum">
              <a:rPr lang="es-ES" smtClean="0"/>
              <a:pPr/>
              <a:t>‹#›</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10"/>
          </p:nvPr>
        </p:nvSpPr>
        <p:spPr/>
        <p:txBody>
          <a:bodyPr/>
          <a:lstStyle/>
          <a:p>
            <a:fld id="{551C553D-1C30-4458-A638-31C63911C1CF}" type="datetimeFigureOut">
              <a:rPr lang="es-ES" smtClean="0"/>
              <a:pPr/>
              <a:t>01/03/2011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2267BC-5BD6-472A-8027-525A0E1CBCD6}" type="slidenum">
              <a:rPr lang="es-ES" smtClean="0"/>
              <a:pPr/>
              <a:t>‹#›</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s-E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1C553D-1C30-4458-A638-31C63911C1CF}" type="datetimeFigureOut">
              <a:rPr lang="es-ES" smtClean="0"/>
              <a:pPr/>
              <a:t>01/03/2011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EC2267BC-5BD6-472A-8027-525A0E1CBCD6}" type="slidenum">
              <a:rPr lang="es-ES" smtClean="0"/>
              <a:pPr/>
              <a:t>‹#›</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Date Placeholder 4"/>
          <p:cNvSpPr>
            <a:spLocks noGrp="1"/>
          </p:cNvSpPr>
          <p:nvPr>
            <p:ph type="dt" sz="half" idx="10"/>
          </p:nvPr>
        </p:nvSpPr>
        <p:spPr/>
        <p:txBody>
          <a:bodyPr/>
          <a:lstStyle/>
          <a:p>
            <a:fld id="{551C553D-1C30-4458-A638-31C63911C1CF}" type="datetimeFigureOut">
              <a:rPr lang="es-ES" smtClean="0"/>
              <a:pPr/>
              <a:t>01/03/2011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C2267BC-5BD6-472A-8027-525A0E1CBCD6}" type="slidenum">
              <a:rPr lang="es-ES" smtClean="0"/>
              <a:pPr/>
              <a:t>‹#›</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s-E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7" name="Date Placeholder 6"/>
          <p:cNvSpPr>
            <a:spLocks noGrp="1"/>
          </p:cNvSpPr>
          <p:nvPr>
            <p:ph type="dt" sz="half" idx="10"/>
          </p:nvPr>
        </p:nvSpPr>
        <p:spPr/>
        <p:txBody>
          <a:bodyPr/>
          <a:lstStyle/>
          <a:p>
            <a:fld id="{551C553D-1C30-4458-A638-31C63911C1CF}" type="datetimeFigureOut">
              <a:rPr lang="es-ES" smtClean="0"/>
              <a:pPr/>
              <a:t>01/03/2011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EC2267BC-5BD6-472A-8027-525A0E1CBCD6}" type="slidenum">
              <a:rPr lang="es-ES" smtClean="0"/>
              <a:pPr/>
              <a:t>‹#›</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s-ES"/>
          </a:p>
        </p:txBody>
      </p:sp>
      <p:sp>
        <p:nvSpPr>
          <p:cNvPr id="3" name="Date Placeholder 2"/>
          <p:cNvSpPr>
            <a:spLocks noGrp="1"/>
          </p:cNvSpPr>
          <p:nvPr>
            <p:ph type="dt" sz="half" idx="10"/>
          </p:nvPr>
        </p:nvSpPr>
        <p:spPr/>
        <p:txBody>
          <a:bodyPr/>
          <a:lstStyle/>
          <a:p>
            <a:fld id="{551C553D-1C30-4458-A638-31C63911C1CF}" type="datetimeFigureOut">
              <a:rPr lang="es-ES" smtClean="0"/>
              <a:pPr/>
              <a:t>01/03/2011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EC2267BC-5BD6-472A-8027-525A0E1CBCD6}" type="slidenum">
              <a:rPr lang="es-ES" smtClean="0"/>
              <a:pPr/>
              <a:t>‹#›</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1C553D-1C30-4458-A638-31C63911C1CF}" type="datetimeFigureOut">
              <a:rPr lang="es-ES" smtClean="0"/>
              <a:pPr/>
              <a:t>01/03/2011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EC2267BC-5BD6-472A-8027-525A0E1CBCD6}" type="slidenum">
              <a:rPr lang="es-ES" smtClean="0"/>
              <a:pPr/>
              <a:t>‹#›</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s-E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1C553D-1C30-4458-A638-31C63911C1CF}" type="datetimeFigureOut">
              <a:rPr lang="es-ES" smtClean="0"/>
              <a:pPr/>
              <a:t>01/03/2011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C2267BC-5BD6-472A-8027-525A0E1CBCD6}" type="slidenum">
              <a:rPr lang="es-ES" smtClean="0"/>
              <a:pPr/>
              <a:t>‹#›</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s-E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1C553D-1C30-4458-A638-31C63911C1CF}" type="datetimeFigureOut">
              <a:rPr lang="es-ES" smtClean="0"/>
              <a:pPr/>
              <a:t>01/03/2011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EC2267BC-5BD6-472A-8027-525A0E1CBCD6}" type="slidenum">
              <a:rPr lang="es-ES" smtClean="0"/>
              <a:pPr/>
              <a:t>‹#›</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s-E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s-E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1C553D-1C30-4458-A638-31C63911C1CF}" type="datetimeFigureOut">
              <a:rPr lang="es-ES" smtClean="0"/>
              <a:pPr/>
              <a:t>01/03/2011</a:t>
            </a:fld>
            <a:endParaRPr lang="es-E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2267BC-5BD6-472A-8027-525A0E1CBCD6}" type="slidenum">
              <a:rPr lang="es-ES" smtClean="0"/>
              <a:pPr/>
              <a:t>‹#›</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127.0.0.1:4664/cache?event_id=757737&amp;schema_id=1&amp;s=5X0vID10lu_E6yrIkWkNd4Wz2H8&amp;q=hancock" TargetMode="External"/><Relationship Id="rId2" Type="http://schemas.openxmlformats.org/officeDocument/2006/relationships/hyperlink" Target="http://standards.ieee.org/guides/opman/sect6.html" TargetMode="External"/><Relationship Id="rId1" Type="http://schemas.openxmlformats.org/officeDocument/2006/relationships/slideLayout" Target="../slideLayouts/slideLayout2.xml"/><Relationship Id="rId4" Type="http://schemas.openxmlformats.org/officeDocument/2006/relationships/hyperlink" Target="http://standards.ieee.org/board/pat/faq.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 5"/>
          <p:cNvSpPr>
            <a:spLocks noGrp="1"/>
          </p:cNvSpPr>
          <p:nvPr>
            <p:ph type="sldNum" sz="quarter" idx="12"/>
          </p:nvPr>
        </p:nvSpPr>
        <p:spPr bwMode="auto">
          <a:xfrm>
            <a:off x="6553200" y="6400800"/>
            <a:ext cx="2133600" cy="365125"/>
          </a:xfrm>
          <a:noFill/>
          <a:ln>
            <a:miter lim="800000"/>
            <a:headEnd/>
            <a:tailEnd/>
          </a:ln>
        </p:spPr>
        <p:txBody>
          <a:bodyPr/>
          <a:lstStyle/>
          <a:p>
            <a:r>
              <a:rPr lang="en-US" altLang="ja-JP">
                <a:solidFill>
                  <a:schemeClr val="tx1"/>
                </a:solidFill>
                <a:latin typeface="Times" charset="0"/>
              </a:rPr>
              <a:t>1</a:t>
            </a:r>
          </a:p>
        </p:txBody>
      </p:sp>
      <p:sp>
        <p:nvSpPr>
          <p:cNvPr id="13315" name="Rectangle 36"/>
          <p:cNvSpPr txBox="1">
            <a:spLocks noChangeArrowheads="1"/>
          </p:cNvSpPr>
          <p:nvPr/>
        </p:nvSpPr>
        <p:spPr bwMode="auto">
          <a:xfrm>
            <a:off x="468313" y="304800"/>
            <a:ext cx="8399462" cy="6172200"/>
          </a:xfrm>
          <a:prstGeom prst="rect">
            <a:avLst/>
          </a:prstGeom>
          <a:solidFill>
            <a:srgbClr val="66CCFF"/>
          </a:solidFill>
          <a:ln w="9525">
            <a:noFill/>
            <a:miter lim="800000"/>
            <a:headEnd/>
            <a:tailEnd/>
          </a:ln>
        </p:spPr>
        <p:txBody>
          <a:bodyPr/>
          <a:lstStyle/>
          <a:p>
            <a:pPr>
              <a:lnSpc>
                <a:spcPct val="80000"/>
              </a:lnSpc>
              <a:spcBef>
                <a:spcPct val="20000"/>
              </a:spcBef>
              <a:buClr>
                <a:srgbClr val="FAFD00"/>
              </a:buClr>
            </a:pPr>
            <a:r>
              <a:rPr lang="en-US" sz="3200" b="1" dirty="0">
                <a:latin typeface="Calibri" pitchFamily="34" charset="0"/>
                <a:cs typeface="Times New Roman" pitchFamily="18" charset="0"/>
              </a:rPr>
              <a:t>IEEE 802.21 MEDIA INDEPENDENT HANDOVER </a:t>
            </a:r>
          </a:p>
          <a:p>
            <a:pPr>
              <a:lnSpc>
                <a:spcPct val="80000"/>
              </a:lnSpc>
              <a:spcBef>
                <a:spcPct val="20000"/>
              </a:spcBef>
              <a:buClr>
                <a:srgbClr val="FAFD00"/>
              </a:buClr>
            </a:pPr>
            <a:r>
              <a:rPr lang="en-US" sz="3200" dirty="0">
                <a:latin typeface="Calibri" pitchFamily="34" charset="0"/>
                <a:cs typeface="Times New Roman" pitchFamily="18" charset="0"/>
              </a:rPr>
              <a:t>DCN</a:t>
            </a:r>
            <a:r>
              <a:rPr lang="en-US" sz="3200" dirty="0" smtClean="0">
                <a:latin typeface="Calibri" pitchFamily="34" charset="0"/>
                <a:cs typeface="Times New Roman" pitchFamily="18" charset="0"/>
              </a:rPr>
              <a:t>: </a:t>
            </a:r>
            <a:r>
              <a:rPr lang="en-US" sz="3200" b="1" dirty="0" smtClean="0"/>
              <a:t>21-11-0022-00-0sec</a:t>
            </a:r>
            <a:endParaRPr lang="en-US" sz="3200" dirty="0">
              <a:latin typeface="Calibri" pitchFamily="34" charset="0"/>
              <a:cs typeface="Times New Roman" pitchFamily="18" charset="0"/>
            </a:endParaRPr>
          </a:p>
          <a:p>
            <a:pPr>
              <a:lnSpc>
                <a:spcPct val="80000"/>
              </a:lnSpc>
              <a:spcBef>
                <a:spcPct val="20000"/>
              </a:spcBef>
              <a:buClr>
                <a:srgbClr val="FAFD00"/>
              </a:buClr>
            </a:pPr>
            <a:r>
              <a:rPr lang="en-US" sz="3200" dirty="0">
                <a:latin typeface="Calibri" pitchFamily="34" charset="0"/>
                <a:cs typeface="Times New Roman" pitchFamily="18" charset="0"/>
              </a:rPr>
              <a:t>Title: </a:t>
            </a:r>
            <a:r>
              <a:rPr lang="en-US" sz="3200" dirty="0" smtClean="0">
                <a:latin typeface="Calibri" pitchFamily="34" charset="0"/>
                <a:cs typeface="Times New Roman" pitchFamily="18" charset="0"/>
              </a:rPr>
              <a:t>Message Flow</a:t>
            </a:r>
            <a:endParaRPr lang="en-US" sz="3200" dirty="0">
              <a:latin typeface="Calibri" pitchFamily="34" charset="0"/>
              <a:cs typeface="Times New Roman" pitchFamily="18" charset="0"/>
            </a:endParaRPr>
          </a:p>
          <a:p>
            <a:pPr>
              <a:lnSpc>
                <a:spcPct val="80000"/>
              </a:lnSpc>
              <a:spcBef>
                <a:spcPct val="20000"/>
              </a:spcBef>
              <a:buClr>
                <a:srgbClr val="FAFD00"/>
              </a:buClr>
            </a:pPr>
            <a:r>
              <a:rPr lang="en-US" sz="3200" dirty="0">
                <a:latin typeface="Calibri" pitchFamily="34" charset="0"/>
                <a:cs typeface="Times New Roman" pitchFamily="18" charset="0"/>
              </a:rPr>
              <a:t>Date Submitted: </a:t>
            </a:r>
            <a:r>
              <a:rPr lang="en-US" sz="3200" dirty="0" smtClean="0">
                <a:latin typeface="Calibri" pitchFamily="34" charset="0"/>
                <a:cs typeface="Times New Roman" pitchFamily="18" charset="0"/>
              </a:rPr>
              <a:t>March 1</a:t>
            </a:r>
            <a:r>
              <a:rPr lang="en-US" sz="3200" dirty="0">
                <a:latin typeface="Calibri" pitchFamily="34" charset="0"/>
                <a:cs typeface="Times New Roman" pitchFamily="18" charset="0"/>
              </a:rPr>
              <a:t>, </a:t>
            </a:r>
            <a:r>
              <a:rPr lang="en-US" sz="3200" dirty="0" smtClean="0">
                <a:latin typeface="Calibri" pitchFamily="34" charset="0"/>
                <a:cs typeface="Times New Roman" pitchFamily="18" charset="0"/>
              </a:rPr>
              <a:t>2011</a:t>
            </a:r>
            <a:endParaRPr lang="en-US" sz="3200" dirty="0">
              <a:latin typeface="Calibri" pitchFamily="34" charset="0"/>
              <a:cs typeface="Times New Roman" pitchFamily="18" charset="0"/>
            </a:endParaRPr>
          </a:p>
          <a:p>
            <a:pPr>
              <a:lnSpc>
                <a:spcPct val="80000"/>
              </a:lnSpc>
              <a:spcBef>
                <a:spcPct val="20000"/>
              </a:spcBef>
              <a:buClr>
                <a:srgbClr val="FAFD00"/>
              </a:buClr>
            </a:pPr>
            <a:r>
              <a:rPr lang="en-US" sz="3200" dirty="0" smtClean="0">
                <a:latin typeface="Calibri" pitchFamily="34" charset="0"/>
                <a:cs typeface="Times New Roman" pitchFamily="18" charset="0"/>
              </a:rPr>
              <a:t>Authors </a:t>
            </a:r>
            <a:r>
              <a:rPr lang="en-US" sz="3200" dirty="0">
                <a:latin typeface="Calibri" pitchFamily="34" charset="0"/>
                <a:cs typeface="Times New Roman" pitchFamily="18" charset="0"/>
              </a:rPr>
              <a:t>or Source(s): Fernando </a:t>
            </a:r>
            <a:r>
              <a:rPr lang="en-US" sz="3200" dirty="0" smtClean="0">
                <a:latin typeface="Calibri" pitchFamily="34" charset="0"/>
                <a:cs typeface="Times New Roman" pitchFamily="18" charset="0"/>
              </a:rPr>
              <a:t>Bernal-Hidalgo, </a:t>
            </a:r>
            <a:r>
              <a:rPr lang="en-US" sz="3200" dirty="0">
                <a:latin typeface="Calibri" pitchFamily="34" charset="0"/>
                <a:cs typeface="Times New Roman" pitchFamily="18" charset="0"/>
              </a:rPr>
              <a:t>Rafa Marín-López</a:t>
            </a:r>
          </a:p>
          <a:p>
            <a:pPr>
              <a:lnSpc>
                <a:spcPct val="80000"/>
              </a:lnSpc>
              <a:spcBef>
                <a:spcPct val="20000"/>
              </a:spcBef>
              <a:buFont typeface="Arial" pitchFamily="34" charset="0"/>
              <a:buNone/>
            </a:pPr>
            <a:r>
              <a:rPr lang="en-US" sz="3200" dirty="0">
                <a:latin typeface="Calibri" pitchFamily="34" charset="0"/>
                <a:cs typeface="Times New Roman" pitchFamily="18" charset="0"/>
              </a:rPr>
              <a:t>Abstract: </a:t>
            </a:r>
          </a:p>
          <a:p>
            <a:pPr>
              <a:lnSpc>
                <a:spcPct val="80000"/>
              </a:lnSpc>
              <a:spcBef>
                <a:spcPct val="20000"/>
              </a:spcBef>
            </a:pPr>
            <a:r>
              <a:rPr lang="en-US" sz="3200" dirty="0" smtClean="0">
                <a:latin typeface="Calibri" pitchFamily="34" charset="0"/>
                <a:cs typeface="Times New Roman" pitchFamily="18" charset="0"/>
              </a:rPr>
              <a:t>Message flows. </a:t>
            </a:r>
            <a:endParaRPr lang="en-US" sz="3200" dirty="0">
              <a:latin typeface="Calibri" pitchFamily="34" charset="0"/>
              <a:cs typeface="Times New Roman" pitchFamily="18" charset="0"/>
            </a:endParaRPr>
          </a:p>
          <a:p>
            <a:pPr>
              <a:lnSpc>
                <a:spcPct val="80000"/>
              </a:lnSpc>
              <a:spcBef>
                <a:spcPct val="20000"/>
              </a:spcBef>
              <a:buFont typeface="Arial" pitchFamily="34" charset="0"/>
              <a:buNone/>
            </a:pP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4818" name="直線コネクタ 7"/>
          <p:cNvCxnSpPr>
            <a:cxnSpLocks noChangeShapeType="1"/>
          </p:cNvCxnSpPr>
          <p:nvPr/>
        </p:nvCxnSpPr>
        <p:spPr bwMode="auto">
          <a:xfrm>
            <a:off x="468313" y="1206500"/>
            <a:ext cx="0" cy="5535613"/>
          </a:xfrm>
          <a:prstGeom prst="line">
            <a:avLst/>
          </a:prstGeom>
          <a:noFill/>
          <a:ln w="9525">
            <a:solidFill>
              <a:schemeClr val="tx1"/>
            </a:solidFill>
            <a:round/>
            <a:headEnd/>
            <a:tailEnd/>
          </a:ln>
        </p:spPr>
      </p:cxnSp>
      <p:cxnSp>
        <p:nvCxnSpPr>
          <p:cNvPr id="34819" name="直線コネクタ 7"/>
          <p:cNvCxnSpPr>
            <a:cxnSpLocks noChangeShapeType="1"/>
          </p:cNvCxnSpPr>
          <p:nvPr/>
        </p:nvCxnSpPr>
        <p:spPr bwMode="auto">
          <a:xfrm>
            <a:off x="1116013" y="1206500"/>
            <a:ext cx="0" cy="5535613"/>
          </a:xfrm>
          <a:prstGeom prst="line">
            <a:avLst/>
          </a:prstGeom>
          <a:noFill/>
          <a:ln w="9525">
            <a:solidFill>
              <a:schemeClr val="tx1"/>
            </a:solidFill>
            <a:round/>
            <a:headEnd/>
            <a:tailEnd/>
          </a:ln>
        </p:spPr>
      </p:cxnSp>
      <p:cxnSp>
        <p:nvCxnSpPr>
          <p:cNvPr id="34820" name="直線コネクタ 7"/>
          <p:cNvCxnSpPr>
            <a:cxnSpLocks noChangeShapeType="1"/>
          </p:cNvCxnSpPr>
          <p:nvPr/>
        </p:nvCxnSpPr>
        <p:spPr bwMode="auto">
          <a:xfrm>
            <a:off x="1835150" y="1206500"/>
            <a:ext cx="0" cy="5535613"/>
          </a:xfrm>
          <a:prstGeom prst="line">
            <a:avLst/>
          </a:prstGeom>
          <a:noFill/>
          <a:ln w="9525">
            <a:solidFill>
              <a:schemeClr val="tx1"/>
            </a:solidFill>
            <a:round/>
            <a:headEnd/>
            <a:tailEnd/>
          </a:ln>
        </p:spPr>
      </p:cxnSp>
      <p:cxnSp>
        <p:nvCxnSpPr>
          <p:cNvPr id="34821" name="直線コネクタ 7"/>
          <p:cNvCxnSpPr>
            <a:cxnSpLocks noChangeShapeType="1"/>
          </p:cNvCxnSpPr>
          <p:nvPr/>
        </p:nvCxnSpPr>
        <p:spPr bwMode="auto">
          <a:xfrm>
            <a:off x="3059113" y="1279525"/>
            <a:ext cx="0" cy="5462588"/>
          </a:xfrm>
          <a:prstGeom prst="line">
            <a:avLst/>
          </a:prstGeom>
          <a:noFill/>
          <a:ln w="9525">
            <a:solidFill>
              <a:schemeClr val="tx1"/>
            </a:solidFill>
            <a:round/>
            <a:headEnd/>
            <a:tailEnd/>
          </a:ln>
        </p:spPr>
      </p:cxnSp>
      <p:cxnSp>
        <p:nvCxnSpPr>
          <p:cNvPr id="34822" name="直線コネクタ 7"/>
          <p:cNvCxnSpPr>
            <a:cxnSpLocks noChangeShapeType="1"/>
          </p:cNvCxnSpPr>
          <p:nvPr/>
        </p:nvCxnSpPr>
        <p:spPr bwMode="auto">
          <a:xfrm>
            <a:off x="4211638" y="1279525"/>
            <a:ext cx="0" cy="5462588"/>
          </a:xfrm>
          <a:prstGeom prst="line">
            <a:avLst/>
          </a:prstGeom>
          <a:noFill/>
          <a:ln w="9525">
            <a:solidFill>
              <a:schemeClr val="tx1"/>
            </a:solidFill>
            <a:round/>
            <a:headEnd/>
            <a:tailEnd/>
          </a:ln>
        </p:spPr>
      </p:cxnSp>
      <p:cxnSp>
        <p:nvCxnSpPr>
          <p:cNvPr id="34823" name="直線コネクタ 7"/>
          <p:cNvCxnSpPr>
            <a:cxnSpLocks noChangeShapeType="1"/>
          </p:cNvCxnSpPr>
          <p:nvPr/>
        </p:nvCxnSpPr>
        <p:spPr bwMode="auto">
          <a:xfrm>
            <a:off x="5292725" y="1279525"/>
            <a:ext cx="0" cy="5462588"/>
          </a:xfrm>
          <a:prstGeom prst="line">
            <a:avLst/>
          </a:prstGeom>
          <a:noFill/>
          <a:ln w="9525">
            <a:solidFill>
              <a:schemeClr val="tx1"/>
            </a:solidFill>
            <a:round/>
            <a:headEnd/>
            <a:tailEnd/>
          </a:ln>
        </p:spPr>
      </p:cxnSp>
      <p:cxnSp>
        <p:nvCxnSpPr>
          <p:cNvPr id="34824" name="直線コネクタ 7"/>
          <p:cNvCxnSpPr>
            <a:cxnSpLocks noChangeShapeType="1"/>
          </p:cNvCxnSpPr>
          <p:nvPr/>
        </p:nvCxnSpPr>
        <p:spPr bwMode="auto">
          <a:xfrm>
            <a:off x="6227763" y="1350963"/>
            <a:ext cx="0" cy="5391150"/>
          </a:xfrm>
          <a:prstGeom prst="line">
            <a:avLst/>
          </a:prstGeom>
          <a:noFill/>
          <a:ln w="9525">
            <a:solidFill>
              <a:schemeClr val="tx1"/>
            </a:solidFill>
            <a:round/>
            <a:headEnd/>
            <a:tailEnd/>
          </a:ln>
        </p:spPr>
      </p:cxnSp>
      <p:cxnSp>
        <p:nvCxnSpPr>
          <p:cNvPr id="9" name="直線コネクタ 11"/>
          <p:cNvCxnSpPr/>
          <p:nvPr/>
        </p:nvCxnSpPr>
        <p:spPr>
          <a:xfrm rot="5400000">
            <a:off x="4356100" y="4005263"/>
            <a:ext cx="53276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826" name="Rectangle 12"/>
          <p:cNvSpPr>
            <a:spLocks/>
          </p:cNvSpPr>
          <p:nvPr/>
        </p:nvSpPr>
        <p:spPr bwMode="auto">
          <a:xfrm>
            <a:off x="200025" y="-52388"/>
            <a:ext cx="8229600" cy="766763"/>
          </a:xfrm>
          <a:prstGeom prst="rect">
            <a:avLst/>
          </a:prstGeom>
          <a:noFill/>
          <a:ln w="9525">
            <a:noFill/>
            <a:miter lim="800000"/>
            <a:headEnd/>
            <a:tailEnd/>
          </a:ln>
        </p:spPr>
        <p:txBody>
          <a:bodyPr anchor="ctr"/>
          <a:lstStyle/>
          <a:p>
            <a:pPr algn="ctr" eaLnBrk="0" hangingPunct="0"/>
            <a:r>
              <a:rPr lang="es-ES" dirty="0" err="1" smtClean="0">
                <a:latin typeface="Calibri" pitchFamily="34" charset="0"/>
              </a:rPr>
              <a:t>Optimized</a:t>
            </a:r>
            <a:r>
              <a:rPr lang="es-ES" dirty="0" smtClean="0">
                <a:latin typeface="Calibri" pitchFamily="34" charset="0"/>
              </a:rPr>
              <a:t> </a:t>
            </a:r>
            <a:r>
              <a:rPr lang="es-ES" dirty="0" err="1">
                <a:latin typeface="Calibri" pitchFamily="34" charset="0"/>
              </a:rPr>
              <a:t>Proactive</a:t>
            </a:r>
            <a:r>
              <a:rPr lang="es-ES" dirty="0">
                <a:latin typeface="Calibri" pitchFamily="34" charset="0"/>
              </a:rPr>
              <a:t> PULL Key </a:t>
            </a:r>
            <a:r>
              <a:rPr lang="es-ES" dirty="0" err="1" smtClean="0">
                <a:latin typeface="Calibri" pitchFamily="34" charset="0"/>
              </a:rPr>
              <a:t>Distribution</a:t>
            </a:r>
            <a:endParaRPr lang="es-ES" dirty="0">
              <a:latin typeface="Calibri" pitchFamily="34" charset="0"/>
            </a:endParaRPr>
          </a:p>
        </p:txBody>
      </p:sp>
      <p:sp>
        <p:nvSpPr>
          <p:cNvPr id="13" name="正方形/長方形 2"/>
          <p:cNvSpPr/>
          <p:nvPr/>
        </p:nvSpPr>
        <p:spPr>
          <a:xfrm>
            <a:off x="2484438" y="919163"/>
            <a:ext cx="1143000" cy="642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Serving</a:t>
            </a:r>
          </a:p>
          <a:p>
            <a:pPr algn="ctr" fontAlgn="auto">
              <a:spcBef>
                <a:spcPts val="0"/>
              </a:spcBef>
              <a:spcAft>
                <a:spcPts val="0"/>
              </a:spcAft>
              <a:defRPr/>
            </a:pPr>
            <a:r>
              <a:rPr lang="en-US" altLang="ja-JP" sz="1400" dirty="0" err="1">
                <a:solidFill>
                  <a:schemeClr val="tx1"/>
                </a:solidFill>
              </a:rPr>
              <a:t>PoA</a:t>
            </a:r>
            <a:endParaRPr lang="ja-JP" altLang="en-US" sz="1400">
              <a:solidFill>
                <a:schemeClr val="tx1"/>
              </a:solidFill>
            </a:endParaRPr>
          </a:p>
        </p:txBody>
      </p:sp>
      <p:sp>
        <p:nvSpPr>
          <p:cNvPr id="14" name="正方形/長方形 3"/>
          <p:cNvSpPr/>
          <p:nvPr/>
        </p:nvSpPr>
        <p:spPr>
          <a:xfrm>
            <a:off x="3708400" y="919163"/>
            <a:ext cx="1071563" cy="642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Target</a:t>
            </a:r>
          </a:p>
          <a:p>
            <a:pPr algn="ctr" fontAlgn="auto">
              <a:spcBef>
                <a:spcPts val="0"/>
              </a:spcBef>
              <a:spcAft>
                <a:spcPts val="0"/>
              </a:spcAft>
              <a:defRPr/>
            </a:pPr>
            <a:r>
              <a:rPr lang="en-US" altLang="ja-JP" sz="1400" dirty="0" err="1">
                <a:solidFill>
                  <a:schemeClr val="tx1"/>
                </a:solidFill>
              </a:rPr>
              <a:t>PoA</a:t>
            </a:r>
            <a:endParaRPr lang="ja-JP" altLang="en-US" sz="1400">
              <a:solidFill>
                <a:schemeClr val="tx1"/>
              </a:solidFill>
            </a:endParaRPr>
          </a:p>
        </p:txBody>
      </p:sp>
      <p:sp>
        <p:nvSpPr>
          <p:cNvPr id="34829" name="Rectangle 19"/>
          <p:cNvSpPr>
            <a:spLocks noChangeArrowheads="1"/>
          </p:cNvSpPr>
          <p:nvPr/>
        </p:nvSpPr>
        <p:spPr bwMode="auto">
          <a:xfrm>
            <a:off x="107950" y="711200"/>
            <a:ext cx="2214563" cy="860425"/>
          </a:xfrm>
          <a:prstGeom prst="rect">
            <a:avLst/>
          </a:prstGeom>
          <a:solidFill>
            <a:srgbClr val="FFFFFF"/>
          </a:solidFill>
          <a:ln w="25560">
            <a:solidFill>
              <a:srgbClr val="000000"/>
            </a:solidFill>
            <a:round/>
            <a:headEnd/>
            <a:tailEnd/>
          </a:ln>
        </p:spPr>
        <p:txBody>
          <a:bodyPr wrap="none" anchor="ctr"/>
          <a:lstStyle/>
          <a:p>
            <a:endParaRPr lang="en-US">
              <a:latin typeface="Calibri" pitchFamily="34" charset="0"/>
            </a:endParaRPr>
          </a:p>
        </p:txBody>
      </p:sp>
      <p:sp>
        <p:nvSpPr>
          <p:cNvPr id="34830" name="Rectangle 20"/>
          <p:cNvSpPr>
            <a:spLocks noChangeArrowheads="1"/>
          </p:cNvSpPr>
          <p:nvPr/>
        </p:nvSpPr>
        <p:spPr bwMode="auto">
          <a:xfrm>
            <a:off x="179388" y="1062038"/>
            <a:ext cx="577850" cy="433387"/>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200">
                <a:solidFill>
                  <a:srgbClr val="000000"/>
                </a:solidFill>
                <a:latin typeface="Calibri" pitchFamily="34" charset="0"/>
              </a:rPr>
              <a:t>MIH User</a:t>
            </a:r>
          </a:p>
        </p:txBody>
      </p:sp>
      <p:sp>
        <p:nvSpPr>
          <p:cNvPr id="34831" name="Rectangle 21"/>
          <p:cNvSpPr>
            <a:spLocks noChangeArrowheads="1"/>
          </p:cNvSpPr>
          <p:nvPr/>
        </p:nvSpPr>
        <p:spPr bwMode="auto">
          <a:xfrm>
            <a:off x="822325" y="1066800"/>
            <a:ext cx="65405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MIHF</a:t>
            </a:r>
          </a:p>
        </p:txBody>
      </p:sp>
      <p:sp>
        <p:nvSpPr>
          <p:cNvPr id="34832" name="Rectangle 22"/>
          <p:cNvSpPr>
            <a:spLocks noChangeArrowheads="1"/>
          </p:cNvSpPr>
          <p:nvPr/>
        </p:nvSpPr>
        <p:spPr bwMode="auto">
          <a:xfrm>
            <a:off x="896938" y="693738"/>
            <a:ext cx="723900" cy="368300"/>
          </a:xfrm>
          <a:prstGeom prst="rect">
            <a:avLst/>
          </a:prstGeom>
          <a:noFill/>
          <a:ln w="9525">
            <a:noFill/>
            <a:round/>
            <a:headEnd/>
            <a:tailEnd/>
          </a:ln>
        </p:spPr>
        <p:txBody>
          <a:bodyPr lIns="90000" tIns="51803" rIns="90000" bIns="45000"/>
          <a:lstStyle/>
          <a:p>
            <a:pPr>
              <a:lnSpc>
                <a:spcPct val="98000"/>
              </a:lnSpc>
              <a:buClr>
                <a:srgbClr val="000000"/>
              </a:buClr>
              <a:buSzPct val="100000"/>
              <a:buFont typeface="Times New Roman" pitchFamily="18" charset="0"/>
              <a:buNone/>
            </a:pPr>
            <a:r>
              <a:rPr lang="es-ES">
                <a:solidFill>
                  <a:srgbClr val="000000"/>
                </a:solidFill>
                <a:latin typeface="Calibri" pitchFamily="34" charset="0"/>
              </a:rPr>
              <a:t>MN</a:t>
            </a:r>
          </a:p>
        </p:txBody>
      </p:sp>
      <p:sp>
        <p:nvSpPr>
          <p:cNvPr id="34833" name="Rectangle 23"/>
          <p:cNvSpPr>
            <a:spLocks noChangeArrowheads="1"/>
          </p:cNvSpPr>
          <p:nvPr/>
        </p:nvSpPr>
        <p:spPr bwMode="auto">
          <a:xfrm>
            <a:off x="1493838" y="1062038"/>
            <a:ext cx="77470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MAC</a:t>
            </a:r>
          </a:p>
        </p:txBody>
      </p:sp>
      <p:sp>
        <p:nvSpPr>
          <p:cNvPr id="34834" name="Rectangle 24"/>
          <p:cNvSpPr>
            <a:spLocks noChangeArrowheads="1"/>
          </p:cNvSpPr>
          <p:nvPr/>
        </p:nvSpPr>
        <p:spPr bwMode="auto">
          <a:xfrm>
            <a:off x="4860925" y="857250"/>
            <a:ext cx="2519363" cy="854075"/>
          </a:xfrm>
          <a:prstGeom prst="rect">
            <a:avLst/>
          </a:prstGeom>
          <a:solidFill>
            <a:srgbClr val="FFFFFF"/>
          </a:solidFill>
          <a:ln w="25560">
            <a:solidFill>
              <a:srgbClr val="000000"/>
            </a:solidFill>
            <a:round/>
            <a:headEnd/>
            <a:tailEnd/>
          </a:ln>
        </p:spPr>
        <p:txBody>
          <a:bodyPr wrap="none" anchor="ctr"/>
          <a:lstStyle/>
          <a:p>
            <a:endParaRPr lang="en-US">
              <a:latin typeface="Calibri" pitchFamily="34" charset="0"/>
            </a:endParaRPr>
          </a:p>
        </p:txBody>
      </p:sp>
      <p:sp>
        <p:nvSpPr>
          <p:cNvPr id="34835" name="Rectangle 25"/>
          <p:cNvSpPr>
            <a:spLocks noChangeArrowheads="1"/>
          </p:cNvSpPr>
          <p:nvPr/>
        </p:nvSpPr>
        <p:spPr bwMode="auto">
          <a:xfrm>
            <a:off x="4932363" y="1196975"/>
            <a:ext cx="719137" cy="3651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600">
                <a:solidFill>
                  <a:srgbClr val="000000"/>
                </a:solidFill>
                <a:latin typeface="Calibri" pitchFamily="34" charset="0"/>
              </a:rPr>
              <a:t>MIHF</a:t>
            </a:r>
          </a:p>
        </p:txBody>
      </p:sp>
      <p:sp>
        <p:nvSpPr>
          <p:cNvPr id="34836" name="Rectangle 34"/>
          <p:cNvSpPr>
            <a:spLocks noChangeArrowheads="1"/>
          </p:cNvSpPr>
          <p:nvPr/>
        </p:nvSpPr>
        <p:spPr bwMode="auto">
          <a:xfrm>
            <a:off x="5867400" y="1196975"/>
            <a:ext cx="64770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200">
                <a:solidFill>
                  <a:srgbClr val="000000"/>
                </a:solidFill>
                <a:latin typeface="Calibri" pitchFamily="34" charset="0"/>
              </a:rPr>
              <a:t>MIH User</a:t>
            </a:r>
          </a:p>
        </p:txBody>
      </p:sp>
      <p:sp>
        <p:nvSpPr>
          <p:cNvPr id="23" name="正方形/長方形 5"/>
          <p:cNvSpPr/>
          <p:nvPr/>
        </p:nvSpPr>
        <p:spPr>
          <a:xfrm>
            <a:off x="6731000" y="1233488"/>
            <a:ext cx="576263" cy="388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AAA</a:t>
            </a:r>
            <a:endParaRPr lang="ja-JP" altLang="en-US" sz="1400">
              <a:solidFill>
                <a:schemeClr val="tx1"/>
              </a:solidFill>
            </a:endParaRPr>
          </a:p>
        </p:txBody>
      </p:sp>
      <p:sp>
        <p:nvSpPr>
          <p:cNvPr id="34838" name="Line 40"/>
          <p:cNvSpPr>
            <a:spLocks noChangeShapeType="1"/>
          </p:cNvSpPr>
          <p:nvPr/>
        </p:nvSpPr>
        <p:spPr bwMode="auto">
          <a:xfrm flipV="1">
            <a:off x="1116013" y="2786063"/>
            <a:ext cx="4176712" cy="1587"/>
          </a:xfrm>
          <a:prstGeom prst="line">
            <a:avLst/>
          </a:prstGeom>
          <a:noFill/>
          <a:ln w="9525">
            <a:solidFill>
              <a:schemeClr val="tx1"/>
            </a:solidFill>
            <a:round/>
            <a:headEnd/>
            <a:tailEnd type="triangle" w="med" len="med"/>
          </a:ln>
        </p:spPr>
        <p:txBody>
          <a:bodyPr/>
          <a:lstStyle/>
          <a:p>
            <a:endParaRPr lang="es-ES"/>
          </a:p>
        </p:txBody>
      </p:sp>
      <p:sp>
        <p:nvSpPr>
          <p:cNvPr id="34839" name="Line 41"/>
          <p:cNvSpPr>
            <a:spLocks noChangeShapeType="1"/>
          </p:cNvSpPr>
          <p:nvPr/>
        </p:nvSpPr>
        <p:spPr bwMode="auto">
          <a:xfrm flipH="1">
            <a:off x="5292725" y="3214688"/>
            <a:ext cx="935038" cy="0"/>
          </a:xfrm>
          <a:prstGeom prst="line">
            <a:avLst/>
          </a:prstGeom>
          <a:noFill/>
          <a:ln w="9525">
            <a:solidFill>
              <a:schemeClr val="tx1"/>
            </a:solidFill>
            <a:round/>
            <a:headEnd type="triangle" w="med" len="med"/>
            <a:tailEnd/>
          </a:ln>
        </p:spPr>
        <p:txBody>
          <a:bodyPr/>
          <a:lstStyle/>
          <a:p>
            <a:endParaRPr lang="es-ES"/>
          </a:p>
        </p:txBody>
      </p:sp>
      <p:sp>
        <p:nvSpPr>
          <p:cNvPr id="34840" name="Line 50"/>
          <p:cNvSpPr>
            <a:spLocks noChangeShapeType="1"/>
          </p:cNvSpPr>
          <p:nvPr/>
        </p:nvSpPr>
        <p:spPr bwMode="auto">
          <a:xfrm>
            <a:off x="1143000" y="4929188"/>
            <a:ext cx="4143375" cy="0"/>
          </a:xfrm>
          <a:prstGeom prst="line">
            <a:avLst/>
          </a:prstGeom>
          <a:noFill/>
          <a:ln w="9525">
            <a:solidFill>
              <a:schemeClr val="tx1"/>
            </a:solidFill>
            <a:round/>
            <a:headEnd type="triangle" w="med" len="med"/>
            <a:tailEnd/>
          </a:ln>
        </p:spPr>
        <p:txBody>
          <a:bodyPr/>
          <a:lstStyle/>
          <a:p>
            <a:endParaRPr lang="es-ES"/>
          </a:p>
        </p:txBody>
      </p:sp>
      <p:sp>
        <p:nvSpPr>
          <p:cNvPr id="34841" name="Rectangle 15"/>
          <p:cNvSpPr>
            <a:spLocks noChangeArrowheads="1"/>
          </p:cNvSpPr>
          <p:nvPr/>
        </p:nvSpPr>
        <p:spPr bwMode="auto">
          <a:xfrm>
            <a:off x="214313" y="2476500"/>
            <a:ext cx="1981161"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dirty="0">
                <a:solidFill>
                  <a:srgbClr val="000000"/>
                </a:solidFill>
                <a:latin typeface="Calibri" pitchFamily="34" charset="0"/>
              </a:rPr>
              <a:t>3. </a:t>
            </a:r>
            <a:r>
              <a:rPr lang="en-US" sz="1400" b="1" dirty="0" err="1">
                <a:solidFill>
                  <a:srgbClr val="000000"/>
                </a:solidFill>
                <a:latin typeface="Calibri" pitchFamily="34" charset="0"/>
              </a:rPr>
              <a:t>MIH_LL_Auth</a:t>
            </a:r>
            <a:r>
              <a:rPr lang="en-US" sz="1400" b="1" dirty="0">
                <a:solidFill>
                  <a:srgbClr val="000000"/>
                </a:solidFill>
                <a:latin typeface="Calibri" pitchFamily="34" charset="0"/>
              </a:rPr>
              <a:t> </a:t>
            </a:r>
            <a:r>
              <a:rPr lang="en-US" sz="1400" b="1" dirty="0" smtClean="0">
                <a:solidFill>
                  <a:srgbClr val="000000"/>
                </a:solidFill>
                <a:latin typeface="Calibri" pitchFamily="34" charset="0"/>
              </a:rPr>
              <a:t>request</a:t>
            </a:r>
            <a:endParaRPr lang="en-GB" sz="1400" b="1" dirty="0">
              <a:solidFill>
                <a:srgbClr val="000000"/>
              </a:solidFill>
              <a:latin typeface="Calibri" pitchFamily="34" charset="0"/>
            </a:endParaRPr>
          </a:p>
        </p:txBody>
      </p:sp>
      <p:sp>
        <p:nvSpPr>
          <p:cNvPr id="34842" name="Rectangle 15"/>
          <p:cNvSpPr>
            <a:spLocks noChangeArrowheads="1"/>
          </p:cNvSpPr>
          <p:nvPr/>
        </p:nvSpPr>
        <p:spPr bwMode="auto">
          <a:xfrm>
            <a:off x="4716016" y="2852936"/>
            <a:ext cx="2165186"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dirty="0">
                <a:solidFill>
                  <a:srgbClr val="000000"/>
                </a:solidFill>
                <a:latin typeface="Calibri" pitchFamily="34" charset="0"/>
              </a:rPr>
              <a:t>4. </a:t>
            </a:r>
            <a:r>
              <a:rPr lang="en-US" sz="1400" b="1" dirty="0" err="1">
                <a:solidFill>
                  <a:srgbClr val="000000"/>
                </a:solidFill>
                <a:latin typeface="Calibri" pitchFamily="34" charset="0"/>
              </a:rPr>
              <a:t>MIH_LL_Auth</a:t>
            </a:r>
            <a:r>
              <a:rPr lang="en-GB" sz="1400" b="1" dirty="0" smtClean="0">
                <a:solidFill>
                  <a:srgbClr val="000000"/>
                </a:solidFill>
                <a:latin typeface="Calibri" pitchFamily="34" charset="0"/>
              </a:rPr>
              <a:t>.indication</a:t>
            </a:r>
            <a:endParaRPr lang="en-GB" sz="1400" b="1" dirty="0">
              <a:solidFill>
                <a:srgbClr val="000000"/>
              </a:solidFill>
              <a:latin typeface="Calibri" pitchFamily="34" charset="0"/>
            </a:endParaRPr>
          </a:p>
        </p:txBody>
      </p:sp>
      <p:sp>
        <p:nvSpPr>
          <p:cNvPr id="34843" name="Rectangle 15"/>
          <p:cNvSpPr>
            <a:spLocks noChangeArrowheads="1"/>
          </p:cNvSpPr>
          <p:nvPr/>
        </p:nvSpPr>
        <p:spPr bwMode="auto">
          <a:xfrm>
            <a:off x="2411760" y="4581128"/>
            <a:ext cx="2088947"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b="1" dirty="0">
                <a:solidFill>
                  <a:srgbClr val="000000"/>
                </a:solidFill>
                <a:latin typeface="Calibri" pitchFamily="34" charset="0"/>
              </a:rPr>
              <a:t>7. </a:t>
            </a:r>
            <a:r>
              <a:rPr lang="en-GB" sz="1400" b="1" dirty="0" err="1">
                <a:solidFill>
                  <a:srgbClr val="000000"/>
                </a:solidFill>
                <a:latin typeface="Calibri" pitchFamily="34" charset="0"/>
              </a:rPr>
              <a:t>MIH_LL_Auth</a:t>
            </a:r>
            <a:r>
              <a:rPr lang="en-GB" sz="1400" b="1" dirty="0">
                <a:solidFill>
                  <a:srgbClr val="000000"/>
                </a:solidFill>
                <a:latin typeface="Calibri" pitchFamily="34" charset="0"/>
              </a:rPr>
              <a:t> </a:t>
            </a:r>
            <a:r>
              <a:rPr lang="en-GB" sz="1400" b="1" dirty="0" smtClean="0">
                <a:solidFill>
                  <a:srgbClr val="000000"/>
                </a:solidFill>
                <a:latin typeface="Calibri" pitchFamily="34" charset="0"/>
              </a:rPr>
              <a:t>response</a:t>
            </a:r>
            <a:endParaRPr lang="en-GB" sz="1400" b="1" dirty="0">
              <a:solidFill>
                <a:srgbClr val="000000"/>
              </a:solidFill>
              <a:latin typeface="Calibri" pitchFamily="34" charset="0"/>
            </a:endParaRPr>
          </a:p>
        </p:txBody>
      </p:sp>
      <p:sp>
        <p:nvSpPr>
          <p:cNvPr id="34844" name="Rectangle 26"/>
          <p:cNvSpPr>
            <a:spLocks noChangeArrowheads="1"/>
          </p:cNvSpPr>
          <p:nvPr/>
        </p:nvSpPr>
        <p:spPr bwMode="auto">
          <a:xfrm>
            <a:off x="5364163" y="765175"/>
            <a:ext cx="1657350" cy="368300"/>
          </a:xfrm>
          <a:prstGeom prst="rect">
            <a:avLst/>
          </a:prstGeom>
          <a:noFill/>
          <a:ln w="9525">
            <a:noFill/>
            <a:round/>
            <a:headEnd/>
            <a:tailEnd/>
          </a:ln>
        </p:spPr>
        <p:txBody>
          <a:bodyPr lIns="90000" tIns="51803" rIns="90000" bIns="45000"/>
          <a:lstStyle/>
          <a:p>
            <a:pPr algn="ctr" defTabSz="449263">
              <a:lnSpc>
                <a:spcPct val="98000"/>
              </a:lnSpc>
              <a:buClr>
                <a:srgbClr val="000000"/>
              </a:buClr>
              <a:buSzPct val="100000"/>
              <a:buFont typeface="Times New Roman" pitchFamily="18" charset="0"/>
              <a:buNone/>
              <a:tabLst>
                <a:tab pos="723900" algn="l"/>
              </a:tabLst>
            </a:pPr>
            <a:r>
              <a:rPr lang="es-ES">
                <a:solidFill>
                  <a:srgbClr val="000000"/>
                </a:solidFill>
                <a:latin typeface="Calibri" pitchFamily="34" charset="0"/>
              </a:rPr>
              <a:t>Serving PoS</a:t>
            </a:r>
          </a:p>
        </p:txBody>
      </p:sp>
      <p:sp>
        <p:nvSpPr>
          <p:cNvPr id="34845" name="Rectangle 15"/>
          <p:cNvSpPr>
            <a:spLocks noChangeArrowheads="1"/>
          </p:cNvSpPr>
          <p:nvPr/>
        </p:nvSpPr>
        <p:spPr bwMode="auto">
          <a:xfrm>
            <a:off x="214313" y="2000250"/>
            <a:ext cx="2029251"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dirty="0">
                <a:solidFill>
                  <a:srgbClr val="000000"/>
                </a:solidFill>
                <a:latin typeface="Calibri" pitchFamily="34" charset="0"/>
              </a:rPr>
              <a:t>2. </a:t>
            </a:r>
            <a:r>
              <a:rPr lang="en-US" sz="1400" b="1" dirty="0" err="1">
                <a:solidFill>
                  <a:srgbClr val="000000"/>
                </a:solidFill>
                <a:latin typeface="Calibri" pitchFamily="34" charset="0"/>
              </a:rPr>
              <a:t>MIH_LL_Auth</a:t>
            </a:r>
            <a:r>
              <a:rPr lang="en-US" sz="1400" b="1" dirty="0">
                <a:solidFill>
                  <a:srgbClr val="000000"/>
                </a:solidFill>
                <a:latin typeface="Calibri" pitchFamily="34" charset="0"/>
              </a:rPr>
              <a:t> .</a:t>
            </a:r>
            <a:r>
              <a:rPr lang="en-US" sz="1400" b="1" dirty="0" smtClean="0">
                <a:solidFill>
                  <a:srgbClr val="000000"/>
                </a:solidFill>
                <a:latin typeface="Calibri" pitchFamily="34" charset="0"/>
              </a:rPr>
              <a:t>request</a:t>
            </a:r>
            <a:endParaRPr lang="en-GB" sz="1400" b="1" dirty="0">
              <a:solidFill>
                <a:srgbClr val="000000"/>
              </a:solidFill>
              <a:latin typeface="Calibri" pitchFamily="34" charset="0"/>
            </a:endParaRPr>
          </a:p>
        </p:txBody>
      </p:sp>
      <p:sp>
        <p:nvSpPr>
          <p:cNvPr id="34846" name="Rectangle 15"/>
          <p:cNvSpPr>
            <a:spLocks noChangeArrowheads="1"/>
          </p:cNvSpPr>
          <p:nvPr/>
        </p:nvSpPr>
        <p:spPr bwMode="auto">
          <a:xfrm>
            <a:off x="4860032" y="4149080"/>
            <a:ext cx="2096962"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b="1" dirty="0">
                <a:solidFill>
                  <a:srgbClr val="000000"/>
                </a:solidFill>
                <a:latin typeface="Calibri" pitchFamily="34" charset="0"/>
              </a:rPr>
              <a:t>6. </a:t>
            </a:r>
            <a:r>
              <a:rPr lang="en-GB" sz="1400" b="1" dirty="0" err="1" smtClean="0">
                <a:solidFill>
                  <a:srgbClr val="000000"/>
                </a:solidFill>
                <a:latin typeface="Calibri" pitchFamily="34" charset="0"/>
              </a:rPr>
              <a:t>MIH_LL_Auth.response</a:t>
            </a:r>
            <a:endParaRPr lang="en-GB" sz="1400" b="1" dirty="0">
              <a:solidFill>
                <a:srgbClr val="000000"/>
              </a:solidFill>
              <a:latin typeface="Calibri" pitchFamily="34" charset="0"/>
            </a:endParaRPr>
          </a:p>
        </p:txBody>
      </p:sp>
      <p:sp>
        <p:nvSpPr>
          <p:cNvPr id="34847" name="Line 42"/>
          <p:cNvSpPr>
            <a:spLocks noChangeShapeType="1"/>
          </p:cNvSpPr>
          <p:nvPr/>
        </p:nvSpPr>
        <p:spPr bwMode="auto">
          <a:xfrm flipH="1">
            <a:off x="5286375" y="4476750"/>
            <a:ext cx="944563" cy="0"/>
          </a:xfrm>
          <a:prstGeom prst="line">
            <a:avLst/>
          </a:prstGeom>
          <a:noFill/>
          <a:ln w="9525">
            <a:solidFill>
              <a:schemeClr val="tx1"/>
            </a:solidFill>
            <a:round/>
            <a:headEnd/>
            <a:tailEnd type="triangle" w="med" len="med"/>
          </a:ln>
        </p:spPr>
        <p:txBody>
          <a:bodyPr/>
          <a:lstStyle/>
          <a:p>
            <a:endParaRPr lang="es-ES"/>
          </a:p>
        </p:txBody>
      </p:sp>
      <p:sp>
        <p:nvSpPr>
          <p:cNvPr id="34848" name="Rectangle 15"/>
          <p:cNvSpPr>
            <a:spLocks noChangeArrowheads="1"/>
          </p:cNvSpPr>
          <p:nvPr/>
        </p:nvSpPr>
        <p:spPr bwMode="auto">
          <a:xfrm>
            <a:off x="0" y="5000625"/>
            <a:ext cx="1999307"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b="1" dirty="0">
                <a:solidFill>
                  <a:srgbClr val="000000"/>
                </a:solidFill>
                <a:latin typeface="Calibri" pitchFamily="34" charset="0"/>
              </a:rPr>
              <a:t>8. </a:t>
            </a:r>
            <a:r>
              <a:rPr lang="en-GB" sz="1400" b="1" dirty="0" err="1" smtClean="0">
                <a:solidFill>
                  <a:srgbClr val="000000"/>
                </a:solidFill>
                <a:latin typeface="Calibri" pitchFamily="34" charset="0"/>
              </a:rPr>
              <a:t>MIH_LL_Auth.confirm</a:t>
            </a:r>
            <a:endParaRPr lang="en-GB" sz="1400" b="1" dirty="0">
              <a:solidFill>
                <a:srgbClr val="000000"/>
              </a:solidFill>
              <a:latin typeface="Calibri" pitchFamily="34" charset="0"/>
            </a:endParaRPr>
          </a:p>
        </p:txBody>
      </p:sp>
      <p:sp>
        <p:nvSpPr>
          <p:cNvPr id="34849" name="Line 37"/>
          <p:cNvSpPr>
            <a:spLocks noChangeShapeType="1"/>
          </p:cNvSpPr>
          <p:nvPr/>
        </p:nvSpPr>
        <p:spPr bwMode="auto">
          <a:xfrm>
            <a:off x="428625" y="5357813"/>
            <a:ext cx="692150" cy="0"/>
          </a:xfrm>
          <a:prstGeom prst="line">
            <a:avLst/>
          </a:prstGeom>
          <a:noFill/>
          <a:ln w="9525">
            <a:solidFill>
              <a:schemeClr val="tx1"/>
            </a:solidFill>
            <a:round/>
            <a:headEnd type="triangle" w="med" len="med"/>
            <a:tailEnd/>
          </a:ln>
        </p:spPr>
        <p:txBody>
          <a:bodyPr/>
          <a:lstStyle/>
          <a:p>
            <a:endParaRPr lang="es-ES"/>
          </a:p>
        </p:txBody>
      </p:sp>
      <p:sp>
        <p:nvSpPr>
          <p:cNvPr id="52" name="Rectangle 15"/>
          <p:cNvSpPr>
            <a:spLocks noChangeArrowheads="1"/>
          </p:cNvSpPr>
          <p:nvPr/>
        </p:nvSpPr>
        <p:spPr bwMode="auto">
          <a:xfrm>
            <a:off x="77142" y="6500813"/>
            <a:ext cx="5214938" cy="279400"/>
          </a:xfrm>
          <a:prstGeom prst="rect">
            <a:avLst/>
          </a:prstGeom>
          <a:noFill/>
          <a:ln w="9525">
            <a:solidFill>
              <a:schemeClr val="bg1">
                <a:lumMod val="65000"/>
              </a:schemeClr>
            </a:solidFill>
            <a:round/>
            <a:headEnd/>
            <a:tailEnd/>
          </a:ln>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200" b="1" dirty="0">
                <a:solidFill>
                  <a:srgbClr val="000000"/>
                </a:solidFill>
                <a:latin typeface="Calibri" pitchFamily="34" charset="0"/>
              </a:rPr>
              <a:t>12. The corresponding media-specific key is installed in the MAC layer</a:t>
            </a:r>
          </a:p>
        </p:txBody>
      </p:sp>
      <p:sp>
        <p:nvSpPr>
          <p:cNvPr id="34851" name="Rectangle 15"/>
          <p:cNvSpPr>
            <a:spLocks noChangeArrowheads="1"/>
          </p:cNvSpPr>
          <p:nvPr/>
        </p:nvSpPr>
        <p:spPr bwMode="auto">
          <a:xfrm>
            <a:off x="260350" y="1643063"/>
            <a:ext cx="1882775" cy="279400"/>
          </a:xfrm>
          <a:prstGeom prst="rect">
            <a:avLst/>
          </a:prstGeom>
          <a:noFill/>
          <a:ln w="9525">
            <a:solidFill>
              <a:schemeClr val="tx1"/>
            </a:solid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b="1">
                <a:solidFill>
                  <a:srgbClr val="000000"/>
                </a:solidFill>
                <a:latin typeface="Calibri" pitchFamily="34" charset="0"/>
              </a:rPr>
              <a:t>1. Request link layer frame</a:t>
            </a:r>
          </a:p>
        </p:txBody>
      </p:sp>
      <p:sp>
        <p:nvSpPr>
          <p:cNvPr id="34852" name="Line 37"/>
          <p:cNvSpPr>
            <a:spLocks noChangeShapeType="1"/>
          </p:cNvSpPr>
          <p:nvPr/>
        </p:nvSpPr>
        <p:spPr bwMode="auto">
          <a:xfrm>
            <a:off x="428625" y="2357438"/>
            <a:ext cx="692150" cy="0"/>
          </a:xfrm>
          <a:prstGeom prst="line">
            <a:avLst/>
          </a:prstGeom>
          <a:noFill/>
          <a:ln w="9525">
            <a:solidFill>
              <a:schemeClr val="tx1"/>
            </a:solidFill>
            <a:round/>
            <a:headEnd/>
            <a:tailEnd type="triangle" w="med" len="med"/>
          </a:ln>
        </p:spPr>
        <p:txBody>
          <a:bodyPr/>
          <a:lstStyle/>
          <a:p>
            <a:endParaRPr lang="es-ES"/>
          </a:p>
        </p:txBody>
      </p:sp>
      <p:sp>
        <p:nvSpPr>
          <p:cNvPr id="40" name="Rectangle 15"/>
          <p:cNvSpPr>
            <a:spLocks noChangeArrowheads="1"/>
          </p:cNvSpPr>
          <p:nvPr/>
        </p:nvSpPr>
        <p:spPr bwMode="auto">
          <a:xfrm>
            <a:off x="2843808" y="3309938"/>
            <a:ext cx="5660107" cy="833178"/>
          </a:xfrm>
          <a:prstGeom prst="rect">
            <a:avLst/>
          </a:prstGeom>
          <a:noFill/>
          <a:ln w="9525">
            <a:solidFill>
              <a:schemeClr val="bg1">
                <a:lumMod val="65000"/>
              </a:schemeClr>
            </a:solidFill>
            <a:round/>
            <a:headEnd/>
            <a:tailEnd/>
          </a:ln>
        </p:spPr>
        <p:txBody>
          <a:bodyPr wrap="squar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200" b="1" dirty="0">
                <a:solidFill>
                  <a:srgbClr val="000000"/>
                </a:solidFill>
                <a:latin typeface="Calibri" pitchFamily="34" charset="0"/>
              </a:rPr>
              <a:t>5. A key is installed in the AAA server (collocated in the </a:t>
            </a:r>
            <a:r>
              <a:rPr lang="en-GB" sz="1200" b="1" dirty="0" err="1">
                <a:solidFill>
                  <a:srgbClr val="000000"/>
                </a:solidFill>
                <a:latin typeface="Calibri" pitchFamily="34" charset="0"/>
              </a:rPr>
              <a:t>PoS</a:t>
            </a:r>
            <a:r>
              <a:rPr lang="en-GB" sz="1200" b="1" dirty="0">
                <a:solidFill>
                  <a:srgbClr val="000000"/>
                </a:solidFill>
                <a:latin typeface="Calibri" pitchFamily="34" charset="0"/>
              </a:rPr>
              <a:t>) and the L2 frames are sent to the target </a:t>
            </a:r>
            <a:r>
              <a:rPr lang="en-GB" sz="1200" b="1" dirty="0" err="1">
                <a:solidFill>
                  <a:srgbClr val="000000"/>
                </a:solidFill>
                <a:latin typeface="Calibri" pitchFamily="34" charset="0"/>
              </a:rPr>
              <a:t>PoA</a:t>
            </a:r>
            <a:r>
              <a:rPr lang="en-GB" sz="1200" b="1" dirty="0">
                <a:solidFill>
                  <a:srgbClr val="000000"/>
                </a:solidFill>
                <a:latin typeface="Calibri" pitchFamily="34" charset="0"/>
              </a:rPr>
              <a:t> to proceed the authentication with the </a:t>
            </a:r>
            <a:r>
              <a:rPr lang="en-GB" sz="1200" b="1" dirty="0" smtClean="0">
                <a:solidFill>
                  <a:srgbClr val="000000"/>
                </a:solidFill>
                <a:latin typeface="Calibri" pitchFamily="34" charset="0"/>
              </a:rPr>
              <a:t>Authentication server</a:t>
            </a:r>
            <a:r>
              <a:rPr lang="en-GB" sz="1200" b="1" dirty="0">
                <a:solidFill>
                  <a:srgbClr val="000000"/>
                </a:solidFill>
                <a:latin typeface="Calibri" pitchFamily="34" charset="0"/>
              </a:rPr>
              <a:t>. Using the  new identity provided during the negotiation phase, the  target </a:t>
            </a:r>
            <a:r>
              <a:rPr lang="en-GB" sz="1200" b="1" dirty="0" err="1">
                <a:solidFill>
                  <a:srgbClr val="000000"/>
                </a:solidFill>
                <a:latin typeface="Calibri" pitchFamily="34" charset="0"/>
              </a:rPr>
              <a:t>PoA</a:t>
            </a:r>
            <a:r>
              <a:rPr lang="en-GB" sz="1200" b="1" dirty="0">
                <a:solidFill>
                  <a:srgbClr val="000000"/>
                </a:solidFill>
                <a:latin typeface="Calibri" pitchFamily="34" charset="0"/>
              </a:rPr>
              <a:t> can contact with the </a:t>
            </a:r>
            <a:r>
              <a:rPr lang="en-GB" sz="1200" b="1" dirty="0" smtClean="0">
                <a:solidFill>
                  <a:srgbClr val="000000"/>
                </a:solidFill>
                <a:latin typeface="Calibri" pitchFamily="34" charset="0"/>
              </a:rPr>
              <a:t>Authentication </a:t>
            </a:r>
            <a:r>
              <a:rPr lang="en-GB" sz="1200" b="1" dirty="0">
                <a:solidFill>
                  <a:srgbClr val="000000"/>
                </a:solidFill>
                <a:latin typeface="Calibri" pitchFamily="34" charset="0"/>
              </a:rPr>
              <a:t>server collocated in the </a:t>
            </a:r>
            <a:r>
              <a:rPr lang="en-GB" sz="1200" b="1" dirty="0" err="1">
                <a:solidFill>
                  <a:srgbClr val="000000"/>
                </a:solidFill>
                <a:latin typeface="Calibri" pitchFamily="34" charset="0"/>
              </a:rPr>
              <a:t>PoS.</a:t>
            </a:r>
            <a:endParaRPr lang="en-GB" sz="1200" b="1" dirty="0">
              <a:solidFill>
                <a:srgbClr val="000000"/>
              </a:solidFill>
              <a:latin typeface="Calibri" pitchFamily="34" charset="0"/>
            </a:endParaRPr>
          </a:p>
        </p:txBody>
      </p:sp>
      <p:sp>
        <p:nvSpPr>
          <p:cNvPr id="34854" name="Rectangle 15"/>
          <p:cNvSpPr>
            <a:spLocks noChangeArrowheads="1"/>
          </p:cNvSpPr>
          <p:nvPr/>
        </p:nvSpPr>
        <p:spPr bwMode="auto">
          <a:xfrm>
            <a:off x="3286125" y="4851400"/>
            <a:ext cx="2643188" cy="649288"/>
          </a:xfrm>
          <a:prstGeom prst="rect">
            <a:avLst/>
          </a:prstGeom>
          <a:noFill/>
          <a:ln w="9525">
            <a:noFill/>
            <a:round/>
            <a:headEnd/>
            <a:tailEnd/>
          </a:ln>
        </p:spPr>
        <p:txBody>
          <a:bodyPr lIns="90000" tIns="46800" rIns="90000" bIns="46800">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600" b="1">
                <a:solidFill>
                  <a:srgbClr val="000000"/>
                </a:solidFill>
                <a:latin typeface="Calibri" pitchFamily="34" charset="0"/>
              </a:rPr>
              <a:t>…</a:t>
            </a:r>
          </a:p>
        </p:txBody>
      </p:sp>
      <p:sp>
        <p:nvSpPr>
          <p:cNvPr id="34855" name="Line 50"/>
          <p:cNvSpPr>
            <a:spLocks noChangeShapeType="1"/>
          </p:cNvSpPr>
          <p:nvPr/>
        </p:nvSpPr>
        <p:spPr bwMode="auto">
          <a:xfrm>
            <a:off x="1128713" y="6072188"/>
            <a:ext cx="4143375" cy="0"/>
          </a:xfrm>
          <a:prstGeom prst="line">
            <a:avLst/>
          </a:prstGeom>
          <a:noFill/>
          <a:ln w="9525">
            <a:solidFill>
              <a:schemeClr val="tx1"/>
            </a:solidFill>
            <a:round/>
            <a:headEnd type="triangle" w="med" len="med"/>
            <a:tailEnd/>
          </a:ln>
        </p:spPr>
        <p:txBody>
          <a:bodyPr/>
          <a:lstStyle/>
          <a:p>
            <a:endParaRPr lang="es-ES"/>
          </a:p>
        </p:txBody>
      </p:sp>
      <p:sp>
        <p:nvSpPr>
          <p:cNvPr id="34856" name="Rectangle 15"/>
          <p:cNvSpPr>
            <a:spLocks noChangeArrowheads="1"/>
          </p:cNvSpPr>
          <p:nvPr/>
        </p:nvSpPr>
        <p:spPr bwMode="auto">
          <a:xfrm>
            <a:off x="2267744" y="5733256"/>
            <a:ext cx="2180318"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b="1" dirty="0">
                <a:solidFill>
                  <a:srgbClr val="000000"/>
                </a:solidFill>
                <a:latin typeface="Calibri" pitchFamily="34" charset="0"/>
              </a:rPr>
              <a:t>10. </a:t>
            </a:r>
            <a:r>
              <a:rPr lang="en-GB" sz="1400" b="1" dirty="0" err="1">
                <a:solidFill>
                  <a:srgbClr val="000000"/>
                </a:solidFill>
                <a:latin typeface="Calibri" pitchFamily="34" charset="0"/>
              </a:rPr>
              <a:t>MIH_LL_Auth</a:t>
            </a:r>
            <a:r>
              <a:rPr lang="en-GB" sz="1400" b="1" dirty="0">
                <a:solidFill>
                  <a:srgbClr val="000000"/>
                </a:solidFill>
                <a:latin typeface="Calibri" pitchFamily="34" charset="0"/>
              </a:rPr>
              <a:t> </a:t>
            </a:r>
            <a:r>
              <a:rPr lang="en-GB" sz="1400" b="1" dirty="0" smtClean="0">
                <a:solidFill>
                  <a:srgbClr val="000000"/>
                </a:solidFill>
                <a:latin typeface="Calibri" pitchFamily="34" charset="0"/>
              </a:rPr>
              <a:t>response</a:t>
            </a:r>
            <a:endParaRPr lang="en-GB" sz="1400" b="1" dirty="0">
              <a:solidFill>
                <a:srgbClr val="000000"/>
              </a:solidFill>
              <a:latin typeface="Calibri" pitchFamily="34" charset="0"/>
            </a:endParaRPr>
          </a:p>
        </p:txBody>
      </p:sp>
      <p:sp>
        <p:nvSpPr>
          <p:cNvPr id="34857" name="Rectangle 15"/>
          <p:cNvSpPr>
            <a:spLocks noChangeArrowheads="1"/>
          </p:cNvSpPr>
          <p:nvPr/>
        </p:nvSpPr>
        <p:spPr bwMode="auto">
          <a:xfrm>
            <a:off x="4644008" y="5301208"/>
            <a:ext cx="2096962"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b="1" dirty="0">
                <a:solidFill>
                  <a:srgbClr val="000000"/>
                </a:solidFill>
                <a:latin typeface="Calibri" pitchFamily="34" charset="0"/>
              </a:rPr>
              <a:t>9. </a:t>
            </a:r>
            <a:r>
              <a:rPr lang="en-GB" sz="1400" b="1" dirty="0" err="1" smtClean="0">
                <a:solidFill>
                  <a:srgbClr val="000000"/>
                </a:solidFill>
                <a:latin typeface="Calibri" pitchFamily="34" charset="0"/>
              </a:rPr>
              <a:t>MIH_LL_Auth.response</a:t>
            </a:r>
            <a:endParaRPr lang="en-GB" sz="1400" b="1" dirty="0">
              <a:solidFill>
                <a:srgbClr val="000000"/>
              </a:solidFill>
              <a:latin typeface="Calibri" pitchFamily="34" charset="0"/>
            </a:endParaRPr>
          </a:p>
        </p:txBody>
      </p:sp>
      <p:sp>
        <p:nvSpPr>
          <p:cNvPr id="34858" name="Line 42"/>
          <p:cNvSpPr>
            <a:spLocks noChangeShapeType="1"/>
          </p:cNvSpPr>
          <p:nvPr/>
        </p:nvSpPr>
        <p:spPr bwMode="auto">
          <a:xfrm flipH="1">
            <a:off x="5272088" y="5619750"/>
            <a:ext cx="944562" cy="0"/>
          </a:xfrm>
          <a:prstGeom prst="line">
            <a:avLst/>
          </a:prstGeom>
          <a:noFill/>
          <a:ln w="9525">
            <a:solidFill>
              <a:schemeClr val="tx1"/>
            </a:solidFill>
            <a:round/>
            <a:headEnd/>
            <a:tailEnd type="triangle" w="med" len="med"/>
          </a:ln>
        </p:spPr>
        <p:txBody>
          <a:bodyPr/>
          <a:lstStyle/>
          <a:p>
            <a:endParaRPr lang="es-ES"/>
          </a:p>
        </p:txBody>
      </p:sp>
      <p:sp>
        <p:nvSpPr>
          <p:cNvPr id="34859" name="Rectangle 15"/>
          <p:cNvSpPr>
            <a:spLocks noChangeArrowheads="1"/>
          </p:cNvSpPr>
          <p:nvPr/>
        </p:nvSpPr>
        <p:spPr bwMode="auto">
          <a:xfrm>
            <a:off x="107504" y="6165304"/>
            <a:ext cx="2090678"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b="1" dirty="0">
                <a:solidFill>
                  <a:srgbClr val="000000"/>
                </a:solidFill>
                <a:latin typeface="Calibri" pitchFamily="34" charset="0"/>
              </a:rPr>
              <a:t>11. </a:t>
            </a:r>
            <a:r>
              <a:rPr lang="en-GB" sz="1400" b="1" dirty="0" err="1" smtClean="0">
                <a:solidFill>
                  <a:srgbClr val="000000"/>
                </a:solidFill>
                <a:latin typeface="Calibri" pitchFamily="34" charset="0"/>
              </a:rPr>
              <a:t>MIH_LL_Auth.confirm</a:t>
            </a:r>
            <a:endParaRPr lang="en-GB" sz="1400" b="1" dirty="0">
              <a:solidFill>
                <a:srgbClr val="000000"/>
              </a:solidFill>
              <a:latin typeface="Calibri" pitchFamily="34" charset="0"/>
            </a:endParaRPr>
          </a:p>
        </p:txBody>
      </p:sp>
      <p:sp>
        <p:nvSpPr>
          <p:cNvPr id="34860" name="Line 37"/>
          <p:cNvSpPr>
            <a:spLocks noChangeShapeType="1"/>
          </p:cNvSpPr>
          <p:nvPr/>
        </p:nvSpPr>
        <p:spPr bwMode="auto">
          <a:xfrm>
            <a:off x="414338" y="6500813"/>
            <a:ext cx="692150" cy="0"/>
          </a:xfrm>
          <a:prstGeom prst="line">
            <a:avLst/>
          </a:prstGeom>
          <a:noFill/>
          <a:ln w="9525">
            <a:solidFill>
              <a:schemeClr val="tx1"/>
            </a:solidFill>
            <a:round/>
            <a:headEnd type="triangle" w="med" len="med"/>
            <a:tailEnd/>
          </a:ln>
        </p:spPr>
        <p:txBody>
          <a:bodyPr/>
          <a:lstStyle/>
          <a:p>
            <a:endParaRPr lang="es-E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7890" name="直線コネクタ 7"/>
          <p:cNvCxnSpPr>
            <a:cxnSpLocks noChangeShapeType="1"/>
          </p:cNvCxnSpPr>
          <p:nvPr/>
        </p:nvCxnSpPr>
        <p:spPr bwMode="auto">
          <a:xfrm rot="5400000">
            <a:off x="-280194" y="2961482"/>
            <a:ext cx="2792413" cy="0"/>
          </a:xfrm>
          <a:prstGeom prst="line">
            <a:avLst/>
          </a:prstGeom>
          <a:noFill/>
          <a:ln w="9525">
            <a:solidFill>
              <a:schemeClr val="tx1"/>
            </a:solidFill>
            <a:round/>
            <a:headEnd/>
            <a:tailEnd/>
          </a:ln>
        </p:spPr>
      </p:cxnSp>
      <p:cxnSp>
        <p:nvCxnSpPr>
          <p:cNvPr id="37891" name="直線コネクタ 7"/>
          <p:cNvCxnSpPr>
            <a:cxnSpLocks noChangeShapeType="1"/>
          </p:cNvCxnSpPr>
          <p:nvPr/>
        </p:nvCxnSpPr>
        <p:spPr bwMode="auto">
          <a:xfrm rot="5400000">
            <a:off x="369093" y="2961482"/>
            <a:ext cx="2792413" cy="0"/>
          </a:xfrm>
          <a:prstGeom prst="line">
            <a:avLst/>
          </a:prstGeom>
          <a:noFill/>
          <a:ln w="9525">
            <a:solidFill>
              <a:schemeClr val="tx1"/>
            </a:solidFill>
            <a:round/>
            <a:headEnd/>
            <a:tailEnd/>
          </a:ln>
        </p:spPr>
      </p:cxnSp>
      <p:cxnSp>
        <p:nvCxnSpPr>
          <p:cNvPr id="37892" name="直線コネクタ 7"/>
          <p:cNvCxnSpPr>
            <a:cxnSpLocks noChangeShapeType="1"/>
          </p:cNvCxnSpPr>
          <p:nvPr/>
        </p:nvCxnSpPr>
        <p:spPr bwMode="auto">
          <a:xfrm rot="5400000">
            <a:off x="1088231" y="2961482"/>
            <a:ext cx="2792413" cy="0"/>
          </a:xfrm>
          <a:prstGeom prst="line">
            <a:avLst/>
          </a:prstGeom>
          <a:noFill/>
          <a:ln w="9525">
            <a:solidFill>
              <a:schemeClr val="tx1"/>
            </a:solidFill>
            <a:round/>
            <a:headEnd/>
            <a:tailEnd/>
          </a:ln>
        </p:spPr>
      </p:cxnSp>
      <p:cxnSp>
        <p:nvCxnSpPr>
          <p:cNvPr id="37893" name="直線コネクタ 7"/>
          <p:cNvCxnSpPr>
            <a:cxnSpLocks noChangeShapeType="1"/>
          </p:cNvCxnSpPr>
          <p:nvPr/>
        </p:nvCxnSpPr>
        <p:spPr bwMode="auto">
          <a:xfrm rot="5400000">
            <a:off x="2348706" y="2997994"/>
            <a:ext cx="2719388" cy="0"/>
          </a:xfrm>
          <a:prstGeom prst="line">
            <a:avLst/>
          </a:prstGeom>
          <a:noFill/>
          <a:ln w="9525">
            <a:solidFill>
              <a:schemeClr val="tx1"/>
            </a:solidFill>
            <a:round/>
            <a:headEnd/>
            <a:tailEnd/>
          </a:ln>
        </p:spPr>
      </p:cxnSp>
      <p:cxnSp>
        <p:nvCxnSpPr>
          <p:cNvPr id="37894" name="直線コネクタ 7"/>
          <p:cNvCxnSpPr>
            <a:cxnSpLocks noChangeShapeType="1"/>
          </p:cNvCxnSpPr>
          <p:nvPr/>
        </p:nvCxnSpPr>
        <p:spPr bwMode="auto">
          <a:xfrm rot="5400000">
            <a:off x="3501231" y="2997994"/>
            <a:ext cx="2719388" cy="0"/>
          </a:xfrm>
          <a:prstGeom prst="line">
            <a:avLst/>
          </a:prstGeom>
          <a:noFill/>
          <a:ln w="9525">
            <a:solidFill>
              <a:schemeClr val="tx1"/>
            </a:solidFill>
            <a:round/>
            <a:headEnd/>
            <a:tailEnd/>
          </a:ln>
        </p:spPr>
      </p:cxnSp>
      <p:cxnSp>
        <p:nvCxnSpPr>
          <p:cNvPr id="37895" name="直線コネクタ 7"/>
          <p:cNvCxnSpPr>
            <a:cxnSpLocks noChangeShapeType="1"/>
          </p:cNvCxnSpPr>
          <p:nvPr/>
        </p:nvCxnSpPr>
        <p:spPr bwMode="auto">
          <a:xfrm rot="5400000">
            <a:off x="4580731" y="2997994"/>
            <a:ext cx="2719388" cy="0"/>
          </a:xfrm>
          <a:prstGeom prst="line">
            <a:avLst/>
          </a:prstGeom>
          <a:noFill/>
          <a:ln w="9525">
            <a:solidFill>
              <a:schemeClr val="tx1"/>
            </a:solidFill>
            <a:round/>
            <a:headEnd/>
            <a:tailEnd/>
          </a:ln>
        </p:spPr>
      </p:cxnSp>
      <p:cxnSp>
        <p:nvCxnSpPr>
          <p:cNvPr id="37896" name="直線コネクタ 7"/>
          <p:cNvCxnSpPr>
            <a:cxnSpLocks noChangeShapeType="1"/>
          </p:cNvCxnSpPr>
          <p:nvPr/>
        </p:nvCxnSpPr>
        <p:spPr bwMode="auto">
          <a:xfrm rot="5400000">
            <a:off x="5553075" y="3033713"/>
            <a:ext cx="2647950" cy="0"/>
          </a:xfrm>
          <a:prstGeom prst="line">
            <a:avLst/>
          </a:prstGeom>
          <a:noFill/>
          <a:ln w="9525">
            <a:solidFill>
              <a:schemeClr val="tx1"/>
            </a:solidFill>
            <a:round/>
            <a:headEnd/>
            <a:tailEnd/>
          </a:ln>
        </p:spPr>
      </p:cxnSp>
      <p:cxnSp>
        <p:nvCxnSpPr>
          <p:cNvPr id="9" name="直線コネクタ 11"/>
          <p:cNvCxnSpPr/>
          <p:nvPr/>
        </p:nvCxnSpPr>
        <p:spPr>
          <a:xfrm rot="5400000">
            <a:off x="6321425" y="3028951"/>
            <a:ext cx="26574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Rectangle 2"/>
          <p:cNvSpPr txBox="1">
            <a:spLocks/>
          </p:cNvSpPr>
          <p:nvPr/>
        </p:nvSpPr>
        <p:spPr>
          <a:xfrm>
            <a:off x="457200" y="-71438"/>
            <a:ext cx="8229600" cy="1143001"/>
          </a:xfrm>
          <a:prstGeom prst="rect">
            <a:avLst/>
          </a:prstGeom>
        </p:spPr>
        <p:txBody>
          <a:bodyPr/>
          <a:lstStyle/>
          <a:p>
            <a:pPr algn="ctr" fontAlgn="auto">
              <a:spcAft>
                <a:spcPts val="0"/>
              </a:spcAft>
              <a:defRPr/>
            </a:pPr>
            <a:r>
              <a:rPr lang="es-ES" sz="4400" dirty="0" err="1" smtClean="0">
                <a:latin typeface="+mj-lt"/>
                <a:ea typeface="ＭＳ Ｐゴシック" charset="-128"/>
                <a:cs typeface="+mj-cs"/>
              </a:rPr>
              <a:t>Termination</a:t>
            </a:r>
            <a:r>
              <a:rPr lang="es-ES" sz="4400" dirty="0" smtClean="0">
                <a:latin typeface="+mj-lt"/>
                <a:ea typeface="ＭＳ Ｐゴシック" charset="-128"/>
                <a:cs typeface="+mj-cs"/>
              </a:rPr>
              <a:t> </a:t>
            </a:r>
            <a:r>
              <a:rPr lang="es-ES" sz="4400" dirty="0" err="1">
                <a:latin typeface="+mj-lt"/>
                <a:ea typeface="ＭＳ Ｐゴシック" charset="-128"/>
                <a:cs typeface="+mj-cs"/>
              </a:rPr>
              <a:t>Phase</a:t>
            </a:r>
            <a:endParaRPr lang="es-ES" sz="4400" dirty="0">
              <a:latin typeface="+mj-lt"/>
              <a:ea typeface="ＭＳ Ｐゴシック" charset="-128"/>
              <a:cs typeface="+mj-cs"/>
            </a:endParaRPr>
          </a:p>
        </p:txBody>
      </p:sp>
      <p:sp>
        <p:nvSpPr>
          <p:cNvPr id="11" name="正方形/長方形 2"/>
          <p:cNvSpPr/>
          <p:nvPr/>
        </p:nvSpPr>
        <p:spPr>
          <a:xfrm>
            <a:off x="3132138" y="1277938"/>
            <a:ext cx="1143000" cy="642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Serving</a:t>
            </a:r>
          </a:p>
          <a:p>
            <a:pPr algn="ctr" fontAlgn="auto">
              <a:spcBef>
                <a:spcPts val="0"/>
              </a:spcBef>
              <a:spcAft>
                <a:spcPts val="0"/>
              </a:spcAft>
              <a:defRPr/>
            </a:pPr>
            <a:r>
              <a:rPr lang="en-US" altLang="ja-JP" sz="1400" dirty="0" err="1">
                <a:solidFill>
                  <a:schemeClr val="tx1"/>
                </a:solidFill>
              </a:rPr>
              <a:t>PoA</a:t>
            </a:r>
            <a:endParaRPr lang="ja-JP" altLang="en-US" sz="1400">
              <a:solidFill>
                <a:schemeClr val="tx1"/>
              </a:solidFill>
            </a:endParaRPr>
          </a:p>
        </p:txBody>
      </p:sp>
      <p:sp>
        <p:nvSpPr>
          <p:cNvPr id="12" name="正方形/長方形 3"/>
          <p:cNvSpPr/>
          <p:nvPr/>
        </p:nvSpPr>
        <p:spPr>
          <a:xfrm>
            <a:off x="4356100" y="1277938"/>
            <a:ext cx="1071563" cy="642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Target</a:t>
            </a:r>
          </a:p>
          <a:p>
            <a:pPr algn="ctr" fontAlgn="auto">
              <a:spcBef>
                <a:spcPts val="0"/>
              </a:spcBef>
              <a:spcAft>
                <a:spcPts val="0"/>
              </a:spcAft>
              <a:defRPr/>
            </a:pPr>
            <a:r>
              <a:rPr lang="en-US" altLang="ja-JP" sz="1400" dirty="0" err="1">
                <a:solidFill>
                  <a:schemeClr val="tx1"/>
                </a:solidFill>
              </a:rPr>
              <a:t>PoA</a:t>
            </a:r>
            <a:endParaRPr lang="ja-JP" altLang="en-US" sz="1400">
              <a:solidFill>
                <a:schemeClr val="tx1"/>
              </a:solidFill>
            </a:endParaRPr>
          </a:p>
        </p:txBody>
      </p:sp>
      <p:sp>
        <p:nvSpPr>
          <p:cNvPr id="37901" name="Rectangle 19"/>
          <p:cNvSpPr>
            <a:spLocks noChangeArrowheads="1"/>
          </p:cNvSpPr>
          <p:nvPr/>
        </p:nvSpPr>
        <p:spPr bwMode="auto">
          <a:xfrm>
            <a:off x="755650" y="1069975"/>
            <a:ext cx="2214563" cy="1000125"/>
          </a:xfrm>
          <a:prstGeom prst="rect">
            <a:avLst/>
          </a:prstGeom>
          <a:solidFill>
            <a:srgbClr val="FFFFFF"/>
          </a:solidFill>
          <a:ln w="25560">
            <a:solidFill>
              <a:srgbClr val="000000"/>
            </a:solidFill>
            <a:round/>
            <a:headEnd/>
            <a:tailEnd/>
          </a:ln>
        </p:spPr>
        <p:txBody>
          <a:bodyPr wrap="none" anchor="ctr"/>
          <a:lstStyle/>
          <a:p>
            <a:endParaRPr lang="en-US">
              <a:latin typeface="Calibri" pitchFamily="34" charset="0"/>
            </a:endParaRPr>
          </a:p>
        </p:txBody>
      </p:sp>
      <p:sp>
        <p:nvSpPr>
          <p:cNvPr id="37902" name="Rectangle 20"/>
          <p:cNvSpPr>
            <a:spLocks noChangeArrowheads="1"/>
          </p:cNvSpPr>
          <p:nvPr/>
        </p:nvSpPr>
        <p:spPr bwMode="auto">
          <a:xfrm>
            <a:off x="850900" y="1566863"/>
            <a:ext cx="577850" cy="433387"/>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200">
                <a:solidFill>
                  <a:srgbClr val="000000"/>
                </a:solidFill>
                <a:latin typeface="Calibri" pitchFamily="34" charset="0"/>
              </a:rPr>
              <a:t>MIH User</a:t>
            </a:r>
          </a:p>
        </p:txBody>
      </p:sp>
      <p:sp>
        <p:nvSpPr>
          <p:cNvPr id="37903" name="Rectangle 21"/>
          <p:cNvSpPr>
            <a:spLocks noChangeArrowheads="1"/>
          </p:cNvSpPr>
          <p:nvPr/>
        </p:nvSpPr>
        <p:spPr bwMode="auto">
          <a:xfrm>
            <a:off x="1489075" y="1571625"/>
            <a:ext cx="65405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MIHF</a:t>
            </a:r>
          </a:p>
        </p:txBody>
      </p:sp>
      <p:sp>
        <p:nvSpPr>
          <p:cNvPr id="37904" name="Rectangle 22"/>
          <p:cNvSpPr>
            <a:spLocks noChangeArrowheads="1"/>
          </p:cNvSpPr>
          <p:nvPr/>
        </p:nvSpPr>
        <p:spPr bwMode="auto">
          <a:xfrm>
            <a:off x="1544638" y="1052513"/>
            <a:ext cx="723900" cy="368300"/>
          </a:xfrm>
          <a:prstGeom prst="rect">
            <a:avLst/>
          </a:prstGeom>
          <a:noFill/>
          <a:ln w="9525">
            <a:noFill/>
            <a:round/>
            <a:headEnd/>
            <a:tailEnd/>
          </a:ln>
        </p:spPr>
        <p:txBody>
          <a:bodyPr lIns="90000" tIns="51803" rIns="90000" bIns="45000"/>
          <a:lstStyle/>
          <a:p>
            <a:pPr>
              <a:lnSpc>
                <a:spcPct val="98000"/>
              </a:lnSpc>
              <a:buClr>
                <a:srgbClr val="000000"/>
              </a:buClr>
              <a:buSzPct val="100000"/>
              <a:buFont typeface="Times New Roman" pitchFamily="18" charset="0"/>
              <a:buNone/>
            </a:pPr>
            <a:r>
              <a:rPr lang="es-ES">
                <a:solidFill>
                  <a:srgbClr val="000000"/>
                </a:solidFill>
                <a:latin typeface="Calibri" pitchFamily="34" charset="0"/>
              </a:rPr>
              <a:t>MN</a:t>
            </a:r>
          </a:p>
        </p:txBody>
      </p:sp>
      <p:sp>
        <p:nvSpPr>
          <p:cNvPr id="37905" name="Rectangle 23"/>
          <p:cNvSpPr>
            <a:spLocks noChangeArrowheads="1"/>
          </p:cNvSpPr>
          <p:nvPr/>
        </p:nvSpPr>
        <p:spPr bwMode="auto">
          <a:xfrm>
            <a:off x="2214563" y="1571625"/>
            <a:ext cx="644525"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MAC</a:t>
            </a:r>
          </a:p>
        </p:txBody>
      </p:sp>
      <p:sp>
        <p:nvSpPr>
          <p:cNvPr id="37906" name="Rectangle 24"/>
          <p:cNvSpPr>
            <a:spLocks noChangeArrowheads="1"/>
          </p:cNvSpPr>
          <p:nvPr/>
        </p:nvSpPr>
        <p:spPr bwMode="auto">
          <a:xfrm>
            <a:off x="5500688" y="1071563"/>
            <a:ext cx="2519362" cy="1017587"/>
          </a:xfrm>
          <a:prstGeom prst="rect">
            <a:avLst/>
          </a:prstGeom>
          <a:solidFill>
            <a:srgbClr val="FFFFFF"/>
          </a:solidFill>
          <a:ln w="25560">
            <a:solidFill>
              <a:srgbClr val="000000"/>
            </a:solidFill>
            <a:round/>
            <a:headEnd/>
            <a:tailEnd/>
          </a:ln>
        </p:spPr>
        <p:txBody>
          <a:bodyPr wrap="none" anchor="ctr"/>
          <a:lstStyle/>
          <a:p>
            <a:endParaRPr lang="en-US">
              <a:latin typeface="Calibri" pitchFamily="34" charset="0"/>
            </a:endParaRPr>
          </a:p>
        </p:txBody>
      </p:sp>
      <p:sp>
        <p:nvSpPr>
          <p:cNvPr id="37907" name="Rectangle 26"/>
          <p:cNvSpPr>
            <a:spLocks noChangeArrowheads="1"/>
          </p:cNvSpPr>
          <p:nvPr/>
        </p:nvSpPr>
        <p:spPr bwMode="auto">
          <a:xfrm>
            <a:off x="6500813" y="1143000"/>
            <a:ext cx="633412" cy="368300"/>
          </a:xfrm>
          <a:prstGeom prst="rect">
            <a:avLst/>
          </a:prstGeom>
          <a:noFill/>
          <a:ln w="9525">
            <a:noFill/>
            <a:round/>
            <a:headEnd/>
            <a:tailEnd/>
          </a:ln>
        </p:spPr>
        <p:txBody>
          <a:bodyPr lIns="90000" tIns="51803" rIns="90000" bIns="45000"/>
          <a:lstStyle/>
          <a:p>
            <a:pPr defTabSz="449263">
              <a:lnSpc>
                <a:spcPct val="98000"/>
              </a:lnSpc>
              <a:buClr>
                <a:srgbClr val="000000"/>
              </a:buClr>
              <a:buSzPct val="100000"/>
              <a:buFont typeface="Times New Roman" pitchFamily="18" charset="0"/>
              <a:buNone/>
              <a:tabLst>
                <a:tab pos="723900" algn="l"/>
              </a:tabLst>
            </a:pPr>
            <a:r>
              <a:rPr lang="es-ES">
                <a:solidFill>
                  <a:srgbClr val="000000"/>
                </a:solidFill>
                <a:latin typeface="Calibri" pitchFamily="34" charset="0"/>
              </a:rPr>
              <a:t>PoS</a:t>
            </a:r>
          </a:p>
        </p:txBody>
      </p:sp>
      <p:sp>
        <p:nvSpPr>
          <p:cNvPr id="37908" name="Rectangle 34"/>
          <p:cNvSpPr>
            <a:spLocks noChangeArrowheads="1"/>
          </p:cNvSpPr>
          <p:nvPr/>
        </p:nvSpPr>
        <p:spPr bwMode="auto">
          <a:xfrm>
            <a:off x="6516688" y="1570038"/>
            <a:ext cx="64770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200">
                <a:solidFill>
                  <a:srgbClr val="000000"/>
                </a:solidFill>
                <a:latin typeface="Calibri" pitchFamily="34" charset="0"/>
              </a:rPr>
              <a:t>MIH User</a:t>
            </a:r>
          </a:p>
        </p:txBody>
      </p:sp>
      <p:sp>
        <p:nvSpPr>
          <p:cNvPr id="21" name="正方形/長方形 5"/>
          <p:cNvSpPr/>
          <p:nvPr/>
        </p:nvSpPr>
        <p:spPr>
          <a:xfrm>
            <a:off x="7378700" y="1592263"/>
            <a:ext cx="576263" cy="388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AAA</a:t>
            </a:r>
            <a:endParaRPr lang="ja-JP" altLang="en-US" sz="1400">
              <a:solidFill>
                <a:schemeClr val="tx1"/>
              </a:solidFill>
            </a:endParaRPr>
          </a:p>
        </p:txBody>
      </p:sp>
      <p:sp>
        <p:nvSpPr>
          <p:cNvPr id="37910" name="Line 28"/>
          <p:cNvSpPr>
            <a:spLocks noChangeShapeType="1"/>
          </p:cNvSpPr>
          <p:nvPr/>
        </p:nvSpPr>
        <p:spPr bwMode="auto">
          <a:xfrm>
            <a:off x="1785938" y="2928938"/>
            <a:ext cx="4154487" cy="0"/>
          </a:xfrm>
          <a:prstGeom prst="line">
            <a:avLst/>
          </a:prstGeom>
          <a:noFill/>
          <a:ln w="9525">
            <a:solidFill>
              <a:schemeClr val="tx1"/>
            </a:solidFill>
            <a:round/>
            <a:headEnd/>
            <a:tailEnd type="triangle" w="med" len="med"/>
          </a:ln>
        </p:spPr>
        <p:txBody>
          <a:bodyPr/>
          <a:lstStyle/>
          <a:p>
            <a:endParaRPr lang="es-ES"/>
          </a:p>
        </p:txBody>
      </p:sp>
      <p:sp>
        <p:nvSpPr>
          <p:cNvPr id="37911" name="Rectangle 15"/>
          <p:cNvSpPr>
            <a:spLocks noChangeArrowheads="1"/>
          </p:cNvSpPr>
          <p:nvPr/>
        </p:nvSpPr>
        <p:spPr bwMode="auto">
          <a:xfrm>
            <a:off x="1000125" y="2608263"/>
            <a:ext cx="4973638" cy="279180"/>
          </a:xfrm>
          <a:prstGeom prst="rect">
            <a:avLst/>
          </a:prstGeom>
          <a:noFill/>
          <a:ln w="9525">
            <a:noFill/>
            <a:round/>
            <a:headEnd/>
            <a:tailEnd/>
          </a:ln>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b="1" dirty="0">
                <a:solidFill>
                  <a:srgbClr val="000000"/>
                </a:solidFill>
                <a:latin typeface="Calibri" pitchFamily="34" charset="0"/>
              </a:rPr>
              <a:t>2. </a:t>
            </a:r>
            <a:r>
              <a:rPr lang="en-US" sz="1200" b="1" dirty="0" err="1">
                <a:latin typeface="Calibri" pitchFamily="34" charset="0"/>
              </a:rPr>
              <a:t>MIH_Termination_Auth</a:t>
            </a:r>
            <a:r>
              <a:rPr lang="en-US" sz="1200" b="1" dirty="0">
                <a:latin typeface="Calibri" pitchFamily="34" charset="0"/>
              </a:rPr>
              <a:t> </a:t>
            </a:r>
            <a:r>
              <a:rPr lang="en-US" sz="1200" b="1" dirty="0" smtClean="0">
                <a:latin typeface="Calibri" pitchFamily="34" charset="0"/>
              </a:rPr>
              <a:t>request</a:t>
            </a:r>
            <a:endParaRPr lang="en-GB" sz="1200" b="1" dirty="0">
              <a:solidFill>
                <a:srgbClr val="000000"/>
              </a:solidFill>
              <a:latin typeface="Calibri" pitchFamily="34" charset="0"/>
            </a:endParaRPr>
          </a:p>
        </p:txBody>
      </p:sp>
      <p:sp>
        <p:nvSpPr>
          <p:cNvPr id="37912" name="Line 33"/>
          <p:cNvSpPr>
            <a:spLocks noChangeShapeType="1"/>
          </p:cNvSpPr>
          <p:nvPr/>
        </p:nvSpPr>
        <p:spPr bwMode="auto">
          <a:xfrm flipH="1" flipV="1">
            <a:off x="1763713" y="3857625"/>
            <a:ext cx="5094287" cy="0"/>
          </a:xfrm>
          <a:prstGeom prst="line">
            <a:avLst/>
          </a:prstGeom>
          <a:noFill/>
          <a:ln w="9525">
            <a:solidFill>
              <a:schemeClr val="tx1"/>
            </a:solidFill>
            <a:round/>
            <a:headEnd/>
            <a:tailEnd type="triangle" w="med" len="med"/>
          </a:ln>
        </p:spPr>
        <p:txBody>
          <a:bodyPr/>
          <a:lstStyle/>
          <a:p>
            <a:endParaRPr lang="es-ES"/>
          </a:p>
        </p:txBody>
      </p:sp>
      <p:sp>
        <p:nvSpPr>
          <p:cNvPr id="37913" name="Rectangle 15"/>
          <p:cNvSpPr>
            <a:spLocks noChangeArrowheads="1"/>
          </p:cNvSpPr>
          <p:nvPr/>
        </p:nvSpPr>
        <p:spPr bwMode="auto">
          <a:xfrm>
            <a:off x="3079193" y="3571875"/>
            <a:ext cx="2500919" cy="279180"/>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b="1" dirty="0">
                <a:latin typeface="Calibri" pitchFamily="34" charset="0"/>
              </a:rPr>
              <a:t> 5. </a:t>
            </a:r>
            <a:r>
              <a:rPr lang="en-US" sz="1200" b="1" dirty="0" err="1">
                <a:latin typeface="Calibri" pitchFamily="34" charset="0"/>
              </a:rPr>
              <a:t>MIH_Termination_Auth</a:t>
            </a:r>
            <a:r>
              <a:rPr lang="en-US" sz="1200" b="1" dirty="0">
                <a:latin typeface="Calibri" pitchFamily="34" charset="0"/>
              </a:rPr>
              <a:t> </a:t>
            </a:r>
            <a:r>
              <a:rPr lang="en-US" sz="1200" b="1" dirty="0" smtClean="0">
                <a:latin typeface="Calibri" pitchFamily="34" charset="0"/>
              </a:rPr>
              <a:t>response</a:t>
            </a:r>
            <a:endParaRPr lang="en-GB" sz="1200" b="1" dirty="0">
              <a:latin typeface="Calibri" pitchFamily="34" charset="0"/>
            </a:endParaRPr>
          </a:p>
        </p:txBody>
      </p:sp>
      <p:sp>
        <p:nvSpPr>
          <p:cNvPr id="37914" name="Rectangle 21"/>
          <p:cNvSpPr>
            <a:spLocks noChangeArrowheads="1"/>
          </p:cNvSpPr>
          <p:nvPr/>
        </p:nvSpPr>
        <p:spPr bwMode="auto">
          <a:xfrm>
            <a:off x="5643563" y="1571625"/>
            <a:ext cx="65405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MIHF</a:t>
            </a:r>
          </a:p>
        </p:txBody>
      </p:sp>
      <p:sp>
        <p:nvSpPr>
          <p:cNvPr id="37915" name="Line 28"/>
          <p:cNvSpPr>
            <a:spLocks noChangeShapeType="1"/>
          </p:cNvSpPr>
          <p:nvPr/>
        </p:nvSpPr>
        <p:spPr bwMode="auto">
          <a:xfrm>
            <a:off x="5929313" y="3286125"/>
            <a:ext cx="962025" cy="0"/>
          </a:xfrm>
          <a:prstGeom prst="line">
            <a:avLst/>
          </a:prstGeom>
          <a:noFill/>
          <a:ln w="9525">
            <a:solidFill>
              <a:schemeClr val="tx1"/>
            </a:solidFill>
            <a:round/>
            <a:headEnd/>
            <a:tailEnd type="triangle" w="med" len="med"/>
          </a:ln>
        </p:spPr>
        <p:txBody>
          <a:bodyPr/>
          <a:lstStyle/>
          <a:p>
            <a:endParaRPr lang="es-ES"/>
          </a:p>
        </p:txBody>
      </p:sp>
      <p:sp>
        <p:nvSpPr>
          <p:cNvPr id="37916" name="Line 28"/>
          <p:cNvSpPr>
            <a:spLocks noChangeShapeType="1"/>
          </p:cNvSpPr>
          <p:nvPr/>
        </p:nvSpPr>
        <p:spPr bwMode="auto">
          <a:xfrm>
            <a:off x="1143000" y="4214813"/>
            <a:ext cx="642938" cy="0"/>
          </a:xfrm>
          <a:prstGeom prst="line">
            <a:avLst/>
          </a:prstGeom>
          <a:noFill/>
          <a:ln w="9525">
            <a:solidFill>
              <a:schemeClr val="tx1"/>
            </a:solidFill>
            <a:round/>
            <a:headEnd type="triangle" w="med" len="med"/>
            <a:tailEnd/>
          </a:ln>
        </p:spPr>
        <p:txBody>
          <a:bodyPr/>
          <a:lstStyle/>
          <a:p>
            <a:endParaRPr lang="es-ES"/>
          </a:p>
        </p:txBody>
      </p:sp>
      <p:sp>
        <p:nvSpPr>
          <p:cNvPr id="37917" name="Rectangle 15"/>
          <p:cNvSpPr>
            <a:spLocks noChangeArrowheads="1"/>
          </p:cNvSpPr>
          <p:nvPr/>
        </p:nvSpPr>
        <p:spPr bwMode="auto">
          <a:xfrm>
            <a:off x="5286375" y="2965450"/>
            <a:ext cx="2532401" cy="279180"/>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b="1" dirty="0">
                <a:solidFill>
                  <a:srgbClr val="000000"/>
                </a:solidFill>
                <a:latin typeface="Calibri" pitchFamily="34" charset="0"/>
              </a:rPr>
              <a:t>3. </a:t>
            </a:r>
            <a:r>
              <a:rPr lang="en-US" sz="1200" b="1" dirty="0" err="1" smtClean="0">
                <a:latin typeface="Calibri" pitchFamily="34" charset="0"/>
              </a:rPr>
              <a:t>MIH_Termination_Auth.indication</a:t>
            </a:r>
            <a:endParaRPr lang="en-GB" sz="1200" b="1" dirty="0">
              <a:solidFill>
                <a:srgbClr val="000000"/>
              </a:solidFill>
              <a:latin typeface="Calibri" pitchFamily="34" charset="0"/>
            </a:endParaRPr>
          </a:p>
        </p:txBody>
      </p:sp>
      <p:sp>
        <p:nvSpPr>
          <p:cNvPr id="37918" name="Rectangle 15"/>
          <p:cNvSpPr>
            <a:spLocks noChangeArrowheads="1"/>
          </p:cNvSpPr>
          <p:nvPr/>
        </p:nvSpPr>
        <p:spPr bwMode="auto">
          <a:xfrm>
            <a:off x="285750" y="3929063"/>
            <a:ext cx="2388837" cy="279180"/>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b="1" dirty="0">
                <a:solidFill>
                  <a:srgbClr val="000000"/>
                </a:solidFill>
                <a:latin typeface="Calibri" pitchFamily="34" charset="0"/>
              </a:rPr>
              <a:t>6. </a:t>
            </a:r>
            <a:r>
              <a:rPr lang="en-US" sz="1200" b="1" dirty="0" err="1" smtClean="0">
                <a:latin typeface="Calibri" pitchFamily="34" charset="0"/>
              </a:rPr>
              <a:t>MIH_Termination_Auth.confirm</a:t>
            </a:r>
            <a:endParaRPr lang="en-GB" sz="1200" b="1" dirty="0">
              <a:solidFill>
                <a:srgbClr val="000000"/>
              </a:solidFill>
              <a:latin typeface="Calibri" pitchFamily="34" charset="0"/>
            </a:endParaRPr>
          </a:p>
        </p:txBody>
      </p:sp>
      <p:sp>
        <p:nvSpPr>
          <p:cNvPr id="37919" name="Line 28"/>
          <p:cNvSpPr>
            <a:spLocks noChangeShapeType="1"/>
          </p:cNvSpPr>
          <p:nvPr/>
        </p:nvSpPr>
        <p:spPr bwMode="auto">
          <a:xfrm>
            <a:off x="1143000" y="2500313"/>
            <a:ext cx="642938" cy="0"/>
          </a:xfrm>
          <a:prstGeom prst="line">
            <a:avLst/>
          </a:prstGeom>
          <a:noFill/>
          <a:ln w="9525">
            <a:solidFill>
              <a:schemeClr val="tx1"/>
            </a:solidFill>
            <a:round/>
            <a:headEnd/>
            <a:tailEnd type="triangle" w="med" len="med"/>
          </a:ln>
        </p:spPr>
        <p:txBody>
          <a:bodyPr/>
          <a:lstStyle/>
          <a:p>
            <a:endParaRPr lang="es-ES"/>
          </a:p>
        </p:txBody>
      </p:sp>
      <p:sp>
        <p:nvSpPr>
          <p:cNvPr id="37920" name="Rectangle 15"/>
          <p:cNvSpPr>
            <a:spLocks noChangeArrowheads="1"/>
          </p:cNvSpPr>
          <p:nvPr/>
        </p:nvSpPr>
        <p:spPr bwMode="auto">
          <a:xfrm>
            <a:off x="642938" y="2214563"/>
            <a:ext cx="4973637" cy="279180"/>
          </a:xfrm>
          <a:prstGeom prst="rect">
            <a:avLst/>
          </a:prstGeom>
          <a:noFill/>
          <a:ln w="9525">
            <a:noFill/>
            <a:round/>
            <a:headEnd/>
            <a:tailEnd/>
          </a:ln>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b="1" dirty="0">
                <a:solidFill>
                  <a:srgbClr val="000000"/>
                </a:solidFill>
                <a:latin typeface="Calibri" pitchFamily="34" charset="0"/>
              </a:rPr>
              <a:t>1. </a:t>
            </a:r>
            <a:r>
              <a:rPr lang="en-US" sz="1200" b="1" dirty="0" err="1" smtClean="0">
                <a:latin typeface="Calibri" pitchFamily="34" charset="0"/>
              </a:rPr>
              <a:t>MIH_Termination_Auth.request</a:t>
            </a:r>
            <a:endParaRPr lang="en-GB" sz="1200" b="1" dirty="0">
              <a:solidFill>
                <a:srgbClr val="000000"/>
              </a:solidFill>
              <a:latin typeface="Calibri" pitchFamily="34" charset="0"/>
            </a:endParaRPr>
          </a:p>
        </p:txBody>
      </p:sp>
      <p:sp>
        <p:nvSpPr>
          <p:cNvPr id="37921" name="Line 28"/>
          <p:cNvSpPr>
            <a:spLocks noChangeShapeType="1"/>
          </p:cNvSpPr>
          <p:nvPr/>
        </p:nvSpPr>
        <p:spPr bwMode="auto">
          <a:xfrm>
            <a:off x="5929313" y="3571875"/>
            <a:ext cx="928687" cy="0"/>
          </a:xfrm>
          <a:prstGeom prst="line">
            <a:avLst/>
          </a:prstGeom>
          <a:noFill/>
          <a:ln w="9525">
            <a:solidFill>
              <a:schemeClr val="tx1"/>
            </a:solidFill>
            <a:round/>
            <a:headEnd type="triangle" w="med" len="med"/>
            <a:tailEnd/>
          </a:ln>
        </p:spPr>
        <p:txBody>
          <a:bodyPr/>
          <a:lstStyle/>
          <a:p>
            <a:endParaRPr lang="es-ES"/>
          </a:p>
        </p:txBody>
      </p:sp>
      <p:sp>
        <p:nvSpPr>
          <p:cNvPr id="37922" name="Rectangle 15"/>
          <p:cNvSpPr>
            <a:spLocks noChangeArrowheads="1"/>
          </p:cNvSpPr>
          <p:nvPr/>
        </p:nvSpPr>
        <p:spPr bwMode="auto">
          <a:xfrm>
            <a:off x="5233021" y="3286125"/>
            <a:ext cx="2507331" cy="279180"/>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200" b="1" dirty="0">
                <a:latin typeface="Calibri" pitchFamily="34" charset="0"/>
              </a:rPr>
              <a:t> 4. </a:t>
            </a:r>
            <a:r>
              <a:rPr lang="en-US" sz="1200" b="1" dirty="0" err="1" smtClean="0">
                <a:latin typeface="Calibri" pitchFamily="34" charset="0"/>
              </a:rPr>
              <a:t>MIH_Termination_Auth.response</a:t>
            </a:r>
            <a:endParaRPr lang="en-GB" sz="1200" b="1" dirty="0">
              <a:latin typeface="Calibri"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スライド番号プレースホルダ 5"/>
          <p:cNvSpPr>
            <a:spLocks noGrp="1"/>
          </p:cNvSpPr>
          <p:nvPr>
            <p:ph type="sldNum" sz="quarter" idx="12"/>
          </p:nvPr>
        </p:nvSpPr>
        <p:spPr bwMode="auto">
          <a:noFill/>
          <a:ln>
            <a:miter lim="800000"/>
            <a:headEnd/>
            <a:tailEnd/>
          </a:ln>
        </p:spPr>
        <p:txBody>
          <a:bodyPr/>
          <a:lstStyle/>
          <a:p>
            <a:r>
              <a:rPr lang="en-US" altLang="ja-JP">
                <a:solidFill>
                  <a:srgbClr val="000000"/>
                </a:solidFill>
                <a:latin typeface="Times" charset="0"/>
              </a:rPr>
              <a:t>2</a:t>
            </a:r>
          </a:p>
        </p:txBody>
      </p:sp>
      <p:sp>
        <p:nvSpPr>
          <p:cNvPr id="14339" name="Rectangle 3"/>
          <p:cNvSpPr>
            <a:spLocks noChangeArrowheads="1"/>
          </p:cNvSpPr>
          <p:nvPr/>
        </p:nvSpPr>
        <p:spPr bwMode="auto">
          <a:xfrm>
            <a:off x="323850" y="333375"/>
            <a:ext cx="8493125" cy="5678488"/>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sz="2400" b="1">
                <a:latin typeface="Times" charset="0"/>
                <a:cs typeface="Times New Roman" pitchFamily="18" charset="0"/>
              </a:rPr>
              <a:t>IEEE 802.21 presentation release statements</a:t>
            </a:r>
            <a:endParaRPr lang="en-US" sz="2400">
              <a:latin typeface="Times" charset="0"/>
              <a:cs typeface="Times New Roman" pitchFamily="18" charset="0"/>
            </a:endParaRPr>
          </a:p>
          <a:p>
            <a:pPr marL="280988" indent="-280988" algn="just" defTabSz="762000">
              <a:lnSpc>
                <a:spcPct val="80000"/>
              </a:lnSpc>
              <a:spcBef>
                <a:spcPct val="40000"/>
              </a:spcBef>
              <a:buClr>
                <a:srgbClr val="FAFD00"/>
              </a:buClr>
              <a:buSzPct val="200000"/>
            </a:pPr>
            <a:r>
              <a:rPr lang="en-US" sz="2000">
                <a:latin typeface="Times" charset="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sz="2000">
                <a:latin typeface="Times" charset="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a:t>
            </a:r>
            <a:r>
              <a:rPr lang="en-US" sz="2000">
                <a:latin typeface="Times New Roman" pitchFamily="18" charset="0"/>
                <a:cs typeface="Times New Roman" pitchFamily="18" charset="0"/>
              </a:rPr>
              <a:t>’</a:t>
            </a:r>
            <a:r>
              <a:rPr lang="en-US" sz="2000">
                <a:latin typeface="Times" charset="0"/>
                <a:cs typeface="Times New Roman" pitchFamily="18" charset="0"/>
              </a:rPr>
              <a:t>s name any IEEE Standards publication even though it may include portions of this contribution; and at the IEEE</a:t>
            </a:r>
            <a:r>
              <a:rPr lang="en-US" sz="2000">
                <a:latin typeface="Times New Roman" pitchFamily="18" charset="0"/>
                <a:cs typeface="Times New Roman" pitchFamily="18" charset="0"/>
              </a:rPr>
              <a:t>’</a:t>
            </a:r>
            <a:r>
              <a:rPr lang="en-US" sz="2000">
                <a:latin typeface="Times" charset="0"/>
                <a:cs typeface="Times New Roman" pitchFamily="18" charset="0"/>
              </a:rPr>
              <a:t>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sz="2000">
                <a:latin typeface="Times" charset="0"/>
                <a:cs typeface="Times New Roman" pitchFamily="18" charset="0"/>
              </a:rPr>
              <a:t>The contributor is familiar with IEEE patent policy, as stated in </a:t>
            </a:r>
            <a:r>
              <a:rPr lang="en-US" sz="2000">
                <a:latin typeface="Times" charset="0"/>
                <a:cs typeface="Times New Roman" pitchFamily="18" charset="0"/>
                <a:hlinkClick r:id="rId2"/>
              </a:rPr>
              <a:t>Section 6 of the IEEE-SA Standards Board bylaws</a:t>
            </a:r>
            <a:r>
              <a:rPr lang="en-US" sz="2000">
                <a:solidFill>
                  <a:srgbClr val="000099"/>
                </a:solidFill>
                <a:latin typeface="Times" charset="0"/>
                <a:cs typeface="Times New Roman" pitchFamily="18" charset="0"/>
              </a:rPr>
              <a:t> </a:t>
            </a:r>
            <a:r>
              <a:rPr lang="en-US" sz="2000">
                <a:latin typeface="Times" charset="0"/>
                <a:cs typeface="Times New Roman" pitchFamily="18" charset="0"/>
              </a:rPr>
              <a:t>&lt;</a:t>
            </a:r>
            <a:r>
              <a:rPr lang="en-US" sz="2000">
                <a:latin typeface="Times" charset="0"/>
                <a:cs typeface="Times New Roman" pitchFamily="18" charset="0"/>
                <a:hlinkClick r:id="rId3"/>
              </a:rPr>
              <a:t>http://standards.ieee.org/guides/bylaws/sect6-7.html#6</a:t>
            </a:r>
            <a:r>
              <a:rPr lang="en-US" sz="2000">
                <a:latin typeface="Times" charset="0"/>
                <a:cs typeface="Times New Roman" pitchFamily="18" charset="0"/>
              </a:rPr>
              <a:t>&gt; and in </a:t>
            </a:r>
            <a:r>
              <a:rPr lang="en-US" sz="2000" i="1">
                <a:latin typeface="Times" charset="0"/>
                <a:cs typeface="Times New Roman" pitchFamily="18" charset="0"/>
              </a:rPr>
              <a:t>Understanding Patent Issues During IEEE Standards Development</a:t>
            </a:r>
            <a:r>
              <a:rPr lang="en-US" sz="2000">
                <a:latin typeface="Times" charset="0"/>
                <a:cs typeface="Times New Roman" pitchFamily="18" charset="0"/>
              </a:rPr>
              <a:t> </a:t>
            </a:r>
            <a:r>
              <a:rPr lang="en-US" sz="2000">
                <a:latin typeface="Times" charset="0"/>
                <a:cs typeface="Times New Roman" pitchFamily="18" charset="0"/>
                <a:hlinkClick r:id="rId4"/>
              </a:rPr>
              <a:t>http://standards.ieee.org/board/pat/faq.pdf</a:t>
            </a:r>
            <a:r>
              <a:rPr lang="en-US" sz="2000">
                <a:latin typeface="Times" charset="0"/>
                <a:cs typeface="Times New Roman" pitchFamily="18" charset="0"/>
              </a:rPr>
              <a:t>&gt;</a:t>
            </a:r>
            <a:r>
              <a:rPr lang="en-US" sz="2000">
                <a:latin typeface="Times New Roman" pitchFamily="18" charset="0"/>
                <a:cs typeface="Times New Roman" pitchFamily="18" charset="0"/>
              </a:rPr>
              <a:t> </a:t>
            </a:r>
            <a:endParaRPr lang="en-US" sz="2000">
              <a:latin typeface="Times"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1506" name="直線コネクタ 7"/>
          <p:cNvCxnSpPr>
            <a:cxnSpLocks noChangeShapeType="1"/>
          </p:cNvCxnSpPr>
          <p:nvPr/>
        </p:nvCxnSpPr>
        <p:spPr bwMode="auto">
          <a:xfrm rot="5400000">
            <a:off x="-2423318" y="3747294"/>
            <a:ext cx="5935662" cy="0"/>
          </a:xfrm>
          <a:prstGeom prst="line">
            <a:avLst/>
          </a:prstGeom>
          <a:noFill/>
          <a:ln w="9525">
            <a:solidFill>
              <a:schemeClr val="tx1"/>
            </a:solidFill>
            <a:round/>
            <a:headEnd/>
            <a:tailEnd/>
          </a:ln>
        </p:spPr>
      </p:cxnSp>
      <p:cxnSp>
        <p:nvCxnSpPr>
          <p:cNvPr id="21507" name="直線コネクタ 7"/>
          <p:cNvCxnSpPr>
            <a:cxnSpLocks noChangeShapeType="1"/>
          </p:cNvCxnSpPr>
          <p:nvPr/>
        </p:nvCxnSpPr>
        <p:spPr bwMode="auto">
          <a:xfrm rot="5400000">
            <a:off x="-1774031" y="3747294"/>
            <a:ext cx="5935662" cy="0"/>
          </a:xfrm>
          <a:prstGeom prst="line">
            <a:avLst/>
          </a:prstGeom>
          <a:noFill/>
          <a:ln w="9525">
            <a:solidFill>
              <a:schemeClr val="tx1"/>
            </a:solidFill>
            <a:round/>
            <a:headEnd/>
            <a:tailEnd/>
          </a:ln>
        </p:spPr>
      </p:cxnSp>
      <p:cxnSp>
        <p:nvCxnSpPr>
          <p:cNvPr id="21508" name="直線コネクタ 7"/>
          <p:cNvCxnSpPr>
            <a:cxnSpLocks noChangeShapeType="1"/>
          </p:cNvCxnSpPr>
          <p:nvPr/>
        </p:nvCxnSpPr>
        <p:spPr bwMode="auto">
          <a:xfrm rot="5400000">
            <a:off x="-1054893" y="3747294"/>
            <a:ext cx="5935662" cy="0"/>
          </a:xfrm>
          <a:prstGeom prst="line">
            <a:avLst/>
          </a:prstGeom>
          <a:noFill/>
          <a:ln w="9525">
            <a:solidFill>
              <a:schemeClr val="tx1"/>
            </a:solidFill>
            <a:round/>
            <a:headEnd/>
            <a:tailEnd/>
          </a:ln>
        </p:spPr>
      </p:cxnSp>
      <p:cxnSp>
        <p:nvCxnSpPr>
          <p:cNvPr id="21509" name="直線コネクタ 7"/>
          <p:cNvCxnSpPr>
            <a:cxnSpLocks noChangeShapeType="1"/>
          </p:cNvCxnSpPr>
          <p:nvPr/>
        </p:nvCxnSpPr>
        <p:spPr bwMode="auto">
          <a:xfrm rot="5400000">
            <a:off x="205581" y="3783807"/>
            <a:ext cx="5862637" cy="0"/>
          </a:xfrm>
          <a:prstGeom prst="line">
            <a:avLst/>
          </a:prstGeom>
          <a:noFill/>
          <a:ln w="9525">
            <a:solidFill>
              <a:schemeClr val="tx1"/>
            </a:solidFill>
            <a:round/>
            <a:headEnd/>
            <a:tailEnd/>
          </a:ln>
        </p:spPr>
      </p:cxnSp>
      <p:cxnSp>
        <p:nvCxnSpPr>
          <p:cNvPr id="21510" name="直線コネクタ 7"/>
          <p:cNvCxnSpPr>
            <a:cxnSpLocks noChangeShapeType="1"/>
          </p:cNvCxnSpPr>
          <p:nvPr/>
        </p:nvCxnSpPr>
        <p:spPr bwMode="auto">
          <a:xfrm rot="5400000">
            <a:off x="1358106" y="3783807"/>
            <a:ext cx="5862637" cy="0"/>
          </a:xfrm>
          <a:prstGeom prst="line">
            <a:avLst/>
          </a:prstGeom>
          <a:noFill/>
          <a:ln w="9525">
            <a:solidFill>
              <a:schemeClr val="tx1"/>
            </a:solidFill>
            <a:round/>
            <a:headEnd/>
            <a:tailEnd/>
          </a:ln>
        </p:spPr>
      </p:cxnSp>
      <p:cxnSp>
        <p:nvCxnSpPr>
          <p:cNvPr id="21511" name="直線コネクタ 7"/>
          <p:cNvCxnSpPr>
            <a:cxnSpLocks noChangeShapeType="1"/>
          </p:cNvCxnSpPr>
          <p:nvPr/>
        </p:nvCxnSpPr>
        <p:spPr bwMode="auto">
          <a:xfrm rot="5400000">
            <a:off x="2437606" y="3783807"/>
            <a:ext cx="5862637" cy="0"/>
          </a:xfrm>
          <a:prstGeom prst="line">
            <a:avLst/>
          </a:prstGeom>
          <a:noFill/>
          <a:ln w="9525">
            <a:solidFill>
              <a:schemeClr val="tx1"/>
            </a:solidFill>
            <a:round/>
            <a:headEnd/>
            <a:tailEnd/>
          </a:ln>
        </p:spPr>
      </p:cxnSp>
      <p:cxnSp>
        <p:nvCxnSpPr>
          <p:cNvPr id="21512" name="直線コネクタ 7"/>
          <p:cNvCxnSpPr>
            <a:cxnSpLocks noChangeShapeType="1"/>
          </p:cNvCxnSpPr>
          <p:nvPr/>
        </p:nvCxnSpPr>
        <p:spPr bwMode="auto">
          <a:xfrm rot="5400000">
            <a:off x="3409950" y="3819525"/>
            <a:ext cx="5791200" cy="0"/>
          </a:xfrm>
          <a:prstGeom prst="line">
            <a:avLst/>
          </a:prstGeom>
          <a:noFill/>
          <a:ln w="9525">
            <a:solidFill>
              <a:schemeClr val="tx1"/>
            </a:solidFill>
            <a:round/>
            <a:headEnd/>
            <a:tailEnd/>
          </a:ln>
        </p:spPr>
      </p:cxnSp>
      <p:cxnSp>
        <p:nvCxnSpPr>
          <p:cNvPr id="9" name="直線コネクタ 11"/>
          <p:cNvCxnSpPr/>
          <p:nvPr/>
        </p:nvCxnSpPr>
        <p:spPr>
          <a:xfrm rot="5400000">
            <a:off x="4178300" y="3814763"/>
            <a:ext cx="58007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正方形/長方形 2"/>
          <p:cNvSpPr/>
          <p:nvPr/>
        </p:nvSpPr>
        <p:spPr>
          <a:xfrm>
            <a:off x="2560638" y="492125"/>
            <a:ext cx="1143000" cy="642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Serving</a:t>
            </a:r>
          </a:p>
          <a:p>
            <a:pPr algn="ctr" fontAlgn="auto">
              <a:spcBef>
                <a:spcPts val="0"/>
              </a:spcBef>
              <a:spcAft>
                <a:spcPts val="0"/>
              </a:spcAft>
              <a:defRPr/>
            </a:pPr>
            <a:r>
              <a:rPr lang="en-US" altLang="ja-JP" sz="1400" dirty="0" err="1">
                <a:solidFill>
                  <a:schemeClr val="tx1"/>
                </a:solidFill>
              </a:rPr>
              <a:t>PoA</a:t>
            </a:r>
            <a:endParaRPr lang="ja-JP" altLang="en-US" sz="1400">
              <a:solidFill>
                <a:schemeClr val="tx1"/>
              </a:solidFill>
            </a:endParaRPr>
          </a:p>
        </p:txBody>
      </p:sp>
      <p:sp>
        <p:nvSpPr>
          <p:cNvPr id="11" name="正方形/長方形 3"/>
          <p:cNvSpPr/>
          <p:nvPr/>
        </p:nvSpPr>
        <p:spPr>
          <a:xfrm>
            <a:off x="3784600" y="492125"/>
            <a:ext cx="1071563" cy="642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Target</a:t>
            </a:r>
          </a:p>
          <a:p>
            <a:pPr algn="ctr" fontAlgn="auto">
              <a:spcBef>
                <a:spcPts val="0"/>
              </a:spcBef>
              <a:spcAft>
                <a:spcPts val="0"/>
              </a:spcAft>
              <a:defRPr/>
            </a:pPr>
            <a:r>
              <a:rPr lang="en-US" altLang="ja-JP" sz="1400" dirty="0" err="1">
                <a:solidFill>
                  <a:schemeClr val="tx1"/>
                </a:solidFill>
              </a:rPr>
              <a:t>PoA</a:t>
            </a:r>
            <a:endParaRPr lang="ja-JP" altLang="en-US" sz="1400">
              <a:solidFill>
                <a:schemeClr val="tx1"/>
              </a:solidFill>
            </a:endParaRPr>
          </a:p>
        </p:txBody>
      </p:sp>
      <p:sp>
        <p:nvSpPr>
          <p:cNvPr id="21516" name="Rectangle 19"/>
          <p:cNvSpPr>
            <a:spLocks noChangeArrowheads="1"/>
          </p:cNvSpPr>
          <p:nvPr/>
        </p:nvSpPr>
        <p:spPr bwMode="auto">
          <a:xfrm>
            <a:off x="184150" y="500063"/>
            <a:ext cx="2214563" cy="784225"/>
          </a:xfrm>
          <a:prstGeom prst="rect">
            <a:avLst/>
          </a:prstGeom>
          <a:solidFill>
            <a:srgbClr val="FFFFFF"/>
          </a:solidFill>
          <a:ln w="25560">
            <a:solidFill>
              <a:srgbClr val="000000"/>
            </a:solidFill>
            <a:round/>
            <a:headEnd/>
            <a:tailEnd/>
          </a:ln>
        </p:spPr>
        <p:txBody>
          <a:bodyPr wrap="none" anchor="ctr"/>
          <a:lstStyle/>
          <a:p>
            <a:endParaRPr lang="en-US">
              <a:latin typeface="Calibri" pitchFamily="34" charset="0"/>
            </a:endParaRPr>
          </a:p>
        </p:txBody>
      </p:sp>
      <p:sp>
        <p:nvSpPr>
          <p:cNvPr id="21517" name="Rectangle 20"/>
          <p:cNvSpPr>
            <a:spLocks noChangeArrowheads="1"/>
          </p:cNvSpPr>
          <p:nvPr/>
        </p:nvSpPr>
        <p:spPr bwMode="auto">
          <a:xfrm>
            <a:off x="279400" y="781050"/>
            <a:ext cx="577850" cy="433388"/>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200">
                <a:solidFill>
                  <a:srgbClr val="000000"/>
                </a:solidFill>
                <a:latin typeface="Calibri" pitchFamily="34" charset="0"/>
              </a:rPr>
              <a:t>MIH User</a:t>
            </a:r>
          </a:p>
        </p:txBody>
      </p:sp>
      <p:sp>
        <p:nvSpPr>
          <p:cNvPr id="21518" name="Rectangle 21"/>
          <p:cNvSpPr>
            <a:spLocks noChangeArrowheads="1"/>
          </p:cNvSpPr>
          <p:nvPr/>
        </p:nvSpPr>
        <p:spPr bwMode="auto">
          <a:xfrm>
            <a:off x="917575" y="785813"/>
            <a:ext cx="65405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MIHF</a:t>
            </a:r>
          </a:p>
        </p:txBody>
      </p:sp>
      <p:sp>
        <p:nvSpPr>
          <p:cNvPr id="21519" name="Rectangle 22"/>
          <p:cNvSpPr>
            <a:spLocks noChangeArrowheads="1"/>
          </p:cNvSpPr>
          <p:nvPr/>
        </p:nvSpPr>
        <p:spPr bwMode="auto">
          <a:xfrm>
            <a:off x="973138" y="417513"/>
            <a:ext cx="527050" cy="368300"/>
          </a:xfrm>
          <a:prstGeom prst="rect">
            <a:avLst/>
          </a:prstGeom>
          <a:noFill/>
          <a:ln w="9525">
            <a:noFill/>
            <a:round/>
            <a:headEnd/>
            <a:tailEnd/>
          </a:ln>
        </p:spPr>
        <p:txBody>
          <a:bodyPr lIns="90000" tIns="51803" rIns="90000" bIns="45000"/>
          <a:lstStyle/>
          <a:p>
            <a:pPr>
              <a:lnSpc>
                <a:spcPct val="98000"/>
              </a:lnSpc>
              <a:buClr>
                <a:srgbClr val="000000"/>
              </a:buClr>
              <a:buSzPct val="100000"/>
              <a:buFont typeface="Times New Roman" pitchFamily="18" charset="0"/>
              <a:buNone/>
            </a:pPr>
            <a:r>
              <a:rPr lang="es-ES">
                <a:solidFill>
                  <a:srgbClr val="000000"/>
                </a:solidFill>
                <a:latin typeface="Calibri" pitchFamily="34" charset="0"/>
              </a:rPr>
              <a:t>MN</a:t>
            </a:r>
          </a:p>
        </p:txBody>
      </p:sp>
      <p:sp>
        <p:nvSpPr>
          <p:cNvPr id="21520" name="Rectangle 23"/>
          <p:cNvSpPr>
            <a:spLocks noChangeArrowheads="1"/>
          </p:cNvSpPr>
          <p:nvPr/>
        </p:nvSpPr>
        <p:spPr bwMode="auto">
          <a:xfrm>
            <a:off x="1643063" y="785813"/>
            <a:ext cx="644525"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MAC</a:t>
            </a:r>
          </a:p>
        </p:txBody>
      </p:sp>
      <p:sp>
        <p:nvSpPr>
          <p:cNvPr id="21521" name="Rectangle 24"/>
          <p:cNvSpPr>
            <a:spLocks noChangeArrowheads="1"/>
          </p:cNvSpPr>
          <p:nvPr/>
        </p:nvSpPr>
        <p:spPr bwMode="auto">
          <a:xfrm>
            <a:off x="5000625" y="428625"/>
            <a:ext cx="2519363" cy="874713"/>
          </a:xfrm>
          <a:prstGeom prst="rect">
            <a:avLst/>
          </a:prstGeom>
          <a:solidFill>
            <a:srgbClr val="FFFFFF"/>
          </a:solidFill>
          <a:ln w="25560">
            <a:solidFill>
              <a:srgbClr val="000000"/>
            </a:solidFill>
            <a:round/>
            <a:headEnd/>
            <a:tailEnd/>
          </a:ln>
        </p:spPr>
        <p:txBody>
          <a:bodyPr wrap="none" anchor="ctr"/>
          <a:lstStyle/>
          <a:p>
            <a:endParaRPr lang="en-US">
              <a:latin typeface="Calibri" pitchFamily="34" charset="0"/>
            </a:endParaRPr>
          </a:p>
        </p:txBody>
      </p:sp>
      <p:sp>
        <p:nvSpPr>
          <p:cNvPr id="21522" name="Rectangle 26"/>
          <p:cNvSpPr>
            <a:spLocks noChangeArrowheads="1"/>
          </p:cNvSpPr>
          <p:nvPr/>
        </p:nvSpPr>
        <p:spPr bwMode="auto">
          <a:xfrm>
            <a:off x="5929313" y="357188"/>
            <a:ext cx="633412" cy="368300"/>
          </a:xfrm>
          <a:prstGeom prst="rect">
            <a:avLst/>
          </a:prstGeom>
          <a:noFill/>
          <a:ln w="9525">
            <a:noFill/>
            <a:round/>
            <a:headEnd/>
            <a:tailEnd/>
          </a:ln>
        </p:spPr>
        <p:txBody>
          <a:bodyPr lIns="90000" tIns="51803" rIns="90000" bIns="45000"/>
          <a:lstStyle/>
          <a:p>
            <a:pPr defTabSz="449263">
              <a:lnSpc>
                <a:spcPct val="98000"/>
              </a:lnSpc>
              <a:buClr>
                <a:srgbClr val="000000"/>
              </a:buClr>
              <a:buSzPct val="100000"/>
              <a:buFont typeface="Times New Roman" pitchFamily="18" charset="0"/>
              <a:buNone/>
              <a:tabLst>
                <a:tab pos="723900" algn="l"/>
              </a:tabLst>
            </a:pPr>
            <a:r>
              <a:rPr lang="es-ES">
                <a:solidFill>
                  <a:srgbClr val="000000"/>
                </a:solidFill>
                <a:latin typeface="Calibri" pitchFamily="34" charset="0"/>
              </a:rPr>
              <a:t>PoS</a:t>
            </a:r>
          </a:p>
        </p:txBody>
      </p:sp>
      <p:sp>
        <p:nvSpPr>
          <p:cNvPr id="21523" name="Rectangle 34"/>
          <p:cNvSpPr>
            <a:spLocks noChangeArrowheads="1"/>
          </p:cNvSpPr>
          <p:nvPr/>
        </p:nvSpPr>
        <p:spPr bwMode="auto">
          <a:xfrm>
            <a:off x="5945188" y="784225"/>
            <a:ext cx="64770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200">
                <a:solidFill>
                  <a:srgbClr val="000000"/>
                </a:solidFill>
                <a:latin typeface="Calibri" pitchFamily="34" charset="0"/>
              </a:rPr>
              <a:t>MIH User</a:t>
            </a:r>
          </a:p>
        </p:txBody>
      </p:sp>
      <p:sp>
        <p:nvSpPr>
          <p:cNvPr id="20" name="正方形/長方形 5"/>
          <p:cNvSpPr/>
          <p:nvPr/>
        </p:nvSpPr>
        <p:spPr>
          <a:xfrm>
            <a:off x="6786563" y="806450"/>
            <a:ext cx="576262" cy="388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AAA</a:t>
            </a:r>
            <a:endParaRPr lang="ja-JP" altLang="en-US" sz="1400">
              <a:solidFill>
                <a:schemeClr val="tx1"/>
              </a:solidFill>
            </a:endParaRPr>
          </a:p>
        </p:txBody>
      </p:sp>
      <p:sp>
        <p:nvSpPr>
          <p:cNvPr id="21525" name="Line 28"/>
          <p:cNvSpPr>
            <a:spLocks noChangeShapeType="1"/>
          </p:cNvSpPr>
          <p:nvPr/>
        </p:nvSpPr>
        <p:spPr bwMode="auto">
          <a:xfrm>
            <a:off x="1192213" y="2714625"/>
            <a:ext cx="4176712" cy="0"/>
          </a:xfrm>
          <a:prstGeom prst="line">
            <a:avLst/>
          </a:prstGeom>
          <a:noFill/>
          <a:ln w="9525">
            <a:solidFill>
              <a:schemeClr val="tx1"/>
            </a:solidFill>
            <a:round/>
            <a:headEnd type="triangle" w="med" len="med"/>
            <a:tailEnd/>
          </a:ln>
        </p:spPr>
        <p:txBody>
          <a:bodyPr/>
          <a:lstStyle/>
          <a:p>
            <a:endParaRPr lang="es-ES"/>
          </a:p>
        </p:txBody>
      </p:sp>
      <p:sp>
        <p:nvSpPr>
          <p:cNvPr id="21526" name="Rectangle 15"/>
          <p:cNvSpPr>
            <a:spLocks noChangeArrowheads="1"/>
          </p:cNvSpPr>
          <p:nvPr/>
        </p:nvSpPr>
        <p:spPr bwMode="auto">
          <a:xfrm>
            <a:off x="5148064" y="2172486"/>
            <a:ext cx="1300654"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000000"/>
                </a:solidFill>
                <a:latin typeface="Calibri" pitchFamily="34" charset="0"/>
              </a:rPr>
              <a:t>4. </a:t>
            </a:r>
            <a:r>
              <a:rPr lang="en-GB" sz="1000" b="1" dirty="0" err="1" smtClean="0">
                <a:solidFill>
                  <a:srgbClr val="000000"/>
                </a:solidFill>
                <a:latin typeface="Calibri" pitchFamily="34" charset="0"/>
              </a:rPr>
              <a:t>MIH_Auth.request</a:t>
            </a:r>
            <a:endParaRPr lang="en-GB" sz="1200" b="1" dirty="0">
              <a:solidFill>
                <a:srgbClr val="000000"/>
              </a:solidFill>
              <a:latin typeface="Calibri" pitchFamily="34" charset="0"/>
            </a:endParaRPr>
          </a:p>
        </p:txBody>
      </p:sp>
      <p:sp>
        <p:nvSpPr>
          <p:cNvPr id="21527" name="Line 36"/>
          <p:cNvSpPr>
            <a:spLocks noChangeShapeType="1"/>
          </p:cNvSpPr>
          <p:nvPr/>
        </p:nvSpPr>
        <p:spPr bwMode="auto">
          <a:xfrm>
            <a:off x="1214438" y="3714750"/>
            <a:ext cx="4143375" cy="0"/>
          </a:xfrm>
          <a:prstGeom prst="line">
            <a:avLst/>
          </a:prstGeom>
          <a:noFill/>
          <a:ln w="9525">
            <a:solidFill>
              <a:schemeClr val="tx1"/>
            </a:solidFill>
            <a:round/>
            <a:headEnd/>
            <a:tailEnd type="triangle" w="med" len="med"/>
          </a:ln>
        </p:spPr>
        <p:txBody>
          <a:bodyPr/>
          <a:lstStyle/>
          <a:p>
            <a:endParaRPr lang="es-ES"/>
          </a:p>
        </p:txBody>
      </p:sp>
      <p:sp>
        <p:nvSpPr>
          <p:cNvPr id="21528" name="Rectangle 15"/>
          <p:cNvSpPr>
            <a:spLocks noChangeArrowheads="1"/>
          </p:cNvSpPr>
          <p:nvPr/>
        </p:nvSpPr>
        <p:spPr bwMode="auto">
          <a:xfrm>
            <a:off x="2840774" y="3429000"/>
            <a:ext cx="1371186" cy="248402"/>
          </a:xfrm>
          <a:prstGeom prst="rect">
            <a:avLst/>
          </a:prstGeom>
          <a:noFill/>
          <a:ln w="9525">
            <a:noFill/>
            <a:round/>
            <a:headEnd/>
            <a:tailEnd/>
          </a:ln>
        </p:spPr>
        <p:txBody>
          <a:bodyPr wrap="none" lIns="90000" tIns="46800" rIns="90000" bIns="46800">
            <a:spAutoFit/>
          </a:bodyPr>
          <a:lstStyle/>
          <a:p>
            <a:r>
              <a:rPr lang="en-US" sz="1000" b="1" dirty="0">
                <a:latin typeface="Calibri" pitchFamily="34" charset="0"/>
              </a:rPr>
              <a:t>8. </a:t>
            </a:r>
            <a:r>
              <a:rPr lang="en-US" sz="1000" b="1" dirty="0" err="1">
                <a:latin typeface="Calibri" pitchFamily="34" charset="0"/>
              </a:rPr>
              <a:t>MIH_Auth</a:t>
            </a:r>
            <a:r>
              <a:rPr lang="en-US" sz="1000" b="1" dirty="0">
                <a:latin typeface="Calibri" pitchFamily="34" charset="0"/>
              </a:rPr>
              <a:t> </a:t>
            </a:r>
            <a:r>
              <a:rPr lang="en-US" sz="1000" b="1" dirty="0" smtClean="0">
                <a:latin typeface="Calibri" pitchFamily="34" charset="0"/>
              </a:rPr>
              <a:t>response</a:t>
            </a:r>
            <a:endParaRPr lang="es-ES" sz="1000" b="1" dirty="0">
              <a:solidFill>
                <a:srgbClr val="000000"/>
              </a:solidFill>
              <a:latin typeface="Calibri" pitchFamily="34" charset="0"/>
            </a:endParaRPr>
          </a:p>
        </p:txBody>
      </p:sp>
      <p:sp>
        <p:nvSpPr>
          <p:cNvPr id="21529" name="Rectangle 21"/>
          <p:cNvSpPr>
            <a:spLocks noChangeArrowheads="1"/>
          </p:cNvSpPr>
          <p:nvPr/>
        </p:nvSpPr>
        <p:spPr bwMode="auto">
          <a:xfrm>
            <a:off x="5072063" y="785813"/>
            <a:ext cx="65405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MIHF</a:t>
            </a:r>
          </a:p>
        </p:txBody>
      </p:sp>
      <p:sp>
        <p:nvSpPr>
          <p:cNvPr id="21530" name="Line 33"/>
          <p:cNvSpPr>
            <a:spLocks noChangeShapeType="1"/>
          </p:cNvSpPr>
          <p:nvPr/>
        </p:nvSpPr>
        <p:spPr bwMode="auto">
          <a:xfrm>
            <a:off x="5357813" y="4000500"/>
            <a:ext cx="928687" cy="0"/>
          </a:xfrm>
          <a:prstGeom prst="line">
            <a:avLst/>
          </a:prstGeom>
          <a:noFill/>
          <a:ln w="9525">
            <a:solidFill>
              <a:schemeClr val="tx1"/>
            </a:solidFill>
            <a:round/>
            <a:headEnd/>
            <a:tailEnd type="triangle" w="med" len="med"/>
          </a:ln>
        </p:spPr>
        <p:txBody>
          <a:bodyPr/>
          <a:lstStyle/>
          <a:p>
            <a:endParaRPr lang="es-ES"/>
          </a:p>
        </p:txBody>
      </p:sp>
      <p:sp>
        <p:nvSpPr>
          <p:cNvPr id="21531" name="28 Rectángulo"/>
          <p:cNvSpPr>
            <a:spLocks noChangeArrowheads="1"/>
          </p:cNvSpPr>
          <p:nvPr/>
        </p:nvSpPr>
        <p:spPr bwMode="auto">
          <a:xfrm>
            <a:off x="5207845" y="3714750"/>
            <a:ext cx="1308371" cy="246221"/>
          </a:xfrm>
          <a:prstGeom prst="rect">
            <a:avLst/>
          </a:prstGeom>
          <a:noFill/>
          <a:ln w="9525">
            <a:noFill/>
            <a:miter lim="800000"/>
            <a:headEnd/>
            <a:tailEnd/>
          </a:ln>
        </p:spPr>
        <p:txBody>
          <a:bodyPr wrap="none">
            <a:spAutoFit/>
          </a:bodyPr>
          <a:lstStyle/>
          <a:p>
            <a:r>
              <a:rPr lang="en-US" sz="1000" b="1" dirty="0">
                <a:latin typeface="Calibri" pitchFamily="34" charset="0"/>
              </a:rPr>
              <a:t>9. </a:t>
            </a:r>
            <a:r>
              <a:rPr lang="en-US" sz="1000" b="1" dirty="0" err="1" smtClean="0">
                <a:latin typeface="Calibri" pitchFamily="34" charset="0"/>
              </a:rPr>
              <a:t>MIH_Auth.confirm</a:t>
            </a:r>
            <a:endParaRPr lang="es-ES" sz="1000" b="1" dirty="0">
              <a:latin typeface="Calibri" pitchFamily="34" charset="0"/>
            </a:endParaRPr>
          </a:p>
        </p:txBody>
      </p:sp>
      <p:sp>
        <p:nvSpPr>
          <p:cNvPr id="28" name="Rectangle 2"/>
          <p:cNvSpPr txBox="1">
            <a:spLocks/>
          </p:cNvSpPr>
          <p:nvPr/>
        </p:nvSpPr>
        <p:spPr>
          <a:xfrm>
            <a:off x="0" y="0"/>
            <a:ext cx="9144000" cy="357188"/>
          </a:xfrm>
          <a:prstGeom prst="rect">
            <a:avLst/>
          </a:prstGeom>
        </p:spPr>
        <p:txBody>
          <a:bodyPr/>
          <a:lstStyle/>
          <a:p>
            <a:pPr algn="ctr" fontAlgn="auto">
              <a:spcAft>
                <a:spcPts val="0"/>
              </a:spcAft>
              <a:defRPr/>
            </a:pPr>
            <a:r>
              <a:rPr lang="es-ES" sz="2000" dirty="0" err="1" smtClean="0">
                <a:latin typeface="+mj-lt"/>
                <a:ea typeface="ＭＳ Ｐゴシック" charset="-128"/>
                <a:cs typeface="+mj-cs"/>
              </a:rPr>
              <a:t>Service</a:t>
            </a:r>
            <a:r>
              <a:rPr lang="es-ES" sz="2000" dirty="0" smtClean="0">
                <a:latin typeface="+mj-lt"/>
                <a:ea typeface="ＭＳ Ｐゴシック" charset="-128"/>
                <a:cs typeface="+mj-cs"/>
              </a:rPr>
              <a:t> </a:t>
            </a:r>
            <a:r>
              <a:rPr lang="es-ES" sz="2000" dirty="0" err="1" smtClean="0">
                <a:latin typeface="+mj-lt"/>
                <a:ea typeface="ＭＳ Ｐゴシック" charset="-128"/>
                <a:cs typeface="+mj-cs"/>
              </a:rPr>
              <a:t>Authentication</a:t>
            </a:r>
            <a:r>
              <a:rPr lang="es-ES" sz="2000" dirty="0" smtClean="0">
                <a:latin typeface="+mj-lt"/>
                <a:ea typeface="ＭＳ Ｐゴシック" charset="-128"/>
                <a:cs typeface="+mj-cs"/>
              </a:rPr>
              <a:t> </a:t>
            </a:r>
            <a:r>
              <a:rPr lang="es-ES" sz="2000" dirty="0" err="1" smtClean="0">
                <a:latin typeface="+mj-lt"/>
                <a:ea typeface="ＭＳ Ｐゴシック" charset="-128"/>
                <a:cs typeface="+mj-cs"/>
              </a:rPr>
              <a:t>Phase</a:t>
            </a:r>
            <a:endParaRPr lang="es-ES" sz="2000" dirty="0">
              <a:latin typeface="+mj-lt"/>
              <a:ea typeface="ＭＳ Ｐゴシック" charset="-128"/>
              <a:cs typeface="+mj-cs"/>
            </a:endParaRPr>
          </a:p>
        </p:txBody>
      </p:sp>
      <p:sp>
        <p:nvSpPr>
          <p:cNvPr id="21533" name="31 Rectángulo"/>
          <p:cNvSpPr>
            <a:spLocks noChangeArrowheads="1"/>
          </p:cNvSpPr>
          <p:nvPr/>
        </p:nvSpPr>
        <p:spPr bwMode="auto">
          <a:xfrm>
            <a:off x="142875" y="2787650"/>
            <a:ext cx="1428596" cy="246221"/>
          </a:xfrm>
          <a:prstGeom prst="rect">
            <a:avLst/>
          </a:prstGeom>
          <a:noFill/>
          <a:ln w="9525">
            <a:noFill/>
            <a:miter lim="800000"/>
            <a:headEnd/>
            <a:tailEnd/>
          </a:ln>
        </p:spPr>
        <p:txBody>
          <a:bodyPr wrap="none">
            <a:spAutoFit/>
          </a:bodyPr>
          <a:lstStyle/>
          <a:p>
            <a:r>
              <a:rPr lang="en-US" sz="1000" b="1" dirty="0">
                <a:latin typeface="Calibri" pitchFamily="34" charset="0"/>
              </a:rPr>
              <a:t>6. </a:t>
            </a:r>
            <a:r>
              <a:rPr lang="en-US" sz="1000" b="1" dirty="0" err="1" smtClean="0">
                <a:latin typeface="Calibri" pitchFamily="34" charset="0"/>
              </a:rPr>
              <a:t>MIH_Auth.indication</a:t>
            </a:r>
            <a:endParaRPr lang="es-ES" sz="1000" b="1" dirty="0">
              <a:latin typeface="Calibri" pitchFamily="34" charset="0"/>
            </a:endParaRPr>
          </a:p>
        </p:txBody>
      </p:sp>
      <p:cxnSp>
        <p:nvCxnSpPr>
          <p:cNvPr id="30" name="直線コネクタ 11"/>
          <p:cNvCxnSpPr/>
          <p:nvPr/>
        </p:nvCxnSpPr>
        <p:spPr>
          <a:xfrm rot="5400000">
            <a:off x="5524500" y="3635375"/>
            <a:ext cx="61595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正方形/長方形 5"/>
          <p:cNvSpPr/>
          <p:nvPr/>
        </p:nvSpPr>
        <p:spPr>
          <a:xfrm>
            <a:off x="7786688" y="457200"/>
            <a:ext cx="1322387" cy="388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MIH Service</a:t>
            </a:r>
          </a:p>
          <a:p>
            <a:pPr algn="ctr" fontAlgn="auto">
              <a:spcBef>
                <a:spcPts val="0"/>
              </a:spcBef>
              <a:spcAft>
                <a:spcPts val="0"/>
              </a:spcAft>
              <a:defRPr/>
            </a:pPr>
            <a:r>
              <a:rPr lang="en-US" altLang="ja-JP" sz="1400" dirty="0">
                <a:solidFill>
                  <a:schemeClr val="tx1"/>
                </a:solidFill>
              </a:rPr>
              <a:t>AS</a:t>
            </a:r>
            <a:endParaRPr lang="ja-JP" altLang="en-US" sz="1400">
              <a:solidFill>
                <a:schemeClr val="tx1"/>
              </a:solidFill>
            </a:endParaRPr>
          </a:p>
        </p:txBody>
      </p:sp>
      <p:sp>
        <p:nvSpPr>
          <p:cNvPr id="21536" name="Line 28"/>
          <p:cNvSpPr>
            <a:spLocks noChangeShapeType="1"/>
          </p:cNvSpPr>
          <p:nvPr/>
        </p:nvSpPr>
        <p:spPr bwMode="auto">
          <a:xfrm>
            <a:off x="1214438" y="5422900"/>
            <a:ext cx="4143375" cy="0"/>
          </a:xfrm>
          <a:prstGeom prst="line">
            <a:avLst/>
          </a:prstGeom>
          <a:noFill/>
          <a:ln w="9525">
            <a:solidFill>
              <a:schemeClr val="tx1"/>
            </a:solidFill>
            <a:round/>
            <a:headEnd type="triangle" w="med" len="med"/>
            <a:tailEnd/>
          </a:ln>
        </p:spPr>
        <p:txBody>
          <a:bodyPr/>
          <a:lstStyle/>
          <a:p>
            <a:endParaRPr lang="es-ES"/>
          </a:p>
        </p:txBody>
      </p:sp>
      <p:sp>
        <p:nvSpPr>
          <p:cNvPr id="21537" name="Rectangle 15"/>
          <p:cNvSpPr>
            <a:spLocks noChangeArrowheads="1"/>
          </p:cNvSpPr>
          <p:nvPr/>
        </p:nvSpPr>
        <p:spPr bwMode="auto">
          <a:xfrm>
            <a:off x="2483768" y="5157192"/>
            <a:ext cx="1361568"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000000"/>
                </a:solidFill>
                <a:latin typeface="Calibri" pitchFamily="34" charset="0"/>
              </a:rPr>
              <a:t>12. </a:t>
            </a:r>
            <a:r>
              <a:rPr lang="en-GB" sz="1000" b="1" dirty="0" err="1">
                <a:solidFill>
                  <a:srgbClr val="000000"/>
                </a:solidFill>
                <a:latin typeface="Calibri" pitchFamily="34" charset="0"/>
              </a:rPr>
              <a:t>MIH_Auth</a:t>
            </a:r>
            <a:r>
              <a:rPr lang="en-GB" sz="1000" b="1" dirty="0">
                <a:solidFill>
                  <a:srgbClr val="000000"/>
                </a:solidFill>
                <a:latin typeface="Calibri" pitchFamily="34" charset="0"/>
              </a:rPr>
              <a:t> </a:t>
            </a:r>
            <a:r>
              <a:rPr lang="en-GB" sz="1000" b="1" dirty="0" smtClean="0">
                <a:solidFill>
                  <a:srgbClr val="000000"/>
                </a:solidFill>
                <a:latin typeface="Calibri" pitchFamily="34" charset="0"/>
              </a:rPr>
              <a:t>request</a:t>
            </a:r>
            <a:endParaRPr lang="en-GB" sz="1000" b="1" dirty="0">
              <a:solidFill>
                <a:srgbClr val="000000"/>
              </a:solidFill>
              <a:latin typeface="Calibri" pitchFamily="34" charset="0"/>
            </a:endParaRPr>
          </a:p>
        </p:txBody>
      </p:sp>
      <p:sp>
        <p:nvSpPr>
          <p:cNvPr id="21538" name="49 Rectángulo"/>
          <p:cNvSpPr>
            <a:spLocks noChangeArrowheads="1"/>
          </p:cNvSpPr>
          <p:nvPr/>
        </p:nvSpPr>
        <p:spPr bwMode="auto">
          <a:xfrm>
            <a:off x="125352" y="5661248"/>
            <a:ext cx="1494320" cy="246221"/>
          </a:xfrm>
          <a:prstGeom prst="rect">
            <a:avLst/>
          </a:prstGeom>
          <a:noFill/>
          <a:ln w="9525">
            <a:noFill/>
            <a:miter lim="800000"/>
            <a:headEnd/>
            <a:tailEnd/>
          </a:ln>
        </p:spPr>
        <p:txBody>
          <a:bodyPr wrap="none">
            <a:spAutoFit/>
          </a:bodyPr>
          <a:lstStyle/>
          <a:p>
            <a:r>
              <a:rPr lang="en-US" sz="1000" b="1" dirty="0">
                <a:latin typeface="Calibri" pitchFamily="34" charset="0"/>
              </a:rPr>
              <a:t>13. </a:t>
            </a:r>
            <a:r>
              <a:rPr lang="en-US" sz="1000" b="1" dirty="0" err="1" smtClean="0">
                <a:latin typeface="Calibri" pitchFamily="34" charset="0"/>
              </a:rPr>
              <a:t>MIH_Auth.indication</a:t>
            </a:r>
            <a:endParaRPr lang="es-ES" sz="1000" b="1" dirty="0">
              <a:latin typeface="Calibri" pitchFamily="34" charset="0"/>
            </a:endParaRPr>
          </a:p>
        </p:txBody>
      </p:sp>
      <p:sp>
        <p:nvSpPr>
          <p:cNvPr id="21539" name="Rectangle 15"/>
          <p:cNvSpPr>
            <a:spLocks noChangeArrowheads="1"/>
          </p:cNvSpPr>
          <p:nvPr/>
        </p:nvSpPr>
        <p:spPr bwMode="auto">
          <a:xfrm>
            <a:off x="4788024" y="5013176"/>
            <a:ext cx="1451336"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FF0000"/>
                </a:solidFill>
                <a:latin typeface="Calibri" pitchFamily="34" charset="0"/>
              </a:rPr>
              <a:t>Key hierarchy is derived</a:t>
            </a:r>
          </a:p>
        </p:txBody>
      </p:sp>
      <p:sp>
        <p:nvSpPr>
          <p:cNvPr id="21540" name="Rectangle 15"/>
          <p:cNvSpPr>
            <a:spLocks noChangeArrowheads="1"/>
          </p:cNvSpPr>
          <p:nvPr/>
        </p:nvSpPr>
        <p:spPr bwMode="auto">
          <a:xfrm>
            <a:off x="528376" y="5484854"/>
            <a:ext cx="1451336"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FF0000"/>
                </a:solidFill>
                <a:latin typeface="Calibri" pitchFamily="34" charset="0"/>
              </a:rPr>
              <a:t>Key hierarchy is derived</a:t>
            </a:r>
          </a:p>
        </p:txBody>
      </p:sp>
      <p:sp>
        <p:nvSpPr>
          <p:cNvPr id="21541" name="Line 33"/>
          <p:cNvSpPr>
            <a:spLocks noChangeShapeType="1"/>
          </p:cNvSpPr>
          <p:nvPr/>
        </p:nvSpPr>
        <p:spPr bwMode="auto">
          <a:xfrm flipH="1">
            <a:off x="500063" y="3070225"/>
            <a:ext cx="714375" cy="0"/>
          </a:xfrm>
          <a:prstGeom prst="line">
            <a:avLst/>
          </a:prstGeom>
          <a:noFill/>
          <a:ln w="9525">
            <a:solidFill>
              <a:schemeClr val="tx1"/>
            </a:solidFill>
            <a:round/>
            <a:headEnd/>
            <a:tailEnd type="triangle" w="med" len="med"/>
          </a:ln>
        </p:spPr>
        <p:txBody>
          <a:bodyPr/>
          <a:lstStyle/>
          <a:p>
            <a:endParaRPr lang="es-ES"/>
          </a:p>
        </p:txBody>
      </p:sp>
      <p:sp>
        <p:nvSpPr>
          <p:cNvPr id="21542" name="Rectangle 15"/>
          <p:cNvSpPr>
            <a:spLocks noChangeArrowheads="1"/>
          </p:cNvSpPr>
          <p:nvPr/>
        </p:nvSpPr>
        <p:spPr bwMode="auto">
          <a:xfrm>
            <a:off x="2771800" y="1628800"/>
            <a:ext cx="1771937"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000000"/>
                </a:solidFill>
                <a:latin typeface="Calibri" pitchFamily="34" charset="0"/>
              </a:rPr>
              <a:t>2. </a:t>
            </a:r>
            <a:r>
              <a:rPr lang="en-GB" sz="1000" b="1" dirty="0" err="1">
                <a:solidFill>
                  <a:srgbClr val="000000"/>
                </a:solidFill>
                <a:latin typeface="Calibri" pitchFamily="34" charset="0"/>
              </a:rPr>
              <a:t>MIH_Start_Auth</a:t>
            </a:r>
            <a:r>
              <a:rPr lang="en-GB" sz="1000" b="1" dirty="0">
                <a:solidFill>
                  <a:srgbClr val="000000"/>
                </a:solidFill>
                <a:latin typeface="Calibri" pitchFamily="34" charset="0"/>
              </a:rPr>
              <a:t>  </a:t>
            </a:r>
            <a:r>
              <a:rPr lang="en-GB" sz="1000" b="1" dirty="0" smtClean="0">
                <a:solidFill>
                  <a:srgbClr val="000000"/>
                </a:solidFill>
                <a:latin typeface="Calibri" pitchFamily="34" charset="0"/>
              </a:rPr>
              <a:t>indication</a:t>
            </a:r>
            <a:endParaRPr lang="en-GB" sz="1000" b="1" dirty="0">
              <a:solidFill>
                <a:srgbClr val="000000"/>
              </a:solidFill>
              <a:latin typeface="Calibri" pitchFamily="34" charset="0"/>
            </a:endParaRPr>
          </a:p>
        </p:txBody>
      </p:sp>
      <p:sp>
        <p:nvSpPr>
          <p:cNvPr id="21543" name="Line 28"/>
          <p:cNvSpPr>
            <a:spLocks noChangeShapeType="1"/>
          </p:cNvSpPr>
          <p:nvPr/>
        </p:nvSpPr>
        <p:spPr bwMode="auto">
          <a:xfrm>
            <a:off x="1214438" y="1857375"/>
            <a:ext cx="4176712" cy="0"/>
          </a:xfrm>
          <a:prstGeom prst="line">
            <a:avLst/>
          </a:prstGeom>
          <a:noFill/>
          <a:ln w="9525">
            <a:solidFill>
              <a:schemeClr val="tx1"/>
            </a:solidFill>
            <a:round/>
            <a:headEnd/>
            <a:tailEnd type="triangle" w="med" len="med"/>
          </a:ln>
        </p:spPr>
        <p:txBody>
          <a:bodyPr/>
          <a:lstStyle/>
          <a:p>
            <a:endParaRPr lang="es-ES"/>
          </a:p>
        </p:txBody>
      </p:sp>
      <p:sp>
        <p:nvSpPr>
          <p:cNvPr id="21544" name="Rectangle 15"/>
          <p:cNvSpPr>
            <a:spLocks noChangeArrowheads="1"/>
          </p:cNvSpPr>
          <p:nvPr/>
        </p:nvSpPr>
        <p:spPr bwMode="auto">
          <a:xfrm>
            <a:off x="142875" y="1319213"/>
            <a:ext cx="1622858"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000000"/>
                </a:solidFill>
                <a:latin typeface="Calibri" pitchFamily="34" charset="0"/>
              </a:rPr>
              <a:t>1. </a:t>
            </a:r>
            <a:r>
              <a:rPr lang="en-GB" sz="1000" b="1" dirty="0" err="1" smtClean="0">
                <a:solidFill>
                  <a:srgbClr val="000000"/>
                </a:solidFill>
                <a:latin typeface="Calibri" pitchFamily="34" charset="0"/>
              </a:rPr>
              <a:t>MIH_Start_Auth.request</a:t>
            </a:r>
            <a:endParaRPr lang="en-GB" sz="1000" b="1" dirty="0">
              <a:solidFill>
                <a:srgbClr val="000000"/>
              </a:solidFill>
              <a:latin typeface="Calibri" pitchFamily="34" charset="0"/>
            </a:endParaRPr>
          </a:p>
        </p:txBody>
      </p:sp>
      <p:sp>
        <p:nvSpPr>
          <p:cNvPr id="21545" name="Line 33"/>
          <p:cNvSpPr>
            <a:spLocks noChangeShapeType="1"/>
          </p:cNvSpPr>
          <p:nvPr/>
        </p:nvSpPr>
        <p:spPr bwMode="auto">
          <a:xfrm flipH="1">
            <a:off x="571500" y="1643063"/>
            <a:ext cx="642938" cy="1587"/>
          </a:xfrm>
          <a:prstGeom prst="line">
            <a:avLst/>
          </a:prstGeom>
          <a:noFill/>
          <a:ln w="9525">
            <a:solidFill>
              <a:schemeClr val="tx1"/>
            </a:solidFill>
            <a:round/>
            <a:headEnd type="triangle" w="med" len="med"/>
            <a:tailEnd/>
          </a:ln>
        </p:spPr>
        <p:txBody>
          <a:bodyPr/>
          <a:lstStyle/>
          <a:p>
            <a:endParaRPr lang="es-ES"/>
          </a:p>
        </p:txBody>
      </p:sp>
      <p:sp>
        <p:nvSpPr>
          <p:cNvPr id="21546" name="Line 33"/>
          <p:cNvSpPr>
            <a:spLocks noChangeShapeType="1"/>
          </p:cNvSpPr>
          <p:nvPr/>
        </p:nvSpPr>
        <p:spPr bwMode="auto">
          <a:xfrm>
            <a:off x="5357813" y="2143125"/>
            <a:ext cx="928687" cy="0"/>
          </a:xfrm>
          <a:prstGeom prst="line">
            <a:avLst/>
          </a:prstGeom>
          <a:noFill/>
          <a:ln w="9525">
            <a:solidFill>
              <a:schemeClr val="tx1"/>
            </a:solidFill>
            <a:round/>
            <a:headEnd/>
            <a:tailEnd type="triangle" w="med" len="med"/>
          </a:ln>
        </p:spPr>
        <p:txBody>
          <a:bodyPr/>
          <a:lstStyle/>
          <a:p>
            <a:endParaRPr lang="es-ES"/>
          </a:p>
        </p:txBody>
      </p:sp>
      <p:sp>
        <p:nvSpPr>
          <p:cNvPr id="21547" name="Rectangle 15"/>
          <p:cNvSpPr>
            <a:spLocks noChangeArrowheads="1"/>
          </p:cNvSpPr>
          <p:nvPr/>
        </p:nvSpPr>
        <p:spPr bwMode="auto">
          <a:xfrm>
            <a:off x="4722813" y="1863725"/>
            <a:ext cx="1747892"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000000"/>
                </a:solidFill>
                <a:latin typeface="Calibri" pitchFamily="34" charset="0"/>
              </a:rPr>
              <a:t>3. </a:t>
            </a:r>
            <a:r>
              <a:rPr lang="en-GB" sz="1000" b="1" dirty="0" err="1" smtClean="0">
                <a:solidFill>
                  <a:srgbClr val="000000"/>
                </a:solidFill>
                <a:latin typeface="Calibri" pitchFamily="34" charset="0"/>
              </a:rPr>
              <a:t>MIH_Start_Auth.indication</a:t>
            </a:r>
            <a:endParaRPr lang="en-GB" sz="1000" b="1" dirty="0">
              <a:solidFill>
                <a:srgbClr val="000000"/>
              </a:solidFill>
              <a:latin typeface="Calibri" pitchFamily="34" charset="0"/>
            </a:endParaRPr>
          </a:p>
        </p:txBody>
      </p:sp>
      <p:sp>
        <p:nvSpPr>
          <p:cNvPr id="21548" name="Rectangle 15"/>
          <p:cNvSpPr>
            <a:spLocks noChangeArrowheads="1"/>
          </p:cNvSpPr>
          <p:nvPr/>
        </p:nvSpPr>
        <p:spPr bwMode="auto">
          <a:xfrm>
            <a:off x="2915816" y="2460518"/>
            <a:ext cx="1335920"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000000"/>
                </a:solidFill>
                <a:latin typeface="Calibri" pitchFamily="34" charset="0"/>
              </a:rPr>
              <a:t>5. </a:t>
            </a:r>
            <a:r>
              <a:rPr lang="en-GB" sz="1000" b="1" dirty="0" err="1">
                <a:solidFill>
                  <a:srgbClr val="000000"/>
                </a:solidFill>
                <a:latin typeface="Calibri" pitchFamily="34" charset="0"/>
              </a:rPr>
              <a:t>MIH_Auth</a:t>
            </a:r>
            <a:r>
              <a:rPr lang="en-GB" sz="1000" b="1" dirty="0">
                <a:solidFill>
                  <a:srgbClr val="000000"/>
                </a:solidFill>
                <a:latin typeface="Calibri" pitchFamily="34" charset="0"/>
              </a:rPr>
              <a:t> </a:t>
            </a:r>
            <a:r>
              <a:rPr lang="en-GB" sz="1000" b="1" dirty="0" smtClean="0">
                <a:solidFill>
                  <a:srgbClr val="000000"/>
                </a:solidFill>
                <a:latin typeface="Calibri" pitchFamily="34" charset="0"/>
              </a:rPr>
              <a:t>request</a:t>
            </a:r>
            <a:endParaRPr lang="en-GB" sz="1000" b="1" dirty="0">
              <a:solidFill>
                <a:srgbClr val="000000"/>
              </a:solidFill>
              <a:latin typeface="Calibri" pitchFamily="34" charset="0"/>
            </a:endParaRPr>
          </a:p>
        </p:txBody>
      </p:sp>
      <p:sp>
        <p:nvSpPr>
          <p:cNvPr id="21549" name="Line 33"/>
          <p:cNvSpPr>
            <a:spLocks noChangeShapeType="1"/>
          </p:cNvSpPr>
          <p:nvPr/>
        </p:nvSpPr>
        <p:spPr bwMode="auto">
          <a:xfrm>
            <a:off x="5429250" y="2428875"/>
            <a:ext cx="857250" cy="0"/>
          </a:xfrm>
          <a:prstGeom prst="line">
            <a:avLst/>
          </a:prstGeom>
          <a:noFill/>
          <a:ln w="9525">
            <a:solidFill>
              <a:schemeClr val="tx1"/>
            </a:solidFill>
            <a:round/>
            <a:headEnd type="triangle" w="med" len="med"/>
            <a:tailEnd/>
          </a:ln>
        </p:spPr>
        <p:txBody>
          <a:bodyPr/>
          <a:lstStyle/>
          <a:p>
            <a:endParaRPr lang="es-ES"/>
          </a:p>
        </p:txBody>
      </p:sp>
      <p:sp>
        <p:nvSpPr>
          <p:cNvPr id="21550" name="Rectangle 15"/>
          <p:cNvSpPr>
            <a:spLocks noChangeArrowheads="1"/>
          </p:cNvSpPr>
          <p:nvPr/>
        </p:nvSpPr>
        <p:spPr bwMode="auto">
          <a:xfrm>
            <a:off x="71438" y="3109913"/>
            <a:ext cx="1375996" cy="248402"/>
          </a:xfrm>
          <a:prstGeom prst="rect">
            <a:avLst/>
          </a:prstGeom>
          <a:noFill/>
          <a:ln w="9525">
            <a:noFill/>
            <a:round/>
            <a:headEnd/>
            <a:tailEnd/>
          </a:ln>
        </p:spPr>
        <p:txBody>
          <a:bodyPr wrap="none" lIns="90000" tIns="46800" rIns="90000" bIns="46800">
            <a:spAutoFit/>
          </a:bodyPr>
          <a:lstStyle/>
          <a:p>
            <a:r>
              <a:rPr lang="en-US" sz="1000" b="1" dirty="0">
                <a:latin typeface="Calibri" pitchFamily="34" charset="0"/>
              </a:rPr>
              <a:t>7. </a:t>
            </a:r>
            <a:r>
              <a:rPr lang="en-US" sz="1000" b="1" dirty="0" err="1" smtClean="0">
                <a:latin typeface="Calibri" pitchFamily="34" charset="0"/>
              </a:rPr>
              <a:t>MIH_Auth.response</a:t>
            </a:r>
            <a:endParaRPr lang="es-ES" sz="1000" b="1" dirty="0">
              <a:solidFill>
                <a:srgbClr val="000000"/>
              </a:solidFill>
              <a:latin typeface="Calibri" pitchFamily="34" charset="0"/>
            </a:endParaRPr>
          </a:p>
        </p:txBody>
      </p:sp>
      <p:sp>
        <p:nvSpPr>
          <p:cNvPr id="21551" name="Line 36"/>
          <p:cNvSpPr>
            <a:spLocks noChangeShapeType="1"/>
          </p:cNvSpPr>
          <p:nvPr/>
        </p:nvSpPr>
        <p:spPr bwMode="auto">
          <a:xfrm>
            <a:off x="571500" y="3429000"/>
            <a:ext cx="642938" cy="0"/>
          </a:xfrm>
          <a:prstGeom prst="line">
            <a:avLst/>
          </a:prstGeom>
          <a:noFill/>
          <a:ln w="9525">
            <a:solidFill>
              <a:schemeClr val="tx1"/>
            </a:solidFill>
            <a:round/>
            <a:headEnd/>
            <a:tailEnd type="triangle" w="med" len="med"/>
          </a:ln>
        </p:spPr>
        <p:txBody>
          <a:bodyPr/>
          <a:lstStyle/>
          <a:p>
            <a:endParaRPr lang="es-ES"/>
          </a:p>
        </p:txBody>
      </p:sp>
      <p:sp>
        <p:nvSpPr>
          <p:cNvPr id="21552" name="Rectangle 15"/>
          <p:cNvSpPr>
            <a:spLocks noChangeArrowheads="1"/>
          </p:cNvSpPr>
          <p:nvPr/>
        </p:nvSpPr>
        <p:spPr bwMode="auto">
          <a:xfrm>
            <a:off x="5148064" y="4653136"/>
            <a:ext cx="1366377"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000000"/>
                </a:solidFill>
                <a:latin typeface="Calibri" pitchFamily="34" charset="0"/>
              </a:rPr>
              <a:t>11. </a:t>
            </a:r>
            <a:r>
              <a:rPr lang="en-GB" sz="1000" b="1" dirty="0" err="1" smtClean="0">
                <a:solidFill>
                  <a:srgbClr val="000000"/>
                </a:solidFill>
                <a:latin typeface="Calibri" pitchFamily="34" charset="0"/>
              </a:rPr>
              <a:t>MIH_Auth.request</a:t>
            </a:r>
            <a:endParaRPr lang="en-GB" sz="1000" b="1" dirty="0">
              <a:solidFill>
                <a:srgbClr val="000000"/>
              </a:solidFill>
              <a:latin typeface="Calibri" pitchFamily="34" charset="0"/>
            </a:endParaRPr>
          </a:p>
        </p:txBody>
      </p:sp>
      <p:sp>
        <p:nvSpPr>
          <p:cNvPr id="21553" name="Line 33"/>
          <p:cNvSpPr>
            <a:spLocks noChangeShapeType="1"/>
          </p:cNvSpPr>
          <p:nvPr/>
        </p:nvSpPr>
        <p:spPr bwMode="auto">
          <a:xfrm>
            <a:off x="5357813" y="4922838"/>
            <a:ext cx="928687" cy="0"/>
          </a:xfrm>
          <a:prstGeom prst="line">
            <a:avLst/>
          </a:prstGeom>
          <a:noFill/>
          <a:ln w="9525">
            <a:solidFill>
              <a:schemeClr val="tx1"/>
            </a:solidFill>
            <a:round/>
            <a:headEnd type="triangle" w="med" len="med"/>
            <a:tailEnd/>
          </a:ln>
        </p:spPr>
        <p:txBody>
          <a:bodyPr/>
          <a:lstStyle/>
          <a:p>
            <a:endParaRPr lang="es-ES"/>
          </a:p>
        </p:txBody>
      </p:sp>
      <p:sp>
        <p:nvSpPr>
          <p:cNvPr id="21554" name="Line 33"/>
          <p:cNvSpPr>
            <a:spLocks noChangeShapeType="1"/>
          </p:cNvSpPr>
          <p:nvPr/>
        </p:nvSpPr>
        <p:spPr bwMode="auto">
          <a:xfrm flipH="1">
            <a:off x="553977" y="5935885"/>
            <a:ext cx="642938" cy="0"/>
          </a:xfrm>
          <a:prstGeom prst="line">
            <a:avLst/>
          </a:prstGeom>
          <a:noFill/>
          <a:ln w="9525">
            <a:solidFill>
              <a:schemeClr val="tx1"/>
            </a:solidFill>
            <a:round/>
            <a:headEnd/>
            <a:tailEnd type="triangle" w="med" len="med"/>
          </a:ln>
        </p:spPr>
        <p:txBody>
          <a:bodyPr/>
          <a:lstStyle/>
          <a:p>
            <a:endParaRPr lang="es-ES"/>
          </a:p>
        </p:txBody>
      </p:sp>
      <p:sp>
        <p:nvSpPr>
          <p:cNvPr id="51" name="Rectangle 15"/>
          <p:cNvSpPr>
            <a:spLocks noChangeArrowheads="1"/>
          </p:cNvSpPr>
          <p:nvPr/>
        </p:nvSpPr>
        <p:spPr bwMode="auto">
          <a:xfrm>
            <a:off x="4067175" y="4071938"/>
            <a:ext cx="4576763" cy="406400"/>
          </a:xfrm>
          <a:prstGeom prst="rect">
            <a:avLst/>
          </a:prstGeom>
          <a:noFill/>
          <a:ln w="9525">
            <a:solidFill>
              <a:schemeClr val="bg1">
                <a:lumMod val="65000"/>
              </a:schemeClr>
            </a:solidFill>
            <a:round/>
            <a:headEnd/>
            <a:tailEnd/>
          </a:ln>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dirty="0">
                <a:solidFill>
                  <a:srgbClr val="000000"/>
                </a:solidFill>
                <a:latin typeface="Calibri" pitchFamily="34" charset="0"/>
              </a:rPr>
              <a:t>10. Send the EAP message to the AAA client and perform connection with the Service Authentication Server.</a:t>
            </a:r>
          </a:p>
        </p:txBody>
      </p:sp>
      <p:sp>
        <p:nvSpPr>
          <p:cNvPr id="21556" name="Line 28"/>
          <p:cNvSpPr>
            <a:spLocks noChangeShapeType="1"/>
          </p:cNvSpPr>
          <p:nvPr/>
        </p:nvSpPr>
        <p:spPr bwMode="auto">
          <a:xfrm>
            <a:off x="1211263" y="6529388"/>
            <a:ext cx="4143375" cy="0"/>
          </a:xfrm>
          <a:prstGeom prst="line">
            <a:avLst/>
          </a:prstGeom>
          <a:noFill/>
          <a:ln w="9525">
            <a:solidFill>
              <a:schemeClr val="tx1"/>
            </a:solidFill>
            <a:round/>
            <a:headEnd/>
            <a:tailEnd type="triangle" w="med" len="med"/>
          </a:ln>
        </p:spPr>
        <p:txBody>
          <a:bodyPr/>
          <a:lstStyle/>
          <a:p>
            <a:endParaRPr lang="es-ES"/>
          </a:p>
        </p:txBody>
      </p:sp>
      <p:sp>
        <p:nvSpPr>
          <p:cNvPr id="21557" name="Rectangle 15"/>
          <p:cNvSpPr>
            <a:spLocks noChangeArrowheads="1"/>
          </p:cNvSpPr>
          <p:nvPr/>
        </p:nvSpPr>
        <p:spPr bwMode="auto">
          <a:xfrm>
            <a:off x="2555776" y="6237312"/>
            <a:ext cx="1436910"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000000"/>
                </a:solidFill>
                <a:latin typeface="Calibri" pitchFamily="34" charset="0"/>
              </a:rPr>
              <a:t>15. </a:t>
            </a:r>
            <a:r>
              <a:rPr lang="en-GB" sz="1000" b="1" dirty="0" err="1">
                <a:solidFill>
                  <a:srgbClr val="000000"/>
                </a:solidFill>
                <a:latin typeface="Calibri" pitchFamily="34" charset="0"/>
              </a:rPr>
              <a:t>MIH_Auth</a:t>
            </a:r>
            <a:r>
              <a:rPr lang="en-GB" sz="1000" b="1" dirty="0">
                <a:solidFill>
                  <a:srgbClr val="000000"/>
                </a:solidFill>
                <a:latin typeface="Calibri" pitchFamily="34" charset="0"/>
              </a:rPr>
              <a:t> </a:t>
            </a:r>
            <a:r>
              <a:rPr lang="en-GB" sz="1000" b="1" dirty="0" smtClean="0">
                <a:solidFill>
                  <a:srgbClr val="000000"/>
                </a:solidFill>
                <a:latin typeface="Calibri" pitchFamily="34" charset="0"/>
              </a:rPr>
              <a:t>response</a:t>
            </a:r>
            <a:endParaRPr lang="en-GB" sz="1000" b="1" dirty="0">
              <a:solidFill>
                <a:srgbClr val="000000"/>
              </a:solidFill>
              <a:latin typeface="Calibri" pitchFamily="34" charset="0"/>
            </a:endParaRPr>
          </a:p>
        </p:txBody>
      </p:sp>
      <p:sp>
        <p:nvSpPr>
          <p:cNvPr id="21558" name="Rectangle 15"/>
          <p:cNvSpPr>
            <a:spLocks noChangeArrowheads="1"/>
          </p:cNvSpPr>
          <p:nvPr/>
        </p:nvSpPr>
        <p:spPr bwMode="auto">
          <a:xfrm>
            <a:off x="161989" y="6030465"/>
            <a:ext cx="1441718" cy="248402"/>
          </a:xfrm>
          <a:prstGeom prst="rect">
            <a:avLst/>
          </a:prstGeom>
          <a:noFill/>
          <a:ln w="9525">
            <a:noFill/>
            <a:round/>
            <a:headEnd/>
            <a:tailEnd/>
          </a:ln>
        </p:spPr>
        <p:txBody>
          <a:bodyPr wrap="none" lIns="90000" tIns="46800" rIns="90000" bIns="46800">
            <a:spAutoFit/>
          </a:bodyPr>
          <a:lstStyle/>
          <a:p>
            <a:r>
              <a:rPr lang="en-US" sz="1000" b="1" dirty="0">
                <a:latin typeface="Calibri" pitchFamily="34" charset="0"/>
              </a:rPr>
              <a:t>14. </a:t>
            </a:r>
            <a:r>
              <a:rPr lang="en-US" sz="1000" b="1" dirty="0" err="1" smtClean="0">
                <a:latin typeface="Calibri" pitchFamily="34" charset="0"/>
              </a:rPr>
              <a:t>MIH_Auth.response</a:t>
            </a:r>
            <a:endParaRPr lang="es-ES" sz="1000" b="1" dirty="0">
              <a:solidFill>
                <a:srgbClr val="000000"/>
              </a:solidFill>
              <a:latin typeface="Calibri" pitchFamily="34" charset="0"/>
            </a:endParaRPr>
          </a:p>
        </p:txBody>
      </p:sp>
      <p:sp>
        <p:nvSpPr>
          <p:cNvPr id="21559" name="Line 36"/>
          <p:cNvSpPr>
            <a:spLocks noChangeShapeType="1"/>
          </p:cNvSpPr>
          <p:nvPr/>
        </p:nvSpPr>
        <p:spPr bwMode="auto">
          <a:xfrm>
            <a:off x="525402" y="6332760"/>
            <a:ext cx="642938" cy="0"/>
          </a:xfrm>
          <a:prstGeom prst="line">
            <a:avLst/>
          </a:prstGeom>
          <a:noFill/>
          <a:ln w="9525">
            <a:solidFill>
              <a:schemeClr val="tx1"/>
            </a:solidFill>
            <a:round/>
            <a:headEnd/>
            <a:tailEnd type="triangle" w="med" len="med"/>
          </a:ln>
        </p:spPr>
        <p:txBody>
          <a:bodyPr/>
          <a:lstStyle/>
          <a:p>
            <a:endParaRPr lang="es-ES"/>
          </a:p>
        </p:txBody>
      </p:sp>
      <p:sp>
        <p:nvSpPr>
          <p:cNvPr id="21560" name="Line 33"/>
          <p:cNvSpPr>
            <a:spLocks noChangeShapeType="1"/>
          </p:cNvSpPr>
          <p:nvPr/>
        </p:nvSpPr>
        <p:spPr bwMode="auto">
          <a:xfrm>
            <a:off x="5357813" y="6757988"/>
            <a:ext cx="928687" cy="0"/>
          </a:xfrm>
          <a:prstGeom prst="line">
            <a:avLst/>
          </a:prstGeom>
          <a:noFill/>
          <a:ln w="9525">
            <a:solidFill>
              <a:schemeClr val="tx1"/>
            </a:solidFill>
            <a:round/>
            <a:headEnd/>
            <a:tailEnd type="triangle" w="med" len="med"/>
          </a:ln>
        </p:spPr>
        <p:txBody>
          <a:bodyPr/>
          <a:lstStyle/>
          <a:p>
            <a:endParaRPr lang="es-ES"/>
          </a:p>
        </p:txBody>
      </p:sp>
      <p:sp>
        <p:nvSpPr>
          <p:cNvPr id="21561" name="28 Rectángulo"/>
          <p:cNvSpPr>
            <a:spLocks noChangeArrowheads="1"/>
          </p:cNvSpPr>
          <p:nvPr/>
        </p:nvSpPr>
        <p:spPr bwMode="auto">
          <a:xfrm>
            <a:off x="5148064" y="6525344"/>
            <a:ext cx="1374094" cy="246221"/>
          </a:xfrm>
          <a:prstGeom prst="rect">
            <a:avLst/>
          </a:prstGeom>
          <a:noFill/>
          <a:ln w="9525">
            <a:noFill/>
            <a:miter lim="800000"/>
            <a:headEnd/>
            <a:tailEnd/>
          </a:ln>
        </p:spPr>
        <p:txBody>
          <a:bodyPr wrap="none">
            <a:spAutoFit/>
          </a:bodyPr>
          <a:lstStyle/>
          <a:p>
            <a:r>
              <a:rPr lang="en-US" sz="1000" b="1" dirty="0">
                <a:latin typeface="Calibri" pitchFamily="34" charset="0"/>
              </a:rPr>
              <a:t>16. </a:t>
            </a:r>
            <a:r>
              <a:rPr lang="en-US" sz="1000" b="1" dirty="0" err="1" smtClean="0">
                <a:latin typeface="Calibri" pitchFamily="34" charset="0"/>
              </a:rPr>
              <a:t>MIH_Auth.confirm</a:t>
            </a:r>
            <a:endParaRPr lang="es-ES" sz="1000" b="1" dirty="0">
              <a:latin typeface="Calibri" pitchFamily="34" charset="0"/>
            </a:endParaRPr>
          </a:p>
        </p:txBody>
      </p:sp>
      <p:sp>
        <p:nvSpPr>
          <p:cNvPr id="21562" name="Rectangle 15"/>
          <p:cNvSpPr>
            <a:spLocks noChangeArrowheads="1"/>
          </p:cNvSpPr>
          <p:nvPr/>
        </p:nvSpPr>
        <p:spPr bwMode="auto">
          <a:xfrm>
            <a:off x="5643563" y="4214813"/>
            <a:ext cx="436562" cy="52546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800" b="1">
                <a:solidFill>
                  <a:srgbClr val="000000"/>
                </a:solidFill>
                <a:latin typeface="Calibri" pitchFamily="34" charset="0"/>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2530" name="直線コネクタ 7"/>
          <p:cNvCxnSpPr>
            <a:cxnSpLocks noChangeShapeType="1"/>
          </p:cNvCxnSpPr>
          <p:nvPr/>
        </p:nvCxnSpPr>
        <p:spPr bwMode="auto">
          <a:xfrm rot="5400000">
            <a:off x="-2423318" y="3747294"/>
            <a:ext cx="5935662" cy="0"/>
          </a:xfrm>
          <a:prstGeom prst="line">
            <a:avLst/>
          </a:prstGeom>
          <a:noFill/>
          <a:ln w="9525">
            <a:solidFill>
              <a:schemeClr val="tx1"/>
            </a:solidFill>
            <a:round/>
            <a:headEnd/>
            <a:tailEnd/>
          </a:ln>
        </p:spPr>
      </p:cxnSp>
      <p:cxnSp>
        <p:nvCxnSpPr>
          <p:cNvPr id="22531" name="直線コネクタ 7"/>
          <p:cNvCxnSpPr>
            <a:cxnSpLocks noChangeShapeType="1"/>
          </p:cNvCxnSpPr>
          <p:nvPr/>
        </p:nvCxnSpPr>
        <p:spPr bwMode="auto">
          <a:xfrm rot="5400000">
            <a:off x="-1774031" y="3747294"/>
            <a:ext cx="5935662" cy="0"/>
          </a:xfrm>
          <a:prstGeom prst="line">
            <a:avLst/>
          </a:prstGeom>
          <a:noFill/>
          <a:ln w="9525">
            <a:solidFill>
              <a:schemeClr val="tx1"/>
            </a:solidFill>
            <a:round/>
            <a:headEnd/>
            <a:tailEnd/>
          </a:ln>
        </p:spPr>
      </p:cxnSp>
      <p:cxnSp>
        <p:nvCxnSpPr>
          <p:cNvPr id="22532" name="直線コネクタ 7"/>
          <p:cNvCxnSpPr>
            <a:cxnSpLocks noChangeShapeType="1"/>
          </p:cNvCxnSpPr>
          <p:nvPr/>
        </p:nvCxnSpPr>
        <p:spPr bwMode="auto">
          <a:xfrm rot="5400000">
            <a:off x="-1054893" y="3747294"/>
            <a:ext cx="5935662" cy="0"/>
          </a:xfrm>
          <a:prstGeom prst="line">
            <a:avLst/>
          </a:prstGeom>
          <a:noFill/>
          <a:ln w="9525">
            <a:solidFill>
              <a:schemeClr val="tx1"/>
            </a:solidFill>
            <a:round/>
            <a:headEnd/>
            <a:tailEnd/>
          </a:ln>
        </p:spPr>
      </p:cxnSp>
      <p:cxnSp>
        <p:nvCxnSpPr>
          <p:cNvPr id="22533" name="直線コネクタ 7"/>
          <p:cNvCxnSpPr>
            <a:cxnSpLocks noChangeShapeType="1"/>
          </p:cNvCxnSpPr>
          <p:nvPr/>
        </p:nvCxnSpPr>
        <p:spPr bwMode="auto">
          <a:xfrm rot="5400000">
            <a:off x="205581" y="3783807"/>
            <a:ext cx="5862637" cy="0"/>
          </a:xfrm>
          <a:prstGeom prst="line">
            <a:avLst/>
          </a:prstGeom>
          <a:noFill/>
          <a:ln w="9525">
            <a:solidFill>
              <a:schemeClr val="tx1"/>
            </a:solidFill>
            <a:round/>
            <a:headEnd/>
            <a:tailEnd/>
          </a:ln>
        </p:spPr>
      </p:cxnSp>
      <p:cxnSp>
        <p:nvCxnSpPr>
          <p:cNvPr id="22534" name="直線コネクタ 7"/>
          <p:cNvCxnSpPr>
            <a:cxnSpLocks noChangeShapeType="1"/>
          </p:cNvCxnSpPr>
          <p:nvPr/>
        </p:nvCxnSpPr>
        <p:spPr bwMode="auto">
          <a:xfrm rot="5400000">
            <a:off x="1358106" y="3783807"/>
            <a:ext cx="5862637" cy="0"/>
          </a:xfrm>
          <a:prstGeom prst="line">
            <a:avLst/>
          </a:prstGeom>
          <a:noFill/>
          <a:ln w="9525">
            <a:solidFill>
              <a:schemeClr val="tx1"/>
            </a:solidFill>
            <a:round/>
            <a:headEnd/>
            <a:tailEnd/>
          </a:ln>
        </p:spPr>
      </p:cxnSp>
      <p:cxnSp>
        <p:nvCxnSpPr>
          <p:cNvPr id="22535" name="直線コネクタ 7"/>
          <p:cNvCxnSpPr>
            <a:cxnSpLocks noChangeShapeType="1"/>
          </p:cNvCxnSpPr>
          <p:nvPr/>
        </p:nvCxnSpPr>
        <p:spPr bwMode="auto">
          <a:xfrm rot="5400000">
            <a:off x="2437606" y="3783807"/>
            <a:ext cx="5862637" cy="0"/>
          </a:xfrm>
          <a:prstGeom prst="line">
            <a:avLst/>
          </a:prstGeom>
          <a:noFill/>
          <a:ln w="9525">
            <a:solidFill>
              <a:schemeClr val="tx1"/>
            </a:solidFill>
            <a:round/>
            <a:headEnd/>
            <a:tailEnd/>
          </a:ln>
        </p:spPr>
      </p:cxnSp>
      <p:cxnSp>
        <p:nvCxnSpPr>
          <p:cNvPr id="22536" name="直線コネクタ 7"/>
          <p:cNvCxnSpPr>
            <a:cxnSpLocks noChangeShapeType="1"/>
          </p:cNvCxnSpPr>
          <p:nvPr/>
        </p:nvCxnSpPr>
        <p:spPr bwMode="auto">
          <a:xfrm rot="5400000">
            <a:off x="3409950" y="3819525"/>
            <a:ext cx="5791200" cy="0"/>
          </a:xfrm>
          <a:prstGeom prst="line">
            <a:avLst/>
          </a:prstGeom>
          <a:noFill/>
          <a:ln w="9525">
            <a:solidFill>
              <a:schemeClr val="tx1"/>
            </a:solidFill>
            <a:round/>
            <a:headEnd/>
            <a:tailEnd/>
          </a:ln>
        </p:spPr>
      </p:cxnSp>
      <p:cxnSp>
        <p:nvCxnSpPr>
          <p:cNvPr id="9" name="直線コネクタ 11"/>
          <p:cNvCxnSpPr/>
          <p:nvPr/>
        </p:nvCxnSpPr>
        <p:spPr>
          <a:xfrm rot="5400000">
            <a:off x="4178300" y="3814763"/>
            <a:ext cx="580072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正方形/長方形 2"/>
          <p:cNvSpPr/>
          <p:nvPr/>
        </p:nvSpPr>
        <p:spPr>
          <a:xfrm>
            <a:off x="2560638" y="492125"/>
            <a:ext cx="1143000" cy="642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Serving</a:t>
            </a:r>
          </a:p>
          <a:p>
            <a:pPr algn="ctr" fontAlgn="auto">
              <a:spcBef>
                <a:spcPts val="0"/>
              </a:spcBef>
              <a:spcAft>
                <a:spcPts val="0"/>
              </a:spcAft>
              <a:defRPr/>
            </a:pPr>
            <a:r>
              <a:rPr lang="en-US" altLang="ja-JP" sz="1400" dirty="0" err="1">
                <a:solidFill>
                  <a:schemeClr val="tx1"/>
                </a:solidFill>
              </a:rPr>
              <a:t>PoA</a:t>
            </a:r>
            <a:endParaRPr lang="ja-JP" altLang="en-US" sz="1400">
              <a:solidFill>
                <a:schemeClr val="tx1"/>
              </a:solidFill>
            </a:endParaRPr>
          </a:p>
        </p:txBody>
      </p:sp>
      <p:sp>
        <p:nvSpPr>
          <p:cNvPr id="11" name="正方形/長方形 3"/>
          <p:cNvSpPr/>
          <p:nvPr/>
        </p:nvSpPr>
        <p:spPr>
          <a:xfrm>
            <a:off x="3784600" y="492125"/>
            <a:ext cx="1071563" cy="642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Target</a:t>
            </a:r>
          </a:p>
          <a:p>
            <a:pPr algn="ctr" fontAlgn="auto">
              <a:spcBef>
                <a:spcPts val="0"/>
              </a:spcBef>
              <a:spcAft>
                <a:spcPts val="0"/>
              </a:spcAft>
              <a:defRPr/>
            </a:pPr>
            <a:r>
              <a:rPr lang="en-US" altLang="ja-JP" sz="1400" dirty="0" err="1">
                <a:solidFill>
                  <a:schemeClr val="tx1"/>
                </a:solidFill>
              </a:rPr>
              <a:t>PoA</a:t>
            </a:r>
            <a:endParaRPr lang="ja-JP" altLang="en-US" sz="1400">
              <a:solidFill>
                <a:schemeClr val="tx1"/>
              </a:solidFill>
            </a:endParaRPr>
          </a:p>
        </p:txBody>
      </p:sp>
      <p:sp>
        <p:nvSpPr>
          <p:cNvPr id="22540" name="Rectangle 19"/>
          <p:cNvSpPr>
            <a:spLocks noChangeArrowheads="1"/>
          </p:cNvSpPr>
          <p:nvPr/>
        </p:nvSpPr>
        <p:spPr bwMode="auto">
          <a:xfrm>
            <a:off x="184150" y="500063"/>
            <a:ext cx="2214563" cy="784225"/>
          </a:xfrm>
          <a:prstGeom prst="rect">
            <a:avLst/>
          </a:prstGeom>
          <a:solidFill>
            <a:srgbClr val="FFFFFF"/>
          </a:solidFill>
          <a:ln w="25560">
            <a:solidFill>
              <a:srgbClr val="000000"/>
            </a:solidFill>
            <a:round/>
            <a:headEnd/>
            <a:tailEnd/>
          </a:ln>
        </p:spPr>
        <p:txBody>
          <a:bodyPr wrap="none" anchor="ctr"/>
          <a:lstStyle/>
          <a:p>
            <a:endParaRPr lang="en-US">
              <a:latin typeface="Calibri" pitchFamily="34" charset="0"/>
            </a:endParaRPr>
          </a:p>
        </p:txBody>
      </p:sp>
      <p:sp>
        <p:nvSpPr>
          <p:cNvPr id="22541" name="Rectangle 20"/>
          <p:cNvSpPr>
            <a:spLocks noChangeArrowheads="1"/>
          </p:cNvSpPr>
          <p:nvPr/>
        </p:nvSpPr>
        <p:spPr bwMode="auto">
          <a:xfrm>
            <a:off x="279400" y="781050"/>
            <a:ext cx="577850" cy="433388"/>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200">
                <a:solidFill>
                  <a:srgbClr val="000000"/>
                </a:solidFill>
                <a:latin typeface="Calibri" pitchFamily="34" charset="0"/>
              </a:rPr>
              <a:t>MIH User</a:t>
            </a:r>
          </a:p>
        </p:txBody>
      </p:sp>
      <p:sp>
        <p:nvSpPr>
          <p:cNvPr id="22542" name="Rectangle 21"/>
          <p:cNvSpPr>
            <a:spLocks noChangeArrowheads="1"/>
          </p:cNvSpPr>
          <p:nvPr/>
        </p:nvSpPr>
        <p:spPr bwMode="auto">
          <a:xfrm>
            <a:off x="917575" y="785813"/>
            <a:ext cx="65405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MIHF</a:t>
            </a:r>
          </a:p>
        </p:txBody>
      </p:sp>
      <p:sp>
        <p:nvSpPr>
          <p:cNvPr id="22543" name="Rectangle 22"/>
          <p:cNvSpPr>
            <a:spLocks noChangeArrowheads="1"/>
          </p:cNvSpPr>
          <p:nvPr/>
        </p:nvSpPr>
        <p:spPr bwMode="auto">
          <a:xfrm>
            <a:off x="973138" y="417513"/>
            <a:ext cx="527050" cy="368300"/>
          </a:xfrm>
          <a:prstGeom prst="rect">
            <a:avLst/>
          </a:prstGeom>
          <a:noFill/>
          <a:ln w="9525">
            <a:noFill/>
            <a:round/>
            <a:headEnd/>
            <a:tailEnd/>
          </a:ln>
        </p:spPr>
        <p:txBody>
          <a:bodyPr lIns="90000" tIns="51803" rIns="90000" bIns="45000"/>
          <a:lstStyle/>
          <a:p>
            <a:pPr>
              <a:lnSpc>
                <a:spcPct val="98000"/>
              </a:lnSpc>
              <a:buClr>
                <a:srgbClr val="000000"/>
              </a:buClr>
              <a:buSzPct val="100000"/>
              <a:buFont typeface="Times New Roman" pitchFamily="18" charset="0"/>
              <a:buNone/>
            </a:pPr>
            <a:r>
              <a:rPr lang="es-ES">
                <a:solidFill>
                  <a:srgbClr val="000000"/>
                </a:solidFill>
                <a:latin typeface="Calibri" pitchFamily="34" charset="0"/>
              </a:rPr>
              <a:t>MN</a:t>
            </a:r>
          </a:p>
        </p:txBody>
      </p:sp>
      <p:sp>
        <p:nvSpPr>
          <p:cNvPr id="22544" name="Rectangle 23"/>
          <p:cNvSpPr>
            <a:spLocks noChangeArrowheads="1"/>
          </p:cNvSpPr>
          <p:nvPr/>
        </p:nvSpPr>
        <p:spPr bwMode="auto">
          <a:xfrm>
            <a:off x="1643063" y="785813"/>
            <a:ext cx="644525"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MAC</a:t>
            </a:r>
          </a:p>
        </p:txBody>
      </p:sp>
      <p:sp>
        <p:nvSpPr>
          <p:cNvPr id="22545" name="Rectangle 24"/>
          <p:cNvSpPr>
            <a:spLocks noChangeArrowheads="1"/>
          </p:cNvSpPr>
          <p:nvPr/>
        </p:nvSpPr>
        <p:spPr bwMode="auto">
          <a:xfrm>
            <a:off x="5000625" y="428625"/>
            <a:ext cx="2519363" cy="874713"/>
          </a:xfrm>
          <a:prstGeom prst="rect">
            <a:avLst/>
          </a:prstGeom>
          <a:solidFill>
            <a:srgbClr val="FFFFFF"/>
          </a:solidFill>
          <a:ln w="25560">
            <a:solidFill>
              <a:srgbClr val="000000"/>
            </a:solidFill>
            <a:round/>
            <a:headEnd/>
            <a:tailEnd/>
          </a:ln>
        </p:spPr>
        <p:txBody>
          <a:bodyPr wrap="none" anchor="ctr"/>
          <a:lstStyle/>
          <a:p>
            <a:endParaRPr lang="en-US">
              <a:latin typeface="Calibri" pitchFamily="34" charset="0"/>
            </a:endParaRPr>
          </a:p>
        </p:txBody>
      </p:sp>
      <p:sp>
        <p:nvSpPr>
          <p:cNvPr id="22546" name="Rectangle 26"/>
          <p:cNvSpPr>
            <a:spLocks noChangeArrowheads="1"/>
          </p:cNvSpPr>
          <p:nvPr/>
        </p:nvSpPr>
        <p:spPr bwMode="auto">
          <a:xfrm>
            <a:off x="5929313" y="357188"/>
            <a:ext cx="633412" cy="368300"/>
          </a:xfrm>
          <a:prstGeom prst="rect">
            <a:avLst/>
          </a:prstGeom>
          <a:noFill/>
          <a:ln w="9525">
            <a:noFill/>
            <a:round/>
            <a:headEnd/>
            <a:tailEnd/>
          </a:ln>
        </p:spPr>
        <p:txBody>
          <a:bodyPr lIns="90000" tIns="51803" rIns="90000" bIns="45000"/>
          <a:lstStyle/>
          <a:p>
            <a:pPr defTabSz="449263">
              <a:lnSpc>
                <a:spcPct val="98000"/>
              </a:lnSpc>
              <a:buClr>
                <a:srgbClr val="000000"/>
              </a:buClr>
              <a:buSzPct val="100000"/>
              <a:buFont typeface="Times New Roman" pitchFamily="18" charset="0"/>
              <a:buNone/>
              <a:tabLst>
                <a:tab pos="723900" algn="l"/>
              </a:tabLst>
            </a:pPr>
            <a:r>
              <a:rPr lang="es-ES">
                <a:solidFill>
                  <a:srgbClr val="000000"/>
                </a:solidFill>
                <a:latin typeface="Calibri" pitchFamily="34" charset="0"/>
              </a:rPr>
              <a:t>PoS</a:t>
            </a:r>
          </a:p>
        </p:txBody>
      </p:sp>
      <p:sp>
        <p:nvSpPr>
          <p:cNvPr id="22547" name="Rectangle 34"/>
          <p:cNvSpPr>
            <a:spLocks noChangeArrowheads="1"/>
          </p:cNvSpPr>
          <p:nvPr/>
        </p:nvSpPr>
        <p:spPr bwMode="auto">
          <a:xfrm>
            <a:off x="5945188" y="784225"/>
            <a:ext cx="64770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200">
                <a:solidFill>
                  <a:srgbClr val="000000"/>
                </a:solidFill>
                <a:latin typeface="Calibri" pitchFamily="34" charset="0"/>
              </a:rPr>
              <a:t>MIH User</a:t>
            </a:r>
          </a:p>
        </p:txBody>
      </p:sp>
      <p:sp>
        <p:nvSpPr>
          <p:cNvPr id="20" name="正方形/長方形 5"/>
          <p:cNvSpPr/>
          <p:nvPr/>
        </p:nvSpPr>
        <p:spPr>
          <a:xfrm>
            <a:off x="6786563" y="806450"/>
            <a:ext cx="576262" cy="388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AAA</a:t>
            </a:r>
            <a:endParaRPr lang="ja-JP" altLang="en-US" sz="1400">
              <a:solidFill>
                <a:schemeClr val="tx1"/>
              </a:solidFill>
            </a:endParaRPr>
          </a:p>
        </p:txBody>
      </p:sp>
      <p:sp>
        <p:nvSpPr>
          <p:cNvPr id="22549" name="Line 28"/>
          <p:cNvSpPr>
            <a:spLocks noChangeShapeType="1"/>
          </p:cNvSpPr>
          <p:nvPr/>
        </p:nvSpPr>
        <p:spPr bwMode="auto">
          <a:xfrm>
            <a:off x="1192213" y="2409825"/>
            <a:ext cx="4176712" cy="0"/>
          </a:xfrm>
          <a:prstGeom prst="line">
            <a:avLst/>
          </a:prstGeom>
          <a:noFill/>
          <a:ln w="9525">
            <a:solidFill>
              <a:schemeClr val="tx1"/>
            </a:solidFill>
            <a:round/>
            <a:headEnd type="triangle" w="med" len="med"/>
            <a:tailEnd/>
          </a:ln>
        </p:spPr>
        <p:txBody>
          <a:bodyPr/>
          <a:lstStyle/>
          <a:p>
            <a:endParaRPr lang="es-ES"/>
          </a:p>
        </p:txBody>
      </p:sp>
      <p:sp>
        <p:nvSpPr>
          <p:cNvPr id="22550" name="Rectangle 15"/>
          <p:cNvSpPr>
            <a:spLocks noChangeArrowheads="1"/>
          </p:cNvSpPr>
          <p:nvPr/>
        </p:nvSpPr>
        <p:spPr bwMode="auto">
          <a:xfrm>
            <a:off x="5220072" y="1772816"/>
            <a:ext cx="1300654"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000000"/>
                </a:solidFill>
                <a:latin typeface="Calibri" pitchFamily="34" charset="0"/>
              </a:rPr>
              <a:t>1. </a:t>
            </a:r>
            <a:r>
              <a:rPr lang="en-GB" sz="1000" b="1" dirty="0" err="1" smtClean="0">
                <a:solidFill>
                  <a:srgbClr val="000000"/>
                </a:solidFill>
                <a:latin typeface="Calibri" pitchFamily="34" charset="0"/>
              </a:rPr>
              <a:t>MIH_Auth.request</a:t>
            </a:r>
            <a:endParaRPr lang="en-GB" sz="1200" b="1" dirty="0">
              <a:solidFill>
                <a:srgbClr val="000000"/>
              </a:solidFill>
              <a:latin typeface="Calibri" pitchFamily="34" charset="0"/>
            </a:endParaRPr>
          </a:p>
        </p:txBody>
      </p:sp>
      <p:sp>
        <p:nvSpPr>
          <p:cNvPr id="22551" name="Line 36"/>
          <p:cNvSpPr>
            <a:spLocks noChangeShapeType="1"/>
          </p:cNvSpPr>
          <p:nvPr/>
        </p:nvSpPr>
        <p:spPr bwMode="auto">
          <a:xfrm>
            <a:off x="1214438" y="3409950"/>
            <a:ext cx="4143375" cy="0"/>
          </a:xfrm>
          <a:prstGeom prst="line">
            <a:avLst/>
          </a:prstGeom>
          <a:noFill/>
          <a:ln w="9525">
            <a:solidFill>
              <a:schemeClr val="tx1"/>
            </a:solidFill>
            <a:round/>
            <a:headEnd/>
            <a:tailEnd type="triangle" w="med" len="med"/>
          </a:ln>
        </p:spPr>
        <p:txBody>
          <a:bodyPr/>
          <a:lstStyle/>
          <a:p>
            <a:endParaRPr lang="es-ES"/>
          </a:p>
        </p:txBody>
      </p:sp>
      <p:sp>
        <p:nvSpPr>
          <p:cNvPr id="22552" name="Rectangle 15"/>
          <p:cNvSpPr>
            <a:spLocks noChangeArrowheads="1"/>
          </p:cNvSpPr>
          <p:nvPr/>
        </p:nvSpPr>
        <p:spPr bwMode="auto">
          <a:xfrm>
            <a:off x="2627784" y="3140968"/>
            <a:ext cx="1371186" cy="248402"/>
          </a:xfrm>
          <a:prstGeom prst="rect">
            <a:avLst/>
          </a:prstGeom>
          <a:noFill/>
          <a:ln w="9525">
            <a:noFill/>
            <a:round/>
            <a:headEnd/>
            <a:tailEnd/>
          </a:ln>
        </p:spPr>
        <p:txBody>
          <a:bodyPr wrap="none" lIns="90000" tIns="46800" rIns="90000" bIns="46800">
            <a:spAutoFit/>
          </a:bodyPr>
          <a:lstStyle/>
          <a:p>
            <a:r>
              <a:rPr lang="en-US" sz="1000" b="1" dirty="0">
                <a:latin typeface="Calibri" pitchFamily="34" charset="0"/>
              </a:rPr>
              <a:t>5. </a:t>
            </a:r>
            <a:r>
              <a:rPr lang="en-US" sz="1000" b="1" dirty="0" err="1">
                <a:latin typeface="Calibri" pitchFamily="34" charset="0"/>
              </a:rPr>
              <a:t>MIH_Auth</a:t>
            </a:r>
            <a:r>
              <a:rPr lang="en-US" sz="1000" b="1" dirty="0">
                <a:latin typeface="Calibri" pitchFamily="34" charset="0"/>
              </a:rPr>
              <a:t> </a:t>
            </a:r>
            <a:r>
              <a:rPr lang="en-US" sz="1000" b="1" dirty="0" smtClean="0">
                <a:latin typeface="Calibri" pitchFamily="34" charset="0"/>
              </a:rPr>
              <a:t>response</a:t>
            </a:r>
            <a:endParaRPr lang="es-ES" sz="1000" b="1" dirty="0">
              <a:solidFill>
                <a:srgbClr val="000000"/>
              </a:solidFill>
              <a:latin typeface="Calibri" pitchFamily="34" charset="0"/>
            </a:endParaRPr>
          </a:p>
        </p:txBody>
      </p:sp>
      <p:sp>
        <p:nvSpPr>
          <p:cNvPr id="22553" name="Rectangle 21"/>
          <p:cNvSpPr>
            <a:spLocks noChangeArrowheads="1"/>
          </p:cNvSpPr>
          <p:nvPr/>
        </p:nvSpPr>
        <p:spPr bwMode="auto">
          <a:xfrm>
            <a:off x="5072063" y="785813"/>
            <a:ext cx="65405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MIHF</a:t>
            </a:r>
          </a:p>
        </p:txBody>
      </p:sp>
      <p:sp>
        <p:nvSpPr>
          <p:cNvPr id="22554" name="Line 33"/>
          <p:cNvSpPr>
            <a:spLocks noChangeShapeType="1"/>
          </p:cNvSpPr>
          <p:nvPr/>
        </p:nvSpPr>
        <p:spPr bwMode="auto">
          <a:xfrm>
            <a:off x="5357813" y="3695700"/>
            <a:ext cx="928687" cy="0"/>
          </a:xfrm>
          <a:prstGeom prst="line">
            <a:avLst/>
          </a:prstGeom>
          <a:noFill/>
          <a:ln w="9525">
            <a:solidFill>
              <a:schemeClr val="tx1"/>
            </a:solidFill>
            <a:round/>
            <a:headEnd/>
            <a:tailEnd type="triangle" w="med" len="med"/>
          </a:ln>
        </p:spPr>
        <p:txBody>
          <a:bodyPr/>
          <a:lstStyle/>
          <a:p>
            <a:endParaRPr lang="es-ES"/>
          </a:p>
        </p:txBody>
      </p:sp>
      <p:sp>
        <p:nvSpPr>
          <p:cNvPr id="22555" name="28 Rectángulo"/>
          <p:cNvSpPr>
            <a:spLocks noChangeArrowheads="1"/>
          </p:cNvSpPr>
          <p:nvPr/>
        </p:nvSpPr>
        <p:spPr bwMode="auto">
          <a:xfrm>
            <a:off x="5220072" y="3429000"/>
            <a:ext cx="1308371" cy="246221"/>
          </a:xfrm>
          <a:prstGeom prst="rect">
            <a:avLst/>
          </a:prstGeom>
          <a:noFill/>
          <a:ln w="9525">
            <a:noFill/>
            <a:miter lim="800000"/>
            <a:headEnd/>
            <a:tailEnd/>
          </a:ln>
        </p:spPr>
        <p:txBody>
          <a:bodyPr wrap="none">
            <a:spAutoFit/>
          </a:bodyPr>
          <a:lstStyle/>
          <a:p>
            <a:r>
              <a:rPr lang="en-US" sz="1000" b="1" dirty="0">
                <a:latin typeface="Calibri" pitchFamily="34" charset="0"/>
              </a:rPr>
              <a:t>6. </a:t>
            </a:r>
            <a:r>
              <a:rPr lang="en-US" sz="1000" b="1" dirty="0" err="1" smtClean="0">
                <a:latin typeface="Calibri" pitchFamily="34" charset="0"/>
              </a:rPr>
              <a:t>MIH_Auth.confirm</a:t>
            </a:r>
            <a:endParaRPr lang="es-ES" sz="1000" b="1" dirty="0">
              <a:latin typeface="Calibri" pitchFamily="34" charset="0"/>
            </a:endParaRPr>
          </a:p>
        </p:txBody>
      </p:sp>
      <p:sp>
        <p:nvSpPr>
          <p:cNvPr id="28" name="Rectangle 2"/>
          <p:cNvSpPr txBox="1">
            <a:spLocks/>
          </p:cNvSpPr>
          <p:nvPr/>
        </p:nvSpPr>
        <p:spPr>
          <a:xfrm>
            <a:off x="0" y="0"/>
            <a:ext cx="9144000" cy="357188"/>
          </a:xfrm>
          <a:prstGeom prst="rect">
            <a:avLst/>
          </a:prstGeom>
        </p:spPr>
        <p:txBody>
          <a:bodyPr/>
          <a:lstStyle/>
          <a:p>
            <a:pPr algn="ctr" fontAlgn="auto">
              <a:spcAft>
                <a:spcPts val="0"/>
              </a:spcAft>
              <a:defRPr/>
            </a:pPr>
            <a:r>
              <a:rPr lang="es-ES" sz="2000" dirty="0" err="1" smtClean="0">
                <a:latin typeface="+mj-lt"/>
                <a:ea typeface="ＭＳ Ｐゴシック" charset="-128"/>
                <a:cs typeface="+mj-cs"/>
              </a:rPr>
              <a:t>Service</a:t>
            </a:r>
            <a:r>
              <a:rPr lang="es-ES" sz="2000" dirty="0" smtClean="0">
                <a:latin typeface="+mj-lt"/>
                <a:ea typeface="ＭＳ Ｐゴシック" charset="-128"/>
                <a:cs typeface="+mj-cs"/>
              </a:rPr>
              <a:t> </a:t>
            </a:r>
            <a:r>
              <a:rPr lang="es-ES" sz="2000" dirty="0" err="1" smtClean="0">
                <a:latin typeface="+mj-lt"/>
                <a:ea typeface="ＭＳ Ｐゴシック" charset="-128"/>
                <a:cs typeface="+mj-cs"/>
              </a:rPr>
              <a:t>Authentication</a:t>
            </a:r>
            <a:r>
              <a:rPr lang="es-ES" sz="2000" dirty="0" smtClean="0">
                <a:latin typeface="+mj-lt"/>
                <a:ea typeface="ＭＳ Ｐゴシック" charset="-128"/>
                <a:cs typeface="+mj-cs"/>
              </a:rPr>
              <a:t> </a:t>
            </a:r>
            <a:r>
              <a:rPr lang="es-ES" sz="2000" dirty="0" err="1">
                <a:latin typeface="+mj-lt"/>
                <a:ea typeface="ＭＳ Ｐゴシック" charset="-128"/>
                <a:cs typeface="+mj-cs"/>
              </a:rPr>
              <a:t>Phase</a:t>
            </a:r>
            <a:r>
              <a:rPr lang="es-ES" sz="2000" dirty="0">
                <a:latin typeface="+mj-lt"/>
                <a:ea typeface="ＭＳ Ｐゴシック" charset="-128"/>
                <a:cs typeface="+mj-cs"/>
              </a:rPr>
              <a:t> </a:t>
            </a:r>
            <a:r>
              <a:rPr lang="es-ES" sz="2000" dirty="0" err="1" smtClean="0">
                <a:latin typeface="+mj-lt"/>
                <a:ea typeface="ＭＳ Ｐゴシック" charset="-128"/>
                <a:cs typeface="+mj-cs"/>
              </a:rPr>
              <a:t>network</a:t>
            </a:r>
            <a:r>
              <a:rPr lang="es-ES" sz="2000" dirty="0" smtClean="0">
                <a:latin typeface="+mj-lt"/>
                <a:ea typeface="ＭＳ Ｐゴシック" charset="-128"/>
                <a:cs typeface="+mj-cs"/>
              </a:rPr>
              <a:t> </a:t>
            </a:r>
            <a:r>
              <a:rPr lang="es-ES" sz="2000" dirty="0" err="1">
                <a:latin typeface="+mj-lt"/>
                <a:ea typeface="ＭＳ Ｐゴシック" charset="-128"/>
                <a:cs typeface="+mj-cs"/>
              </a:rPr>
              <a:t>initiated</a:t>
            </a:r>
            <a:endParaRPr lang="es-ES" sz="2000" dirty="0">
              <a:latin typeface="+mj-lt"/>
              <a:ea typeface="ＭＳ Ｐゴシック" charset="-128"/>
              <a:cs typeface="+mj-cs"/>
            </a:endParaRPr>
          </a:p>
        </p:txBody>
      </p:sp>
      <p:sp>
        <p:nvSpPr>
          <p:cNvPr id="22557" name="31 Rectángulo"/>
          <p:cNvSpPr>
            <a:spLocks noChangeArrowheads="1"/>
          </p:cNvSpPr>
          <p:nvPr/>
        </p:nvSpPr>
        <p:spPr bwMode="auto">
          <a:xfrm>
            <a:off x="142875" y="2482850"/>
            <a:ext cx="1428596" cy="246221"/>
          </a:xfrm>
          <a:prstGeom prst="rect">
            <a:avLst/>
          </a:prstGeom>
          <a:noFill/>
          <a:ln w="9525">
            <a:noFill/>
            <a:miter lim="800000"/>
            <a:headEnd/>
            <a:tailEnd/>
          </a:ln>
        </p:spPr>
        <p:txBody>
          <a:bodyPr wrap="none">
            <a:spAutoFit/>
          </a:bodyPr>
          <a:lstStyle/>
          <a:p>
            <a:r>
              <a:rPr lang="en-US" sz="1000" b="1" dirty="0">
                <a:latin typeface="Calibri" pitchFamily="34" charset="0"/>
              </a:rPr>
              <a:t>3. </a:t>
            </a:r>
            <a:r>
              <a:rPr lang="en-US" sz="1000" b="1" dirty="0" err="1" smtClean="0">
                <a:latin typeface="Calibri" pitchFamily="34" charset="0"/>
              </a:rPr>
              <a:t>MIH_Auth.indication</a:t>
            </a:r>
            <a:endParaRPr lang="es-ES" sz="1000" b="1" dirty="0">
              <a:latin typeface="Calibri" pitchFamily="34" charset="0"/>
            </a:endParaRPr>
          </a:p>
        </p:txBody>
      </p:sp>
      <p:cxnSp>
        <p:nvCxnSpPr>
          <p:cNvPr id="30" name="直線コネクタ 11"/>
          <p:cNvCxnSpPr/>
          <p:nvPr/>
        </p:nvCxnSpPr>
        <p:spPr>
          <a:xfrm rot="5400000">
            <a:off x="5524500" y="3635375"/>
            <a:ext cx="61595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正方形/長方形 5"/>
          <p:cNvSpPr/>
          <p:nvPr/>
        </p:nvSpPr>
        <p:spPr>
          <a:xfrm>
            <a:off x="7929563" y="457200"/>
            <a:ext cx="1179512" cy="388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MIH Service</a:t>
            </a:r>
          </a:p>
          <a:p>
            <a:pPr algn="ctr" fontAlgn="auto">
              <a:spcBef>
                <a:spcPts val="0"/>
              </a:spcBef>
              <a:spcAft>
                <a:spcPts val="0"/>
              </a:spcAft>
              <a:defRPr/>
            </a:pPr>
            <a:r>
              <a:rPr lang="en-US" altLang="ja-JP" sz="1400" dirty="0">
                <a:solidFill>
                  <a:schemeClr val="tx1"/>
                </a:solidFill>
              </a:rPr>
              <a:t>AS</a:t>
            </a:r>
            <a:endParaRPr lang="ja-JP" altLang="en-US" sz="1400">
              <a:solidFill>
                <a:schemeClr val="tx1"/>
              </a:solidFill>
            </a:endParaRPr>
          </a:p>
        </p:txBody>
      </p:sp>
      <p:sp>
        <p:nvSpPr>
          <p:cNvPr id="22560" name="Line 28"/>
          <p:cNvSpPr>
            <a:spLocks noChangeShapeType="1"/>
          </p:cNvSpPr>
          <p:nvPr/>
        </p:nvSpPr>
        <p:spPr bwMode="auto">
          <a:xfrm>
            <a:off x="1214438" y="5360988"/>
            <a:ext cx="4143375" cy="0"/>
          </a:xfrm>
          <a:prstGeom prst="line">
            <a:avLst/>
          </a:prstGeom>
          <a:noFill/>
          <a:ln w="9525">
            <a:solidFill>
              <a:schemeClr val="tx1"/>
            </a:solidFill>
            <a:round/>
            <a:headEnd type="triangle" w="med" len="med"/>
            <a:tailEnd/>
          </a:ln>
        </p:spPr>
        <p:txBody>
          <a:bodyPr/>
          <a:lstStyle/>
          <a:p>
            <a:endParaRPr lang="es-ES"/>
          </a:p>
        </p:txBody>
      </p:sp>
      <p:sp>
        <p:nvSpPr>
          <p:cNvPr id="22561" name="Rectangle 15"/>
          <p:cNvSpPr>
            <a:spLocks noChangeArrowheads="1"/>
          </p:cNvSpPr>
          <p:nvPr/>
        </p:nvSpPr>
        <p:spPr bwMode="auto">
          <a:xfrm>
            <a:off x="2555776" y="5085184"/>
            <a:ext cx="1295845"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000000"/>
                </a:solidFill>
                <a:latin typeface="Calibri" pitchFamily="34" charset="0"/>
              </a:rPr>
              <a:t>9. </a:t>
            </a:r>
            <a:r>
              <a:rPr lang="en-GB" sz="1000" b="1" dirty="0" err="1">
                <a:solidFill>
                  <a:srgbClr val="000000"/>
                </a:solidFill>
                <a:latin typeface="Calibri" pitchFamily="34" charset="0"/>
              </a:rPr>
              <a:t>MIH_Auth</a:t>
            </a:r>
            <a:r>
              <a:rPr lang="en-GB" sz="1000" b="1" dirty="0">
                <a:solidFill>
                  <a:srgbClr val="000000"/>
                </a:solidFill>
                <a:latin typeface="Calibri" pitchFamily="34" charset="0"/>
              </a:rPr>
              <a:t> </a:t>
            </a:r>
            <a:r>
              <a:rPr lang="en-GB" sz="1000" b="1" dirty="0" smtClean="0">
                <a:solidFill>
                  <a:srgbClr val="000000"/>
                </a:solidFill>
                <a:latin typeface="Calibri" pitchFamily="34" charset="0"/>
              </a:rPr>
              <a:t>request</a:t>
            </a:r>
            <a:endParaRPr lang="en-GB" sz="1000" b="1" dirty="0">
              <a:solidFill>
                <a:srgbClr val="000000"/>
              </a:solidFill>
              <a:latin typeface="Calibri" pitchFamily="34" charset="0"/>
            </a:endParaRPr>
          </a:p>
        </p:txBody>
      </p:sp>
      <p:sp>
        <p:nvSpPr>
          <p:cNvPr id="22562" name="49 Rectángulo"/>
          <p:cNvSpPr>
            <a:spLocks noChangeArrowheads="1"/>
          </p:cNvSpPr>
          <p:nvPr/>
        </p:nvSpPr>
        <p:spPr bwMode="auto">
          <a:xfrm>
            <a:off x="142875" y="5631051"/>
            <a:ext cx="1494320" cy="246221"/>
          </a:xfrm>
          <a:prstGeom prst="rect">
            <a:avLst/>
          </a:prstGeom>
          <a:noFill/>
          <a:ln w="9525">
            <a:noFill/>
            <a:miter lim="800000"/>
            <a:headEnd/>
            <a:tailEnd/>
          </a:ln>
        </p:spPr>
        <p:txBody>
          <a:bodyPr wrap="none">
            <a:spAutoFit/>
          </a:bodyPr>
          <a:lstStyle/>
          <a:p>
            <a:r>
              <a:rPr lang="en-US" sz="1000" b="1" dirty="0">
                <a:latin typeface="Calibri" pitchFamily="34" charset="0"/>
              </a:rPr>
              <a:t>10. </a:t>
            </a:r>
            <a:r>
              <a:rPr lang="en-US" sz="1000" b="1" dirty="0" err="1" smtClean="0">
                <a:latin typeface="Calibri" pitchFamily="34" charset="0"/>
              </a:rPr>
              <a:t>MIH_Auth.indication</a:t>
            </a:r>
            <a:endParaRPr lang="es-ES" sz="1000" b="1" dirty="0">
              <a:latin typeface="Calibri" pitchFamily="34" charset="0"/>
            </a:endParaRPr>
          </a:p>
        </p:txBody>
      </p:sp>
      <p:sp>
        <p:nvSpPr>
          <p:cNvPr id="22563" name="Rectangle 15"/>
          <p:cNvSpPr>
            <a:spLocks noChangeArrowheads="1"/>
          </p:cNvSpPr>
          <p:nvPr/>
        </p:nvSpPr>
        <p:spPr bwMode="auto">
          <a:xfrm>
            <a:off x="4792663" y="4941168"/>
            <a:ext cx="1451336"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FF0000"/>
                </a:solidFill>
                <a:latin typeface="Calibri" pitchFamily="34" charset="0"/>
              </a:rPr>
              <a:t>Key hierarchy is derived</a:t>
            </a:r>
          </a:p>
        </p:txBody>
      </p:sp>
      <p:sp>
        <p:nvSpPr>
          <p:cNvPr id="22564" name="Rectangle 15"/>
          <p:cNvSpPr>
            <a:spLocks noChangeArrowheads="1"/>
          </p:cNvSpPr>
          <p:nvPr/>
        </p:nvSpPr>
        <p:spPr bwMode="auto">
          <a:xfrm>
            <a:off x="611188" y="5412846"/>
            <a:ext cx="1451336"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FF0000"/>
                </a:solidFill>
                <a:latin typeface="Calibri" pitchFamily="34" charset="0"/>
              </a:rPr>
              <a:t>Key hierarchy is derived</a:t>
            </a:r>
          </a:p>
        </p:txBody>
      </p:sp>
      <p:sp>
        <p:nvSpPr>
          <p:cNvPr id="22565" name="Line 33"/>
          <p:cNvSpPr>
            <a:spLocks noChangeShapeType="1"/>
          </p:cNvSpPr>
          <p:nvPr/>
        </p:nvSpPr>
        <p:spPr bwMode="auto">
          <a:xfrm flipH="1">
            <a:off x="500063" y="2765425"/>
            <a:ext cx="714375" cy="0"/>
          </a:xfrm>
          <a:prstGeom prst="line">
            <a:avLst/>
          </a:prstGeom>
          <a:noFill/>
          <a:ln w="9525">
            <a:solidFill>
              <a:schemeClr val="tx1"/>
            </a:solidFill>
            <a:round/>
            <a:headEnd/>
            <a:tailEnd type="triangle" w="med" len="med"/>
          </a:ln>
        </p:spPr>
        <p:txBody>
          <a:bodyPr/>
          <a:lstStyle/>
          <a:p>
            <a:endParaRPr lang="es-ES"/>
          </a:p>
        </p:txBody>
      </p:sp>
      <p:sp>
        <p:nvSpPr>
          <p:cNvPr id="22566" name="Rectangle 15"/>
          <p:cNvSpPr>
            <a:spLocks noChangeArrowheads="1"/>
          </p:cNvSpPr>
          <p:nvPr/>
        </p:nvSpPr>
        <p:spPr bwMode="auto">
          <a:xfrm>
            <a:off x="2483768" y="2132856"/>
            <a:ext cx="1295845"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000000"/>
                </a:solidFill>
                <a:latin typeface="Calibri" pitchFamily="34" charset="0"/>
              </a:rPr>
              <a:t>2. </a:t>
            </a:r>
            <a:r>
              <a:rPr lang="en-GB" sz="1000" b="1" dirty="0" err="1">
                <a:solidFill>
                  <a:srgbClr val="000000"/>
                </a:solidFill>
                <a:latin typeface="Calibri" pitchFamily="34" charset="0"/>
              </a:rPr>
              <a:t>MIH_Auth</a:t>
            </a:r>
            <a:r>
              <a:rPr lang="en-GB" sz="1000" b="1" dirty="0">
                <a:solidFill>
                  <a:srgbClr val="000000"/>
                </a:solidFill>
                <a:latin typeface="Calibri" pitchFamily="34" charset="0"/>
              </a:rPr>
              <a:t> </a:t>
            </a:r>
            <a:r>
              <a:rPr lang="en-GB" sz="1000" b="1" dirty="0" smtClean="0">
                <a:solidFill>
                  <a:srgbClr val="000000"/>
                </a:solidFill>
                <a:latin typeface="Calibri" pitchFamily="34" charset="0"/>
              </a:rPr>
              <a:t>request</a:t>
            </a:r>
            <a:endParaRPr lang="en-GB" sz="1000" b="1" dirty="0">
              <a:solidFill>
                <a:srgbClr val="000000"/>
              </a:solidFill>
              <a:latin typeface="Calibri" pitchFamily="34" charset="0"/>
            </a:endParaRPr>
          </a:p>
        </p:txBody>
      </p:sp>
      <p:sp>
        <p:nvSpPr>
          <p:cNvPr id="22567" name="Line 33"/>
          <p:cNvSpPr>
            <a:spLocks noChangeShapeType="1"/>
          </p:cNvSpPr>
          <p:nvPr/>
        </p:nvSpPr>
        <p:spPr bwMode="auto">
          <a:xfrm>
            <a:off x="5429250" y="2124075"/>
            <a:ext cx="857250" cy="0"/>
          </a:xfrm>
          <a:prstGeom prst="line">
            <a:avLst/>
          </a:prstGeom>
          <a:noFill/>
          <a:ln w="9525">
            <a:solidFill>
              <a:schemeClr val="tx1"/>
            </a:solidFill>
            <a:round/>
            <a:headEnd type="triangle" w="med" len="med"/>
            <a:tailEnd/>
          </a:ln>
        </p:spPr>
        <p:txBody>
          <a:bodyPr/>
          <a:lstStyle/>
          <a:p>
            <a:endParaRPr lang="es-ES"/>
          </a:p>
        </p:txBody>
      </p:sp>
      <p:sp>
        <p:nvSpPr>
          <p:cNvPr id="22568" name="Rectangle 15"/>
          <p:cNvSpPr>
            <a:spLocks noChangeArrowheads="1"/>
          </p:cNvSpPr>
          <p:nvPr/>
        </p:nvSpPr>
        <p:spPr bwMode="auto">
          <a:xfrm>
            <a:off x="142875" y="2824163"/>
            <a:ext cx="1375996" cy="248402"/>
          </a:xfrm>
          <a:prstGeom prst="rect">
            <a:avLst/>
          </a:prstGeom>
          <a:noFill/>
          <a:ln w="9525">
            <a:noFill/>
            <a:round/>
            <a:headEnd/>
            <a:tailEnd/>
          </a:ln>
        </p:spPr>
        <p:txBody>
          <a:bodyPr wrap="none" lIns="90000" tIns="46800" rIns="90000" bIns="46800">
            <a:spAutoFit/>
          </a:bodyPr>
          <a:lstStyle/>
          <a:p>
            <a:r>
              <a:rPr lang="en-US" sz="1000" b="1" dirty="0">
                <a:latin typeface="Calibri" pitchFamily="34" charset="0"/>
              </a:rPr>
              <a:t>4. </a:t>
            </a:r>
            <a:r>
              <a:rPr lang="en-US" sz="1000" b="1" dirty="0" err="1" smtClean="0">
                <a:latin typeface="Calibri" pitchFamily="34" charset="0"/>
              </a:rPr>
              <a:t>MIH_Auth.response</a:t>
            </a:r>
            <a:endParaRPr lang="es-ES" sz="1000" b="1" dirty="0">
              <a:solidFill>
                <a:srgbClr val="000000"/>
              </a:solidFill>
              <a:latin typeface="Calibri" pitchFamily="34" charset="0"/>
            </a:endParaRPr>
          </a:p>
        </p:txBody>
      </p:sp>
      <p:sp>
        <p:nvSpPr>
          <p:cNvPr id="22569" name="Line 36"/>
          <p:cNvSpPr>
            <a:spLocks noChangeShapeType="1"/>
          </p:cNvSpPr>
          <p:nvPr/>
        </p:nvSpPr>
        <p:spPr bwMode="auto">
          <a:xfrm>
            <a:off x="571500" y="3124200"/>
            <a:ext cx="642938" cy="0"/>
          </a:xfrm>
          <a:prstGeom prst="line">
            <a:avLst/>
          </a:prstGeom>
          <a:noFill/>
          <a:ln w="9525">
            <a:solidFill>
              <a:schemeClr val="tx1"/>
            </a:solidFill>
            <a:round/>
            <a:headEnd/>
            <a:tailEnd type="triangle" w="med" len="med"/>
          </a:ln>
        </p:spPr>
        <p:txBody>
          <a:bodyPr/>
          <a:lstStyle/>
          <a:p>
            <a:endParaRPr lang="es-ES"/>
          </a:p>
        </p:txBody>
      </p:sp>
      <p:sp>
        <p:nvSpPr>
          <p:cNvPr id="22570" name="Rectangle 15"/>
          <p:cNvSpPr>
            <a:spLocks noChangeArrowheads="1"/>
          </p:cNvSpPr>
          <p:nvPr/>
        </p:nvSpPr>
        <p:spPr bwMode="auto">
          <a:xfrm>
            <a:off x="5148064" y="4581128"/>
            <a:ext cx="1300654"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000000"/>
                </a:solidFill>
                <a:latin typeface="Calibri" pitchFamily="34" charset="0"/>
              </a:rPr>
              <a:t>8. </a:t>
            </a:r>
            <a:r>
              <a:rPr lang="en-GB" sz="1000" b="1" dirty="0" err="1" smtClean="0">
                <a:solidFill>
                  <a:srgbClr val="000000"/>
                </a:solidFill>
                <a:latin typeface="Calibri" pitchFamily="34" charset="0"/>
              </a:rPr>
              <a:t>MIH_Auth.request</a:t>
            </a:r>
            <a:endParaRPr lang="en-GB" sz="1000" b="1" dirty="0">
              <a:solidFill>
                <a:srgbClr val="000000"/>
              </a:solidFill>
              <a:latin typeface="Calibri" pitchFamily="34" charset="0"/>
            </a:endParaRPr>
          </a:p>
        </p:txBody>
      </p:sp>
      <p:sp>
        <p:nvSpPr>
          <p:cNvPr id="22571" name="Line 33"/>
          <p:cNvSpPr>
            <a:spLocks noChangeShapeType="1"/>
          </p:cNvSpPr>
          <p:nvPr/>
        </p:nvSpPr>
        <p:spPr bwMode="auto">
          <a:xfrm>
            <a:off x="5357813" y="4860925"/>
            <a:ext cx="928687" cy="0"/>
          </a:xfrm>
          <a:prstGeom prst="line">
            <a:avLst/>
          </a:prstGeom>
          <a:noFill/>
          <a:ln w="9525">
            <a:solidFill>
              <a:schemeClr val="tx1"/>
            </a:solidFill>
            <a:round/>
            <a:headEnd type="triangle" w="med" len="med"/>
            <a:tailEnd/>
          </a:ln>
        </p:spPr>
        <p:txBody>
          <a:bodyPr/>
          <a:lstStyle/>
          <a:p>
            <a:endParaRPr lang="es-ES"/>
          </a:p>
        </p:txBody>
      </p:sp>
      <p:sp>
        <p:nvSpPr>
          <p:cNvPr id="22572" name="Line 33"/>
          <p:cNvSpPr>
            <a:spLocks noChangeShapeType="1"/>
          </p:cNvSpPr>
          <p:nvPr/>
        </p:nvSpPr>
        <p:spPr bwMode="auto">
          <a:xfrm flipH="1">
            <a:off x="571500" y="5912445"/>
            <a:ext cx="642938" cy="0"/>
          </a:xfrm>
          <a:prstGeom prst="line">
            <a:avLst/>
          </a:prstGeom>
          <a:noFill/>
          <a:ln w="9525">
            <a:solidFill>
              <a:schemeClr val="tx1"/>
            </a:solidFill>
            <a:round/>
            <a:headEnd/>
            <a:tailEnd type="triangle" w="med" len="med"/>
          </a:ln>
        </p:spPr>
        <p:txBody>
          <a:bodyPr/>
          <a:lstStyle/>
          <a:p>
            <a:endParaRPr lang="es-ES"/>
          </a:p>
        </p:txBody>
      </p:sp>
      <p:sp>
        <p:nvSpPr>
          <p:cNvPr id="51" name="Rectangle 15"/>
          <p:cNvSpPr>
            <a:spLocks noChangeArrowheads="1"/>
          </p:cNvSpPr>
          <p:nvPr/>
        </p:nvSpPr>
        <p:spPr bwMode="auto">
          <a:xfrm>
            <a:off x="4067175" y="3851275"/>
            <a:ext cx="4576763" cy="406400"/>
          </a:xfrm>
          <a:prstGeom prst="rect">
            <a:avLst/>
          </a:prstGeom>
          <a:noFill/>
          <a:ln w="9525">
            <a:solidFill>
              <a:schemeClr val="bg1">
                <a:lumMod val="65000"/>
              </a:schemeClr>
            </a:solidFill>
            <a:round/>
            <a:headEnd/>
            <a:tailEnd/>
          </a:ln>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dirty="0">
                <a:solidFill>
                  <a:srgbClr val="000000"/>
                </a:solidFill>
                <a:latin typeface="Calibri" pitchFamily="34" charset="0"/>
              </a:rPr>
              <a:t>7. Send the EAP message to the AAA client and perform connection with the Service Authentication Server.</a:t>
            </a:r>
          </a:p>
        </p:txBody>
      </p:sp>
      <p:sp>
        <p:nvSpPr>
          <p:cNvPr id="22574" name="Line 28"/>
          <p:cNvSpPr>
            <a:spLocks noChangeShapeType="1"/>
          </p:cNvSpPr>
          <p:nvPr/>
        </p:nvSpPr>
        <p:spPr bwMode="auto">
          <a:xfrm>
            <a:off x="1211263" y="6467475"/>
            <a:ext cx="4143375" cy="0"/>
          </a:xfrm>
          <a:prstGeom prst="line">
            <a:avLst/>
          </a:prstGeom>
          <a:noFill/>
          <a:ln w="9525">
            <a:solidFill>
              <a:schemeClr val="tx1"/>
            </a:solidFill>
            <a:round/>
            <a:headEnd/>
            <a:tailEnd type="triangle" w="med" len="med"/>
          </a:ln>
        </p:spPr>
        <p:txBody>
          <a:bodyPr/>
          <a:lstStyle/>
          <a:p>
            <a:endParaRPr lang="es-ES"/>
          </a:p>
        </p:txBody>
      </p:sp>
      <p:sp>
        <p:nvSpPr>
          <p:cNvPr id="22575" name="Rectangle 15"/>
          <p:cNvSpPr>
            <a:spLocks noChangeArrowheads="1"/>
          </p:cNvSpPr>
          <p:nvPr/>
        </p:nvSpPr>
        <p:spPr bwMode="auto">
          <a:xfrm>
            <a:off x="2555776" y="6165304"/>
            <a:ext cx="1436910"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000000"/>
                </a:solidFill>
                <a:latin typeface="Calibri" pitchFamily="34" charset="0"/>
              </a:rPr>
              <a:t>12. </a:t>
            </a:r>
            <a:r>
              <a:rPr lang="en-GB" sz="1000" b="1" dirty="0" err="1">
                <a:solidFill>
                  <a:srgbClr val="000000"/>
                </a:solidFill>
                <a:latin typeface="Calibri" pitchFamily="34" charset="0"/>
              </a:rPr>
              <a:t>MIH_Auth</a:t>
            </a:r>
            <a:r>
              <a:rPr lang="en-GB" sz="1000" b="1" dirty="0">
                <a:solidFill>
                  <a:srgbClr val="000000"/>
                </a:solidFill>
                <a:latin typeface="Calibri" pitchFamily="34" charset="0"/>
              </a:rPr>
              <a:t> </a:t>
            </a:r>
            <a:r>
              <a:rPr lang="en-GB" sz="1000" b="1" dirty="0" smtClean="0">
                <a:solidFill>
                  <a:srgbClr val="000000"/>
                </a:solidFill>
                <a:latin typeface="Calibri" pitchFamily="34" charset="0"/>
              </a:rPr>
              <a:t>response</a:t>
            </a:r>
            <a:endParaRPr lang="en-GB" sz="1000" b="1" dirty="0">
              <a:solidFill>
                <a:srgbClr val="000000"/>
              </a:solidFill>
              <a:latin typeface="Calibri" pitchFamily="34" charset="0"/>
            </a:endParaRPr>
          </a:p>
        </p:txBody>
      </p:sp>
      <p:sp>
        <p:nvSpPr>
          <p:cNvPr id="22576" name="Rectangle 15"/>
          <p:cNvSpPr>
            <a:spLocks noChangeArrowheads="1"/>
          </p:cNvSpPr>
          <p:nvPr/>
        </p:nvSpPr>
        <p:spPr bwMode="auto">
          <a:xfrm>
            <a:off x="130175" y="5958482"/>
            <a:ext cx="1441718" cy="248402"/>
          </a:xfrm>
          <a:prstGeom prst="rect">
            <a:avLst/>
          </a:prstGeom>
          <a:noFill/>
          <a:ln w="9525">
            <a:noFill/>
            <a:round/>
            <a:headEnd/>
            <a:tailEnd/>
          </a:ln>
        </p:spPr>
        <p:txBody>
          <a:bodyPr wrap="none" lIns="90000" tIns="46800" rIns="90000" bIns="46800">
            <a:spAutoFit/>
          </a:bodyPr>
          <a:lstStyle/>
          <a:p>
            <a:r>
              <a:rPr lang="en-US" sz="1000" b="1" dirty="0">
                <a:latin typeface="Calibri" pitchFamily="34" charset="0"/>
              </a:rPr>
              <a:t>11. </a:t>
            </a:r>
            <a:r>
              <a:rPr lang="en-US" sz="1000" b="1" dirty="0" err="1" smtClean="0">
                <a:latin typeface="Calibri" pitchFamily="34" charset="0"/>
              </a:rPr>
              <a:t>MIH_Auth.response</a:t>
            </a:r>
            <a:endParaRPr lang="es-ES" sz="1000" b="1" dirty="0">
              <a:solidFill>
                <a:srgbClr val="000000"/>
              </a:solidFill>
              <a:latin typeface="Calibri" pitchFamily="34" charset="0"/>
            </a:endParaRPr>
          </a:p>
        </p:txBody>
      </p:sp>
      <p:sp>
        <p:nvSpPr>
          <p:cNvPr id="22577" name="Line 36"/>
          <p:cNvSpPr>
            <a:spLocks noChangeShapeType="1"/>
          </p:cNvSpPr>
          <p:nvPr/>
        </p:nvSpPr>
        <p:spPr bwMode="auto">
          <a:xfrm>
            <a:off x="542925" y="6309320"/>
            <a:ext cx="642938" cy="0"/>
          </a:xfrm>
          <a:prstGeom prst="line">
            <a:avLst/>
          </a:prstGeom>
          <a:noFill/>
          <a:ln w="9525">
            <a:solidFill>
              <a:schemeClr val="tx1"/>
            </a:solidFill>
            <a:round/>
            <a:headEnd/>
            <a:tailEnd type="triangle" w="med" len="med"/>
          </a:ln>
        </p:spPr>
        <p:txBody>
          <a:bodyPr/>
          <a:lstStyle/>
          <a:p>
            <a:endParaRPr lang="es-ES"/>
          </a:p>
        </p:txBody>
      </p:sp>
      <p:sp>
        <p:nvSpPr>
          <p:cNvPr id="22578" name="Line 33"/>
          <p:cNvSpPr>
            <a:spLocks noChangeShapeType="1"/>
          </p:cNvSpPr>
          <p:nvPr/>
        </p:nvSpPr>
        <p:spPr bwMode="auto">
          <a:xfrm>
            <a:off x="5357813" y="6696075"/>
            <a:ext cx="928687" cy="0"/>
          </a:xfrm>
          <a:prstGeom prst="line">
            <a:avLst/>
          </a:prstGeom>
          <a:noFill/>
          <a:ln w="9525">
            <a:solidFill>
              <a:schemeClr val="tx1"/>
            </a:solidFill>
            <a:round/>
            <a:headEnd/>
            <a:tailEnd type="triangle" w="med" len="med"/>
          </a:ln>
        </p:spPr>
        <p:txBody>
          <a:bodyPr/>
          <a:lstStyle/>
          <a:p>
            <a:endParaRPr lang="es-ES"/>
          </a:p>
        </p:txBody>
      </p:sp>
      <p:sp>
        <p:nvSpPr>
          <p:cNvPr id="22579" name="28 Rectángulo"/>
          <p:cNvSpPr>
            <a:spLocks noChangeArrowheads="1"/>
          </p:cNvSpPr>
          <p:nvPr/>
        </p:nvSpPr>
        <p:spPr bwMode="auto">
          <a:xfrm>
            <a:off x="4891088" y="6469063"/>
            <a:ext cx="1374094" cy="246221"/>
          </a:xfrm>
          <a:prstGeom prst="rect">
            <a:avLst/>
          </a:prstGeom>
          <a:noFill/>
          <a:ln w="9525">
            <a:noFill/>
            <a:miter lim="800000"/>
            <a:headEnd/>
            <a:tailEnd/>
          </a:ln>
        </p:spPr>
        <p:txBody>
          <a:bodyPr wrap="none">
            <a:spAutoFit/>
          </a:bodyPr>
          <a:lstStyle/>
          <a:p>
            <a:r>
              <a:rPr lang="en-US" sz="1000" b="1" dirty="0">
                <a:latin typeface="Calibri" pitchFamily="34" charset="0"/>
              </a:rPr>
              <a:t>13. </a:t>
            </a:r>
            <a:r>
              <a:rPr lang="en-US" sz="1000" b="1" dirty="0" err="1" smtClean="0">
                <a:latin typeface="Calibri" pitchFamily="34" charset="0"/>
              </a:rPr>
              <a:t>MIH_Auth.confirm</a:t>
            </a:r>
            <a:endParaRPr lang="es-ES" sz="1000" b="1" dirty="0">
              <a:latin typeface="Calibri" pitchFamily="34" charset="0"/>
            </a:endParaRPr>
          </a:p>
        </p:txBody>
      </p:sp>
      <p:sp>
        <p:nvSpPr>
          <p:cNvPr id="22580" name="58 CuadroTexto"/>
          <p:cNvSpPr txBox="1">
            <a:spLocks noChangeArrowheads="1"/>
          </p:cNvSpPr>
          <p:nvPr/>
        </p:nvSpPr>
        <p:spPr bwMode="auto">
          <a:xfrm>
            <a:off x="5429250" y="1357313"/>
            <a:ext cx="790575" cy="276225"/>
          </a:xfrm>
          <a:prstGeom prst="rect">
            <a:avLst/>
          </a:prstGeom>
          <a:noFill/>
          <a:ln w="9525">
            <a:solidFill>
              <a:schemeClr val="accent2"/>
            </a:solidFill>
            <a:miter lim="800000"/>
            <a:headEnd/>
            <a:tailEnd/>
          </a:ln>
        </p:spPr>
        <p:txBody>
          <a:bodyPr wrap="none">
            <a:spAutoFit/>
          </a:bodyPr>
          <a:lstStyle/>
          <a:p>
            <a:r>
              <a:rPr lang="es-ES" sz="1200"/>
              <a:t>0. trigger</a:t>
            </a:r>
          </a:p>
        </p:txBody>
      </p:sp>
      <p:sp>
        <p:nvSpPr>
          <p:cNvPr id="22581" name="Rectangle 15"/>
          <p:cNvSpPr>
            <a:spLocks noChangeArrowheads="1"/>
          </p:cNvSpPr>
          <p:nvPr/>
        </p:nvSpPr>
        <p:spPr bwMode="auto">
          <a:xfrm>
            <a:off x="5643563" y="4143375"/>
            <a:ext cx="436562" cy="525463"/>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800" b="1">
                <a:solidFill>
                  <a:srgbClr val="000000"/>
                </a:solidFill>
                <a:latin typeface="Calibri" pitchFamily="34" charset="0"/>
              </a:rPr>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578" name="直線コネクタ 7"/>
          <p:cNvCxnSpPr>
            <a:cxnSpLocks noChangeShapeType="1"/>
          </p:cNvCxnSpPr>
          <p:nvPr/>
        </p:nvCxnSpPr>
        <p:spPr bwMode="auto">
          <a:xfrm rot="5400000">
            <a:off x="-2030412" y="4140200"/>
            <a:ext cx="5149850" cy="0"/>
          </a:xfrm>
          <a:prstGeom prst="line">
            <a:avLst/>
          </a:prstGeom>
          <a:noFill/>
          <a:ln w="9525">
            <a:solidFill>
              <a:schemeClr val="tx1"/>
            </a:solidFill>
            <a:round/>
            <a:headEnd/>
            <a:tailEnd/>
          </a:ln>
        </p:spPr>
      </p:cxnSp>
      <p:cxnSp>
        <p:nvCxnSpPr>
          <p:cNvPr id="24579" name="直線コネクタ 7"/>
          <p:cNvCxnSpPr>
            <a:cxnSpLocks noChangeShapeType="1"/>
          </p:cNvCxnSpPr>
          <p:nvPr/>
        </p:nvCxnSpPr>
        <p:spPr bwMode="auto">
          <a:xfrm rot="5400000">
            <a:off x="-1452563" y="4211638"/>
            <a:ext cx="5292725" cy="0"/>
          </a:xfrm>
          <a:prstGeom prst="line">
            <a:avLst/>
          </a:prstGeom>
          <a:noFill/>
          <a:ln w="9525">
            <a:solidFill>
              <a:schemeClr val="tx1"/>
            </a:solidFill>
            <a:round/>
            <a:headEnd/>
            <a:tailEnd/>
          </a:ln>
        </p:spPr>
      </p:cxnSp>
      <p:cxnSp>
        <p:nvCxnSpPr>
          <p:cNvPr id="24580" name="直線コネクタ 7"/>
          <p:cNvCxnSpPr>
            <a:cxnSpLocks noChangeShapeType="1"/>
          </p:cNvCxnSpPr>
          <p:nvPr/>
        </p:nvCxnSpPr>
        <p:spPr bwMode="auto">
          <a:xfrm rot="5400000">
            <a:off x="-661987" y="4140200"/>
            <a:ext cx="5149850" cy="0"/>
          </a:xfrm>
          <a:prstGeom prst="line">
            <a:avLst/>
          </a:prstGeom>
          <a:noFill/>
          <a:ln w="9525">
            <a:solidFill>
              <a:schemeClr val="tx1"/>
            </a:solidFill>
            <a:round/>
            <a:headEnd/>
            <a:tailEnd/>
          </a:ln>
        </p:spPr>
      </p:cxnSp>
      <p:cxnSp>
        <p:nvCxnSpPr>
          <p:cNvPr id="24581" name="直線コネクタ 7"/>
          <p:cNvCxnSpPr>
            <a:cxnSpLocks noChangeShapeType="1"/>
          </p:cNvCxnSpPr>
          <p:nvPr/>
        </p:nvCxnSpPr>
        <p:spPr bwMode="auto">
          <a:xfrm rot="5400000">
            <a:off x="598487" y="4176713"/>
            <a:ext cx="5076825" cy="0"/>
          </a:xfrm>
          <a:prstGeom prst="line">
            <a:avLst/>
          </a:prstGeom>
          <a:noFill/>
          <a:ln w="9525">
            <a:solidFill>
              <a:schemeClr val="tx1"/>
            </a:solidFill>
            <a:round/>
            <a:headEnd/>
            <a:tailEnd/>
          </a:ln>
        </p:spPr>
      </p:cxnSp>
      <p:cxnSp>
        <p:nvCxnSpPr>
          <p:cNvPr id="24582" name="直線コネクタ 7"/>
          <p:cNvCxnSpPr>
            <a:cxnSpLocks noChangeShapeType="1"/>
          </p:cNvCxnSpPr>
          <p:nvPr/>
        </p:nvCxnSpPr>
        <p:spPr bwMode="auto">
          <a:xfrm rot="5400000">
            <a:off x="1751012" y="4176713"/>
            <a:ext cx="5076825" cy="0"/>
          </a:xfrm>
          <a:prstGeom prst="line">
            <a:avLst/>
          </a:prstGeom>
          <a:noFill/>
          <a:ln w="9525">
            <a:solidFill>
              <a:schemeClr val="tx1"/>
            </a:solidFill>
            <a:round/>
            <a:headEnd/>
            <a:tailEnd/>
          </a:ln>
        </p:spPr>
      </p:cxnSp>
      <p:cxnSp>
        <p:nvCxnSpPr>
          <p:cNvPr id="24583" name="直線コネクタ 7"/>
          <p:cNvCxnSpPr>
            <a:cxnSpLocks noChangeShapeType="1"/>
          </p:cNvCxnSpPr>
          <p:nvPr/>
        </p:nvCxnSpPr>
        <p:spPr bwMode="auto">
          <a:xfrm rot="5400000">
            <a:off x="2759075" y="4248150"/>
            <a:ext cx="5219700" cy="0"/>
          </a:xfrm>
          <a:prstGeom prst="line">
            <a:avLst/>
          </a:prstGeom>
          <a:noFill/>
          <a:ln w="9525">
            <a:solidFill>
              <a:schemeClr val="tx1"/>
            </a:solidFill>
            <a:round/>
            <a:headEnd/>
            <a:tailEnd/>
          </a:ln>
        </p:spPr>
      </p:cxnSp>
      <p:cxnSp>
        <p:nvCxnSpPr>
          <p:cNvPr id="24584" name="直線コネクタ 7"/>
          <p:cNvCxnSpPr>
            <a:cxnSpLocks noChangeShapeType="1"/>
          </p:cNvCxnSpPr>
          <p:nvPr/>
        </p:nvCxnSpPr>
        <p:spPr bwMode="auto">
          <a:xfrm>
            <a:off x="6305550" y="1709738"/>
            <a:ext cx="0" cy="4814887"/>
          </a:xfrm>
          <a:prstGeom prst="line">
            <a:avLst/>
          </a:prstGeom>
          <a:noFill/>
          <a:ln w="9525">
            <a:solidFill>
              <a:schemeClr val="tx1"/>
            </a:solidFill>
            <a:round/>
            <a:headEnd/>
            <a:tailEnd/>
          </a:ln>
        </p:spPr>
      </p:cxnSp>
      <p:cxnSp>
        <p:nvCxnSpPr>
          <p:cNvPr id="9" name="直線コネクタ 11"/>
          <p:cNvCxnSpPr/>
          <p:nvPr/>
        </p:nvCxnSpPr>
        <p:spPr>
          <a:xfrm rot="5400000">
            <a:off x="4666457" y="4112419"/>
            <a:ext cx="48244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正方形/長方形 2"/>
          <p:cNvSpPr/>
          <p:nvPr/>
        </p:nvSpPr>
        <p:spPr>
          <a:xfrm>
            <a:off x="2560638" y="1277938"/>
            <a:ext cx="1143000" cy="642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Serving</a:t>
            </a:r>
          </a:p>
          <a:p>
            <a:pPr algn="ctr" fontAlgn="auto">
              <a:spcBef>
                <a:spcPts val="0"/>
              </a:spcBef>
              <a:spcAft>
                <a:spcPts val="0"/>
              </a:spcAft>
              <a:defRPr/>
            </a:pPr>
            <a:r>
              <a:rPr lang="en-US" altLang="ja-JP" sz="1400" dirty="0" err="1">
                <a:solidFill>
                  <a:schemeClr val="tx1"/>
                </a:solidFill>
              </a:rPr>
              <a:t>PoA</a:t>
            </a:r>
            <a:endParaRPr lang="ja-JP" altLang="en-US" sz="1400">
              <a:solidFill>
                <a:schemeClr val="tx1"/>
              </a:solidFill>
            </a:endParaRPr>
          </a:p>
        </p:txBody>
      </p:sp>
      <p:sp>
        <p:nvSpPr>
          <p:cNvPr id="11" name="正方形/長方形 3"/>
          <p:cNvSpPr/>
          <p:nvPr/>
        </p:nvSpPr>
        <p:spPr>
          <a:xfrm>
            <a:off x="3784600" y="1277938"/>
            <a:ext cx="1071563" cy="642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Target</a:t>
            </a:r>
          </a:p>
          <a:p>
            <a:pPr algn="ctr" fontAlgn="auto">
              <a:spcBef>
                <a:spcPts val="0"/>
              </a:spcBef>
              <a:spcAft>
                <a:spcPts val="0"/>
              </a:spcAft>
              <a:defRPr/>
            </a:pPr>
            <a:r>
              <a:rPr lang="en-US" altLang="ja-JP" sz="1400" dirty="0" err="1">
                <a:solidFill>
                  <a:schemeClr val="tx1"/>
                </a:solidFill>
              </a:rPr>
              <a:t>PoA</a:t>
            </a:r>
            <a:endParaRPr lang="ja-JP" altLang="en-US" sz="1400">
              <a:solidFill>
                <a:schemeClr val="tx1"/>
              </a:solidFill>
            </a:endParaRPr>
          </a:p>
        </p:txBody>
      </p:sp>
      <p:sp>
        <p:nvSpPr>
          <p:cNvPr id="24588" name="Rectangle 19"/>
          <p:cNvSpPr>
            <a:spLocks noChangeArrowheads="1"/>
          </p:cNvSpPr>
          <p:nvPr/>
        </p:nvSpPr>
        <p:spPr bwMode="auto">
          <a:xfrm>
            <a:off x="184150" y="1069975"/>
            <a:ext cx="2214563" cy="1000125"/>
          </a:xfrm>
          <a:prstGeom prst="rect">
            <a:avLst/>
          </a:prstGeom>
          <a:solidFill>
            <a:srgbClr val="FFFFFF"/>
          </a:solidFill>
          <a:ln w="25560">
            <a:solidFill>
              <a:srgbClr val="000000"/>
            </a:solidFill>
            <a:round/>
            <a:headEnd/>
            <a:tailEnd/>
          </a:ln>
        </p:spPr>
        <p:txBody>
          <a:bodyPr wrap="none" anchor="ctr"/>
          <a:lstStyle/>
          <a:p>
            <a:endParaRPr lang="en-US">
              <a:latin typeface="Calibri" pitchFamily="34" charset="0"/>
            </a:endParaRPr>
          </a:p>
        </p:txBody>
      </p:sp>
      <p:sp>
        <p:nvSpPr>
          <p:cNvPr id="24589" name="Rectangle 20"/>
          <p:cNvSpPr>
            <a:spLocks noChangeArrowheads="1"/>
          </p:cNvSpPr>
          <p:nvPr/>
        </p:nvSpPr>
        <p:spPr bwMode="auto">
          <a:xfrm>
            <a:off x="279400" y="1566863"/>
            <a:ext cx="577850" cy="433387"/>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200">
                <a:solidFill>
                  <a:srgbClr val="000000"/>
                </a:solidFill>
                <a:latin typeface="Calibri" pitchFamily="34" charset="0"/>
              </a:rPr>
              <a:t>MIH User</a:t>
            </a:r>
          </a:p>
        </p:txBody>
      </p:sp>
      <p:sp>
        <p:nvSpPr>
          <p:cNvPr id="24590" name="Rectangle 21"/>
          <p:cNvSpPr>
            <a:spLocks noChangeArrowheads="1"/>
          </p:cNvSpPr>
          <p:nvPr/>
        </p:nvSpPr>
        <p:spPr bwMode="auto">
          <a:xfrm>
            <a:off x="917575" y="1571625"/>
            <a:ext cx="65405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MIHF</a:t>
            </a:r>
          </a:p>
        </p:txBody>
      </p:sp>
      <p:sp>
        <p:nvSpPr>
          <p:cNvPr id="24591" name="Rectangle 22"/>
          <p:cNvSpPr>
            <a:spLocks noChangeArrowheads="1"/>
          </p:cNvSpPr>
          <p:nvPr/>
        </p:nvSpPr>
        <p:spPr bwMode="auto">
          <a:xfrm>
            <a:off x="973138" y="1052513"/>
            <a:ext cx="723900" cy="368300"/>
          </a:xfrm>
          <a:prstGeom prst="rect">
            <a:avLst/>
          </a:prstGeom>
          <a:noFill/>
          <a:ln w="9525">
            <a:noFill/>
            <a:round/>
            <a:headEnd/>
            <a:tailEnd/>
          </a:ln>
        </p:spPr>
        <p:txBody>
          <a:bodyPr lIns="90000" tIns="51803" rIns="90000" bIns="45000"/>
          <a:lstStyle/>
          <a:p>
            <a:pPr>
              <a:lnSpc>
                <a:spcPct val="98000"/>
              </a:lnSpc>
              <a:buClr>
                <a:srgbClr val="000000"/>
              </a:buClr>
              <a:buSzPct val="100000"/>
              <a:buFont typeface="Times New Roman" pitchFamily="18" charset="0"/>
              <a:buNone/>
            </a:pPr>
            <a:r>
              <a:rPr lang="es-ES">
                <a:solidFill>
                  <a:srgbClr val="000000"/>
                </a:solidFill>
                <a:latin typeface="Calibri" pitchFamily="34" charset="0"/>
              </a:rPr>
              <a:t>MN</a:t>
            </a:r>
          </a:p>
        </p:txBody>
      </p:sp>
      <p:sp>
        <p:nvSpPr>
          <p:cNvPr id="24592" name="Rectangle 23"/>
          <p:cNvSpPr>
            <a:spLocks noChangeArrowheads="1"/>
          </p:cNvSpPr>
          <p:nvPr/>
        </p:nvSpPr>
        <p:spPr bwMode="auto">
          <a:xfrm>
            <a:off x="1643063" y="1571625"/>
            <a:ext cx="644525"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MAC</a:t>
            </a:r>
          </a:p>
        </p:txBody>
      </p:sp>
      <p:sp>
        <p:nvSpPr>
          <p:cNvPr id="24593" name="Rectangle 24"/>
          <p:cNvSpPr>
            <a:spLocks noChangeArrowheads="1"/>
          </p:cNvSpPr>
          <p:nvPr/>
        </p:nvSpPr>
        <p:spPr bwMode="auto">
          <a:xfrm>
            <a:off x="5000625" y="1071563"/>
            <a:ext cx="2519363" cy="1017587"/>
          </a:xfrm>
          <a:prstGeom prst="rect">
            <a:avLst/>
          </a:prstGeom>
          <a:solidFill>
            <a:srgbClr val="FFFFFF"/>
          </a:solidFill>
          <a:ln w="25560">
            <a:solidFill>
              <a:srgbClr val="000000"/>
            </a:solidFill>
            <a:round/>
            <a:headEnd/>
            <a:tailEnd/>
          </a:ln>
        </p:spPr>
        <p:txBody>
          <a:bodyPr wrap="none" anchor="ctr"/>
          <a:lstStyle/>
          <a:p>
            <a:endParaRPr lang="en-US">
              <a:latin typeface="Calibri" pitchFamily="34" charset="0"/>
            </a:endParaRPr>
          </a:p>
        </p:txBody>
      </p:sp>
      <p:sp>
        <p:nvSpPr>
          <p:cNvPr id="24594" name="Rectangle 26"/>
          <p:cNvSpPr>
            <a:spLocks noChangeArrowheads="1"/>
          </p:cNvSpPr>
          <p:nvPr/>
        </p:nvSpPr>
        <p:spPr bwMode="auto">
          <a:xfrm>
            <a:off x="5929313" y="1143000"/>
            <a:ext cx="633412" cy="368300"/>
          </a:xfrm>
          <a:prstGeom prst="rect">
            <a:avLst/>
          </a:prstGeom>
          <a:noFill/>
          <a:ln w="9525">
            <a:noFill/>
            <a:round/>
            <a:headEnd/>
            <a:tailEnd/>
          </a:ln>
        </p:spPr>
        <p:txBody>
          <a:bodyPr lIns="90000" tIns="51803" rIns="90000" bIns="45000"/>
          <a:lstStyle/>
          <a:p>
            <a:pPr defTabSz="449263">
              <a:lnSpc>
                <a:spcPct val="98000"/>
              </a:lnSpc>
              <a:buClr>
                <a:srgbClr val="000000"/>
              </a:buClr>
              <a:buSzPct val="100000"/>
              <a:buFont typeface="Times New Roman" pitchFamily="18" charset="0"/>
              <a:buNone/>
              <a:tabLst>
                <a:tab pos="723900" algn="l"/>
              </a:tabLst>
            </a:pPr>
            <a:r>
              <a:rPr lang="es-ES">
                <a:solidFill>
                  <a:srgbClr val="000000"/>
                </a:solidFill>
                <a:latin typeface="Calibri" pitchFamily="34" charset="0"/>
              </a:rPr>
              <a:t>PoS</a:t>
            </a:r>
          </a:p>
        </p:txBody>
      </p:sp>
      <p:sp>
        <p:nvSpPr>
          <p:cNvPr id="24595" name="Rectangle 34"/>
          <p:cNvSpPr>
            <a:spLocks noChangeArrowheads="1"/>
          </p:cNvSpPr>
          <p:nvPr/>
        </p:nvSpPr>
        <p:spPr bwMode="auto">
          <a:xfrm>
            <a:off x="5945188" y="1570038"/>
            <a:ext cx="64770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200">
                <a:solidFill>
                  <a:srgbClr val="000000"/>
                </a:solidFill>
                <a:latin typeface="Calibri" pitchFamily="34" charset="0"/>
              </a:rPr>
              <a:t>MIH User</a:t>
            </a:r>
          </a:p>
        </p:txBody>
      </p:sp>
      <p:sp>
        <p:nvSpPr>
          <p:cNvPr id="20" name="正方形/長方形 5"/>
          <p:cNvSpPr/>
          <p:nvPr/>
        </p:nvSpPr>
        <p:spPr>
          <a:xfrm>
            <a:off x="6786563" y="1592263"/>
            <a:ext cx="576262" cy="388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AAA</a:t>
            </a:r>
            <a:endParaRPr lang="ja-JP" altLang="en-US" sz="1400">
              <a:solidFill>
                <a:schemeClr val="tx1"/>
              </a:solidFill>
            </a:endParaRPr>
          </a:p>
        </p:txBody>
      </p:sp>
      <p:sp>
        <p:nvSpPr>
          <p:cNvPr id="24597" name="Line 28"/>
          <p:cNvSpPr>
            <a:spLocks noChangeShapeType="1"/>
          </p:cNvSpPr>
          <p:nvPr/>
        </p:nvSpPr>
        <p:spPr bwMode="auto">
          <a:xfrm>
            <a:off x="1214438" y="5287963"/>
            <a:ext cx="4176712" cy="0"/>
          </a:xfrm>
          <a:prstGeom prst="line">
            <a:avLst/>
          </a:prstGeom>
          <a:noFill/>
          <a:ln w="9525">
            <a:solidFill>
              <a:schemeClr val="tx1"/>
            </a:solidFill>
            <a:round/>
            <a:headEnd type="triangle" w="med" len="med"/>
            <a:tailEnd/>
          </a:ln>
        </p:spPr>
        <p:txBody>
          <a:bodyPr/>
          <a:lstStyle/>
          <a:p>
            <a:endParaRPr lang="es-ES"/>
          </a:p>
        </p:txBody>
      </p:sp>
      <p:sp>
        <p:nvSpPr>
          <p:cNvPr id="24598" name="Rectangle 15"/>
          <p:cNvSpPr>
            <a:spLocks noChangeArrowheads="1"/>
          </p:cNvSpPr>
          <p:nvPr/>
        </p:nvSpPr>
        <p:spPr bwMode="auto">
          <a:xfrm>
            <a:off x="4932040" y="4293096"/>
            <a:ext cx="1621126" cy="279180"/>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b="1" dirty="0">
                <a:solidFill>
                  <a:srgbClr val="000000"/>
                </a:solidFill>
                <a:latin typeface="Calibri" pitchFamily="34" charset="0"/>
              </a:rPr>
              <a:t>5. </a:t>
            </a:r>
            <a:r>
              <a:rPr lang="en-GB" sz="1200" b="1" dirty="0" err="1" smtClean="0">
                <a:solidFill>
                  <a:srgbClr val="000000"/>
                </a:solidFill>
                <a:latin typeface="Calibri" pitchFamily="34" charset="0"/>
              </a:rPr>
              <a:t>MIH_Auth.response</a:t>
            </a:r>
            <a:endParaRPr lang="en-GB" b="1" dirty="0">
              <a:solidFill>
                <a:srgbClr val="000000"/>
              </a:solidFill>
              <a:latin typeface="Calibri" pitchFamily="34" charset="0"/>
            </a:endParaRPr>
          </a:p>
        </p:txBody>
      </p:sp>
      <p:sp>
        <p:nvSpPr>
          <p:cNvPr id="24599" name="Rectangle 21"/>
          <p:cNvSpPr>
            <a:spLocks noChangeArrowheads="1"/>
          </p:cNvSpPr>
          <p:nvPr/>
        </p:nvSpPr>
        <p:spPr bwMode="auto">
          <a:xfrm>
            <a:off x="5072063" y="1571625"/>
            <a:ext cx="65405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MIHF</a:t>
            </a:r>
          </a:p>
        </p:txBody>
      </p:sp>
      <p:sp>
        <p:nvSpPr>
          <p:cNvPr id="28" name="Rectangle 2"/>
          <p:cNvSpPr txBox="1">
            <a:spLocks/>
          </p:cNvSpPr>
          <p:nvPr/>
        </p:nvSpPr>
        <p:spPr>
          <a:xfrm>
            <a:off x="0" y="0"/>
            <a:ext cx="9144000" cy="714375"/>
          </a:xfrm>
          <a:prstGeom prst="rect">
            <a:avLst/>
          </a:prstGeom>
        </p:spPr>
        <p:txBody>
          <a:bodyPr/>
          <a:lstStyle/>
          <a:p>
            <a:pPr algn="ctr" fontAlgn="auto">
              <a:spcAft>
                <a:spcPts val="0"/>
              </a:spcAft>
              <a:defRPr/>
            </a:pPr>
            <a:r>
              <a:rPr lang="es-ES" sz="4400" dirty="0">
                <a:latin typeface="+mj-lt"/>
                <a:ea typeface="ＭＳ Ｐゴシック" charset="-128"/>
                <a:cs typeface="+mj-cs"/>
              </a:rPr>
              <a:t>ERP - MN </a:t>
            </a:r>
            <a:r>
              <a:rPr lang="es-ES" sz="4400" dirty="0" err="1">
                <a:latin typeface="+mj-lt"/>
                <a:ea typeface="ＭＳ Ｐゴシック" charset="-128"/>
                <a:cs typeface="+mj-cs"/>
              </a:rPr>
              <a:t>Initiated</a:t>
            </a:r>
            <a:endParaRPr lang="es-ES" sz="4400" dirty="0">
              <a:latin typeface="+mj-lt"/>
              <a:ea typeface="ＭＳ Ｐゴシック" charset="-128"/>
              <a:cs typeface="+mj-cs"/>
            </a:endParaRPr>
          </a:p>
        </p:txBody>
      </p:sp>
      <p:sp>
        <p:nvSpPr>
          <p:cNvPr id="24601" name="31 Rectángulo"/>
          <p:cNvSpPr>
            <a:spLocks noChangeArrowheads="1"/>
          </p:cNvSpPr>
          <p:nvPr/>
        </p:nvSpPr>
        <p:spPr bwMode="auto">
          <a:xfrm>
            <a:off x="165100" y="5715000"/>
            <a:ext cx="1426994" cy="261610"/>
          </a:xfrm>
          <a:prstGeom prst="rect">
            <a:avLst/>
          </a:prstGeom>
          <a:noFill/>
          <a:ln w="9525">
            <a:noFill/>
            <a:miter lim="800000"/>
            <a:headEnd/>
            <a:tailEnd/>
          </a:ln>
        </p:spPr>
        <p:txBody>
          <a:bodyPr wrap="none">
            <a:spAutoFit/>
          </a:bodyPr>
          <a:lstStyle/>
          <a:p>
            <a:r>
              <a:rPr lang="en-US" sz="1100" b="1" dirty="0">
                <a:latin typeface="Calibri" pitchFamily="34" charset="0"/>
              </a:rPr>
              <a:t>7. </a:t>
            </a:r>
            <a:r>
              <a:rPr lang="en-US" sz="1100" b="1" dirty="0" err="1" smtClean="0">
                <a:latin typeface="Calibri" pitchFamily="34" charset="0"/>
              </a:rPr>
              <a:t>MIH_Auth.confirm</a:t>
            </a:r>
            <a:endParaRPr lang="es-ES" sz="1100" b="1" dirty="0">
              <a:latin typeface="Calibri" pitchFamily="34" charset="0"/>
            </a:endParaRPr>
          </a:p>
        </p:txBody>
      </p:sp>
      <p:cxnSp>
        <p:nvCxnSpPr>
          <p:cNvPr id="30" name="直線コネクタ 11"/>
          <p:cNvCxnSpPr/>
          <p:nvPr/>
        </p:nvCxnSpPr>
        <p:spPr>
          <a:xfrm rot="5400000">
            <a:off x="6025356" y="3920332"/>
            <a:ext cx="51577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正方形/長方形 5"/>
          <p:cNvSpPr/>
          <p:nvPr/>
        </p:nvSpPr>
        <p:spPr>
          <a:xfrm>
            <a:off x="7929563" y="1243013"/>
            <a:ext cx="1179512" cy="388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MIH Service</a:t>
            </a:r>
          </a:p>
          <a:p>
            <a:pPr algn="ctr" fontAlgn="auto">
              <a:spcBef>
                <a:spcPts val="0"/>
              </a:spcBef>
              <a:spcAft>
                <a:spcPts val="0"/>
              </a:spcAft>
              <a:defRPr/>
            </a:pPr>
            <a:r>
              <a:rPr lang="en-US" altLang="ja-JP" sz="1400" dirty="0">
                <a:solidFill>
                  <a:schemeClr val="tx1"/>
                </a:solidFill>
              </a:rPr>
              <a:t>AS</a:t>
            </a:r>
            <a:endParaRPr lang="ja-JP" altLang="en-US" sz="1400">
              <a:solidFill>
                <a:schemeClr val="tx1"/>
              </a:solidFill>
            </a:endParaRPr>
          </a:p>
        </p:txBody>
      </p:sp>
      <p:sp>
        <p:nvSpPr>
          <p:cNvPr id="24604" name="Line 33"/>
          <p:cNvSpPr>
            <a:spLocks noChangeShapeType="1"/>
          </p:cNvSpPr>
          <p:nvPr/>
        </p:nvSpPr>
        <p:spPr bwMode="auto">
          <a:xfrm flipH="1">
            <a:off x="522288" y="6000750"/>
            <a:ext cx="714375" cy="0"/>
          </a:xfrm>
          <a:prstGeom prst="line">
            <a:avLst/>
          </a:prstGeom>
          <a:noFill/>
          <a:ln w="9525">
            <a:solidFill>
              <a:schemeClr val="tx1"/>
            </a:solidFill>
            <a:round/>
            <a:headEnd/>
            <a:tailEnd type="triangle" w="med" len="med"/>
          </a:ln>
        </p:spPr>
        <p:txBody>
          <a:bodyPr/>
          <a:lstStyle/>
          <a:p>
            <a:endParaRPr lang="es-ES"/>
          </a:p>
        </p:txBody>
      </p:sp>
      <p:sp>
        <p:nvSpPr>
          <p:cNvPr id="18476" name="Rectangle 15"/>
          <p:cNvSpPr>
            <a:spLocks noChangeArrowheads="1"/>
          </p:cNvSpPr>
          <p:nvPr/>
        </p:nvSpPr>
        <p:spPr bwMode="auto">
          <a:xfrm>
            <a:off x="2411760" y="5013176"/>
            <a:ext cx="1432100" cy="256097"/>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50" b="1" dirty="0">
                <a:solidFill>
                  <a:srgbClr val="000000"/>
                </a:solidFill>
                <a:latin typeface="Calibri" pitchFamily="34" charset="0"/>
              </a:rPr>
              <a:t>6. </a:t>
            </a:r>
            <a:r>
              <a:rPr lang="en-GB" sz="1050" b="1" dirty="0" err="1">
                <a:solidFill>
                  <a:srgbClr val="000000"/>
                </a:solidFill>
                <a:latin typeface="Calibri" pitchFamily="34" charset="0"/>
              </a:rPr>
              <a:t>MIH_Auth</a:t>
            </a:r>
            <a:r>
              <a:rPr lang="en-GB" sz="1050" b="1" dirty="0">
                <a:solidFill>
                  <a:srgbClr val="000000"/>
                </a:solidFill>
                <a:latin typeface="Calibri" pitchFamily="34" charset="0"/>
              </a:rPr>
              <a:t> </a:t>
            </a:r>
            <a:r>
              <a:rPr lang="en-GB" sz="1050" b="1" dirty="0" smtClean="0">
                <a:solidFill>
                  <a:srgbClr val="000000"/>
                </a:solidFill>
                <a:latin typeface="Calibri" pitchFamily="34" charset="0"/>
              </a:rPr>
              <a:t>response</a:t>
            </a:r>
            <a:endParaRPr lang="en-GB" sz="1100" b="1" dirty="0">
              <a:solidFill>
                <a:srgbClr val="000000"/>
              </a:solidFill>
              <a:latin typeface="Calibri" pitchFamily="34" charset="0"/>
            </a:endParaRPr>
          </a:p>
        </p:txBody>
      </p:sp>
      <p:sp>
        <p:nvSpPr>
          <p:cNvPr id="24606" name="Line 33"/>
          <p:cNvSpPr>
            <a:spLocks noChangeShapeType="1"/>
          </p:cNvSpPr>
          <p:nvPr/>
        </p:nvSpPr>
        <p:spPr bwMode="auto">
          <a:xfrm>
            <a:off x="5451475" y="4645025"/>
            <a:ext cx="857250" cy="0"/>
          </a:xfrm>
          <a:prstGeom prst="line">
            <a:avLst/>
          </a:prstGeom>
          <a:noFill/>
          <a:ln w="9525">
            <a:solidFill>
              <a:schemeClr val="tx1"/>
            </a:solidFill>
            <a:round/>
            <a:headEnd type="triangle" w="med" len="med"/>
            <a:tailEnd/>
          </a:ln>
        </p:spPr>
        <p:txBody>
          <a:bodyPr/>
          <a:lstStyle/>
          <a:p>
            <a:endParaRPr lang="es-ES"/>
          </a:p>
        </p:txBody>
      </p:sp>
      <p:sp>
        <p:nvSpPr>
          <p:cNvPr id="24607" name="Line 36"/>
          <p:cNvSpPr>
            <a:spLocks noChangeShapeType="1"/>
          </p:cNvSpPr>
          <p:nvPr/>
        </p:nvSpPr>
        <p:spPr bwMode="auto">
          <a:xfrm>
            <a:off x="1214438" y="3143250"/>
            <a:ext cx="4143375" cy="0"/>
          </a:xfrm>
          <a:prstGeom prst="line">
            <a:avLst/>
          </a:prstGeom>
          <a:noFill/>
          <a:ln w="9525">
            <a:solidFill>
              <a:schemeClr val="tx1"/>
            </a:solidFill>
            <a:round/>
            <a:headEnd/>
            <a:tailEnd type="triangle" w="med" len="med"/>
          </a:ln>
        </p:spPr>
        <p:txBody>
          <a:bodyPr/>
          <a:lstStyle/>
          <a:p>
            <a:endParaRPr lang="es-ES"/>
          </a:p>
        </p:txBody>
      </p:sp>
      <p:sp>
        <p:nvSpPr>
          <p:cNvPr id="24608" name="Rectangle 15"/>
          <p:cNvSpPr>
            <a:spLocks noChangeArrowheads="1"/>
          </p:cNvSpPr>
          <p:nvPr/>
        </p:nvSpPr>
        <p:spPr bwMode="auto">
          <a:xfrm>
            <a:off x="176213" y="2825750"/>
            <a:ext cx="1521612" cy="279180"/>
          </a:xfrm>
          <a:prstGeom prst="rect">
            <a:avLst/>
          </a:prstGeom>
          <a:noFill/>
          <a:ln w="9525">
            <a:noFill/>
            <a:round/>
            <a:headEnd/>
            <a:tailEnd/>
          </a:ln>
        </p:spPr>
        <p:txBody>
          <a:bodyPr wrap="none" lIns="90000" tIns="46800" rIns="90000" bIns="46800">
            <a:spAutoFit/>
          </a:bodyPr>
          <a:lstStyle/>
          <a:p>
            <a:r>
              <a:rPr lang="en-US" sz="1200" b="1" dirty="0">
                <a:latin typeface="Calibri" pitchFamily="34" charset="0"/>
              </a:rPr>
              <a:t>2. </a:t>
            </a:r>
            <a:r>
              <a:rPr lang="en-US" sz="1200" b="1" dirty="0" err="1">
                <a:latin typeface="Calibri" pitchFamily="34" charset="0"/>
              </a:rPr>
              <a:t>MIH_Auth</a:t>
            </a:r>
            <a:r>
              <a:rPr lang="en-US" sz="1200" b="1" dirty="0">
                <a:latin typeface="Calibri" pitchFamily="34" charset="0"/>
              </a:rPr>
              <a:t> </a:t>
            </a:r>
            <a:r>
              <a:rPr lang="en-US" sz="1200" b="1" dirty="0" smtClean="0">
                <a:latin typeface="Calibri" pitchFamily="34" charset="0"/>
              </a:rPr>
              <a:t>request</a:t>
            </a:r>
            <a:endParaRPr lang="es-ES" sz="1200" b="1" dirty="0">
              <a:solidFill>
                <a:srgbClr val="000000"/>
              </a:solidFill>
              <a:latin typeface="Calibri" pitchFamily="34" charset="0"/>
            </a:endParaRPr>
          </a:p>
        </p:txBody>
      </p:sp>
      <p:sp>
        <p:nvSpPr>
          <p:cNvPr id="24609" name="Line 33"/>
          <p:cNvSpPr>
            <a:spLocks noChangeShapeType="1"/>
          </p:cNvSpPr>
          <p:nvPr/>
        </p:nvSpPr>
        <p:spPr bwMode="auto">
          <a:xfrm>
            <a:off x="5357813" y="3486150"/>
            <a:ext cx="928687" cy="0"/>
          </a:xfrm>
          <a:prstGeom prst="line">
            <a:avLst/>
          </a:prstGeom>
          <a:noFill/>
          <a:ln w="9525">
            <a:solidFill>
              <a:schemeClr val="tx1"/>
            </a:solidFill>
            <a:round/>
            <a:headEnd/>
            <a:tailEnd type="triangle" w="med" len="med"/>
          </a:ln>
        </p:spPr>
        <p:txBody>
          <a:bodyPr/>
          <a:lstStyle/>
          <a:p>
            <a:endParaRPr lang="es-ES"/>
          </a:p>
        </p:txBody>
      </p:sp>
      <p:sp>
        <p:nvSpPr>
          <p:cNvPr id="24610" name="28 Rectángulo"/>
          <p:cNvSpPr>
            <a:spLocks noChangeArrowheads="1"/>
          </p:cNvSpPr>
          <p:nvPr/>
        </p:nvSpPr>
        <p:spPr bwMode="auto">
          <a:xfrm>
            <a:off x="4572000" y="3200400"/>
            <a:ext cx="1684372" cy="276999"/>
          </a:xfrm>
          <a:prstGeom prst="rect">
            <a:avLst/>
          </a:prstGeom>
          <a:noFill/>
          <a:ln w="9525">
            <a:noFill/>
            <a:miter lim="800000"/>
            <a:headEnd/>
            <a:tailEnd/>
          </a:ln>
        </p:spPr>
        <p:txBody>
          <a:bodyPr wrap="none">
            <a:spAutoFit/>
          </a:bodyPr>
          <a:lstStyle/>
          <a:p>
            <a:r>
              <a:rPr lang="en-US" sz="1200" b="1" dirty="0">
                <a:latin typeface="Calibri" pitchFamily="34" charset="0"/>
              </a:rPr>
              <a:t>3. </a:t>
            </a:r>
            <a:r>
              <a:rPr lang="en-US" sz="1200" b="1" dirty="0" err="1" smtClean="0">
                <a:latin typeface="Calibri" pitchFamily="34" charset="0"/>
              </a:rPr>
              <a:t>MIH_Auth.indication</a:t>
            </a:r>
            <a:endParaRPr lang="es-ES" sz="1200" b="1" dirty="0">
              <a:latin typeface="Calibri" pitchFamily="34" charset="0"/>
            </a:endParaRPr>
          </a:p>
        </p:txBody>
      </p:sp>
      <p:sp>
        <p:nvSpPr>
          <p:cNvPr id="24611" name="Rectangle 15"/>
          <p:cNvSpPr>
            <a:spLocks noChangeArrowheads="1"/>
          </p:cNvSpPr>
          <p:nvPr/>
        </p:nvSpPr>
        <p:spPr bwMode="auto">
          <a:xfrm>
            <a:off x="158750" y="2506663"/>
            <a:ext cx="1528024" cy="279180"/>
          </a:xfrm>
          <a:prstGeom prst="rect">
            <a:avLst/>
          </a:prstGeom>
          <a:noFill/>
          <a:ln w="9525">
            <a:noFill/>
            <a:round/>
            <a:headEnd/>
            <a:tailEnd/>
          </a:ln>
        </p:spPr>
        <p:txBody>
          <a:bodyPr wrap="none" lIns="90000" tIns="46800" rIns="90000" bIns="46800">
            <a:spAutoFit/>
          </a:bodyPr>
          <a:lstStyle/>
          <a:p>
            <a:r>
              <a:rPr lang="en-US" sz="1200" b="1" dirty="0">
                <a:latin typeface="Calibri" pitchFamily="34" charset="0"/>
              </a:rPr>
              <a:t>1. </a:t>
            </a:r>
            <a:r>
              <a:rPr lang="en-US" sz="1200" b="1" dirty="0" err="1" smtClean="0">
                <a:latin typeface="Calibri" pitchFamily="34" charset="0"/>
              </a:rPr>
              <a:t>MIH_Auth.request</a:t>
            </a:r>
            <a:endParaRPr lang="es-ES" sz="1000" b="1" dirty="0">
              <a:solidFill>
                <a:srgbClr val="000000"/>
              </a:solidFill>
              <a:latin typeface="Calibri" pitchFamily="34" charset="0"/>
            </a:endParaRPr>
          </a:p>
        </p:txBody>
      </p:sp>
      <p:sp>
        <p:nvSpPr>
          <p:cNvPr id="24612" name="Line 36"/>
          <p:cNvSpPr>
            <a:spLocks noChangeShapeType="1"/>
          </p:cNvSpPr>
          <p:nvPr/>
        </p:nvSpPr>
        <p:spPr bwMode="auto">
          <a:xfrm>
            <a:off x="571500" y="2857500"/>
            <a:ext cx="642938" cy="0"/>
          </a:xfrm>
          <a:prstGeom prst="line">
            <a:avLst/>
          </a:prstGeom>
          <a:noFill/>
          <a:ln w="9525">
            <a:solidFill>
              <a:schemeClr val="tx1"/>
            </a:solidFill>
            <a:round/>
            <a:headEnd/>
            <a:tailEnd type="triangle" w="med" len="med"/>
          </a:ln>
        </p:spPr>
        <p:txBody>
          <a:bodyPr/>
          <a:lstStyle/>
          <a:p>
            <a:endParaRPr lang="es-ES"/>
          </a:p>
        </p:txBody>
      </p:sp>
      <p:sp>
        <p:nvSpPr>
          <p:cNvPr id="60" name="Rectangle 15"/>
          <p:cNvSpPr>
            <a:spLocks noChangeArrowheads="1"/>
          </p:cNvSpPr>
          <p:nvPr/>
        </p:nvSpPr>
        <p:spPr bwMode="auto">
          <a:xfrm>
            <a:off x="3000375" y="3714750"/>
            <a:ext cx="5500688" cy="463550"/>
          </a:xfrm>
          <a:prstGeom prst="rect">
            <a:avLst/>
          </a:prstGeom>
          <a:noFill/>
          <a:ln w="9525">
            <a:solidFill>
              <a:schemeClr val="bg1">
                <a:lumMod val="65000"/>
              </a:schemeClr>
            </a:solidFill>
            <a:round/>
            <a:headEnd/>
            <a:tailEnd/>
          </a:ln>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200" b="1" dirty="0">
                <a:solidFill>
                  <a:srgbClr val="000000"/>
                </a:solidFill>
                <a:latin typeface="Calibri" pitchFamily="34" charset="0"/>
              </a:rPr>
              <a:t>4.  Send the ERP message to the AAA client to perform connection with the Service Authentication Server.</a:t>
            </a:r>
          </a:p>
        </p:txBody>
      </p:sp>
      <p:sp>
        <p:nvSpPr>
          <p:cNvPr id="24614" name="Rectangle 15"/>
          <p:cNvSpPr>
            <a:spLocks noChangeArrowheads="1"/>
          </p:cNvSpPr>
          <p:nvPr/>
        </p:nvSpPr>
        <p:spPr bwMode="auto">
          <a:xfrm>
            <a:off x="4714875" y="4743450"/>
            <a:ext cx="1579563" cy="263525"/>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100" b="1">
                <a:solidFill>
                  <a:srgbClr val="FF0000"/>
                </a:solidFill>
                <a:latin typeface="Calibri" pitchFamily="34" charset="0"/>
              </a:rPr>
              <a:t>Key hierarchy is derived</a:t>
            </a:r>
          </a:p>
        </p:txBody>
      </p:sp>
      <p:sp>
        <p:nvSpPr>
          <p:cNvPr id="24615" name="Rectangle 15"/>
          <p:cNvSpPr>
            <a:spLocks noChangeArrowheads="1"/>
          </p:cNvSpPr>
          <p:nvPr/>
        </p:nvSpPr>
        <p:spPr bwMode="auto">
          <a:xfrm>
            <a:off x="500063" y="5357813"/>
            <a:ext cx="1579562" cy="263525"/>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100" b="1">
                <a:solidFill>
                  <a:srgbClr val="FF0000"/>
                </a:solidFill>
                <a:latin typeface="Calibri" pitchFamily="34" charset="0"/>
              </a:rPr>
              <a:t>Key hierarchy is derived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5602" name="直線コネクタ 7"/>
          <p:cNvCxnSpPr>
            <a:cxnSpLocks noChangeShapeType="1"/>
          </p:cNvCxnSpPr>
          <p:nvPr/>
        </p:nvCxnSpPr>
        <p:spPr bwMode="auto">
          <a:xfrm rot="5400000">
            <a:off x="-2262187" y="4051300"/>
            <a:ext cx="5613400" cy="0"/>
          </a:xfrm>
          <a:prstGeom prst="line">
            <a:avLst/>
          </a:prstGeom>
          <a:noFill/>
          <a:ln w="9525">
            <a:solidFill>
              <a:schemeClr val="tx1"/>
            </a:solidFill>
            <a:round/>
            <a:headEnd/>
            <a:tailEnd/>
          </a:ln>
        </p:spPr>
      </p:cxnSp>
      <p:cxnSp>
        <p:nvCxnSpPr>
          <p:cNvPr id="25603" name="直線コネクタ 7"/>
          <p:cNvCxnSpPr>
            <a:cxnSpLocks noChangeShapeType="1"/>
          </p:cNvCxnSpPr>
          <p:nvPr/>
        </p:nvCxnSpPr>
        <p:spPr bwMode="auto">
          <a:xfrm rot="5400000">
            <a:off x="-1612900" y="4051300"/>
            <a:ext cx="5613400" cy="0"/>
          </a:xfrm>
          <a:prstGeom prst="line">
            <a:avLst/>
          </a:prstGeom>
          <a:noFill/>
          <a:ln w="9525">
            <a:solidFill>
              <a:schemeClr val="tx1"/>
            </a:solidFill>
            <a:round/>
            <a:headEnd/>
            <a:tailEnd/>
          </a:ln>
        </p:spPr>
      </p:cxnSp>
      <p:cxnSp>
        <p:nvCxnSpPr>
          <p:cNvPr id="25604" name="直線コネクタ 7"/>
          <p:cNvCxnSpPr>
            <a:cxnSpLocks noChangeShapeType="1"/>
          </p:cNvCxnSpPr>
          <p:nvPr/>
        </p:nvCxnSpPr>
        <p:spPr bwMode="auto">
          <a:xfrm rot="5400000">
            <a:off x="-893762" y="4051300"/>
            <a:ext cx="5613400" cy="0"/>
          </a:xfrm>
          <a:prstGeom prst="line">
            <a:avLst/>
          </a:prstGeom>
          <a:noFill/>
          <a:ln w="9525">
            <a:solidFill>
              <a:schemeClr val="tx1"/>
            </a:solidFill>
            <a:round/>
            <a:headEnd/>
            <a:tailEnd/>
          </a:ln>
        </p:spPr>
      </p:cxnSp>
      <p:cxnSp>
        <p:nvCxnSpPr>
          <p:cNvPr id="25605" name="直線コネクタ 7"/>
          <p:cNvCxnSpPr>
            <a:cxnSpLocks noChangeShapeType="1"/>
            <a:stCxn id="10" idx="2"/>
          </p:cNvCxnSpPr>
          <p:nvPr/>
        </p:nvCxnSpPr>
        <p:spPr bwMode="auto">
          <a:xfrm rot="5400000">
            <a:off x="280194" y="4006057"/>
            <a:ext cx="5703887" cy="0"/>
          </a:xfrm>
          <a:prstGeom prst="line">
            <a:avLst/>
          </a:prstGeom>
          <a:noFill/>
          <a:ln w="9525">
            <a:solidFill>
              <a:schemeClr val="tx1"/>
            </a:solidFill>
            <a:round/>
            <a:headEnd/>
            <a:tailEnd/>
          </a:ln>
        </p:spPr>
      </p:cxnSp>
      <p:cxnSp>
        <p:nvCxnSpPr>
          <p:cNvPr id="25606" name="直線コネクタ 7"/>
          <p:cNvCxnSpPr>
            <a:cxnSpLocks noChangeShapeType="1"/>
          </p:cNvCxnSpPr>
          <p:nvPr/>
        </p:nvCxnSpPr>
        <p:spPr bwMode="auto">
          <a:xfrm rot="5400000">
            <a:off x="1450181" y="4018757"/>
            <a:ext cx="5678487" cy="0"/>
          </a:xfrm>
          <a:prstGeom prst="line">
            <a:avLst/>
          </a:prstGeom>
          <a:noFill/>
          <a:ln w="9525">
            <a:solidFill>
              <a:schemeClr val="tx1"/>
            </a:solidFill>
            <a:round/>
            <a:headEnd/>
            <a:tailEnd/>
          </a:ln>
        </p:spPr>
      </p:cxnSp>
      <p:cxnSp>
        <p:nvCxnSpPr>
          <p:cNvPr id="25607" name="直線コネクタ 7"/>
          <p:cNvCxnSpPr>
            <a:cxnSpLocks noChangeShapeType="1"/>
          </p:cNvCxnSpPr>
          <p:nvPr/>
        </p:nvCxnSpPr>
        <p:spPr bwMode="auto">
          <a:xfrm rot="5400000">
            <a:off x="2598737" y="4087813"/>
            <a:ext cx="5540375" cy="0"/>
          </a:xfrm>
          <a:prstGeom prst="line">
            <a:avLst/>
          </a:prstGeom>
          <a:noFill/>
          <a:ln w="9525">
            <a:solidFill>
              <a:schemeClr val="tx1"/>
            </a:solidFill>
            <a:round/>
            <a:headEnd/>
            <a:tailEnd/>
          </a:ln>
        </p:spPr>
      </p:cxnSp>
      <p:cxnSp>
        <p:nvCxnSpPr>
          <p:cNvPr id="25608" name="直線コネクタ 7"/>
          <p:cNvCxnSpPr>
            <a:cxnSpLocks noChangeShapeType="1"/>
          </p:cNvCxnSpPr>
          <p:nvPr/>
        </p:nvCxnSpPr>
        <p:spPr bwMode="auto">
          <a:xfrm rot="5400000">
            <a:off x="3537744" y="4090194"/>
            <a:ext cx="5535612" cy="0"/>
          </a:xfrm>
          <a:prstGeom prst="line">
            <a:avLst/>
          </a:prstGeom>
          <a:noFill/>
          <a:ln w="9525">
            <a:solidFill>
              <a:schemeClr val="tx1"/>
            </a:solidFill>
            <a:round/>
            <a:headEnd/>
            <a:tailEnd/>
          </a:ln>
        </p:spPr>
      </p:cxnSp>
      <p:cxnSp>
        <p:nvCxnSpPr>
          <p:cNvPr id="9" name="直線コネクタ 11"/>
          <p:cNvCxnSpPr/>
          <p:nvPr/>
        </p:nvCxnSpPr>
        <p:spPr>
          <a:xfrm rot="5400000">
            <a:off x="4310857" y="4090194"/>
            <a:ext cx="55356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正方形/長方形 2"/>
          <p:cNvSpPr/>
          <p:nvPr/>
        </p:nvSpPr>
        <p:spPr>
          <a:xfrm>
            <a:off x="2560638" y="511175"/>
            <a:ext cx="1143000" cy="642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Serving</a:t>
            </a:r>
          </a:p>
          <a:p>
            <a:pPr algn="ctr" fontAlgn="auto">
              <a:spcBef>
                <a:spcPts val="0"/>
              </a:spcBef>
              <a:spcAft>
                <a:spcPts val="0"/>
              </a:spcAft>
              <a:defRPr/>
            </a:pPr>
            <a:r>
              <a:rPr lang="en-US" altLang="ja-JP" sz="1400" dirty="0" err="1">
                <a:solidFill>
                  <a:schemeClr val="tx1"/>
                </a:solidFill>
              </a:rPr>
              <a:t>PoA</a:t>
            </a:r>
            <a:endParaRPr lang="ja-JP" altLang="en-US" sz="1400">
              <a:solidFill>
                <a:schemeClr val="tx1"/>
              </a:solidFill>
            </a:endParaRPr>
          </a:p>
        </p:txBody>
      </p:sp>
      <p:sp>
        <p:nvSpPr>
          <p:cNvPr id="11" name="正方形/長方形 3"/>
          <p:cNvSpPr/>
          <p:nvPr/>
        </p:nvSpPr>
        <p:spPr>
          <a:xfrm>
            <a:off x="3784600" y="511175"/>
            <a:ext cx="1071563" cy="642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Target</a:t>
            </a:r>
          </a:p>
          <a:p>
            <a:pPr algn="ctr" fontAlgn="auto">
              <a:spcBef>
                <a:spcPts val="0"/>
              </a:spcBef>
              <a:spcAft>
                <a:spcPts val="0"/>
              </a:spcAft>
              <a:defRPr/>
            </a:pPr>
            <a:r>
              <a:rPr lang="en-US" altLang="ja-JP" sz="1400" dirty="0" err="1">
                <a:solidFill>
                  <a:schemeClr val="tx1"/>
                </a:solidFill>
              </a:rPr>
              <a:t>PoA</a:t>
            </a:r>
            <a:endParaRPr lang="ja-JP" altLang="en-US" sz="1400">
              <a:solidFill>
                <a:schemeClr val="tx1"/>
              </a:solidFill>
            </a:endParaRPr>
          </a:p>
        </p:txBody>
      </p:sp>
      <p:sp>
        <p:nvSpPr>
          <p:cNvPr id="25612" name="Rectangle 19"/>
          <p:cNvSpPr>
            <a:spLocks noChangeArrowheads="1"/>
          </p:cNvSpPr>
          <p:nvPr/>
        </p:nvSpPr>
        <p:spPr bwMode="auto">
          <a:xfrm>
            <a:off x="184150" y="303213"/>
            <a:ext cx="2214563" cy="1000125"/>
          </a:xfrm>
          <a:prstGeom prst="rect">
            <a:avLst/>
          </a:prstGeom>
          <a:solidFill>
            <a:srgbClr val="FFFFFF"/>
          </a:solidFill>
          <a:ln w="25560">
            <a:solidFill>
              <a:srgbClr val="000000"/>
            </a:solidFill>
            <a:round/>
            <a:headEnd/>
            <a:tailEnd/>
          </a:ln>
        </p:spPr>
        <p:txBody>
          <a:bodyPr wrap="none" anchor="ctr"/>
          <a:lstStyle/>
          <a:p>
            <a:endParaRPr lang="en-US">
              <a:latin typeface="Calibri" pitchFamily="34" charset="0"/>
            </a:endParaRPr>
          </a:p>
        </p:txBody>
      </p:sp>
      <p:sp>
        <p:nvSpPr>
          <p:cNvPr id="25613" name="Rectangle 20"/>
          <p:cNvSpPr>
            <a:spLocks noChangeArrowheads="1"/>
          </p:cNvSpPr>
          <p:nvPr/>
        </p:nvSpPr>
        <p:spPr bwMode="auto">
          <a:xfrm>
            <a:off x="279400" y="800100"/>
            <a:ext cx="577850" cy="433388"/>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200">
                <a:solidFill>
                  <a:srgbClr val="000000"/>
                </a:solidFill>
                <a:latin typeface="Calibri" pitchFamily="34" charset="0"/>
              </a:rPr>
              <a:t>MIH User</a:t>
            </a:r>
          </a:p>
        </p:txBody>
      </p:sp>
      <p:sp>
        <p:nvSpPr>
          <p:cNvPr id="25614" name="Rectangle 21"/>
          <p:cNvSpPr>
            <a:spLocks noChangeArrowheads="1"/>
          </p:cNvSpPr>
          <p:nvPr/>
        </p:nvSpPr>
        <p:spPr bwMode="auto">
          <a:xfrm>
            <a:off x="917575" y="804863"/>
            <a:ext cx="65405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MIHF</a:t>
            </a:r>
          </a:p>
        </p:txBody>
      </p:sp>
      <p:sp>
        <p:nvSpPr>
          <p:cNvPr id="25615" name="Rectangle 22"/>
          <p:cNvSpPr>
            <a:spLocks noChangeArrowheads="1"/>
          </p:cNvSpPr>
          <p:nvPr/>
        </p:nvSpPr>
        <p:spPr bwMode="auto">
          <a:xfrm>
            <a:off x="973138" y="285750"/>
            <a:ext cx="723900" cy="368300"/>
          </a:xfrm>
          <a:prstGeom prst="rect">
            <a:avLst/>
          </a:prstGeom>
          <a:noFill/>
          <a:ln w="9525">
            <a:noFill/>
            <a:round/>
            <a:headEnd/>
            <a:tailEnd/>
          </a:ln>
        </p:spPr>
        <p:txBody>
          <a:bodyPr lIns="90000" tIns="51803" rIns="90000" bIns="45000"/>
          <a:lstStyle/>
          <a:p>
            <a:pPr>
              <a:lnSpc>
                <a:spcPct val="98000"/>
              </a:lnSpc>
              <a:buClr>
                <a:srgbClr val="000000"/>
              </a:buClr>
              <a:buSzPct val="100000"/>
              <a:buFont typeface="Times New Roman" pitchFamily="18" charset="0"/>
              <a:buNone/>
            </a:pPr>
            <a:r>
              <a:rPr lang="es-ES">
                <a:solidFill>
                  <a:srgbClr val="000000"/>
                </a:solidFill>
                <a:latin typeface="Calibri" pitchFamily="34" charset="0"/>
              </a:rPr>
              <a:t>MN</a:t>
            </a:r>
          </a:p>
        </p:txBody>
      </p:sp>
      <p:sp>
        <p:nvSpPr>
          <p:cNvPr id="25616" name="Rectangle 23"/>
          <p:cNvSpPr>
            <a:spLocks noChangeArrowheads="1"/>
          </p:cNvSpPr>
          <p:nvPr/>
        </p:nvSpPr>
        <p:spPr bwMode="auto">
          <a:xfrm>
            <a:off x="1643063" y="804863"/>
            <a:ext cx="644525"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MAC</a:t>
            </a:r>
          </a:p>
        </p:txBody>
      </p:sp>
      <p:sp>
        <p:nvSpPr>
          <p:cNvPr id="25617" name="Rectangle 24"/>
          <p:cNvSpPr>
            <a:spLocks noChangeArrowheads="1"/>
          </p:cNvSpPr>
          <p:nvPr/>
        </p:nvSpPr>
        <p:spPr bwMode="auto">
          <a:xfrm>
            <a:off x="5000625" y="465138"/>
            <a:ext cx="2519363" cy="857250"/>
          </a:xfrm>
          <a:prstGeom prst="rect">
            <a:avLst/>
          </a:prstGeom>
          <a:solidFill>
            <a:srgbClr val="FFFFFF"/>
          </a:solidFill>
          <a:ln w="25560">
            <a:solidFill>
              <a:srgbClr val="000000"/>
            </a:solidFill>
            <a:round/>
            <a:headEnd/>
            <a:tailEnd/>
          </a:ln>
        </p:spPr>
        <p:txBody>
          <a:bodyPr wrap="none" anchor="ctr"/>
          <a:lstStyle/>
          <a:p>
            <a:endParaRPr lang="en-US">
              <a:latin typeface="Calibri" pitchFamily="34" charset="0"/>
            </a:endParaRPr>
          </a:p>
        </p:txBody>
      </p:sp>
      <p:sp>
        <p:nvSpPr>
          <p:cNvPr id="25618" name="Rectangle 26"/>
          <p:cNvSpPr>
            <a:spLocks noChangeArrowheads="1"/>
          </p:cNvSpPr>
          <p:nvPr/>
        </p:nvSpPr>
        <p:spPr bwMode="auto">
          <a:xfrm>
            <a:off x="5929313" y="376238"/>
            <a:ext cx="633412" cy="368300"/>
          </a:xfrm>
          <a:prstGeom prst="rect">
            <a:avLst/>
          </a:prstGeom>
          <a:noFill/>
          <a:ln w="9525">
            <a:noFill/>
            <a:round/>
            <a:headEnd/>
            <a:tailEnd/>
          </a:ln>
        </p:spPr>
        <p:txBody>
          <a:bodyPr lIns="90000" tIns="51803" rIns="90000" bIns="45000"/>
          <a:lstStyle/>
          <a:p>
            <a:pPr defTabSz="449263">
              <a:lnSpc>
                <a:spcPct val="98000"/>
              </a:lnSpc>
              <a:buClr>
                <a:srgbClr val="000000"/>
              </a:buClr>
              <a:buSzPct val="100000"/>
              <a:buFont typeface="Times New Roman" pitchFamily="18" charset="0"/>
              <a:buNone/>
              <a:tabLst>
                <a:tab pos="723900" algn="l"/>
              </a:tabLst>
            </a:pPr>
            <a:r>
              <a:rPr lang="es-ES">
                <a:solidFill>
                  <a:srgbClr val="000000"/>
                </a:solidFill>
                <a:latin typeface="Calibri" pitchFamily="34" charset="0"/>
              </a:rPr>
              <a:t>PoS</a:t>
            </a:r>
          </a:p>
        </p:txBody>
      </p:sp>
      <p:sp>
        <p:nvSpPr>
          <p:cNvPr id="25619" name="Rectangle 34"/>
          <p:cNvSpPr>
            <a:spLocks noChangeArrowheads="1"/>
          </p:cNvSpPr>
          <p:nvPr/>
        </p:nvSpPr>
        <p:spPr bwMode="auto">
          <a:xfrm>
            <a:off x="5945188" y="803275"/>
            <a:ext cx="64770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200">
                <a:solidFill>
                  <a:srgbClr val="000000"/>
                </a:solidFill>
                <a:latin typeface="Calibri" pitchFamily="34" charset="0"/>
              </a:rPr>
              <a:t>MIH User</a:t>
            </a:r>
          </a:p>
        </p:txBody>
      </p:sp>
      <p:sp>
        <p:nvSpPr>
          <p:cNvPr id="20" name="正方形/長方形 5"/>
          <p:cNvSpPr/>
          <p:nvPr/>
        </p:nvSpPr>
        <p:spPr>
          <a:xfrm>
            <a:off x="6786563" y="825500"/>
            <a:ext cx="576262" cy="388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AAA</a:t>
            </a:r>
            <a:endParaRPr lang="ja-JP" altLang="en-US" sz="1400">
              <a:solidFill>
                <a:schemeClr val="tx1"/>
              </a:solidFill>
            </a:endParaRPr>
          </a:p>
        </p:txBody>
      </p:sp>
      <p:sp>
        <p:nvSpPr>
          <p:cNvPr id="25621" name="Line 28"/>
          <p:cNvSpPr>
            <a:spLocks noChangeShapeType="1"/>
          </p:cNvSpPr>
          <p:nvPr/>
        </p:nvSpPr>
        <p:spPr bwMode="auto">
          <a:xfrm>
            <a:off x="1192213" y="2348880"/>
            <a:ext cx="4176712" cy="0"/>
          </a:xfrm>
          <a:prstGeom prst="line">
            <a:avLst/>
          </a:prstGeom>
          <a:noFill/>
          <a:ln w="9525">
            <a:solidFill>
              <a:schemeClr val="tx1"/>
            </a:solidFill>
            <a:round/>
            <a:headEnd type="triangle" w="med" len="med"/>
            <a:tailEnd/>
          </a:ln>
        </p:spPr>
        <p:txBody>
          <a:bodyPr/>
          <a:lstStyle/>
          <a:p>
            <a:endParaRPr lang="es-ES"/>
          </a:p>
        </p:txBody>
      </p:sp>
      <p:sp>
        <p:nvSpPr>
          <p:cNvPr id="25622" name="Rectangle 15"/>
          <p:cNvSpPr>
            <a:spLocks noChangeArrowheads="1"/>
          </p:cNvSpPr>
          <p:nvPr/>
        </p:nvSpPr>
        <p:spPr bwMode="auto">
          <a:xfrm>
            <a:off x="5220072" y="1772816"/>
            <a:ext cx="1300654"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000000"/>
                </a:solidFill>
                <a:latin typeface="Calibri" pitchFamily="34" charset="0"/>
              </a:rPr>
              <a:t>1. </a:t>
            </a:r>
            <a:r>
              <a:rPr lang="en-GB" sz="1000" b="1" dirty="0" err="1" smtClean="0">
                <a:solidFill>
                  <a:srgbClr val="000000"/>
                </a:solidFill>
                <a:latin typeface="Calibri" pitchFamily="34" charset="0"/>
              </a:rPr>
              <a:t>MIH_Auth.request</a:t>
            </a:r>
            <a:endParaRPr lang="en-GB" sz="1200" b="1" dirty="0">
              <a:solidFill>
                <a:srgbClr val="000000"/>
              </a:solidFill>
              <a:latin typeface="Calibri" pitchFamily="34" charset="0"/>
            </a:endParaRPr>
          </a:p>
        </p:txBody>
      </p:sp>
      <p:sp>
        <p:nvSpPr>
          <p:cNvPr id="25623" name="Line 36"/>
          <p:cNvSpPr>
            <a:spLocks noChangeShapeType="1"/>
          </p:cNvSpPr>
          <p:nvPr/>
        </p:nvSpPr>
        <p:spPr bwMode="auto">
          <a:xfrm>
            <a:off x="1214438" y="3501008"/>
            <a:ext cx="4143375" cy="0"/>
          </a:xfrm>
          <a:prstGeom prst="line">
            <a:avLst/>
          </a:prstGeom>
          <a:noFill/>
          <a:ln w="9525">
            <a:solidFill>
              <a:schemeClr val="tx1"/>
            </a:solidFill>
            <a:round/>
            <a:headEnd/>
            <a:tailEnd type="triangle" w="med" len="med"/>
          </a:ln>
        </p:spPr>
        <p:txBody>
          <a:bodyPr/>
          <a:lstStyle/>
          <a:p>
            <a:endParaRPr lang="es-ES"/>
          </a:p>
        </p:txBody>
      </p:sp>
      <p:sp>
        <p:nvSpPr>
          <p:cNvPr id="25624" name="Rectangle 15"/>
          <p:cNvSpPr>
            <a:spLocks noChangeArrowheads="1"/>
          </p:cNvSpPr>
          <p:nvPr/>
        </p:nvSpPr>
        <p:spPr bwMode="auto">
          <a:xfrm>
            <a:off x="2555776" y="3284984"/>
            <a:ext cx="1371186" cy="248402"/>
          </a:xfrm>
          <a:prstGeom prst="rect">
            <a:avLst/>
          </a:prstGeom>
          <a:noFill/>
          <a:ln w="9525">
            <a:noFill/>
            <a:round/>
            <a:headEnd/>
            <a:tailEnd/>
          </a:ln>
        </p:spPr>
        <p:txBody>
          <a:bodyPr wrap="none" lIns="90000" tIns="46800" rIns="90000" bIns="46800">
            <a:spAutoFit/>
          </a:bodyPr>
          <a:lstStyle/>
          <a:p>
            <a:r>
              <a:rPr lang="en-US" sz="1000" b="1" dirty="0">
                <a:latin typeface="Calibri" pitchFamily="34" charset="0"/>
              </a:rPr>
              <a:t>5. </a:t>
            </a:r>
            <a:r>
              <a:rPr lang="en-US" sz="1000" b="1" dirty="0" err="1">
                <a:latin typeface="Calibri" pitchFamily="34" charset="0"/>
              </a:rPr>
              <a:t>MIH_Auth</a:t>
            </a:r>
            <a:r>
              <a:rPr lang="en-US" sz="1000" b="1" dirty="0">
                <a:latin typeface="Calibri" pitchFamily="34" charset="0"/>
              </a:rPr>
              <a:t> </a:t>
            </a:r>
            <a:r>
              <a:rPr lang="en-US" sz="1000" b="1" dirty="0" smtClean="0">
                <a:latin typeface="Calibri" pitchFamily="34" charset="0"/>
              </a:rPr>
              <a:t>response</a:t>
            </a:r>
            <a:endParaRPr lang="es-ES" sz="1000" b="1" dirty="0">
              <a:solidFill>
                <a:srgbClr val="000000"/>
              </a:solidFill>
              <a:latin typeface="Calibri" pitchFamily="34" charset="0"/>
            </a:endParaRPr>
          </a:p>
        </p:txBody>
      </p:sp>
      <p:sp>
        <p:nvSpPr>
          <p:cNvPr id="25625" name="Rectangle 21"/>
          <p:cNvSpPr>
            <a:spLocks noChangeArrowheads="1"/>
          </p:cNvSpPr>
          <p:nvPr/>
        </p:nvSpPr>
        <p:spPr bwMode="auto">
          <a:xfrm>
            <a:off x="5072063" y="804863"/>
            <a:ext cx="65405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MIHF</a:t>
            </a:r>
          </a:p>
        </p:txBody>
      </p:sp>
      <p:sp>
        <p:nvSpPr>
          <p:cNvPr id="25626" name="Line 33"/>
          <p:cNvSpPr>
            <a:spLocks noChangeShapeType="1"/>
          </p:cNvSpPr>
          <p:nvPr/>
        </p:nvSpPr>
        <p:spPr bwMode="auto">
          <a:xfrm>
            <a:off x="5357813" y="3965575"/>
            <a:ext cx="928687" cy="0"/>
          </a:xfrm>
          <a:prstGeom prst="line">
            <a:avLst/>
          </a:prstGeom>
          <a:noFill/>
          <a:ln w="9525">
            <a:solidFill>
              <a:schemeClr val="tx1"/>
            </a:solidFill>
            <a:round/>
            <a:headEnd/>
            <a:tailEnd type="triangle" w="med" len="med"/>
          </a:ln>
        </p:spPr>
        <p:txBody>
          <a:bodyPr/>
          <a:lstStyle/>
          <a:p>
            <a:endParaRPr lang="es-ES"/>
          </a:p>
        </p:txBody>
      </p:sp>
      <p:sp>
        <p:nvSpPr>
          <p:cNvPr id="25627" name="28 Rectángulo"/>
          <p:cNvSpPr>
            <a:spLocks noChangeArrowheads="1"/>
          </p:cNvSpPr>
          <p:nvPr/>
        </p:nvSpPr>
        <p:spPr bwMode="auto">
          <a:xfrm>
            <a:off x="5148064" y="3645024"/>
            <a:ext cx="1308371" cy="246221"/>
          </a:xfrm>
          <a:prstGeom prst="rect">
            <a:avLst/>
          </a:prstGeom>
          <a:noFill/>
          <a:ln w="9525">
            <a:noFill/>
            <a:miter lim="800000"/>
            <a:headEnd/>
            <a:tailEnd/>
          </a:ln>
        </p:spPr>
        <p:txBody>
          <a:bodyPr wrap="none">
            <a:spAutoFit/>
          </a:bodyPr>
          <a:lstStyle/>
          <a:p>
            <a:r>
              <a:rPr lang="en-US" sz="1000" b="1" dirty="0">
                <a:latin typeface="Calibri" pitchFamily="34" charset="0"/>
              </a:rPr>
              <a:t>6. </a:t>
            </a:r>
            <a:r>
              <a:rPr lang="en-US" sz="1000" b="1" dirty="0" err="1" smtClean="0">
                <a:latin typeface="Calibri" pitchFamily="34" charset="0"/>
              </a:rPr>
              <a:t>MIH_Auth.confirm</a:t>
            </a:r>
            <a:endParaRPr lang="es-ES" sz="1000" b="1" dirty="0">
              <a:latin typeface="Calibri" pitchFamily="34" charset="0"/>
            </a:endParaRPr>
          </a:p>
        </p:txBody>
      </p:sp>
      <p:sp>
        <p:nvSpPr>
          <p:cNvPr id="28" name="Rectangle 2"/>
          <p:cNvSpPr txBox="1">
            <a:spLocks/>
          </p:cNvSpPr>
          <p:nvPr/>
        </p:nvSpPr>
        <p:spPr>
          <a:xfrm>
            <a:off x="0" y="0"/>
            <a:ext cx="9144000" cy="714375"/>
          </a:xfrm>
          <a:prstGeom prst="rect">
            <a:avLst/>
          </a:prstGeom>
        </p:spPr>
        <p:txBody>
          <a:bodyPr/>
          <a:lstStyle/>
          <a:p>
            <a:pPr algn="ctr" fontAlgn="auto">
              <a:spcAft>
                <a:spcPts val="0"/>
              </a:spcAft>
              <a:defRPr/>
            </a:pPr>
            <a:r>
              <a:rPr lang="es-ES" sz="2000" dirty="0">
                <a:latin typeface="+mj-lt"/>
                <a:ea typeface="ＭＳ Ｐゴシック" charset="-128"/>
                <a:cs typeface="+mj-cs"/>
              </a:rPr>
              <a:t>ERP – Network </a:t>
            </a:r>
            <a:r>
              <a:rPr lang="es-ES" sz="2000" dirty="0" err="1">
                <a:latin typeface="+mj-lt"/>
                <a:ea typeface="ＭＳ Ｐゴシック" charset="-128"/>
                <a:cs typeface="+mj-cs"/>
              </a:rPr>
              <a:t>initiated</a:t>
            </a:r>
            <a:endParaRPr lang="es-ES" sz="2000" dirty="0">
              <a:latin typeface="+mj-lt"/>
              <a:ea typeface="ＭＳ Ｐゴシック" charset="-128"/>
              <a:cs typeface="+mj-cs"/>
            </a:endParaRPr>
          </a:p>
        </p:txBody>
      </p:sp>
      <p:sp>
        <p:nvSpPr>
          <p:cNvPr id="25629" name="31 Rectángulo"/>
          <p:cNvSpPr>
            <a:spLocks noChangeArrowheads="1"/>
          </p:cNvSpPr>
          <p:nvPr/>
        </p:nvSpPr>
        <p:spPr bwMode="auto">
          <a:xfrm>
            <a:off x="142875" y="2608263"/>
            <a:ext cx="1428596" cy="246221"/>
          </a:xfrm>
          <a:prstGeom prst="rect">
            <a:avLst/>
          </a:prstGeom>
          <a:noFill/>
          <a:ln w="9525">
            <a:noFill/>
            <a:miter lim="800000"/>
            <a:headEnd/>
            <a:tailEnd/>
          </a:ln>
        </p:spPr>
        <p:txBody>
          <a:bodyPr wrap="none">
            <a:spAutoFit/>
          </a:bodyPr>
          <a:lstStyle/>
          <a:p>
            <a:r>
              <a:rPr lang="en-US" sz="1000" b="1" dirty="0">
                <a:latin typeface="Calibri" pitchFamily="34" charset="0"/>
              </a:rPr>
              <a:t>3. </a:t>
            </a:r>
            <a:r>
              <a:rPr lang="en-US" sz="1000" b="1" dirty="0" err="1" smtClean="0">
                <a:latin typeface="Calibri" pitchFamily="34" charset="0"/>
              </a:rPr>
              <a:t>MIH_Auth.indication</a:t>
            </a:r>
            <a:endParaRPr lang="es-ES" sz="1000" b="1" dirty="0">
              <a:latin typeface="Calibri" pitchFamily="34" charset="0"/>
            </a:endParaRPr>
          </a:p>
        </p:txBody>
      </p:sp>
      <p:cxnSp>
        <p:nvCxnSpPr>
          <p:cNvPr id="30" name="直線コネクタ 11"/>
          <p:cNvCxnSpPr/>
          <p:nvPr/>
        </p:nvCxnSpPr>
        <p:spPr>
          <a:xfrm rot="5400000">
            <a:off x="5757069" y="3867944"/>
            <a:ext cx="56943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正方形/長方形 5"/>
          <p:cNvSpPr/>
          <p:nvPr/>
        </p:nvSpPr>
        <p:spPr>
          <a:xfrm>
            <a:off x="7929563" y="862013"/>
            <a:ext cx="1214437" cy="388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MIH Service</a:t>
            </a:r>
          </a:p>
          <a:p>
            <a:pPr algn="ctr" fontAlgn="auto">
              <a:spcBef>
                <a:spcPts val="0"/>
              </a:spcBef>
              <a:spcAft>
                <a:spcPts val="0"/>
              </a:spcAft>
              <a:defRPr/>
            </a:pPr>
            <a:r>
              <a:rPr lang="en-US" altLang="ja-JP" sz="1400" dirty="0">
                <a:solidFill>
                  <a:schemeClr val="tx1"/>
                </a:solidFill>
              </a:rPr>
              <a:t>AS</a:t>
            </a:r>
            <a:endParaRPr lang="ja-JP" altLang="en-US" sz="1400">
              <a:solidFill>
                <a:schemeClr val="tx1"/>
              </a:solidFill>
            </a:endParaRPr>
          </a:p>
        </p:txBody>
      </p:sp>
      <p:sp>
        <p:nvSpPr>
          <p:cNvPr id="25632" name="Line 28"/>
          <p:cNvSpPr>
            <a:spLocks noChangeShapeType="1"/>
          </p:cNvSpPr>
          <p:nvPr/>
        </p:nvSpPr>
        <p:spPr bwMode="auto">
          <a:xfrm>
            <a:off x="1214438" y="5229200"/>
            <a:ext cx="4143375" cy="0"/>
          </a:xfrm>
          <a:prstGeom prst="line">
            <a:avLst/>
          </a:prstGeom>
          <a:noFill/>
          <a:ln w="9525">
            <a:solidFill>
              <a:schemeClr val="tx1"/>
            </a:solidFill>
            <a:round/>
            <a:headEnd type="triangle" w="med" len="med"/>
            <a:tailEnd/>
          </a:ln>
        </p:spPr>
        <p:txBody>
          <a:bodyPr/>
          <a:lstStyle/>
          <a:p>
            <a:endParaRPr lang="es-ES"/>
          </a:p>
        </p:txBody>
      </p:sp>
      <p:sp>
        <p:nvSpPr>
          <p:cNvPr id="25633" name="Rectangle 15"/>
          <p:cNvSpPr>
            <a:spLocks noChangeArrowheads="1"/>
          </p:cNvSpPr>
          <p:nvPr/>
        </p:nvSpPr>
        <p:spPr bwMode="auto">
          <a:xfrm>
            <a:off x="2555776" y="5013176"/>
            <a:ext cx="1295845"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000000"/>
                </a:solidFill>
                <a:latin typeface="Calibri" pitchFamily="34" charset="0"/>
              </a:rPr>
              <a:t>9. </a:t>
            </a:r>
            <a:r>
              <a:rPr lang="en-GB" sz="1000" b="1" dirty="0" err="1">
                <a:solidFill>
                  <a:srgbClr val="000000"/>
                </a:solidFill>
                <a:latin typeface="Calibri" pitchFamily="34" charset="0"/>
              </a:rPr>
              <a:t>MIH_Auth</a:t>
            </a:r>
            <a:r>
              <a:rPr lang="en-GB" sz="1000" b="1" dirty="0">
                <a:solidFill>
                  <a:srgbClr val="000000"/>
                </a:solidFill>
                <a:latin typeface="Calibri" pitchFamily="34" charset="0"/>
              </a:rPr>
              <a:t> </a:t>
            </a:r>
            <a:r>
              <a:rPr lang="en-GB" sz="1000" b="1" dirty="0" smtClean="0">
                <a:solidFill>
                  <a:srgbClr val="000000"/>
                </a:solidFill>
                <a:latin typeface="Calibri" pitchFamily="34" charset="0"/>
              </a:rPr>
              <a:t>request</a:t>
            </a:r>
            <a:endParaRPr lang="en-GB" sz="1000" b="1" dirty="0">
              <a:solidFill>
                <a:srgbClr val="000000"/>
              </a:solidFill>
              <a:latin typeface="Calibri" pitchFamily="34" charset="0"/>
            </a:endParaRPr>
          </a:p>
        </p:txBody>
      </p:sp>
      <p:sp>
        <p:nvSpPr>
          <p:cNvPr id="25634" name="49 Rectángulo"/>
          <p:cNvSpPr>
            <a:spLocks noChangeArrowheads="1"/>
          </p:cNvSpPr>
          <p:nvPr/>
        </p:nvSpPr>
        <p:spPr bwMode="auto">
          <a:xfrm>
            <a:off x="142875" y="5530627"/>
            <a:ext cx="1494320" cy="246221"/>
          </a:xfrm>
          <a:prstGeom prst="rect">
            <a:avLst/>
          </a:prstGeom>
          <a:noFill/>
          <a:ln w="9525">
            <a:noFill/>
            <a:miter lim="800000"/>
            <a:headEnd/>
            <a:tailEnd/>
          </a:ln>
        </p:spPr>
        <p:txBody>
          <a:bodyPr wrap="none">
            <a:spAutoFit/>
          </a:bodyPr>
          <a:lstStyle/>
          <a:p>
            <a:r>
              <a:rPr lang="en-US" sz="1000" b="1" dirty="0">
                <a:latin typeface="Calibri" pitchFamily="34" charset="0"/>
              </a:rPr>
              <a:t>10. </a:t>
            </a:r>
            <a:r>
              <a:rPr lang="en-US" sz="1000" b="1" dirty="0" err="1" smtClean="0">
                <a:latin typeface="Calibri" pitchFamily="34" charset="0"/>
              </a:rPr>
              <a:t>MIH_Auth.indication</a:t>
            </a:r>
            <a:endParaRPr lang="es-ES" sz="1000" b="1" dirty="0">
              <a:latin typeface="Calibri" pitchFamily="34" charset="0"/>
            </a:endParaRPr>
          </a:p>
        </p:txBody>
      </p:sp>
      <p:sp>
        <p:nvSpPr>
          <p:cNvPr id="25635" name="Rectangle 15"/>
          <p:cNvSpPr>
            <a:spLocks noChangeArrowheads="1"/>
          </p:cNvSpPr>
          <p:nvPr/>
        </p:nvSpPr>
        <p:spPr bwMode="auto">
          <a:xfrm>
            <a:off x="4792663" y="4894263"/>
            <a:ext cx="1363662" cy="21431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800" b="1">
                <a:solidFill>
                  <a:srgbClr val="FF0000"/>
                </a:solidFill>
                <a:latin typeface="Calibri" pitchFamily="34" charset="0"/>
              </a:rPr>
              <a:t>Key hierarchy is derived</a:t>
            </a:r>
          </a:p>
        </p:txBody>
      </p:sp>
      <p:sp>
        <p:nvSpPr>
          <p:cNvPr id="25636" name="Rectangle 15"/>
          <p:cNvSpPr>
            <a:spLocks noChangeArrowheads="1"/>
          </p:cNvSpPr>
          <p:nvPr/>
        </p:nvSpPr>
        <p:spPr bwMode="auto">
          <a:xfrm>
            <a:off x="611188" y="5301208"/>
            <a:ext cx="1363662" cy="21431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800" b="1" dirty="0">
                <a:solidFill>
                  <a:srgbClr val="FF0000"/>
                </a:solidFill>
                <a:latin typeface="Calibri" pitchFamily="34" charset="0"/>
              </a:rPr>
              <a:t>Key hierarchy is derived</a:t>
            </a:r>
          </a:p>
        </p:txBody>
      </p:sp>
      <p:sp>
        <p:nvSpPr>
          <p:cNvPr id="25637" name="Line 33"/>
          <p:cNvSpPr>
            <a:spLocks noChangeShapeType="1"/>
          </p:cNvSpPr>
          <p:nvPr/>
        </p:nvSpPr>
        <p:spPr bwMode="auto">
          <a:xfrm flipH="1">
            <a:off x="571500" y="2892425"/>
            <a:ext cx="642938" cy="1588"/>
          </a:xfrm>
          <a:prstGeom prst="line">
            <a:avLst/>
          </a:prstGeom>
          <a:noFill/>
          <a:ln w="9525">
            <a:solidFill>
              <a:schemeClr val="tx1"/>
            </a:solidFill>
            <a:round/>
            <a:headEnd/>
            <a:tailEnd type="triangle" w="med" len="med"/>
          </a:ln>
        </p:spPr>
        <p:txBody>
          <a:bodyPr/>
          <a:lstStyle/>
          <a:p>
            <a:endParaRPr lang="es-ES"/>
          </a:p>
        </p:txBody>
      </p:sp>
      <p:sp>
        <p:nvSpPr>
          <p:cNvPr id="25638" name="Rectangle 15"/>
          <p:cNvSpPr>
            <a:spLocks noChangeArrowheads="1"/>
          </p:cNvSpPr>
          <p:nvPr/>
        </p:nvSpPr>
        <p:spPr bwMode="auto">
          <a:xfrm>
            <a:off x="2627784" y="2100478"/>
            <a:ext cx="1295845"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000000"/>
                </a:solidFill>
                <a:latin typeface="Calibri" pitchFamily="34" charset="0"/>
              </a:rPr>
              <a:t>2. </a:t>
            </a:r>
            <a:r>
              <a:rPr lang="en-GB" sz="1000" b="1" dirty="0" err="1">
                <a:solidFill>
                  <a:srgbClr val="000000"/>
                </a:solidFill>
                <a:latin typeface="Calibri" pitchFamily="34" charset="0"/>
              </a:rPr>
              <a:t>MIH_Auth</a:t>
            </a:r>
            <a:r>
              <a:rPr lang="en-GB" sz="1000" b="1" dirty="0">
                <a:solidFill>
                  <a:srgbClr val="000000"/>
                </a:solidFill>
                <a:latin typeface="Calibri" pitchFamily="34" charset="0"/>
              </a:rPr>
              <a:t> </a:t>
            </a:r>
            <a:r>
              <a:rPr lang="en-GB" sz="1000" b="1" dirty="0" smtClean="0">
                <a:solidFill>
                  <a:srgbClr val="000000"/>
                </a:solidFill>
                <a:latin typeface="Calibri" pitchFamily="34" charset="0"/>
              </a:rPr>
              <a:t>request</a:t>
            </a:r>
            <a:endParaRPr lang="en-GB" sz="1000" b="1" dirty="0">
              <a:solidFill>
                <a:srgbClr val="000000"/>
              </a:solidFill>
              <a:latin typeface="Calibri" pitchFamily="34" charset="0"/>
            </a:endParaRPr>
          </a:p>
        </p:txBody>
      </p:sp>
      <p:sp>
        <p:nvSpPr>
          <p:cNvPr id="25639" name="Line 33"/>
          <p:cNvSpPr>
            <a:spLocks noChangeShapeType="1"/>
          </p:cNvSpPr>
          <p:nvPr/>
        </p:nvSpPr>
        <p:spPr bwMode="auto">
          <a:xfrm>
            <a:off x="5429250" y="2036763"/>
            <a:ext cx="857250" cy="0"/>
          </a:xfrm>
          <a:prstGeom prst="line">
            <a:avLst/>
          </a:prstGeom>
          <a:noFill/>
          <a:ln w="9525">
            <a:solidFill>
              <a:schemeClr val="tx1"/>
            </a:solidFill>
            <a:round/>
            <a:headEnd type="triangle" w="med" len="med"/>
            <a:tailEnd/>
          </a:ln>
        </p:spPr>
        <p:txBody>
          <a:bodyPr/>
          <a:lstStyle/>
          <a:p>
            <a:endParaRPr lang="es-ES"/>
          </a:p>
        </p:txBody>
      </p:sp>
      <p:sp>
        <p:nvSpPr>
          <p:cNvPr id="25640" name="Rectangle 15"/>
          <p:cNvSpPr>
            <a:spLocks noChangeArrowheads="1"/>
          </p:cNvSpPr>
          <p:nvPr/>
        </p:nvSpPr>
        <p:spPr bwMode="auto">
          <a:xfrm>
            <a:off x="158750" y="2965450"/>
            <a:ext cx="1375996" cy="248402"/>
          </a:xfrm>
          <a:prstGeom prst="rect">
            <a:avLst/>
          </a:prstGeom>
          <a:noFill/>
          <a:ln w="9525">
            <a:noFill/>
            <a:round/>
            <a:headEnd/>
            <a:tailEnd/>
          </a:ln>
        </p:spPr>
        <p:txBody>
          <a:bodyPr wrap="none" lIns="90000" tIns="46800" rIns="90000" bIns="46800">
            <a:spAutoFit/>
          </a:bodyPr>
          <a:lstStyle/>
          <a:p>
            <a:r>
              <a:rPr lang="en-US" sz="1000" b="1" dirty="0">
                <a:latin typeface="Calibri" pitchFamily="34" charset="0"/>
              </a:rPr>
              <a:t>4. </a:t>
            </a:r>
            <a:r>
              <a:rPr lang="en-US" sz="1000" b="1" dirty="0" err="1" smtClean="0">
                <a:latin typeface="Calibri" pitchFamily="34" charset="0"/>
              </a:rPr>
              <a:t>MIH_Auth.response</a:t>
            </a:r>
            <a:endParaRPr lang="es-ES" sz="1000" b="1" dirty="0">
              <a:solidFill>
                <a:srgbClr val="000000"/>
              </a:solidFill>
              <a:latin typeface="Calibri" pitchFamily="34" charset="0"/>
            </a:endParaRPr>
          </a:p>
        </p:txBody>
      </p:sp>
      <p:sp>
        <p:nvSpPr>
          <p:cNvPr id="25641" name="Line 36"/>
          <p:cNvSpPr>
            <a:spLocks noChangeShapeType="1"/>
          </p:cNvSpPr>
          <p:nvPr/>
        </p:nvSpPr>
        <p:spPr bwMode="auto">
          <a:xfrm>
            <a:off x="571500" y="3251200"/>
            <a:ext cx="642938" cy="0"/>
          </a:xfrm>
          <a:prstGeom prst="line">
            <a:avLst/>
          </a:prstGeom>
          <a:noFill/>
          <a:ln w="9525">
            <a:solidFill>
              <a:schemeClr val="tx1"/>
            </a:solidFill>
            <a:round/>
            <a:headEnd/>
            <a:tailEnd type="triangle" w="med" len="med"/>
          </a:ln>
        </p:spPr>
        <p:txBody>
          <a:bodyPr/>
          <a:lstStyle/>
          <a:p>
            <a:endParaRPr lang="es-ES"/>
          </a:p>
        </p:txBody>
      </p:sp>
      <p:sp>
        <p:nvSpPr>
          <p:cNvPr id="25642" name="Rectangle 15"/>
          <p:cNvSpPr>
            <a:spLocks noChangeArrowheads="1"/>
          </p:cNvSpPr>
          <p:nvPr/>
        </p:nvSpPr>
        <p:spPr bwMode="auto">
          <a:xfrm>
            <a:off x="5148064" y="4509120"/>
            <a:ext cx="1300654"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000000"/>
                </a:solidFill>
                <a:latin typeface="Calibri" pitchFamily="34" charset="0"/>
              </a:rPr>
              <a:t>8. </a:t>
            </a:r>
            <a:r>
              <a:rPr lang="en-GB" sz="1000" b="1" dirty="0" err="1" smtClean="0">
                <a:solidFill>
                  <a:srgbClr val="000000"/>
                </a:solidFill>
                <a:latin typeface="Calibri" pitchFamily="34" charset="0"/>
              </a:rPr>
              <a:t>MIH_Auth.request</a:t>
            </a:r>
            <a:endParaRPr lang="en-GB" sz="1000" b="1" dirty="0">
              <a:solidFill>
                <a:srgbClr val="000000"/>
              </a:solidFill>
              <a:latin typeface="Calibri" pitchFamily="34" charset="0"/>
            </a:endParaRPr>
          </a:p>
        </p:txBody>
      </p:sp>
      <p:sp>
        <p:nvSpPr>
          <p:cNvPr id="25643" name="Line 33"/>
          <p:cNvSpPr>
            <a:spLocks noChangeShapeType="1"/>
          </p:cNvSpPr>
          <p:nvPr/>
        </p:nvSpPr>
        <p:spPr bwMode="auto">
          <a:xfrm>
            <a:off x="5357813" y="4816475"/>
            <a:ext cx="928687" cy="0"/>
          </a:xfrm>
          <a:prstGeom prst="line">
            <a:avLst/>
          </a:prstGeom>
          <a:noFill/>
          <a:ln w="9525">
            <a:solidFill>
              <a:schemeClr val="tx1"/>
            </a:solidFill>
            <a:round/>
            <a:headEnd type="triangle" w="med" len="med"/>
            <a:tailEnd/>
          </a:ln>
        </p:spPr>
        <p:txBody>
          <a:bodyPr/>
          <a:lstStyle/>
          <a:p>
            <a:endParaRPr lang="es-ES"/>
          </a:p>
        </p:txBody>
      </p:sp>
      <p:sp>
        <p:nvSpPr>
          <p:cNvPr id="25644" name="Line 33"/>
          <p:cNvSpPr>
            <a:spLocks noChangeShapeType="1"/>
          </p:cNvSpPr>
          <p:nvPr/>
        </p:nvSpPr>
        <p:spPr bwMode="auto">
          <a:xfrm flipH="1">
            <a:off x="571500" y="5805264"/>
            <a:ext cx="642938" cy="0"/>
          </a:xfrm>
          <a:prstGeom prst="line">
            <a:avLst/>
          </a:prstGeom>
          <a:noFill/>
          <a:ln w="9525">
            <a:solidFill>
              <a:schemeClr val="tx1"/>
            </a:solidFill>
            <a:round/>
            <a:headEnd/>
            <a:tailEnd type="triangle" w="med" len="med"/>
          </a:ln>
        </p:spPr>
        <p:txBody>
          <a:bodyPr/>
          <a:lstStyle/>
          <a:p>
            <a:endParaRPr lang="es-ES"/>
          </a:p>
        </p:txBody>
      </p:sp>
      <p:sp>
        <p:nvSpPr>
          <p:cNvPr id="25645" name="Line 28"/>
          <p:cNvSpPr>
            <a:spLocks noChangeShapeType="1"/>
          </p:cNvSpPr>
          <p:nvPr/>
        </p:nvSpPr>
        <p:spPr bwMode="auto">
          <a:xfrm>
            <a:off x="1223963" y="6381328"/>
            <a:ext cx="4143375" cy="0"/>
          </a:xfrm>
          <a:prstGeom prst="line">
            <a:avLst/>
          </a:prstGeom>
          <a:noFill/>
          <a:ln w="9525">
            <a:solidFill>
              <a:schemeClr val="tx1"/>
            </a:solidFill>
            <a:round/>
            <a:headEnd/>
            <a:tailEnd type="triangle" w="med" len="med"/>
          </a:ln>
        </p:spPr>
        <p:txBody>
          <a:bodyPr/>
          <a:lstStyle/>
          <a:p>
            <a:endParaRPr lang="es-ES"/>
          </a:p>
        </p:txBody>
      </p:sp>
      <p:sp>
        <p:nvSpPr>
          <p:cNvPr id="25646" name="Rectangle 15"/>
          <p:cNvSpPr>
            <a:spLocks noChangeArrowheads="1"/>
          </p:cNvSpPr>
          <p:nvPr/>
        </p:nvSpPr>
        <p:spPr bwMode="auto">
          <a:xfrm>
            <a:off x="2483768" y="6108302"/>
            <a:ext cx="1436910" cy="248402"/>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000" b="1" dirty="0">
                <a:solidFill>
                  <a:srgbClr val="000000"/>
                </a:solidFill>
                <a:latin typeface="Calibri" pitchFamily="34" charset="0"/>
              </a:rPr>
              <a:t>12. </a:t>
            </a:r>
            <a:r>
              <a:rPr lang="en-GB" sz="1000" b="1" dirty="0" err="1">
                <a:solidFill>
                  <a:srgbClr val="000000"/>
                </a:solidFill>
                <a:latin typeface="Calibri" pitchFamily="34" charset="0"/>
              </a:rPr>
              <a:t>MIH_Auth</a:t>
            </a:r>
            <a:r>
              <a:rPr lang="en-GB" sz="1000" b="1" dirty="0">
                <a:solidFill>
                  <a:srgbClr val="000000"/>
                </a:solidFill>
                <a:latin typeface="Calibri" pitchFamily="34" charset="0"/>
              </a:rPr>
              <a:t> </a:t>
            </a:r>
            <a:r>
              <a:rPr lang="en-GB" sz="1000" b="1" dirty="0" smtClean="0">
                <a:solidFill>
                  <a:srgbClr val="000000"/>
                </a:solidFill>
                <a:latin typeface="Calibri" pitchFamily="34" charset="0"/>
              </a:rPr>
              <a:t>response</a:t>
            </a:r>
            <a:endParaRPr lang="en-GB" sz="1000" b="1" dirty="0">
              <a:solidFill>
                <a:srgbClr val="000000"/>
              </a:solidFill>
              <a:latin typeface="Calibri" pitchFamily="34" charset="0"/>
            </a:endParaRPr>
          </a:p>
        </p:txBody>
      </p:sp>
      <p:sp>
        <p:nvSpPr>
          <p:cNvPr id="25647" name="58 CuadroTexto"/>
          <p:cNvSpPr txBox="1">
            <a:spLocks noChangeArrowheads="1"/>
          </p:cNvSpPr>
          <p:nvPr/>
        </p:nvSpPr>
        <p:spPr bwMode="auto">
          <a:xfrm>
            <a:off x="5429250" y="1393825"/>
            <a:ext cx="790575" cy="276225"/>
          </a:xfrm>
          <a:prstGeom prst="rect">
            <a:avLst/>
          </a:prstGeom>
          <a:noFill/>
          <a:ln w="9525">
            <a:solidFill>
              <a:schemeClr val="accent2"/>
            </a:solidFill>
            <a:miter lim="800000"/>
            <a:headEnd/>
            <a:tailEnd/>
          </a:ln>
        </p:spPr>
        <p:txBody>
          <a:bodyPr wrap="none">
            <a:spAutoFit/>
          </a:bodyPr>
          <a:lstStyle/>
          <a:p>
            <a:r>
              <a:rPr lang="es-ES" sz="1200"/>
              <a:t>0. trigger</a:t>
            </a:r>
          </a:p>
        </p:txBody>
      </p:sp>
      <p:sp>
        <p:nvSpPr>
          <p:cNvPr id="49" name="Rectangle 15"/>
          <p:cNvSpPr>
            <a:spLocks noChangeArrowheads="1"/>
          </p:cNvSpPr>
          <p:nvPr/>
        </p:nvSpPr>
        <p:spPr bwMode="auto">
          <a:xfrm>
            <a:off x="4071938" y="4071938"/>
            <a:ext cx="4143375" cy="401637"/>
          </a:xfrm>
          <a:prstGeom prst="rect">
            <a:avLst/>
          </a:prstGeom>
          <a:noFill/>
          <a:ln w="9525">
            <a:solidFill>
              <a:schemeClr val="bg1">
                <a:lumMod val="65000"/>
              </a:schemeClr>
            </a:solidFill>
            <a:round/>
            <a:headEnd/>
            <a:tailEnd/>
          </a:ln>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dirty="0">
                <a:solidFill>
                  <a:srgbClr val="000000"/>
                </a:solidFill>
                <a:latin typeface="Calibri" pitchFamily="34" charset="0"/>
              </a:rPr>
              <a:t>7. Send the ERP message to the AAA client to perform connection with the Service Authentication Server.</a:t>
            </a:r>
          </a:p>
        </p:txBody>
      </p:sp>
      <p:sp>
        <p:nvSpPr>
          <p:cNvPr id="25649" name="Rectangle 15"/>
          <p:cNvSpPr>
            <a:spLocks noChangeArrowheads="1"/>
          </p:cNvSpPr>
          <p:nvPr/>
        </p:nvSpPr>
        <p:spPr bwMode="auto">
          <a:xfrm>
            <a:off x="138113" y="5877272"/>
            <a:ext cx="1441718" cy="248402"/>
          </a:xfrm>
          <a:prstGeom prst="rect">
            <a:avLst/>
          </a:prstGeom>
          <a:noFill/>
          <a:ln w="9525">
            <a:noFill/>
            <a:round/>
            <a:headEnd/>
            <a:tailEnd/>
          </a:ln>
        </p:spPr>
        <p:txBody>
          <a:bodyPr wrap="none" lIns="90000" tIns="46800" rIns="90000" bIns="46800">
            <a:spAutoFit/>
          </a:bodyPr>
          <a:lstStyle/>
          <a:p>
            <a:r>
              <a:rPr lang="en-US" sz="1000" b="1" dirty="0">
                <a:latin typeface="Calibri" pitchFamily="34" charset="0"/>
              </a:rPr>
              <a:t>11. </a:t>
            </a:r>
            <a:r>
              <a:rPr lang="en-US" sz="1000" b="1" dirty="0" err="1" smtClean="0">
                <a:latin typeface="Calibri" pitchFamily="34" charset="0"/>
              </a:rPr>
              <a:t>MIH_Auth.response</a:t>
            </a:r>
            <a:endParaRPr lang="es-ES" sz="1000" b="1" dirty="0">
              <a:solidFill>
                <a:srgbClr val="000000"/>
              </a:solidFill>
              <a:latin typeface="Calibri" pitchFamily="34" charset="0"/>
            </a:endParaRPr>
          </a:p>
        </p:txBody>
      </p:sp>
      <p:sp>
        <p:nvSpPr>
          <p:cNvPr id="25650" name="Line 36"/>
          <p:cNvSpPr>
            <a:spLocks noChangeShapeType="1"/>
          </p:cNvSpPr>
          <p:nvPr/>
        </p:nvSpPr>
        <p:spPr bwMode="auto">
          <a:xfrm>
            <a:off x="552450" y="6153497"/>
            <a:ext cx="642938" cy="0"/>
          </a:xfrm>
          <a:prstGeom prst="line">
            <a:avLst/>
          </a:prstGeom>
          <a:noFill/>
          <a:ln w="9525">
            <a:solidFill>
              <a:schemeClr val="tx1"/>
            </a:solidFill>
            <a:round/>
            <a:headEnd/>
            <a:tailEnd type="triangle" w="med" len="med"/>
          </a:ln>
        </p:spPr>
        <p:txBody>
          <a:bodyPr/>
          <a:lstStyle/>
          <a:p>
            <a:endParaRPr lang="es-ES"/>
          </a:p>
        </p:txBody>
      </p:sp>
      <p:sp>
        <p:nvSpPr>
          <p:cNvPr id="25651" name="Line 33"/>
          <p:cNvSpPr>
            <a:spLocks noChangeShapeType="1"/>
          </p:cNvSpPr>
          <p:nvPr/>
        </p:nvSpPr>
        <p:spPr bwMode="auto">
          <a:xfrm>
            <a:off x="5367338" y="6695505"/>
            <a:ext cx="928687" cy="0"/>
          </a:xfrm>
          <a:prstGeom prst="line">
            <a:avLst/>
          </a:prstGeom>
          <a:noFill/>
          <a:ln w="9525">
            <a:solidFill>
              <a:schemeClr val="tx1"/>
            </a:solidFill>
            <a:round/>
            <a:headEnd/>
            <a:tailEnd type="triangle" w="med" len="med"/>
          </a:ln>
        </p:spPr>
        <p:txBody>
          <a:bodyPr/>
          <a:lstStyle/>
          <a:p>
            <a:endParaRPr lang="es-ES"/>
          </a:p>
        </p:txBody>
      </p:sp>
      <p:sp>
        <p:nvSpPr>
          <p:cNvPr id="25652" name="28 Rectángulo"/>
          <p:cNvSpPr>
            <a:spLocks noChangeArrowheads="1"/>
          </p:cNvSpPr>
          <p:nvPr/>
        </p:nvSpPr>
        <p:spPr bwMode="auto">
          <a:xfrm>
            <a:off x="5076056" y="6453336"/>
            <a:ext cx="1374094" cy="246221"/>
          </a:xfrm>
          <a:prstGeom prst="rect">
            <a:avLst/>
          </a:prstGeom>
          <a:noFill/>
          <a:ln w="9525">
            <a:noFill/>
            <a:miter lim="800000"/>
            <a:headEnd/>
            <a:tailEnd/>
          </a:ln>
        </p:spPr>
        <p:txBody>
          <a:bodyPr wrap="none">
            <a:spAutoFit/>
          </a:bodyPr>
          <a:lstStyle/>
          <a:p>
            <a:r>
              <a:rPr lang="en-US" sz="1000" b="1" dirty="0">
                <a:latin typeface="Calibri" pitchFamily="34" charset="0"/>
              </a:rPr>
              <a:t>13. </a:t>
            </a:r>
            <a:r>
              <a:rPr lang="en-US" sz="1000" b="1" dirty="0" err="1" smtClean="0">
                <a:latin typeface="Calibri" pitchFamily="34" charset="0"/>
              </a:rPr>
              <a:t>MIH_Auth.confirm</a:t>
            </a:r>
            <a:endParaRPr lang="es-ES" sz="1000" b="1" dirty="0">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770" name="直線コネクタ 7"/>
          <p:cNvCxnSpPr>
            <a:cxnSpLocks noChangeShapeType="1"/>
          </p:cNvCxnSpPr>
          <p:nvPr/>
        </p:nvCxnSpPr>
        <p:spPr bwMode="auto">
          <a:xfrm>
            <a:off x="468313" y="1206500"/>
            <a:ext cx="0" cy="5535613"/>
          </a:xfrm>
          <a:prstGeom prst="line">
            <a:avLst/>
          </a:prstGeom>
          <a:noFill/>
          <a:ln w="9525">
            <a:solidFill>
              <a:schemeClr val="tx1"/>
            </a:solidFill>
            <a:round/>
            <a:headEnd/>
            <a:tailEnd/>
          </a:ln>
        </p:spPr>
      </p:cxnSp>
      <p:cxnSp>
        <p:nvCxnSpPr>
          <p:cNvPr id="32771" name="直線コネクタ 7"/>
          <p:cNvCxnSpPr>
            <a:cxnSpLocks noChangeShapeType="1"/>
          </p:cNvCxnSpPr>
          <p:nvPr/>
        </p:nvCxnSpPr>
        <p:spPr bwMode="auto">
          <a:xfrm>
            <a:off x="1116013" y="1206500"/>
            <a:ext cx="0" cy="5535613"/>
          </a:xfrm>
          <a:prstGeom prst="line">
            <a:avLst/>
          </a:prstGeom>
          <a:noFill/>
          <a:ln w="9525">
            <a:solidFill>
              <a:schemeClr val="tx1"/>
            </a:solidFill>
            <a:round/>
            <a:headEnd/>
            <a:tailEnd/>
          </a:ln>
        </p:spPr>
      </p:cxnSp>
      <p:cxnSp>
        <p:nvCxnSpPr>
          <p:cNvPr id="32772" name="直線コネクタ 7"/>
          <p:cNvCxnSpPr>
            <a:cxnSpLocks noChangeShapeType="1"/>
          </p:cNvCxnSpPr>
          <p:nvPr/>
        </p:nvCxnSpPr>
        <p:spPr bwMode="auto">
          <a:xfrm>
            <a:off x="1835150" y="1206500"/>
            <a:ext cx="0" cy="5535613"/>
          </a:xfrm>
          <a:prstGeom prst="line">
            <a:avLst/>
          </a:prstGeom>
          <a:noFill/>
          <a:ln w="9525">
            <a:solidFill>
              <a:schemeClr val="tx1"/>
            </a:solidFill>
            <a:round/>
            <a:headEnd/>
            <a:tailEnd/>
          </a:ln>
        </p:spPr>
      </p:cxnSp>
      <p:cxnSp>
        <p:nvCxnSpPr>
          <p:cNvPr id="32773" name="直線コネクタ 7"/>
          <p:cNvCxnSpPr>
            <a:cxnSpLocks noChangeShapeType="1"/>
          </p:cNvCxnSpPr>
          <p:nvPr/>
        </p:nvCxnSpPr>
        <p:spPr bwMode="auto">
          <a:xfrm>
            <a:off x="3059113" y="1279525"/>
            <a:ext cx="0" cy="5462588"/>
          </a:xfrm>
          <a:prstGeom prst="line">
            <a:avLst/>
          </a:prstGeom>
          <a:noFill/>
          <a:ln w="9525">
            <a:solidFill>
              <a:schemeClr val="tx1"/>
            </a:solidFill>
            <a:round/>
            <a:headEnd/>
            <a:tailEnd/>
          </a:ln>
        </p:spPr>
      </p:cxnSp>
      <p:cxnSp>
        <p:nvCxnSpPr>
          <p:cNvPr id="32774" name="直線コネクタ 7"/>
          <p:cNvCxnSpPr>
            <a:cxnSpLocks noChangeShapeType="1"/>
          </p:cNvCxnSpPr>
          <p:nvPr/>
        </p:nvCxnSpPr>
        <p:spPr bwMode="auto">
          <a:xfrm>
            <a:off x="4211638" y="1279525"/>
            <a:ext cx="0" cy="5462588"/>
          </a:xfrm>
          <a:prstGeom prst="line">
            <a:avLst/>
          </a:prstGeom>
          <a:noFill/>
          <a:ln w="9525">
            <a:solidFill>
              <a:schemeClr val="tx1"/>
            </a:solidFill>
            <a:round/>
            <a:headEnd/>
            <a:tailEnd/>
          </a:ln>
        </p:spPr>
      </p:cxnSp>
      <p:cxnSp>
        <p:nvCxnSpPr>
          <p:cNvPr id="32775" name="直線コネクタ 7"/>
          <p:cNvCxnSpPr>
            <a:cxnSpLocks noChangeShapeType="1"/>
          </p:cNvCxnSpPr>
          <p:nvPr/>
        </p:nvCxnSpPr>
        <p:spPr bwMode="auto">
          <a:xfrm>
            <a:off x="5292725" y="1279525"/>
            <a:ext cx="0" cy="5462588"/>
          </a:xfrm>
          <a:prstGeom prst="line">
            <a:avLst/>
          </a:prstGeom>
          <a:noFill/>
          <a:ln w="9525">
            <a:solidFill>
              <a:schemeClr val="tx1"/>
            </a:solidFill>
            <a:round/>
            <a:headEnd/>
            <a:tailEnd/>
          </a:ln>
        </p:spPr>
      </p:cxnSp>
      <p:cxnSp>
        <p:nvCxnSpPr>
          <p:cNvPr id="32776" name="直線コネクタ 7"/>
          <p:cNvCxnSpPr>
            <a:cxnSpLocks noChangeShapeType="1"/>
          </p:cNvCxnSpPr>
          <p:nvPr/>
        </p:nvCxnSpPr>
        <p:spPr bwMode="auto">
          <a:xfrm>
            <a:off x="6227763" y="1350963"/>
            <a:ext cx="0" cy="5391150"/>
          </a:xfrm>
          <a:prstGeom prst="line">
            <a:avLst/>
          </a:prstGeom>
          <a:noFill/>
          <a:ln w="9525">
            <a:solidFill>
              <a:schemeClr val="tx1"/>
            </a:solidFill>
            <a:round/>
            <a:headEnd/>
            <a:tailEnd/>
          </a:ln>
        </p:spPr>
      </p:cxnSp>
      <p:cxnSp>
        <p:nvCxnSpPr>
          <p:cNvPr id="9" name="直線コネクタ 11"/>
          <p:cNvCxnSpPr/>
          <p:nvPr/>
        </p:nvCxnSpPr>
        <p:spPr>
          <a:xfrm rot="5400000">
            <a:off x="4356100" y="4005263"/>
            <a:ext cx="532765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11"/>
          <p:cNvCxnSpPr/>
          <p:nvPr/>
        </p:nvCxnSpPr>
        <p:spPr>
          <a:xfrm rot="5400000">
            <a:off x="5372100" y="3843338"/>
            <a:ext cx="58293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779" name="Rectangle 12"/>
          <p:cNvSpPr>
            <a:spLocks/>
          </p:cNvSpPr>
          <p:nvPr/>
        </p:nvSpPr>
        <p:spPr bwMode="auto">
          <a:xfrm>
            <a:off x="200025" y="-52388"/>
            <a:ext cx="8229600" cy="766763"/>
          </a:xfrm>
          <a:prstGeom prst="rect">
            <a:avLst/>
          </a:prstGeom>
          <a:noFill/>
          <a:ln w="9525">
            <a:noFill/>
            <a:miter lim="800000"/>
            <a:headEnd/>
            <a:tailEnd/>
          </a:ln>
        </p:spPr>
        <p:txBody>
          <a:bodyPr anchor="ctr"/>
          <a:lstStyle/>
          <a:p>
            <a:pPr algn="ctr" eaLnBrk="0" hangingPunct="0"/>
            <a:r>
              <a:rPr lang="es-ES" dirty="0" err="1">
                <a:latin typeface="Calibri" pitchFamily="34" charset="0"/>
              </a:rPr>
              <a:t>Proactive</a:t>
            </a:r>
            <a:r>
              <a:rPr lang="es-ES" dirty="0">
                <a:latin typeface="Calibri" pitchFamily="34" charset="0"/>
              </a:rPr>
              <a:t> </a:t>
            </a:r>
            <a:r>
              <a:rPr lang="es-ES" dirty="0" err="1" smtClean="0">
                <a:latin typeface="Calibri" pitchFamily="34" charset="0"/>
              </a:rPr>
              <a:t>Authentication</a:t>
            </a:r>
            <a:endParaRPr lang="es-ES" dirty="0">
              <a:latin typeface="Calibri" pitchFamily="34" charset="0"/>
            </a:endParaRPr>
          </a:p>
        </p:txBody>
      </p:sp>
      <p:sp>
        <p:nvSpPr>
          <p:cNvPr id="13" name="正方形/長方形 2"/>
          <p:cNvSpPr/>
          <p:nvPr/>
        </p:nvSpPr>
        <p:spPr>
          <a:xfrm>
            <a:off x="2484438" y="919163"/>
            <a:ext cx="1143000" cy="642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Serving</a:t>
            </a:r>
          </a:p>
          <a:p>
            <a:pPr algn="ctr" fontAlgn="auto">
              <a:spcBef>
                <a:spcPts val="0"/>
              </a:spcBef>
              <a:spcAft>
                <a:spcPts val="0"/>
              </a:spcAft>
              <a:defRPr/>
            </a:pPr>
            <a:r>
              <a:rPr lang="en-US" altLang="ja-JP" sz="1400" dirty="0" err="1">
                <a:solidFill>
                  <a:schemeClr val="tx1"/>
                </a:solidFill>
              </a:rPr>
              <a:t>PoA</a:t>
            </a:r>
            <a:endParaRPr lang="ja-JP" altLang="en-US" sz="1400">
              <a:solidFill>
                <a:schemeClr val="tx1"/>
              </a:solidFill>
            </a:endParaRPr>
          </a:p>
        </p:txBody>
      </p:sp>
      <p:sp>
        <p:nvSpPr>
          <p:cNvPr id="14" name="正方形/長方形 3"/>
          <p:cNvSpPr/>
          <p:nvPr/>
        </p:nvSpPr>
        <p:spPr>
          <a:xfrm>
            <a:off x="3708400" y="919163"/>
            <a:ext cx="1071563" cy="642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Target</a:t>
            </a:r>
          </a:p>
          <a:p>
            <a:pPr algn="ctr" fontAlgn="auto">
              <a:spcBef>
                <a:spcPts val="0"/>
              </a:spcBef>
              <a:spcAft>
                <a:spcPts val="0"/>
              </a:spcAft>
              <a:defRPr/>
            </a:pPr>
            <a:r>
              <a:rPr lang="en-US" altLang="ja-JP" sz="1400" dirty="0" err="1">
                <a:solidFill>
                  <a:schemeClr val="tx1"/>
                </a:solidFill>
              </a:rPr>
              <a:t>PoA</a:t>
            </a:r>
            <a:endParaRPr lang="ja-JP" altLang="en-US" sz="1400">
              <a:solidFill>
                <a:schemeClr val="tx1"/>
              </a:solidFill>
            </a:endParaRPr>
          </a:p>
        </p:txBody>
      </p:sp>
      <p:sp>
        <p:nvSpPr>
          <p:cNvPr id="32782" name="Rectangle 19"/>
          <p:cNvSpPr>
            <a:spLocks noChangeArrowheads="1"/>
          </p:cNvSpPr>
          <p:nvPr/>
        </p:nvSpPr>
        <p:spPr bwMode="auto">
          <a:xfrm>
            <a:off x="107950" y="711200"/>
            <a:ext cx="2214563" cy="860425"/>
          </a:xfrm>
          <a:prstGeom prst="rect">
            <a:avLst/>
          </a:prstGeom>
          <a:solidFill>
            <a:srgbClr val="FFFFFF"/>
          </a:solidFill>
          <a:ln w="25560">
            <a:solidFill>
              <a:srgbClr val="000000"/>
            </a:solidFill>
            <a:round/>
            <a:headEnd/>
            <a:tailEnd/>
          </a:ln>
        </p:spPr>
        <p:txBody>
          <a:bodyPr wrap="none" anchor="ctr"/>
          <a:lstStyle/>
          <a:p>
            <a:endParaRPr lang="en-US">
              <a:latin typeface="Calibri" pitchFamily="34" charset="0"/>
            </a:endParaRPr>
          </a:p>
        </p:txBody>
      </p:sp>
      <p:sp>
        <p:nvSpPr>
          <p:cNvPr id="32783" name="Rectangle 20"/>
          <p:cNvSpPr>
            <a:spLocks noChangeArrowheads="1"/>
          </p:cNvSpPr>
          <p:nvPr/>
        </p:nvSpPr>
        <p:spPr bwMode="auto">
          <a:xfrm>
            <a:off x="179388" y="1062038"/>
            <a:ext cx="577850" cy="433387"/>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200">
                <a:solidFill>
                  <a:srgbClr val="000000"/>
                </a:solidFill>
                <a:latin typeface="Calibri" pitchFamily="34" charset="0"/>
              </a:rPr>
              <a:t>MIH User</a:t>
            </a:r>
          </a:p>
        </p:txBody>
      </p:sp>
      <p:sp>
        <p:nvSpPr>
          <p:cNvPr id="32784" name="Rectangle 21"/>
          <p:cNvSpPr>
            <a:spLocks noChangeArrowheads="1"/>
          </p:cNvSpPr>
          <p:nvPr/>
        </p:nvSpPr>
        <p:spPr bwMode="auto">
          <a:xfrm>
            <a:off x="822325" y="1066800"/>
            <a:ext cx="65405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MIHF</a:t>
            </a:r>
          </a:p>
        </p:txBody>
      </p:sp>
      <p:sp>
        <p:nvSpPr>
          <p:cNvPr id="32785" name="Rectangle 22"/>
          <p:cNvSpPr>
            <a:spLocks noChangeArrowheads="1"/>
          </p:cNvSpPr>
          <p:nvPr/>
        </p:nvSpPr>
        <p:spPr bwMode="auto">
          <a:xfrm>
            <a:off x="896938" y="693738"/>
            <a:ext cx="723900" cy="368300"/>
          </a:xfrm>
          <a:prstGeom prst="rect">
            <a:avLst/>
          </a:prstGeom>
          <a:noFill/>
          <a:ln w="9525">
            <a:noFill/>
            <a:round/>
            <a:headEnd/>
            <a:tailEnd/>
          </a:ln>
        </p:spPr>
        <p:txBody>
          <a:bodyPr lIns="90000" tIns="51803" rIns="90000" bIns="45000"/>
          <a:lstStyle/>
          <a:p>
            <a:pPr>
              <a:lnSpc>
                <a:spcPct val="98000"/>
              </a:lnSpc>
              <a:buClr>
                <a:srgbClr val="000000"/>
              </a:buClr>
              <a:buSzPct val="100000"/>
              <a:buFont typeface="Times New Roman" pitchFamily="18" charset="0"/>
              <a:buNone/>
            </a:pPr>
            <a:r>
              <a:rPr lang="es-ES">
                <a:solidFill>
                  <a:srgbClr val="000000"/>
                </a:solidFill>
                <a:latin typeface="Calibri" pitchFamily="34" charset="0"/>
              </a:rPr>
              <a:t>MN</a:t>
            </a:r>
          </a:p>
        </p:txBody>
      </p:sp>
      <p:sp>
        <p:nvSpPr>
          <p:cNvPr id="32786" name="Rectangle 23"/>
          <p:cNvSpPr>
            <a:spLocks noChangeArrowheads="1"/>
          </p:cNvSpPr>
          <p:nvPr/>
        </p:nvSpPr>
        <p:spPr bwMode="auto">
          <a:xfrm>
            <a:off x="1493838" y="1062038"/>
            <a:ext cx="77470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MAC</a:t>
            </a:r>
          </a:p>
        </p:txBody>
      </p:sp>
      <p:sp>
        <p:nvSpPr>
          <p:cNvPr id="32787" name="Rectangle 24"/>
          <p:cNvSpPr>
            <a:spLocks noChangeArrowheads="1"/>
          </p:cNvSpPr>
          <p:nvPr/>
        </p:nvSpPr>
        <p:spPr bwMode="auto">
          <a:xfrm>
            <a:off x="4860925" y="857250"/>
            <a:ext cx="2519363" cy="854075"/>
          </a:xfrm>
          <a:prstGeom prst="rect">
            <a:avLst/>
          </a:prstGeom>
          <a:solidFill>
            <a:srgbClr val="FFFFFF"/>
          </a:solidFill>
          <a:ln w="25560">
            <a:solidFill>
              <a:srgbClr val="000000"/>
            </a:solidFill>
            <a:round/>
            <a:headEnd/>
            <a:tailEnd/>
          </a:ln>
        </p:spPr>
        <p:txBody>
          <a:bodyPr wrap="none" anchor="ctr"/>
          <a:lstStyle/>
          <a:p>
            <a:endParaRPr lang="en-US">
              <a:latin typeface="Calibri" pitchFamily="34" charset="0"/>
            </a:endParaRPr>
          </a:p>
        </p:txBody>
      </p:sp>
      <p:sp>
        <p:nvSpPr>
          <p:cNvPr id="32788" name="Rectangle 25"/>
          <p:cNvSpPr>
            <a:spLocks noChangeArrowheads="1"/>
          </p:cNvSpPr>
          <p:nvPr/>
        </p:nvSpPr>
        <p:spPr bwMode="auto">
          <a:xfrm>
            <a:off x="4932363" y="1196975"/>
            <a:ext cx="719137" cy="3651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600">
                <a:solidFill>
                  <a:srgbClr val="000000"/>
                </a:solidFill>
                <a:latin typeface="Calibri" pitchFamily="34" charset="0"/>
              </a:rPr>
              <a:t>MIHF</a:t>
            </a:r>
          </a:p>
        </p:txBody>
      </p:sp>
      <p:sp>
        <p:nvSpPr>
          <p:cNvPr id="32789" name="Rectangle 34"/>
          <p:cNvSpPr>
            <a:spLocks noChangeArrowheads="1"/>
          </p:cNvSpPr>
          <p:nvPr/>
        </p:nvSpPr>
        <p:spPr bwMode="auto">
          <a:xfrm>
            <a:off x="5867400" y="1196975"/>
            <a:ext cx="64770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200">
                <a:solidFill>
                  <a:srgbClr val="000000"/>
                </a:solidFill>
                <a:latin typeface="Calibri" pitchFamily="34" charset="0"/>
              </a:rPr>
              <a:t>MIH User</a:t>
            </a:r>
          </a:p>
        </p:txBody>
      </p:sp>
      <p:sp>
        <p:nvSpPr>
          <p:cNvPr id="23" name="正方形/長方形 5"/>
          <p:cNvSpPr/>
          <p:nvPr/>
        </p:nvSpPr>
        <p:spPr>
          <a:xfrm>
            <a:off x="6731000" y="1233488"/>
            <a:ext cx="576263" cy="38893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AAA</a:t>
            </a:r>
            <a:endParaRPr lang="ja-JP" altLang="en-US" sz="1400">
              <a:solidFill>
                <a:schemeClr val="tx1"/>
              </a:solidFill>
            </a:endParaRPr>
          </a:p>
        </p:txBody>
      </p:sp>
      <p:sp>
        <p:nvSpPr>
          <p:cNvPr id="32791" name="Line 40"/>
          <p:cNvSpPr>
            <a:spLocks noChangeShapeType="1"/>
          </p:cNvSpPr>
          <p:nvPr/>
        </p:nvSpPr>
        <p:spPr bwMode="auto">
          <a:xfrm flipV="1">
            <a:off x="1116013" y="2786063"/>
            <a:ext cx="4176712" cy="1587"/>
          </a:xfrm>
          <a:prstGeom prst="line">
            <a:avLst/>
          </a:prstGeom>
          <a:noFill/>
          <a:ln w="9525">
            <a:solidFill>
              <a:schemeClr val="tx1"/>
            </a:solidFill>
            <a:round/>
            <a:headEnd/>
            <a:tailEnd type="triangle" w="med" len="med"/>
          </a:ln>
        </p:spPr>
        <p:txBody>
          <a:bodyPr/>
          <a:lstStyle/>
          <a:p>
            <a:endParaRPr lang="es-ES"/>
          </a:p>
        </p:txBody>
      </p:sp>
      <p:sp>
        <p:nvSpPr>
          <p:cNvPr id="32792" name="Line 41"/>
          <p:cNvSpPr>
            <a:spLocks noChangeShapeType="1"/>
          </p:cNvSpPr>
          <p:nvPr/>
        </p:nvSpPr>
        <p:spPr bwMode="auto">
          <a:xfrm flipH="1">
            <a:off x="5292725" y="3214688"/>
            <a:ext cx="935038" cy="0"/>
          </a:xfrm>
          <a:prstGeom prst="line">
            <a:avLst/>
          </a:prstGeom>
          <a:noFill/>
          <a:ln w="9525">
            <a:solidFill>
              <a:schemeClr val="tx1"/>
            </a:solidFill>
            <a:round/>
            <a:headEnd type="triangle" w="med" len="med"/>
            <a:tailEnd/>
          </a:ln>
        </p:spPr>
        <p:txBody>
          <a:bodyPr/>
          <a:lstStyle/>
          <a:p>
            <a:endParaRPr lang="es-ES"/>
          </a:p>
        </p:txBody>
      </p:sp>
      <p:sp>
        <p:nvSpPr>
          <p:cNvPr id="32793" name="Line 50"/>
          <p:cNvSpPr>
            <a:spLocks noChangeShapeType="1"/>
          </p:cNvSpPr>
          <p:nvPr/>
        </p:nvSpPr>
        <p:spPr bwMode="auto">
          <a:xfrm>
            <a:off x="1143000" y="4905375"/>
            <a:ext cx="4143375" cy="0"/>
          </a:xfrm>
          <a:prstGeom prst="line">
            <a:avLst/>
          </a:prstGeom>
          <a:noFill/>
          <a:ln w="9525">
            <a:solidFill>
              <a:schemeClr val="tx1"/>
            </a:solidFill>
            <a:round/>
            <a:headEnd type="triangle" w="med" len="med"/>
            <a:tailEnd/>
          </a:ln>
        </p:spPr>
        <p:txBody>
          <a:bodyPr/>
          <a:lstStyle/>
          <a:p>
            <a:endParaRPr lang="es-ES"/>
          </a:p>
        </p:txBody>
      </p:sp>
      <p:sp>
        <p:nvSpPr>
          <p:cNvPr id="32794" name="Rectangle 15"/>
          <p:cNvSpPr>
            <a:spLocks noChangeArrowheads="1"/>
          </p:cNvSpPr>
          <p:nvPr/>
        </p:nvSpPr>
        <p:spPr bwMode="auto">
          <a:xfrm>
            <a:off x="1907704" y="2420888"/>
            <a:ext cx="1981161"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dirty="0">
                <a:solidFill>
                  <a:srgbClr val="000000"/>
                </a:solidFill>
                <a:latin typeface="Calibri" pitchFamily="34" charset="0"/>
              </a:rPr>
              <a:t>3. </a:t>
            </a:r>
            <a:r>
              <a:rPr lang="en-US" sz="1400" b="1" dirty="0" err="1">
                <a:solidFill>
                  <a:srgbClr val="000000"/>
                </a:solidFill>
                <a:latin typeface="Calibri" pitchFamily="34" charset="0"/>
              </a:rPr>
              <a:t>MIH_LL_Auth</a:t>
            </a:r>
            <a:r>
              <a:rPr lang="en-US" sz="1400" b="1" dirty="0">
                <a:solidFill>
                  <a:srgbClr val="000000"/>
                </a:solidFill>
                <a:latin typeface="Calibri" pitchFamily="34" charset="0"/>
              </a:rPr>
              <a:t> </a:t>
            </a:r>
            <a:r>
              <a:rPr lang="en-US" sz="1400" b="1" dirty="0" smtClean="0">
                <a:solidFill>
                  <a:srgbClr val="000000"/>
                </a:solidFill>
                <a:latin typeface="Calibri" pitchFamily="34" charset="0"/>
              </a:rPr>
              <a:t>request</a:t>
            </a:r>
            <a:endParaRPr lang="en-GB" sz="1400" b="1" dirty="0">
              <a:solidFill>
                <a:srgbClr val="000000"/>
              </a:solidFill>
              <a:latin typeface="Calibri" pitchFamily="34" charset="0"/>
            </a:endParaRPr>
          </a:p>
        </p:txBody>
      </p:sp>
      <p:sp>
        <p:nvSpPr>
          <p:cNvPr id="32795" name="Rectangle 15"/>
          <p:cNvSpPr>
            <a:spLocks noChangeArrowheads="1"/>
          </p:cNvSpPr>
          <p:nvPr/>
        </p:nvSpPr>
        <p:spPr bwMode="auto">
          <a:xfrm>
            <a:off x="4572000" y="2852936"/>
            <a:ext cx="2165186"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dirty="0">
                <a:solidFill>
                  <a:srgbClr val="000000"/>
                </a:solidFill>
                <a:latin typeface="Calibri" pitchFamily="34" charset="0"/>
              </a:rPr>
              <a:t>4. </a:t>
            </a:r>
            <a:r>
              <a:rPr lang="en-US" sz="1400" b="1" dirty="0" err="1">
                <a:solidFill>
                  <a:srgbClr val="000000"/>
                </a:solidFill>
                <a:latin typeface="Calibri" pitchFamily="34" charset="0"/>
              </a:rPr>
              <a:t>MIH_LL_Auth</a:t>
            </a:r>
            <a:r>
              <a:rPr lang="en-GB" sz="1400" b="1" dirty="0" smtClean="0">
                <a:solidFill>
                  <a:srgbClr val="000000"/>
                </a:solidFill>
                <a:latin typeface="Calibri" pitchFamily="34" charset="0"/>
              </a:rPr>
              <a:t>.indication</a:t>
            </a:r>
            <a:endParaRPr lang="en-GB" sz="1400" b="1" dirty="0">
              <a:solidFill>
                <a:srgbClr val="000000"/>
              </a:solidFill>
              <a:latin typeface="Calibri" pitchFamily="34" charset="0"/>
            </a:endParaRPr>
          </a:p>
        </p:txBody>
      </p:sp>
      <p:sp>
        <p:nvSpPr>
          <p:cNvPr id="32796" name="Rectangle 15"/>
          <p:cNvSpPr>
            <a:spLocks noChangeArrowheads="1"/>
          </p:cNvSpPr>
          <p:nvPr/>
        </p:nvSpPr>
        <p:spPr bwMode="auto">
          <a:xfrm>
            <a:off x="2267744" y="4509120"/>
            <a:ext cx="2088947"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b="1" dirty="0">
                <a:solidFill>
                  <a:srgbClr val="000000"/>
                </a:solidFill>
                <a:latin typeface="Calibri" pitchFamily="34" charset="0"/>
              </a:rPr>
              <a:t>7. </a:t>
            </a:r>
            <a:r>
              <a:rPr lang="en-GB" sz="1400" b="1" dirty="0" err="1">
                <a:solidFill>
                  <a:srgbClr val="000000"/>
                </a:solidFill>
                <a:latin typeface="Calibri" pitchFamily="34" charset="0"/>
              </a:rPr>
              <a:t>MIH_LL_Auth</a:t>
            </a:r>
            <a:r>
              <a:rPr lang="en-GB" sz="1400" b="1" dirty="0">
                <a:solidFill>
                  <a:srgbClr val="000000"/>
                </a:solidFill>
                <a:latin typeface="Calibri" pitchFamily="34" charset="0"/>
              </a:rPr>
              <a:t> </a:t>
            </a:r>
            <a:r>
              <a:rPr lang="en-GB" sz="1400" b="1" dirty="0" smtClean="0">
                <a:solidFill>
                  <a:srgbClr val="000000"/>
                </a:solidFill>
                <a:latin typeface="Calibri" pitchFamily="34" charset="0"/>
              </a:rPr>
              <a:t>response</a:t>
            </a:r>
            <a:endParaRPr lang="en-GB" sz="1400" b="1" dirty="0">
              <a:solidFill>
                <a:srgbClr val="000000"/>
              </a:solidFill>
              <a:latin typeface="Calibri" pitchFamily="34" charset="0"/>
            </a:endParaRPr>
          </a:p>
        </p:txBody>
      </p:sp>
      <p:sp>
        <p:nvSpPr>
          <p:cNvPr id="32797" name="Rectangle 26"/>
          <p:cNvSpPr>
            <a:spLocks noChangeArrowheads="1"/>
          </p:cNvSpPr>
          <p:nvPr/>
        </p:nvSpPr>
        <p:spPr bwMode="auto">
          <a:xfrm>
            <a:off x="5364163" y="765175"/>
            <a:ext cx="1657350" cy="368300"/>
          </a:xfrm>
          <a:prstGeom prst="rect">
            <a:avLst/>
          </a:prstGeom>
          <a:noFill/>
          <a:ln w="9525">
            <a:noFill/>
            <a:round/>
            <a:headEnd/>
            <a:tailEnd/>
          </a:ln>
        </p:spPr>
        <p:txBody>
          <a:bodyPr lIns="90000" tIns="51803" rIns="90000" bIns="45000"/>
          <a:lstStyle/>
          <a:p>
            <a:pPr algn="ctr" defTabSz="449263">
              <a:lnSpc>
                <a:spcPct val="98000"/>
              </a:lnSpc>
              <a:buClr>
                <a:srgbClr val="000000"/>
              </a:buClr>
              <a:buSzPct val="100000"/>
              <a:buFont typeface="Times New Roman" pitchFamily="18" charset="0"/>
              <a:buNone/>
              <a:tabLst>
                <a:tab pos="723900" algn="l"/>
              </a:tabLst>
            </a:pPr>
            <a:r>
              <a:rPr lang="es-ES">
                <a:solidFill>
                  <a:srgbClr val="000000"/>
                </a:solidFill>
                <a:latin typeface="Calibri" pitchFamily="34" charset="0"/>
              </a:rPr>
              <a:t>Serving PoS</a:t>
            </a:r>
          </a:p>
        </p:txBody>
      </p:sp>
      <p:sp>
        <p:nvSpPr>
          <p:cNvPr id="32798" name="Rectangle 15"/>
          <p:cNvSpPr>
            <a:spLocks noChangeArrowheads="1"/>
          </p:cNvSpPr>
          <p:nvPr/>
        </p:nvSpPr>
        <p:spPr bwMode="auto">
          <a:xfrm>
            <a:off x="214313" y="2000250"/>
            <a:ext cx="2029251"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dirty="0">
                <a:solidFill>
                  <a:srgbClr val="000000"/>
                </a:solidFill>
                <a:latin typeface="Calibri" pitchFamily="34" charset="0"/>
              </a:rPr>
              <a:t>2. </a:t>
            </a:r>
            <a:r>
              <a:rPr lang="en-US" sz="1400" b="1" dirty="0" err="1">
                <a:solidFill>
                  <a:srgbClr val="000000"/>
                </a:solidFill>
                <a:latin typeface="Calibri" pitchFamily="34" charset="0"/>
              </a:rPr>
              <a:t>MIH_LL_Auth</a:t>
            </a:r>
            <a:r>
              <a:rPr lang="en-US" sz="1400" b="1" dirty="0">
                <a:solidFill>
                  <a:srgbClr val="000000"/>
                </a:solidFill>
                <a:latin typeface="Calibri" pitchFamily="34" charset="0"/>
              </a:rPr>
              <a:t> .</a:t>
            </a:r>
            <a:r>
              <a:rPr lang="en-US" sz="1400" b="1" dirty="0" smtClean="0">
                <a:solidFill>
                  <a:srgbClr val="000000"/>
                </a:solidFill>
                <a:latin typeface="Calibri" pitchFamily="34" charset="0"/>
              </a:rPr>
              <a:t>request</a:t>
            </a:r>
            <a:endParaRPr lang="en-GB" sz="1400" b="1" dirty="0">
              <a:solidFill>
                <a:srgbClr val="000000"/>
              </a:solidFill>
              <a:latin typeface="Calibri" pitchFamily="34" charset="0"/>
            </a:endParaRPr>
          </a:p>
        </p:txBody>
      </p:sp>
      <p:sp>
        <p:nvSpPr>
          <p:cNvPr id="32799" name="Rectangle 15"/>
          <p:cNvSpPr>
            <a:spLocks noChangeArrowheads="1"/>
          </p:cNvSpPr>
          <p:nvPr/>
        </p:nvSpPr>
        <p:spPr bwMode="auto">
          <a:xfrm>
            <a:off x="4644008" y="4077072"/>
            <a:ext cx="2096962"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b="1" dirty="0">
                <a:solidFill>
                  <a:srgbClr val="000000"/>
                </a:solidFill>
                <a:latin typeface="Calibri" pitchFamily="34" charset="0"/>
              </a:rPr>
              <a:t>6. </a:t>
            </a:r>
            <a:r>
              <a:rPr lang="en-GB" sz="1400" b="1" dirty="0" err="1" smtClean="0">
                <a:solidFill>
                  <a:srgbClr val="000000"/>
                </a:solidFill>
                <a:latin typeface="Calibri" pitchFamily="34" charset="0"/>
              </a:rPr>
              <a:t>MIH_LL_Auth.response</a:t>
            </a:r>
            <a:endParaRPr lang="en-GB" sz="1400" b="1" dirty="0">
              <a:solidFill>
                <a:srgbClr val="000000"/>
              </a:solidFill>
              <a:latin typeface="Calibri" pitchFamily="34" charset="0"/>
            </a:endParaRPr>
          </a:p>
        </p:txBody>
      </p:sp>
      <p:sp>
        <p:nvSpPr>
          <p:cNvPr id="32800" name="Line 42"/>
          <p:cNvSpPr>
            <a:spLocks noChangeShapeType="1"/>
          </p:cNvSpPr>
          <p:nvPr/>
        </p:nvSpPr>
        <p:spPr bwMode="auto">
          <a:xfrm flipH="1">
            <a:off x="5286375" y="4405313"/>
            <a:ext cx="944563" cy="0"/>
          </a:xfrm>
          <a:prstGeom prst="line">
            <a:avLst/>
          </a:prstGeom>
          <a:noFill/>
          <a:ln w="9525">
            <a:solidFill>
              <a:schemeClr val="tx1"/>
            </a:solidFill>
            <a:round/>
            <a:headEnd/>
            <a:tailEnd type="triangle" w="med" len="med"/>
          </a:ln>
        </p:spPr>
        <p:txBody>
          <a:bodyPr/>
          <a:lstStyle/>
          <a:p>
            <a:endParaRPr lang="es-ES"/>
          </a:p>
        </p:txBody>
      </p:sp>
      <p:sp>
        <p:nvSpPr>
          <p:cNvPr id="32801" name="Rectangle 15"/>
          <p:cNvSpPr>
            <a:spLocks noChangeArrowheads="1"/>
          </p:cNvSpPr>
          <p:nvPr/>
        </p:nvSpPr>
        <p:spPr bwMode="auto">
          <a:xfrm>
            <a:off x="0" y="4976813"/>
            <a:ext cx="1999307"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b="1" dirty="0">
                <a:solidFill>
                  <a:srgbClr val="000000"/>
                </a:solidFill>
                <a:latin typeface="Calibri" pitchFamily="34" charset="0"/>
              </a:rPr>
              <a:t>8. </a:t>
            </a:r>
            <a:r>
              <a:rPr lang="en-GB" sz="1400" b="1" dirty="0" err="1" smtClean="0">
                <a:solidFill>
                  <a:srgbClr val="000000"/>
                </a:solidFill>
                <a:latin typeface="Calibri" pitchFamily="34" charset="0"/>
              </a:rPr>
              <a:t>MIH_LL_Auth.confirm</a:t>
            </a:r>
            <a:endParaRPr lang="en-GB" sz="1400" b="1" dirty="0">
              <a:solidFill>
                <a:srgbClr val="000000"/>
              </a:solidFill>
              <a:latin typeface="Calibri" pitchFamily="34" charset="0"/>
            </a:endParaRPr>
          </a:p>
        </p:txBody>
      </p:sp>
      <p:sp>
        <p:nvSpPr>
          <p:cNvPr id="32802" name="Line 37"/>
          <p:cNvSpPr>
            <a:spLocks noChangeShapeType="1"/>
          </p:cNvSpPr>
          <p:nvPr/>
        </p:nvSpPr>
        <p:spPr bwMode="auto">
          <a:xfrm>
            <a:off x="428625" y="5334000"/>
            <a:ext cx="692150" cy="0"/>
          </a:xfrm>
          <a:prstGeom prst="line">
            <a:avLst/>
          </a:prstGeom>
          <a:noFill/>
          <a:ln w="9525">
            <a:solidFill>
              <a:schemeClr val="tx1"/>
            </a:solidFill>
            <a:round/>
            <a:headEnd type="triangle" w="med" len="med"/>
            <a:tailEnd/>
          </a:ln>
        </p:spPr>
        <p:txBody>
          <a:bodyPr/>
          <a:lstStyle/>
          <a:p>
            <a:endParaRPr lang="es-ES"/>
          </a:p>
        </p:txBody>
      </p:sp>
      <p:sp>
        <p:nvSpPr>
          <p:cNvPr id="51" name="Rectangle 15"/>
          <p:cNvSpPr>
            <a:spLocks noChangeArrowheads="1"/>
          </p:cNvSpPr>
          <p:nvPr/>
        </p:nvSpPr>
        <p:spPr bwMode="auto">
          <a:xfrm>
            <a:off x="4786313" y="3429000"/>
            <a:ext cx="4071937" cy="463550"/>
          </a:xfrm>
          <a:prstGeom prst="rect">
            <a:avLst/>
          </a:prstGeom>
          <a:noFill/>
          <a:ln w="9525">
            <a:solidFill>
              <a:schemeClr val="bg1">
                <a:lumMod val="65000"/>
              </a:schemeClr>
            </a:solidFill>
            <a:round/>
            <a:headEnd/>
            <a:tailEnd/>
          </a:ln>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200" b="1" dirty="0">
                <a:solidFill>
                  <a:srgbClr val="000000"/>
                </a:solidFill>
                <a:latin typeface="Calibri" pitchFamily="34" charset="0"/>
              </a:rPr>
              <a:t>5. The L2 frames are sent to the target </a:t>
            </a:r>
            <a:r>
              <a:rPr lang="en-GB" sz="1200" b="1" dirty="0" err="1">
                <a:solidFill>
                  <a:srgbClr val="000000"/>
                </a:solidFill>
                <a:latin typeface="Calibri" pitchFamily="34" charset="0"/>
              </a:rPr>
              <a:t>PoA</a:t>
            </a:r>
            <a:r>
              <a:rPr lang="en-GB" sz="1200" b="1" dirty="0">
                <a:solidFill>
                  <a:srgbClr val="000000"/>
                </a:solidFill>
                <a:latin typeface="Calibri" pitchFamily="34" charset="0"/>
              </a:rPr>
              <a:t> to proceed the authentication with the Media Specific Authentication Server</a:t>
            </a:r>
          </a:p>
        </p:txBody>
      </p:sp>
      <p:sp>
        <p:nvSpPr>
          <p:cNvPr id="52" name="Rectangle 15"/>
          <p:cNvSpPr>
            <a:spLocks noChangeArrowheads="1"/>
          </p:cNvSpPr>
          <p:nvPr/>
        </p:nvSpPr>
        <p:spPr bwMode="auto">
          <a:xfrm>
            <a:off x="144586" y="6507163"/>
            <a:ext cx="4643438" cy="279400"/>
          </a:xfrm>
          <a:prstGeom prst="rect">
            <a:avLst/>
          </a:prstGeom>
          <a:noFill/>
          <a:ln w="9525">
            <a:solidFill>
              <a:schemeClr val="bg1">
                <a:lumMod val="65000"/>
              </a:schemeClr>
            </a:solidFill>
            <a:round/>
            <a:headEnd/>
            <a:tailEnd/>
          </a:ln>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200" b="1" dirty="0">
                <a:solidFill>
                  <a:srgbClr val="000000"/>
                </a:solidFill>
                <a:latin typeface="Calibri" pitchFamily="34" charset="0"/>
              </a:rPr>
              <a:t>12. The corresponding media-specific key is installed in the MAC layer</a:t>
            </a:r>
          </a:p>
        </p:txBody>
      </p:sp>
      <p:sp>
        <p:nvSpPr>
          <p:cNvPr id="32805" name="Rectangle 15"/>
          <p:cNvSpPr>
            <a:spLocks noChangeArrowheads="1"/>
          </p:cNvSpPr>
          <p:nvPr/>
        </p:nvSpPr>
        <p:spPr bwMode="auto">
          <a:xfrm>
            <a:off x="260350" y="1643063"/>
            <a:ext cx="1882775" cy="279400"/>
          </a:xfrm>
          <a:prstGeom prst="rect">
            <a:avLst/>
          </a:prstGeom>
          <a:noFill/>
          <a:ln w="9525">
            <a:solidFill>
              <a:schemeClr val="tx1"/>
            </a:solid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200" b="1">
                <a:solidFill>
                  <a:srgbClr val="000000"/>
                </a:solidFill>
                <a:latin typeface="Calibri" pitchFamily="34" charset="0"/>
              </a:rPr>
              <a:t>1. Request link layer frame</a:t>
            </a:r>
          </a:p>
        </p:txBody>
      </p:sp>
      <p:sp>
        <p:nvSpPr>
          <p:cNvPr id="32806" name="Line 37"/>
          <p:cNvSpPr>
            <a:spLocks noChangeShapeType="1"/>
          </p:cNvSpPr>
          <p:nvPr/>
        </p:nvSpPr>
        <p:spPr bwMode="auto">
          <a:xfrm>
            <a:off x="428625" y="2357438"/>
            <a:ext cx="692150" cy="0"/>
          </a:xfrm>
          <a:prstGeom prst="line">
            <a:avLst/>
          </a:prstGeom>
          <a:noFill/>
          <a:ln w="9525">
            <a:solidFill>
              <a:schemeClr val="tx1"/>
            </a:solidFill>
            <a:round/>
            <a:headEnd/>
            <a:tailEnd type="triangle" w="med" len="med"/>
          </a:ln>
        </p:spPr>
        <p:txBody>
          <a:bodyPr/>
          <a:lstStyle/>
          <a:p>
            <a:endParaRPr lang="es-ES"/>
          </a:p>
        </p:txBody>
      </p:sp>
      <p:sp>
        <p:nvSpPr>
          <p:cNvPr id="32807" name="Rectangle 15"/>
          <p:cNvSpPr>
            <a:spLocks noChangeArrowheads="1"/>
          </p:cNvSpPr>
          <p:nvPr/>
        </p:nvSpPr>
        <p:spPr bwMode="auto">
          <a:xfrm>
            <a:off x="3286125" y="4851400"/>
            <a:ext cx="2643188" cy="649288"/>
          </a:xfrm>
          <a:prstGeom prst="rect">
            <a:avLst/>
          </a:prstGeom>
          <a:noFill/>
          <a:ln w="9525">
            <a:noFill/>
            <a:round/>
            <a:headEnd/>
            <a:tailEnd/>
          </a:ln>
        </p:spPr>
        <p:txBody>
          <a:bodyPr lIns="90000" tIns="46800" rIns="90000" bIns="46800">
            <a:spAutoFit/>
          </a:bodyPr>
          <a:lstStyle/>
          <a:p>
            <a:pPr algn="ct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3600" b="1">
                <a:solidFill>
                  <a:srgbClr val="000000"/>
                </a:solidFill>
                <a:latin typeface="Calibri" pitchFamily="34" charset="0"/>
              </a:rPr>
              <a:t>…</a:t>
            </a:r>
          </a:p>
        </p:txBody>
      </p:sp>
      <p:sp>
        <p:nvSpPr>
          <p:cNvPr id="32808" name="Line 50"/>
          <p:cNvSpPr>
            <a:spLocks noChangeShapeType="1"/>
          </p:cNvSpPr>
          <p:nvPr/>
        </p:nvSpPr>
        <p:spPr bwMode="auto">
          <a:xfrm>
            <a:off x="1128713" y="6072188"/>
            <a:ext cx="4143375" cy="0"/>
          </a:xfrm>
          <a:prstGeom prst="line">
            <a:avLst/>
          </a:prstGeom>
          <a:noFill/>
          <a:ln w="9525">
            <a:solidFill>
              <a:schemeClr val="tx1"/>
            </a:solidFill>
            <a:round/>
            <a:headEnd type="triangle" w="med" len="med"/>
            <a:tailEnd/>
          </a:ln>
        </p:spPr>
        <p:txBody>
          <a:bodyPr/>
          <a:lstStyle/>
          <a:p>
            <a:endParaRPr lang="es-ES"/>
          </a:p>
        </p:txBody>
      </p:sp>
      <p:sp>
        <p:nvSpPr>
          <p:cNvPr id="32809" name="Rectangle 15"/>
          <p:cNvSpPr>
            <a:spLocks noChangeArrowheads="1"/>
          </p:cNvSpPr>
          <p:nvPr/>
        </p:nvSpPr>
        <p:spPr bwMode="auto">
          <a:xfrm>
            <a:off x="2339752" y="5733256"/>
            <a:ext cx="2180318"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b="1" dirty="0">
                <a:solidFill>
                  <a:srgbClr val="000000"/>
                </a:solidFill>
                <a:latin typeface="Calibri" pitchFamily="34" charset="0"/>
              </a:rPr>
              <a:t>10. </a:t>
            </a:r>
            <a:r>
              <a:rPr lang="en-GB" sz="1400" b="1" dirty="0" err="1">
                <a:solidFill>
                  <a:srgbClr val="000000"/>
                </a:solidFill>
                <a:latin typeface="Calibri" pitchFamily="34" charset="0"/>
              </a:rPr>
              <a:t>MIH_LL_Auth</a:t>
            </a:r>
            <a:r>
              <a:rPr lang="en-GB" sz="1400" b="1" dirty="0">
                <a:solidFill>
                  <a:srgbClr val="000000"/>
                </a:solidFill>
                <a:latin typeface="Calibri" pitchFamily="34" charset="0"/>
              </a:rPr>
              <a:t> </a:t>
            </a:r>
            <a:r>
              <a:rPr lang="en-GB" sz="1400" b="1" dirty="0" smtClean="0">
                <a:solidFill>
                  <a:srgbClr val="000000"/>
                </a:solidFill>
                <a:latin typeface="Calibri" pitchFamily="34" charset="0"/>
              </a:rPr>
              <a:t>response</a:t>
            </a:r>
            <a:endParaRPr lang="en-GB" sz="1400" b="1" dirty="0">
              <a:solidFill>
                <a:srgbClr val="000000"/>
              </a:solidFill>
              <a:latin typeface="Calibri" pitchFamily="34" charset="0"/>
            </a:endParaRPr>
          </a:p>
        </p:txBody>
      </p:sp>
      <p:sp>
        <p:nvSpPr>
          <p:cNvPr id="32810" name="Rectangle 15"/>
          <p:cNvSpPr>
            <a:spLocks noChangeArrowheads="1"/>
          </p:cNvSpPr>
          <p:nvPr/>
        </p:nvSpPr>
        <p:spPr bwMode="auto">
          <a:xfrm>
            <a:off x="4860032" y="5414714"/>
            <a:ext cx="2096962"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b="1" dirty="0">
                <a:solidFill>
                  <a:srgbClr val="000000"/>
                </a:solidFill>
                <a:latin typeface="Calibri" pitchFamily="34" charset="0"/>
              </a:rPr>
              <a:t>9. </a:t>
            </a:r>
            <a:r>
              <a:rPr lang="en-GB" sz="1400" b="1" dirty="0" err="1" smtClean="0">
                <a:solidFill>
                  <a:srgbClr val="000000"/>
                </a:solidFill>
                <a:latin typeface="Calibri" pitchFamily="34" charset="0"/>
              </a:rPr>
              <a:t>MIH_LL_Auth.response</a:t>
            </a:r>
            <a:endParaRPr lang="en-GB" sz="1400" b="1" dirty="0">
              <a:solidFill>
                <a:srgbClr val="000000"/>
              </a:solidFill>
              <a:latin typeface="Calibri" pitchFamily="34" charset="0"/>
            </a:endParaRPr>
          </a:p>
        </p:txBody>
      </p:sp>
      <p:sp>
        <p:nvSpPr>
          <p:cNvPr id="32811" name="Line 42"/>
          <p:cNvSpPr>
            <a:spLocks noChangeShapeType="1"/>
          </p:cNvSpPr>
          <p:nvPr/>
        </p:nvSpPr>
        <p:spPr bwMode="auto">
          <a:xfrm flipH="1">
            <a:off x="5272088" y="5733256"/>
            <a:ext cx="944562" cy="0"/>
          </a:xfrm>
          <a:prstGeom prst="line">
            <a:avLst/>
          </a:prstGeom>
          <a:noFill/>
          <a:ln w="9525">
            <a:solidFill>
              <a:schemeClr val="tx1"/>
            </a:solidFill>
            <a:round/>
            <a:headEnd/>
            <a:tailEnd type="triangle" w="med" len="med"/>
          </a:ln>
        </p:spPr>
        <p:txBody>
          <a:bodyPr/>
          <a:lstStyle/>
          <a:p>
            <a:endParaRPr lang="es-ES"/>
          </a:p>
        </p:txBody>
      </p:sp>
      <p:sp>
        <p:nvSpPr>
          <p:cNvPr id="32812" name="Rectangle 15"/>
          <p:cNvSpPr>
            <a:spLocks noChangeArrowheads="1"/>
          </p:cNvSpPr>
          <p:nvPr/>
        </p:nvSpPr>
        <p:spPr bwMode="auto">
          <a:xfrm>
            <a:off x="-14288" y="6143625"/>
            <a:ext cx="2090678"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b="1" dirty="0">
                <a:solidFill>
                  <a:srgbClr val="000000"/>
                </a:solidFill>
                <a:latin typeface="Calibri" pitchFamily="34" charset="0"/>
              </a:rPr>
              <a:t>11. </a:t>
            </a:r>
            <a:r>
              <a:rPr lang="en-GB" sz="1400" b="1" dirty="0" err="1" smtClean="0">
                <a:solidFill>
                  <a:srgbClr val="000000"/>
                </a:solidFill>
                <a:latin typeface="Calibri" pitchFamily="34" charset="0"/>
              </a:rPr>
              <a:t>MIH_LL_Auth.confirm</a:t>
            </a:r>
            <a:endParaRPr lang="en-GB" sz="1400" b="1" dirty="0">
              <a:solidFill>
                <a:srgbClr val="000000"/>
              </a:solidFill>
              <a:latin typeface="Calibri" pitchFamily="34" charset="0"/>
            </a:endParaRPr>
          </a:p>
        </p:txBody>
      </p:sp>
      <p:sp>
        <p:nvSpPr>
          <p:cNvPr id="32813" name="Line 37"/>
          <p:cNvSpPr>
            <a:spLocks noChangeShapeType="1"/>
          </p:cNvSpPr>
          <p:nvPr/>
        </p:nvSpPr>
        <p:spPr bwMode="auto">
          <a:xfrm>
            <a:off x="414338" y="6500813"/>
            <a:ext cx="692150" cy="0"/>
          </a:xfrm>
          <a:prstGeom prst="line">
            <a:avLst/>
          </a:prstGeom>
          <a:noFill/>
          <a:ln w="9525">
            <a:solidFill>
              <a:schemeClr val="tx1"/>
            </a:solidFill>
            <a:round/>
            <a:headEnd type="triangle" w="med" len="med"/>
            <a:tailEnd/>
          </a:ln>
        </p:spPr>
        <p:txBody>
          <a:bodyPr/>
          <a:lstStyle/>
          <a:p>
            <a:endParaRPr lang="es-ES"/>
          </a:p>
        </p:txBody>
      </p:sp>
      <p:sp>
        <p:nvSpPr>
          <p:cNvPr id="47" name="正方形/長方形 5"/>
          <p:cNvSpPr/>
          <p:nvPr/>
        </p:nvSpPr>
        <p:spPr>
          <a:xfrm>
            <a:off x="7643813" y="714375"/>
            <a:ext cx="1285875" cy="531813"/>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Media Specific</a:t>
            </a:r>
          </a:p>
          <a:p>
            <a:pPr algn="ctr" fontAlgn="auto">
              <a:spcBef>
                <a:spcPts val="0"/>
              </a:spcBef>
              <a:spcAft>
                <a:spcPts val="0"/>
              </a:spcAft>
              <a:defRPr/>
            </a:pPr>
            <a:r>
              <a:rPr lang="en-US" altLang="ja-JP" sz="1400" dirty="0">
                <a:solidFill>
                  <a:schemeClr val="tx1"/>
                </a:solidFill>
              </a:rPr>
              <a:t>AS</a:t>
            </a:r>
            <a:endParaRPr lang="ja-JP" altLang="en-US" sz="1400">
              <a:solidFill>
                <a:schemeClr val="tx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8674" name="直線コネクタ 7"/>
          <p:cNvCxnSpPr>
            <a:cxnSpLocks noChangeShapeType="1"/>
          </p:cNvCxnSpPr>
          <p:nvPr/>
        </p:nvCxnSpPr>
        <p:spPr bwMode="auto">
          <a:xfrm rot="5400000">
            <a:off x="-633412" y="3363913"/>
            <a:ext cx="3702050" cy="0"/>
          </a:xfrm>
          <a:prstGeom prst="line">
            <a:avLst/>
          </a:prstGeom>
          <a:noFill/>
          <a:ln w="9525">
            <a:solidFill>
              <a:schemeClr val="tx1"/>
            </a:solidFill>
            <a:round/>
            <a:headEnd/>
            <a:tailEnd/>
          </a:ln>
        </p:spPr>
      </p:cxnSp>
      <p:cxnSp>
        <p:nvCxnSpPr>
          <p:cNvPr id="28675" name="直線コネクタ 7"/>
          <p:cNvCxnSpPr>
            <a:cxnSpLocks noChangeShapeType="1"/>
          </p:cNvCxnSpPr>
          <p:nvPr/>
        </p:nvCxnSpPr>
        <p:spPr bwMode="auto">
          <a:xfrm rot="5400000">
            <a:off x="14288" y="3363913"/>
            <a:ext cx="3702050" cy="0"/>
          </a:xfrm>
          <a:prstGeom prst="line">
            <a:avLst/>
          </a:prstGeom>
          <a:noFill/>
          <a:ln w="9525">
            <a:solidFill>
              <a:schemeClr val="tx1"/>
            </a:solidFill>
            <a:round/>
            <a:headEnd/>
            <a:tailEnd/>
          </a:ln>
        </p:spPr>
      </p:cxnSp>
      <p:cxnSp>
        <p:nvCxnSpPr>
          <p:cNvPr id="28676" name="直線コネクタ 7"/>
          <p:cNvCxnSpPr>
            <a:cxnSpLocks noChangeShapeType="1"/>
          </p:cNvCxnSpPr>
          <p:nvPr/>
        </p:nvCxnSpPr>
        <p:spPr bwMode="auto">
          <a:xfrm rot="5400000">
            <a:off x="697706" y="3399632"/>
            <a:ext cx="3773487" cy="0"/>
          </a:xfrm>
          <a:prstGeom prst="line">
            <a:avLst/>
          </a:prstGeom>
          <a:noFill/>
          <a:ln w="9525">
            <a:solidFill>
              <a:schemeClr val="tx1"/>
            </a:solidFill>
            <a:round/>
            <a:headEnd/>
            <a:tailEnd/>
          </a:ln>
        </p:spPr>
      </p:cxnSp>
      <p:cxnSp>
        <p:nvCxnSpPr>
          <p:cNvPr id="28677" name="直線コネクタ 7"/>
          <p:cNvCxnSpPr>
            <a:cxnSpLocks noChangeShapeType="1"/>
          </p:cNvCxnSpPr>
          <p:nvPr/>
        </p:nvCxnSpPr>
        <p:spPr bwMode="auto">
          <a:xfrm rot="5400000">
            <a:off x="1922463" y="3471863"/>
            <a:ext cx="3771900" cy="0"/>
          </a:xfrm>
          <a:prstGeom prst="line">
            <a:avLst/>
          </a:prstGeom>
          <a:noFill/>
          <a:ln w="9525">
            <a:solidFill>
              <a:schemeClr val="tx1"/>
            </a:solidFill>
            <a:round/>
            <a:headEnd/>
            <a:tailEnd/>
          </a:ln>
        </p:spPr>
      </p:cxnSp>
      <p:cxnSp>
        <p:nvCxnSpPr>
          <p:cNvPr id="28678" name="直線コネクタ 7"/>
          <p:cNvCxnSpPr>
            <a:cxnSpLocks noChangeShapeType="1"/>
          </p:cNvCxnSpPr>
          <p:nvPr/>
        </p:nvCxnSpPr>
        <p:spPr bwMode="auto">
          <a:xfrm rot="5400000">
            <a:off x="3110707" y="3436144"/>
            <a:ext cx="3700462" cy="0"/>
          </a:xfrm>
          <a:prstGeom prst="line">
            <a:avLst/>
          </a:prstGeom>
          <a:noFill/>
          <a:ln w="9525">
            <a:solidFill>
              <a:schemeClr val="tx1"/>
            </a:solidFill>
            <a:round/>
            <a:headEnd/>
            <a:tailEnd/>
          </a:ln>
        </p:spPr>
      </p:cxnSp>
      <p:cxnSp>
        <p:nvCxnSpPr>
          <p:cNvPr id="28679" name="直線コネクタ 7"/>
          <p:cNvCxnSpPr>
            <a:cxnSpLocks noChangeShapeType="1"/>
          </p:cNvCxnSpPr>
          <p:nvPr/>
        </p:nvCxnSpPr>
        <p:spPr bwMode="auto">
          <a:xfrm rot="5400000">
            <a:off x="4227512" y="3400426"/>
            <a:ext cx="3629025" cy="0"/>
          </a:xfrm>
          <a:prstGeom prst="line">
            <a:avLst/>
          </a:prstGeom>
          <a:noFill/>
          <a:ln w="9525">
            <a:solidFill>
              <a:schemeClr val="tx1"/>
            </a:solidFill>
            <a:round/>
            <a:headEnd/>
            <a:tailEnd/>
          </a:ln>
        </p:spPr>
      </p:cxnSp>
      <p:cxnSp>
        <p:nvCxnSpPr>
          <p:cNvPr id="28680" name="直線コネクタ 7"/>
          <p:cNvCxnSpPr>
            <a:cxnSpLocks noChangeShapeType="1"/>
          </p:cNvCxnSpPr>
          <p:nvPr/>
        </p:nvCxnSpPr>
        <p:spPr bwMode="auto">
          <a:xfrm rot="5400000">
            <a:off x="5198269" y="3436144"/>
            <a:ext cx="3557588" cy="0"/>
          </a:xfrm>
          <a:prstGeom prst="line">
            <a:avLst/>
          </a:prstGeom>
          <a:noFill/>
          <a:ln w="9525">
            <a:solidFill>
              <a:schemeClr val="tx1"/>
            </a:solidFill>
            <a:round/>
            <a:headEnd/>
            <a:tailEnd/>
          </a:ln>
        </p:spPr>
      </p:cxnSp>
      <p:cxnSp>
        <p:nvCxnSpPr>
          <p:cNvPr id="9" name="直線コネクタ 11"/>
          <p:cNvCxnSpPr/>
          <p:nvPr/>
        </p:nvCxnSpPr>
        <p:spPr>
          <a:xfrm rot="5400000">
            <a:off x="5979318" y="3425032"/>
            <a:ext cx="3567113" cy="127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8682" name="Rectangle 12"/>
          <p:cNvSpPr>
            <a:spLocks/>
          </p:cNvSpPr>
          <p:nvPr/>
        </p:nvSpPr>
        <p:spPr bwMode="auto">
          <a:xfrm>
            <a:off x="457200" y="0"/>
            <a:ext cx="8229600" cy="857250"/>
          </a:xfrm>
          <a:prstGeom prst="rect">
            <a:avLst/>
          </a:prstGeom>
          <a:noFill/>
          <a:ln w="9525">
            <a:noFill/>
            <a:miter lim="800000"/>
            <a:headEnd/>
            <a:tailEnd/>
          </a:ln>
        </p:spPr>
        <p:txBody>
          <a:bodyPr anchor="ctr"/>
          <a:lstStyle/>
          <a:p>
            <a:pPr algn="ctr" eaLnBrk="0" hangingPunct="0"/>
            <a:r>
              <a:rPr lang="es-ES" sz="4400" dirty="0">
                <a:latin typeface="Calibri" pitchFamily="34" charset="0"/>
              </a:rPr>
              <a:t>PUSH Key </a:t>
            </a:r>
            <a:r>
              <a:rPr lang="es-ES" sz="4400" dirty="0" err="1" smtClean="0">
                <a:latin typeface="Calibri" pitchFamily="34" charset="0"/>
              </a:rPr>
              <a:t>Distribution</a:t>
            </a:r>
            <a:endParaRPr lang="es-ES" sz="4400" dirty="0">
              <a:latin typeface="Calibri" pitchFamily="34" charset="0"/>
            </a:endParaRPr>
          </a:p>
        </p:txBody>
      </p:sp>
      <p:sp>
        <p:nvSpPr>
          <p:cNvPr id="13" name="正方形/長方形 2"/>
          <p:cNvSpPr/>
          <p:nvPr/>
        </p:nvSpPr>
        <p:spPr>
          <a:xfrm>
            <a:off x="3233738" y="1225550"/>
            <a:ext cx="1143000" cy="642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400" dirty="0">
                <a:solidFill>
                  <a:schemeClr val="tx1"/>
                </a:solidFill>
              </a:rPr>
              <a:t>Serving</a:t>
            </a:r>
          </a:p>
          <a:p>
            <a:pPr fontAlgn="auto">
              <a:spcBef>
                <a:spcPts val="0"/>
              </a:spcBef>
              <a:spcAft>
                <a:spcPts val="0"/>
              </a:spcAft>
              <a:defRPr/>
            </a:pPr>
            <a:r>
              <a:rPr lang="en-US" altLang="ja-JP" sz="1400" dirty="0" err="1">
                <a:solidFill>
                  <a:schemeClr val="tx1"/>
                </a:solidFill>
              </a:rPr>
              <a:t>PoA</a:t>
            </a:r>
            <a:endParaRPr lang="ja-JP" altLang="en-US" sz="1400">
              <a:solidFill>
                <a:schemeClr val="tx1"/>
              </a:solidFill>
            </a:endParaRPr>
          </a:p>
        </p:txBody>
      </p:sp>
      <p:sp>
        <p:nvSpPr>
          <p:cNvPr id="14" name="正方形/長方形 3"/>
          <p:cNvSpPr/>
          <p:nvPr/>
        </p:nvSpPr>
        <p:spPr>
          <a:xfrm>
            <a:off x="4457700" y="1225550"/>
            <a:ext cx="1071563" cy="642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400" dirty="0">
                <a:solidFill>
                  <a:schemeClr val="tx1"/>
                </a:solidFill>
              </a:rPr>
              <a:t>Target</a:t>
            </a:r>
          </a:p>
          <a:p>
            <a:pPr fontAlgn="auto">
              <a:spcBef>
                <a:spcPts val="0"/>
              </a:spcBef>
              <a:spcAft>
                <a:spcPts val="0"/>
              </a:spcAft>
              <a:defRPr/>
            </a:pPr>
            <a:r>
              <a:rPr lang="en-US" altLang="ja-JP" sz="1400" dirty="0" err="1">
                <a:solidFill>
                  <a:schemeClr val="tx1"/>
                </a:solidFill>
              </a:rPr>
              <a:t>PoA</a:t>
            </a:r>
            <a:endParaRPr lang="ja-JP" altLang="en-US" sz="1400">
              <a:solidFill>
                <a:schemeClr val="tx1"/>
              </a:solidFill>
            </a:endParaRPr>
          </a:p>
        </p:txBody>
      </p:sp>
      <p:sp>
        <p:nvSpPr>
          <p:cNvPr id="28685" name="Rectangle 19"/>
          <p:cNvSpPr>
            <a:spLocks noChangeArrowheads="1"/>
          </p:cNvSpPr>
          <p:nvPr/>
        </p:nvSpPr>
        <p:spPr bwMode="auto">
          <a:xfrm>
            <a:off x="857250" y="1017588"/>
            <a:ext cx="2214563" cy="1000125"/>
          </a:xfrm>
          <a:prstGeom prst="rect">
            <a:avLst/>
          </a:prstGeom>
          <a:solidFill>
            <a:srgbClr val="FFFFFF"/>
          </a:solidFill>
          <a:ln w="25560">
            <a:solidFill>
              <a:srgbClr val="000000"/>
            </a:solidFill>
            <a:round/>
            <a:headEnd/>
            <a:tailEnd/>
          </a:ln>
        </p:spPr>
        <p:txBody>
          <a:bodyPr wrap="none" anchor="ctr"/>
          <a:lstStyle/>
          <a:p>
            <a:endParaRPr lang="en-US">
              <a:latin typeface="Calibri" pitchFamily="34" charset="0"/>
            </a:endParaRPr>
          </a:p>
        </p:txBody>
      </p:sp>
      <p:sp>
        <p:nvSpPr>
          <p:cNvPr id="28686" name="Rectangle 20"/>
          <p:cNvSpPr>
            <a:spLocks noChangeArrowheads="1"/>
          </p:cNvSpPr>
          <p:nvPr/>
        </p:nvSpPr>
        <p:spPr bwMode="auto">
          <a:xfrm>
            <a:off x="928688" y="1368425"/>
            <a:ext cx="577850" cy="433388"/>
          </a:xfrm>
          <a:prstGeom prst="rect">
            <a:avLst/>
          </a:prstGeom>
          <a:solidFill>
            <a:srgbClr val="FFFFFF"/>
          </a:solidFill>
          <a:ln w="25560">
            <a:solidFill>
              <a:srgbClr val="000000"/>
            </a:solidFill>
            <a:round/>
            <a:headEnd/>
            <a:tailEnd/>
          </a:ln>
        </p:spPr>
        <p:txBody>
          <a:bodyPr lIns="90000" tIns="51048" rIns="90000" bIns="45000"/>
          <a:lstStyle/>
          <a:p>
            <a:pPr>
              <a:lnSpc>
                <a:spcPct val="98000"/>
              </a:lnSpc>
              <a:buClr>
                <a:srgbClr val="000000"/>
              </a:buClr>
              <a:buSzPct val="100000"/>
              <a:buFont typeface="Times New Roman" pitchFamily="18" charset="0"/>
              <a:buNone/>
            </a:pPr>
            <a:r>
              <a:rPr lang="es-ES" sz="1200">
                <a:solidFill>
                  <a:srgbClr val="000000"/>
                </a:solidFill>
                <a:latin typeface="Calibri" pitchFamily="34" charset="0"/>
              </a:rPr>
              <a:t>MIH User</a:t>
            </a:r>
          </a:p>
        </p:txBody>
      </p:sp>
      <p:sp>
        <p:nvSpPr>
          <p:cNvPr id="28687" name="Rectangle 21"/>
          <p:cNvSpPr>
            <a:spLocks noChangeArrowheads="1"/>
          </p:cNvSpPr>
          <p:nvPr/>
        </p:nvSpPr>
        <p:spPr bwMode="auto">
          <a:xfrm>
            <a:off x="1571625" y="1373188"/>
            <a:ext cx="654050" cy="428625"/>
          </a:xfrm>
          <a:prstGeom prst="rect">
            <a:avLst/>
          </a:prstGeom>
          <a:solidFill>
            <a:srgbClr val="FFFFFF"/>
          </a:solidFill>
          <a:ln w="25560">
            <a:solidFill>
              <a:srgbClr val="000000"/>
            </a:solidFill>
            <a:round/>
            <a:headEnd/>
            <a:tailEnd/>
          </a:ln>
        </p:spPr>
        <p:txBody>
          <a:bodyPr lIns="90000" tIns="51048" rIns="90000" bIns="45000"/>
          <a:lstStyle/>
          <a:p>
            <a:pPr>
              <a:lnSpc>
                <a:spcPct val="98000"/>
              </a:lnSpc>
              <a:buClr>
                <a:srgbClr val="000000"/>
              </a:buClr>
              <a:buSzPct val="100000"/>
              <a:buFont typeface="Times New Roman" pitchFamily="18" charset="0"/>
              <a:buNone/>
            </a:pPr>
            <a:r>
              <a:rPr lang="es-ES" sz="1400">
                <a:solidFill>
                  <a:srgbClr val="000000"/>
                </a:solidFill>
                <a:latin typeface="Calibri" pitchFamily="34" charset="0"/>
              </a:rPr>
              <a:t>MIHF</a:t>
            </a:r>
          </a:p>
        </p:txBody>
      </p:sp>
      <p:sp>
        <p:nvSpPr>
          <p:cNvPr id="28688" name="Rectangle 22"/>
          <p:cNvSpPr>
            <a:spLocks noChangeArrowheads="1"/>
          </p:cNvSpPr>
          <p:nvPr/>
        </p:nvSpPr>
        <p:spPr bwMode="auto">
          <a:xfrm>
            <a:off x="1646238" y="1000125"/>
            <a:ext cx="723900" cy="368300"/>
          </a:xfrm>
          <a:prstGeom prst="rect">
            <a:avLst/>
          </a:prstGeom>
          <a:noFill/>
          <a:ln w="9525">
            <a:noFill/>
            <a:round/>
            <a:headEnd/>
            <a:tailEnd/>
          </a:ln>
        </p:spPr>
        <p:txBody>
          <a:bodyPr lIns="90000" tIns="51803" rIns="90000" bIns="45000"/>
          <a:lstStyle/>
          <a:p>
            <a:pPr>
              <a:lnSpc>
                <a:spcPct val="98000"/>
              </a:lnSpc>
              <a:buClr>
                <a:srgbClr val="000000"/>
              </a:buClr>
              <a:buSzPct val="100000"/>
              <a:buFont typeface="Times New Roman" pitchFamily="18" charset="0"/>
              <a:buNone/>
            </a:pPr>
            <a:r>
              <a:rPr lang="es-ES">
                <a:solidFill>
                  <a:srgbClr val="000000"/>
                </a:solidFill>
                <a:latin typeface="Calibri" pitchFamily="34" charset="0"/>
              </a:rPr>
              <a:t>MN</a:t>
            </a:r>
          </a:p>
        </p:txBody>
      </p:sp>
      <p:sp>
        <p:nvSpPr>
          <p:cNvPr id="28689" name="Rectangle 23"/>
          <p:cNvSpPr>
            <a:spLocks noChangeArrowheads="1"/>
          </p:cNvSpPr>
          <p:nvPr/>
        </p:nvSpPr>
        <p:spPr bwMode="auto">
          <a:xfrm>
            <a:off x="2243138" y="1368425"/>
            <a:ext cx="774700" cy="428625"/>
          </a:xfrm>
          <a:prstGeom prst="rect">
            <a:avLst/>
          </a:prstGeom>
          <a:solidFill>
            <a:srgbClr val="FFFFFF"/>
          </a:solidFill>
          <a:ln w="25560">
            <a:solidFill>
              <a:srgbClr val="000000"/>
            </a:solidFill>
            <a:round/>
            <a:headEnd/>
            <a:tailEnd/>
          </a:ln>
        </p:spPr>
        <p:txBody>
          <a:bodyPr lIns="90000" tIns="51048" rIns="90000" bIns="45000"/>
          <a:lstStyle/>
          <a:p>
            <a:pPr>
              <a:lnSpc>
                <a:spcPct val="98000"/>
              </a:lnSpc>
              <a:buClr>
                <a:srgbClr val="000000"/>
              </a:buClr>
              <a:buSzPct val="100000"/>
              <a:buFont typeface="Times New Roman" pitchFamily="18" charset="0"/>
              <a:buNone/>
            </a:pPr>
            <a:r>
              <a:rPr lang="es-ES" sz="1400">
                <a:solidFill>
                  <a:srgbClr val="000000"/>
                </a:solidFill>
                <a:latin typeface="Calibri" pitchFamily="34" charset="0"/>
              </a:rPr>
              <a:t>MAC</a:t>
            </a:r>
          </a:p>
        </p:txBody>
      </p:sp>
      <p:sp>
        <p:nvSpPr>
          <p:cNvPr id="28690" name="Rectangle 24"/>
          <p:cNvSpPr>
            <a:spLocks noChangeArrowheads="1"/>
          </p:cNvSpPr>
          <p:nvPr/>
        </p:nvSpPr>
        <p:spPr bwMode="auto">
          <a:xfrm>
            <a:off x="5610225" y="1000125"/>
            <a:ext cx="2519363" cy="1017588"/>
          </a:xfrm>
          <a:prstGeom prst="rect">
            <a:avLst/>
          </a:prstGeom>
          <a:solidFill>
            <a:srgbClr val="FFFFFF"/>
          </a:solidFill>
          <a:ln w="25560">
            <a:solidFill>
              <a:srgbClr val="000000"/>
            </a:solidFill>
            <a:round/>
            <a:headEnd/>
            <a:tailEnd/>
          </a:ln>
        </p:spPr>
        <p:txBody>
          <a:bodyPr wrap="none" anchor="ctr"/>
          <a:lstStyle/>
          <a:p>
            <a:endParaRPr lang="en-US">
              <a:latin typeface="Calibri" pitchFamily="34" charset="0"/>
            </a:endParaRPr>
          </a:p>
        </p:txBody>
      </p:sp>
      <p:sp>
        <p:nvSpPr>
          <p:cNvPr id="28691" name="Rectangle 25"/>
          <p:cNvSpPr>
            <a:spLocks noChangeArrowheads="1"/>
          </p:cNvSpPr>
          <p:nvPr/>
        </p:nvSpPr>
        <p:spPr bwMode="auto">
          <a:xfrm>
            <a:off x="5681663" y="1571625"/>
            <a:ext cx="719137" cy="365125"/>
          </a:xfrm>
          <a:prstGeom prst="rect">
            <a:avLst/>
          </a:prstGeom>
          <a:solidFill>
            <a:srgbClr val="FFFFFF"/>
          </a:solidFill>
          <a:ln w="25560">
            <a:solidFill>
              <a:srgbClr val="000000"/>
            </a:solidFill>
            <a:round/>
            <a:headEnd/>
            <a:tailEnd/>
          </a:ln>
        </p:spPr>
        <p:txBody>
          <a:bodyPr lIns="90000" tIns="51048" rIns="90000" bIns="45000"/>
          <a:lstStyle/>
          <a:p>
            <a:pPr>
              <a:lnSpc>
                <a:spcPct val="98000"/>
              </a:lnSpc>
              <a:buClr>
                <a:srgbClr val="000000"/>
              </a:buClr>
              <a:buSzPct val="100000"/>
              <a:buFont typeface="Times New Roman" pitchFamily="18" charset="0"/>
              <a:buNone/>
            </a:pPr>
            <a:r>
              <a:rPr lang="es-ES" sz="1600">
                <a:solidFill>
                  <a:srgbClr val="000000"/>
                </a:solidFill>
                <a:latin typeface="Calibri" pitchFamily="34" charset="0"/>
              </a:rPr>
              <a:t>MIHF</a:t>
            </a:r>
          </a:p>
        </p:txBody>
      </p:sp>
      <p:sp>
        <p:nvSpPr>
          <p:cNvPr id="28692" name="Rectangle 34"/>
          <p:cNvSpPr>
            <a:spLocks noChangeArrowheads="1"/>
          </p:cNvSpPr>
          <p:nvPr/>
        </p:nvSpPr>
        <p:spPr bwMode="auto">
          <a:xfrm>
            <a:off x="6689725" y="1503363"/>
            <a:ext cx="647700" cy="428625"/>
          </a:xfrm>
          <a:prstGeom prst="rect">
            <a:avLst/>
          </a:prstGeom>
          <a:solidFill>
            <a:srgbClr val="FFFFFF"/>
          </a:solidFill>
          <a:ln w="25560">
            <a:solidFill>
              <a:srgbClr val="000000"/>
            </a:solidFill>
            <a:round/>
            <a:headEnd/>
            <a:tailEnd/>
          </a:ln>
        </p:spPr>
        <p:txBody>
          <a:bodyPr lIns="90000" tIns="51048" rIns="90000" bIns="45000"/>
          <a:lstStyle/>
          <a:p>
            <a:pPr>
              <a:lnSpc>
                <a:spcPct val="98000"/>
              </a:lnSpc>
              <a:buClr>
                <a:srgbClr val="000000"/>
              </a:buClr>
              <a:buSzPct val="100000"/>
              <a:buFont typeface="Times New Roman" pitchFamily="18" charset="0"/>
              <a:buNone/>
            </a:pPr>
            <a:r>
              <a:rPr lang="es-ES" sz="1200">
                <a:solidFill>
                  <a:srgbClr val="000000"/>
                </a:solidFill>
                <a:latin typeface="Calibri" pitchFamily="34" charset="0"/>
              </a:rPr>
              <a:t>MIH User</a:t>
            </a:r>
          </a:p>
        </p:txBody>
      </p:sp>
      <p:sp>
        <p:nvSpPr>
          <p:cNvPr id="23" name="正方形/長方形 5"/>
          <p:cNvSpPr/>
          <p:nvPr/>
        </p:nvSpPr>
        <p:spPr>
          <a:xfrm>
            <a:off x="7480300" y="1539875"/>
            <a:ext cx="576263" cy="388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400">
                <a:solidFill>
                  <a:schemeClr val="tx1"/>
                </a:solidFill>
              </a:rPr>
              <a:t>AAA</a:t>
            </a:r>
            <a:endParaRPr lang="ja-JP" altLang="en-US" sz="1400">
              <a:solidFill>
                <a:schemeClr val="tx1"/>
              </a:solidFill>
            </a:endParaRPr>
          </a:p>
        </p:txBody>
      </p:sp>
      <p:sp>
        <p:nvSpPr>
          <p:cNvPr id="28694" name="Line 50"/>
          <p:cNvSpPr>
            <a:spLocks noChangeShapeType="1"/>
          </p:cNvSpPr>
          <p:nvPr/>
        </p:nvSpPr>
        <p:spPr bwMode="auto">
          <a:xfrm>
            <a:off x="1865313" y="2643188"/>
            <a:ext cx="4176712" cy="0"/>
          </a:xfrm>
          <a:prstGeom prst="line">
            <a:avLst/>
          </a:prstGeom>
          <a:noFill/>
          <a:ln w="9525">
            <a:solidFill>
              <a:schemeClr val="tx1"/>
            </a:solidFill>
            <a:round/>
            <a:headEnd/>
            <a:tailEnd type="triangle" w="med" len="med"/>
          </a:ln>
        </p:spPr>
        <p:txBody>
          <a:bodyPr/>
          <a:lstStyle/>
          <a:p>
            <a:endParaRPr lang="es-ES"/>
          </a:p>
        </p:txBody>
      </p:sp>
      <p:sp>
        <p:nvSpPr>
          <p:cNvPr id="28695" name="Rectangle 15"/>
          <p:cNvSpPr>
            <a:spLocks noChangeArrowheads="1"/>
          </p:cNvSpPr>
          <p:nvPr/>
        </p:nvSpPr>
        <p:spPr bwMode="auto">
          <a:xfrm>
            <a:off x="928688" y="2357438"/>
            <a:ext cx="7143750" cy="309562"/>
          </a:xfrm>
          <a:prstGeom prst="rect">
            <a:avLst/>
          </a:prstGeom>
          <a:noFill/>
          <a:ln w="9525">
            <a:noFill/>
            <a:round/>
            <a:headEnd/>
            <a:tailEnd/>
          </a:ln>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dirty="0">
                <a:latin typeface="Calibri" pitchFamily="34" charset="0"/>
              </a:rPr>
              <a:t>2. </a:t>
            </a:r>
            <a:r>
              <a:rPr lang="en-US" sz="1400" b="1" dirty="0" err="1">
                <a:latin typeface="Calibri" pitchFamily="34" charset="0"/>
              </a:rPr>
              <a:t>MIH_Push_Key</a:t>
            </a:r>
            <a:r>
              <a:rPr lang="en-US" sz="1400" b="1" dirty="0">
                <a:latin typeface="Calibri" pitchFamily="34" charset="0"/>
              </a:rPr>
              <a:t> </a:t>
            </a:r>
            <a:r>
              <a:rPr lang="en-US" sz="1400" b="1" dirty="0" smtClean="0">
                <a:latin typeface="Calibri" pitchFamily="34" charset="0"/>
              </a:rPr>
              <a:t>request</a:t>
            </a:r>
            <a:endParaRPr lang="es-ES" sz="1400" b="1" dirty="0">
              <a:latin typeface="Calibri" pitchFamily="34" charset="0"/>
            </a:endParaRPr>
          </a:p>
        </p:txBody>
      </p:sp>
      <p:sp>
        <p:nvSpPr>
          <p:cNvPr id="28696" name="Line 55"/>
          <p:cNvSpPr>
            <a:spLocks noChangeShapeType="1"/>
          </p:cNvSpPr>
          <p:nvPr/>
        </p:nvSpPr>
        <p:spPr bwMode="auto">
          <a:xfrm>
            <a:off x="6072188" y="4062413"/>
            <a:ext cx="928687" cy="0"/>
          </a:xfrm>
          <a:prstGeom prst="line">
            <a:avLst/>
          </a:prstGeom>
          <a:noFill/>
          <a:ln w="9525">
            <a:solidFill>
              <a:schemeClr val="tx1"/>
            </a:solidFill>
            <a:round/>
            <a:headEnd type="triangle" w="med" len="med"/>
            <a:tailEnd/>
          </a:ln>
        </p:spPr>
        <p:txBody>
          <a:bodyPr/>
          <a:lstStyle/>
          <a:p>
            <a:endParaRPr lang="es-ES"/>
          </a:p>
        </p:txBody>
      </p:sp>
      <p:sp>
        <p:nvSpPr>
          <p:cNvPr id="28697" name="Rectangle 15"/>
          <p:cNvSpPr>
            <a:spLocks noChangeArrowheads="1"/>
          </p:cNvSpPr>
          <p:nvPr/>
        </p:nvSpPr>
        <p:spPr bwMode="auto">
          <a:xfrm>
            <a:off x="5364088" y="3717032"/>
            <a:ext cx="2199683"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b="1" dirty="0">
                <a:solidFill>
                  <a:srgbClr val="000000"/>
                </a:solidFill>
                <a:latin typeface="Calibri" pitchFamily="34" charset="0"/>
              </a:rPr>
              <a:t>5. </a:t>
            </a:r>
            <a:r>
              <a:rPr lang="en-GB" sz="1400" b="1" dirty="0" err="1" smtClean="0">
                <a:solidFill>
                  <a:srgbClr val="000000"/>
                </a:solidFill>
                <a:latin typeface="Calibri" pitchFamily="34" charset="0"/>
              </a:rPr>
              <a:t>MIH_Push_Key.response</a:t>
            </a:r>
            <a:endParaRPr lang="en-GB" sz="1400" b="1" dirty="0">
              <a:solidFill>
                <a:srgbClr val="000000"/>
              </a:solidFill>
              <a:latin typeface="Calibri" pitchFamily="34" charset="0"/>
            </a:endParaRPr>
          </a:p>
        </p:txBody>
      </p:sp>
      <p:sp>
        <p:nvSpPr>
          <p:cNvPr id="28698" name="Rectangle 26"/>
          <p:cNvSpPr>
            <a:spLocks noChangeArrowheads="1"/>
          </p:cNvSpPr>
          <p:nvPr/>
        </p:nvSpPr>
        <p:spPr bwMode="auto">
          <a:xfrm>
            <a:off x="6113463" y="1063625"/>
            <a:ext cx="1657350" cy="368300"/>
          </a:xfrm>
          <a:prstGeom prst="rect">
            <a:avLst/>
          </a:prstGeom>
          <a:noFill/>
          <a:ln w="9525">
            <a:noFill/>
            <a:round/>
            <a:headEnd/>
            <a:tailEnd/>
          </a:ln>
        </p:spPr>
        <p:txBody>
          <a:bodyPr lIns="90000" tIns="51803" rIns="90000" bIns="45000"/>
          <a:lstStyle/>
          <a:p>
            <a:pPr defTabSz="449263">
              <a:lnSpc>
                <a:spcPct val="98000"/>
              </a:lnSpc>
              <a:buClr>
                <a:srgbClr val="000000"/>
              </a:buClr>
              <a:buSzPct val="100000"/>
              <a:buFont typeface="Times New Roman" pitchFamily="18" charset="0"/>
              <a:buNone/>
              <a:tabLst>
                <a:tab pos="723900" algn="l"/>
              </a:tabLst>
            </a:pPr>
            <a:r>
              <a:rPr lang="es-ES">
                <a:solidFill>
                  <a:srgbClr val="000000"/>
                </a:solidFill>
                <a:latin typeface="Calibri" pitchFamily="34" charset="0"/>
              </a:rPr>
              <a:t>Serving PoS</a:t>
            </a:r>
          </a:p>
        </p:txBody>
      </p:sp>
      <p:sp>
        <p:nvSpPr>
          <p:cNvPr id="28699" name="Line 38"/>
          <p:cNvSpPr>
            <a:spLocks noChangeShapeType="1"/>
          </p:cNvSpPr>
          <p:nvPr/>
        </p:nvSpPr>
        <p:spPr bwMode="auto">
          <a:xfrm flipH="1">
            <a:off x="6072188" y="2928938"/>
            <a:ext cx="928687" cy="0"/>
          </a:xfrm>
          <a:prstGeom prst="line">
            <a:avLst/>
          </a:prstGeom>
          <a:noFill/>
          <a:ln w="9525">
            <a:solidFill>
              <a:schemeClr val="tx1"/>
            </a:solidFill>
            <a:round/>
            <a:headEnd type="triangle" w="med" len="med"/>
            <a:tailEnd/>
          </a:ln>
        </p:spPr>
        <p:txBody>
          <a:bodyPr/>
          <a:lstStyle/>
          <a:p>
            <a:endParaRPr lang="es-ES"/>
          </a:p>
        </p:txBody>
      </p:sp>
      <p:sp>
        <p:nvSpPr>
          <p:cNvPr id="28700" name="Rectangle 15"/>
          <p:cNvSpPr>
            <a:spLocks noChangeArrowheads="1"/>
          </p:cNvSpPr>
          <p:nvPr/>
        </p:nvSpPr>
        <p:spPr bwMode="auto">
          <a:xfrm>
            <a:off x="4730750" y="2619375"/>
            <a:ext cx="2267906"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b="1" dirty="0">
                <a:solidFill>
                  <a:srgbClr val="000000"/>
                </a:solidFill>
                <a:latin typeface="Calibri" pitchFamily="34" charset="0"/>
              </a:rPr>
              <a:t>3. </a:t>
            </a:r>
            <a:r>
              <a:rPr lang="en-GB" sz="1400" b="1" dirty="0" err="1" smtClean="0">
                <a:solidFill>
                  <a:srgbClr val="000000"/>
                </a:solidFill>
                <a:latin typeface="Calibri" pitchFamily="34" charset="0"/>
              </a:rPr>
              <a:t>MIH_Push_Key.indication</a:t>
            </a:r>
            <a:endParaRPr lang="en-GB" sz="1400" b="1" dirty="0">
              <a:solidFill>
                <a:srgbClr val="000000"/>
              </a:solidFill>
              <a:latin typeface="Calibri" pitchFamily="34" charset="0"/>
            </a:endParaRPr>
          </a:p>
        </p:txBody>
      </p:sp>
      <p:sp>
        <p:nvSpPr>
          <p:cNvPr id="28701" name="Rectangle 15"/>
          <p:cNvSpPr>
            <a:spLocks noChangeArrowheads="1"/>
          </p:cNvSpPr>
          <p:nvPr/>
        </p:nvSpPr>
        <p:spPr bwMode="auto">
          <a:xfrm>
            <a:off x="428625" y="2000250"/>
            <a:ext cx="7072313" cy="309563"/>
          </a:xfrm>
          <a:prstGeom prst="rect">
            <a:avLst/>
          </a:prstGeom>
          <a:noFill/>
          <a:ln w="9525">
            <a:noFill/>
            <a:round/>
            <a:headEnd/>
            <a:tailEnd/>
          </a:ln>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sz="1400" b="1" dirty="0">
                <a:latin typeface="Calibri" pitchFamily="34" charset="0"/>
              </a:rPr>
              <a:t>1. </a:t>
            </a:r>
            <a:r>
              <a:rPr lang="en-US" sz="1400" b="1" dirty="0" err="1" smtClean="0">
                <a:latin typeface="Calibri" pitchFamily="34" charset="0"/>
              </a:rPr>
              <a:t>MIH_Push_Key.request</a:t>
            </a:r>
            <a:endParaRPr lang="es-ES" sz="1400" b="1" dirty="0">
              <a:latin typeface="Calibri" pitchFamily="34" charset="0"/>
            </a:endParaRPr>
          </a:p>
        </p:txBody>
      </p:sp>
      <p:sp>
        <p:nvSpPr>
          <p:cNvPr id="28702" name="Line 50"/>
          <p:cNvSpPr>
            <a:spLocks noChangeShapeType="1"/>
          </p:cNvSpPr>
          <p:nvPr/>
        </p:nvSpPr>
        <p:spPr bwMode="auto">
          <a:xfrm>
            <a:off x="1214438" y="2357438"/>
            <a:ext cx="642937" cy="0"/>
          </a:xfrm>
          <a:prstGeom prst="line">
            <a:avLst/>
          </a:prstGeom>
          <a:noFill/>
          <a:ln w="9525">
            <a:solidFill>
              <a:schemeClr val="tx1"/>
            </a:solidFill>
            <a:round/>
            <a:headEnd/>
            <a:tailEnd type="triangle" w="med" len="med"/>
          </a:ln>
        </p:spPr>
        <p:txBody>
          <a:bodyPr/>
          <a:lstStyle/>
          <a:p>
            <a:endParaRPr lang="es-ES"/>
          </a:p>
        </p:txBody>
      </p:sp>
      <p:sp>
        <p:nvSpPr>
          <p:cNvPr id="28703" name="Rectangle 15"/>
          <p:cNvSpPr>
            <a:spLocks noChangeArrowheads="1"/>
          </p:cNvSpPr>
          <p:nvPr/>
        </p:nvSpPr>
        <p:spPr bwMode="auto">
          <a:xfrm>
            <a:off x="2843808" y="4077072"/>
            <a:ext cx="2202632"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b="1" dirty="0">
                <a:solidFill>
                  <a:srgbClr val="000000"/>
                </a:solidFill>
                <a:latin typeface="Calibri" pitchFamily="34" charset="0"/>
              </a:rPr>
              <a:t>6. </a:t>
            </a:r>
            <a:r>
              <a:rPr lang="en-GB" sz="1400" b="1" dirty="0" err="1">
                <a:solidFill>
                  <a:srgbClr val="000000"/>
                </a:solidFill>
                <a:latin typeface="Calibri" pitchFamily="34" charset="0"/>
              </a:rPr>
              <a:t>MIH_Push_Key</a:t>
            </a:r>
            <a:r>
              <a:rPr lang="en-GB" sz="1400" b="1" dirty="0">
                <a:solidFill>
                  <a:srgbClr val="000000"/>
                </a:solidFill>
                <a:latin typeface="Calibri" pitchFamily="34" charset="0"/>
              </a:rPr>
              <a:t> </a:t>
            </a:r>
            <a:r>
              <a:rPr lang="en-GB" sz="1400" b="1" dirty="0" smtClean="0">
                <a:solidFill>
                  <a:srgbClr val="000000"/>
                </a:solidFill>
                <a:latin typeface="Calibri" pitchFamily="34" charset="0"/>
              </a:rPr>
              <a:t>response</a:t>
            </a:r>
            <a:endParaRPr lang="en-GB" sz="1400" b="1" dirty="0">
              <a:solidFill>
                <a:srgbClr val="000000"/>
              </a:solidFill>
              <a:latin typeface="Calibri" pitchFamily="34" charset="0"/>
            </a:endParaRPr>
          </a:p>
        </p:txBody>
      </p:sp>
      <p:sp>
        <p:nvSpPr>
          <p:cNvPr id="28704" name="Line 55"/>
          <p:cNvSpPr>
            <a:spLocks noChangeShapeType="1"/>
          </p:cNvSpPr>
          <p:nvPr/>
        </p:nvSpPr>
        <p:spPr bwMode="auto">
          <a:xfrm>
            <a:off x="1857375" y="4419600"/>
            <a:ext cx="4143375" cy="0"/>
          </a:xfrm>
          <a:prstGeom prst="line">
            <a:avLst/>
          </a:prstGeom>
          <a:noFill/>
          <a:ln w="9525">
            <a:solidFill>
              <a:schemeClr val="tx1"/>
            </a:solidFill>
            <a:round/>
            <a:headEnd type="triangle" w="med" len="med"/>
            <a:tailEnd/>
          </a:ln>
        </p:spPr>
        <p:txBody>
          <a:bodyPr/>
          <a:lstStyle/>
          <a:p>
            <a:endParaRPr lang="es-ES"/>
          </a:p>
        </p:txBody>
      </p:sp>
      <p:sp>
        <p:nvSpPr>
          <p:cNvPr id="39" name="Rectangle 15"/>
          <p:cNvSpPr>
            <a:spLocks noChangeArrowheads="1"/>
          </p:cNvSpPr>
          <p:nvPr/>
        </p:nvSpPr>
        <p:spPr bwMode="auto">
          <a:xfrm>
            <a:off x="5429250" y="3214688"/>
            <a:ext cx="2643188" cy="279400"/>
          </a:xfrm>
          <a:prstGeom prst="rect">
            <a:avLst/>
          </a:prstGeom>
          <a:noFill/>
          <a:ln w="9525">
            <a:solidFill>
              <a:schemeClr val="bg1">
                <a:lumMod val="65000"/>
              </a:schemeClr>
            </a:solidFill>
            <a:round/>
            <a:headEnd/>
            <a:tailEnd/>
          </a:ln>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200" b="1" dirty="0">
                <a:solidFill>
                  <a:srgbClr val="000000"/>
                </a:solidFill>
                <a:latin typeface="Calibri" pitchFamily="34" charset="0"/>
              </a:rPr>
              <a:t>4. </a:t>
            </a:r>
            <a:r>
              <a:rPr lang="en-GB" sz="1200" b="1" dirty="0" err="1">
                <a:solidFill>
                  <a:srgbClr val="000000"/>
                </a:solidFill>
                <a:latin typeface="Calibri" pitchFamily="34" charset="0"/>
              </a:rPr>
              <a:t>PoS</a:t>
            </a:r>
            <a:r>
              <a:rPr lang="en-GB" sz="1200" b="1" dirty="0">
                <a:solidFill>
                  <a:srgbClr val="000000"/>
                </a:solidFill>
                <a:latin typeface="Calibri" pitchFamily="34" charset="0"/>
              </a:rPr>
              <a:t> install the key in the target </a:t>
            </a:r>
            <a:r>
              <a:rPr lang="en-GB" sz="1200" b="1" dirty="0" err="1">
                <a:solidFill>
                  <a:srgbClr val="000000"/>
                </a:solidFill>
                <a:latin typeface="Calibri" pitchFamily="34" charset="0"/>
              </a:rPr>
              <a:t>PoA</a:t>
            </a:r>
            <a:endParaRPr lang="en-GB" sz="1200" b="1" dirty="0">
              <a:solidFill>
                <a:srgbClr val="000000"/>
              </a:solidFill>
              <a:latin typeface="Calibri" pitchFamily="34" charset="0"/>
            </a:endParaRPr>
          </a:p>
        </p:txBody>
      </p:sp>
      <p:sp>
        <p:nvSpPr>
          <p:cNvPr id="40" name="Rectangle 15"/>
          <p:cNvSpPr>
            <a:spLocks noChangeArrowheads="1"/>
          </p:cNvSpPr>
          <p:nvPr/>
        </p:nvSpPr>
        <p:spPr bwMode="auto">
          <a:xfrm>
            <a:off x="1000124" y="4919663"/>
            <a:ext cx="5444084" cy="279180"/>
          </a:xfrm>
          <a:prstGeom prst="rect">
            <a:avLst/>
          </a:prstGeom>
          <a:noFill/>
          <a:ln w="9525">
            <a:solidFill>
              <a:schemeClr val="bg1">
                <a:lumMod val="65000"/>
              </a:schemeClr>
            </a:solidFill>
            <a:round/>
            <a:headEnd/>
            <a:tailEnd/>
          </a:ln>
        </p:spPr>
        <p:txBody>
          <a:bodyPr wrap="squar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200" b="1" dirty="0">
                <a:solidFill>
                  <a:srgbClr val="000000"/>
                </a:solidFill>
                <a:latin typeface="Calibri" pitchFamily="34" charset="0"/>
              </a:rPr>
              <a:t>7. The corresponding media-specific key is installed in the MAC layer</a:t>
            </a:r>
          </a:p>
        </p:txBody>
      </p:sp>
      <p:sp>
        <p:nvSpPr>
          <p:cNvPr id="28707" name="Line 55"/>
          <p:cNvSpPr>
            <a:spLocks noChangeShapeType="1"/>
          </p:cNvSpPr>
          <p:nvPr/>
        </p:nvSpPr>
        <p:spPr bwMode="auto">
          <a:xfrm>
            <a:off x="1214438" y="4776788"/>
            <a:ext cx="642937" cy="0"/>
          </a:xfrm>
          <a:prstGeom prst="line">
            <a:avLst/>
          </a:prstGeom>
          <a:noFill/>
          <a:ln w="9525">
            <a:solidFill>
              <a:schemeClr val="tx1"/>
            </a:solidFill>
            <a:round/>
            <a:headEnd type="triangle" w="med" len="med"/>
            <a:tailEnd/>
          </a:ln>
        </p:spPr>
        <p:txBody>
          <a:bodyPr/>
          <a:lstStyle/>
          <a:p>
            <a:endParaRPr lang="es-ES"/>
          </a:p>
        </p:txBody>
      </p:sp>
      <p:sp>
        <p:nvSpPr>
          <p:cNvPr id="28708" name="Rectangle 15"/>
          <p:cNvSpPr>
            <a:spLocks noChangeArrowheads="1"/>
          </p:cNvSpPr>
          <p:nvPr/>
        </p:nvSpPr>
        <p:spPr bwMode="auto">
          <a:xfrm>
            <a:off x="571500" y="4457700"/>
            <a:ext cx="2104977" cy="309958"/>
          </a:xfrm>
          <a:prstGeom prst="rect">
            <a:avLst/>
          </a:prstGeom>
          <a:noFill/>
          <a:ln w="9525">
            <a:noFill/>
            <a:round/>
            <a:headEnd/>
            <a:tailEnd/>
          </a:ln>
        </p:spPr>
        <p:txBody>
          <a:bodyPr wrap="none"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1400" b="1" dirty="0">
                <a:solidFill>
                  <a:srgbClr val="000000"/>
                </a:solidFill>
                <a:latin typeface="Calibri" pitchFamily="34" charset="0"/>
              </a:rPr>
              <a:t>7. </a:t>
            </a:r>
            <a:r>
              <a:rPr lang="en-GB" sz="1400" b="1" dirty="0" err="1">
                <a:solidFill>
                  <a:srgbClr val="000000"/>
                </a:solidFill>
                <a:latin typeface="Calibri" pitchFamily="34" charset="0"/>
              </a:rPr>
              <a:t>MIH_Push_Key</a:t>
            </a:r>
            <a:r>
              <a:rPr lang="en-GB" sz="1400" b="1" dirty="0">
                <a:solidFill>
                  <a:srgbClr val="000000"/>
                </a:solidFill>
                <a:latin typeface="Calibri" pitchFamily="34" charset="0"/>
              </a:rPr>
              <a:t> </a:t>
            </a:r>
            <a:r>
              <a:rPr lang="en-GB" sz="1400" b="1" dirty="0" smtClean="0">
                <a:solidFill>
                  <a:srgbClr val="000000"/>
                </a:solidFill>
                <a:latin typeface="Calibri" pitchFamily="34" charset="0"/>
              </a:rPr>
              <a:t>confirm</a:t>
            </a:r>
            <a:endParaRPr lang="en-GB" sz="1400" b="1" dirty="0">
              <a:solidFill>
                <a:srgbClr val="000000"/>
              </a:solidFill>
              <a:latin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6866" name="直線コネクタ 7"/>
          <p:cNvCxnSpPr>
            <a:cxnSpLocks noChangeShapeType="1"/>
          </p:cNvCxnSpPr>
          <p:nvPr/>
        </p:nvCxnSpPr>
        <p:spPr bwMode="auto">
          <a:xfrm>
            <a:off x="1212850" y="1709738"/>
            <a:ext cx="0" cy="5103812"/>
          </a:xfrm>
          <a:prstGeom prst="line">
            <a:avLst/>
          </a:prstGeom>
          <a:noFill/>
          <a:ln w="9525">
            <a:solidFill>
              <a:schemeClr val="tx1"/>
            </a:solidFill>
            <a:round/>
            <a:headEnd/>
            <a:tailEnd/>
          </a:ln>
        </p:spPr>
      </p:cxnSp>
      <p:cxnSp>
        <p:nvCxnSpPr>
          <p:cNvPr id="36867" name="直線コネクタ 7"/>
          <p:cNvCxnSpPr>
            <a:cxnSpLocks noChangeShapeType="1"/>
          </p:cNvCxnSpPr>
          <p:nvPr/>
        </p:nvCxnSpPr>
        <p:spPr bwMode="auto">
          <a:xfrm>
            <a:off x="1860550" y="1709738"/>
            <a:ext cx="1588" cy="5103812"/>
          </a:xfrm>
          <a:prstGeom prst="line">
            <a:avLst/>
          </a:prstGeom>
          <a:noFill/>
          <a:ln w="9525">
            <a:solidFill>
              <a:schemeClr val="tx1"/>
            </a:solidFill>
            <a:round/>
            <a:headEnd/>
            <a:tailEnd/>
          </a:ln>
        </p:spPr>
      </p:cxnSp>
      <p:cxnSp>
        <p:nvCxnSpPr>
          <p:cNvPr id="36868" name="直線コネクタ 7"/>
          <p:cNvCxnSpPr>
            <a:cxnSpLocks noChangeShapeType="1"/>
          </p:cNvCxnSpPr>
          <p:nvPr/>
        </p:nvCxnSpPr>
        <p:spPr bwMode="auto">
          <a:xfrm>
            <a:off x="2579688" y="1709738"/>
            <a:ext cx="1587" cy="5103812"/>
          </a:xfrm>
          <a:prstGeom prst="line">
            <a:avLst/>
          </a:prstGeom>
          <a:noFill/>
          <a:ln w="9525">
            <a:solidFill>
              <a:schemeClr val="tx1"/>
            </a:solidFill>
            <a:round/>
            <a:headEnd/>
            <a:tailEnd/>
          </a:ln>
        </p:spPr>
      </p:cxnSp>
      <p:cxnSp>
        <p:nvCxnSpPr>
          <p:cNvPr id="36869" name="直線コネクタ 7"/>
          <p:cNvCxnSpPr>
            <a:cxnSpLocks noChangeShapeType="1"/>
          </p:cNvCxnSpPr>
          <p:nvPr/>
        </p:nvCxnSpPr>
        <p:spPr bwMode="auto">
          <a:xfrm>
            <a:off x="3803650" y="1782763"/>
            <a:ext cx="1588" cy="5030787"/>
          </a:xfrm>
          <a:prstGeom prst="line">
            <a:avLst/>
          </a:prstGeom>
          <a:noFill/>
          <a:ln w="9525">
            <a:solidFill>
              <a:schemeClr val="tx1"/>
            </a:solidFill>
            <a:round/>
            <a:headEnd/>
            <a:tailEnd/>
          </a:ln>
        </p:spPr>
      </p:cxnSp>
      <p:cxnSp>
        <p:nvCxnSpPr>
          <p:cNvPr id="36870" name="直線コネクタ 7"/>
          <p:cNvCxnSpPr>
            <a:cxnSpLocks noChangeShapeType="1"/>
          </p:cNvCxnSpPr>
          <p:nvPr/>
        </p:nvCxnSpPr>
        <p:spPr bwMode="auto">
          <a:xfrm>
            <a:off x="4956175" y="1782763"/>
            <a:ext cx="1588" cy="5030787"/>
          </a:xfrm>
          <a:prstGeom prst="line">
            <a:avLst/>
          </a:prstGeom>
          <a:noFill/>
          <a:ln w="9525">
            <a:solidFill>
              <a:schemeClr val="tx1"/>
            </a:solidFill>
            <a:round/>
            <a:headEnd/>
            <a:tailEnd/>
          </a:ln>
        </p:spPr>
      </p:cxnSp>
      <p:cxnSp>
        <p:nvCxnSpPr>
          <p:cNvPr id="36871" name="直線コネクタ 7"/>
          <p:cNvCxnSpPr>
            <a:cxnSpLocks noChangeShapeType="1"/>
          </p:cNvCxnSpPr>
          <p:nvPr/>
        </p:nvCxnSpPr>
        <p:spPr bwMode="auto">
          <a:xfrm>
            <a:off x="6037263" y="1782763"/>
            <a:ext cx="0" cy="5030787"/>
          </a:xfrm>
          <a:prstGeom prst="line">
            <a:avLst/>
          </a:prstGeom>
          <a:noFill/>
          <a:ln w="9525">
            <a:solidFill>
              <a:schemeClr val="tx1"/>
            </a:solidFill>
            <a:round/>
            <a:headEnd/>
            <a:tailEnd/>
          </a:ln>
        </p:spPr>
      </p:cxnSp>
      <p:cxnSp>
        <p:nvCxnSpPr>
          <p:cNvPr id="36872" name="直線コネクタ 7"/>
          <p:cNvCxnSpPr>
            <a:cxnSpLocks noChangeShapeType="1"/>
          </p:cNvCxnSpPr>
          <p:nvPr/>
        </p:nvCxnSpPr>
        <p:spPr bwMode="auto">
          <a:xfrm>
            <a:off x="6972300" y="1854200"/>
            <a:ext cx="1588" cy="5030788"/>
          </a:xfrm>
          <a:prstGeom prst="line">
            <a:avLst/>
          </a:prstGeom>
          <a:noFill/>
          <a:ln w="9525">
            <a:solidFill>
              <a:schemeClr val="tx1"/>
            </a:solidFill>
            <a:round/>
            <a:headEnd/>
            <a:tailEnd/>
          </a:ln>
        </p:spPr>
      </p:cxnSp>
      <p:cxnSp>
        <p:nvCxnSpPr>
          <p:cNvPr id="9" name="直線コネクタ 11"/>
          <p:cNvCxnSpPr/>
          <p:nvPr/>
        </p:nvCxnSpPr>
        <p:spPr>
          <a:xfrm rot="5400000">
            <a:off x="5235575" y="4356100"/>
            <a:ext cx="5040313" cy="174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874" name="Rectangle 12"/>
          <p:cNvSpPr>
            <a:spLocks/>
          </p:cNvSpPr>
          <p:nvPr/>
        </p:nvSpPr>
        <p:spPr bwMode="auto">
          <a:xfrm>
            <a:off x="842963" y="198438"/>
            <a:ext cx="8229600" cy="1143000"/>
          </a:xfrm>
          <a:prstGeom prst="rect">
            <a:avLst/>
          </a:prstGeom>
          <a:noFill/>
          <a:ln w="9525">
            <a:noFill/>
            <a:miter lim="800000"/>
            <a:headEnd/>
            <a:tailEnd/>
          </a:ln>
        </p:spPr>
        <p:txBody>
          <a:bodyPr anchor="ctr"/>
          <a:lstStyle/>
          <a:p>
            <a:pPr eaLnBrk="0" hangingPunct="0"/>
            <a:r>
              <a:rPr lang="es-ES" sz="4400">
                <a:latin typeface="Calibri" pitchFamily="34" charset="0"/>
              </a:rPr>
              <a:t>Reactive PULL Key Distribution</a:t>
            </a:r>
          </a:p>
        </p:txBody>
      </p:sp>
      <p:sp>
        <p:nvSpPr>
          <p:cNvPr id="11" name="正方形/長方形 2"/>
          <p:cNvSpPr/>
          <p:nvPr/>
        </p:nvSpPr>
        <p:spPr>
          <a:xfrm>
            <a:off x="3228975" y="1422400"/>
            <a:ext cx="1143000" cy="642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Serving</a:t>
            </a:r>
          </a:p>
          <a:p>
            <a:pPr algn="ctr" fontAlgn="auto">
              <a:spcBef>
                <a:spcPts val="0"/>
              </a:spcBef>
              <a:spcAft>
                <a:spcPts val="0"/>
              </a:spcAft>
              <a:defRPr/>
            </a:pPr>
            <a:r>
              <a:rPr lang="en-US" altLang="ja-JP" sz="1400" dirty="0" err="1">
                <a:solidFill>
                  <a:schemeClr val="tx1"/>
                </a:solidFill>
              </a:rPr>
              <a:t>PoA</a:t>
            </a:r>
            <a:endParaRPr lang="ja-JP" altLang="en-US" sz="1400">
              <a:solidFill>
                <a:schemeClr val="tx1"/>
              </a:solidFill>
            </a:endParaRPr>
          </a:p>
        </p:txBody>
      </p:sp>
      <p:sp>
        <p:nvSpPr>
          <p:cNvPr id="12" name="正方形/長方形 3"/>
          <p:cNvSpPr/>
          <p:nvPr/>
        </p:nvSpPr>
        <p:spPr>
          <a:xfrm>
            <a:off x="4452938" y="1422400"/>
            <a:ext cx="1071562" cy="642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altLang="ja-JP" sz="1400" dirty="0">
                <a:solidFill>
                  <a:schemeClr val="tx1"/>
                </a:solidFill>
              </a:rPr>
              <a:t>Target</a:t>
            </a:r>
          </a:p>
          <a:p>
            <a:pPr algn="ctr" fontAlgn="auto">
              <a:spcBef>
                <a:spcPts val="0"/>
              </a:spcBef>
              <a:spcAft>
                <a:spcPts val="0"/>
              </a:spcAft>
              <a:defRPr/>
            </a:pPr>
            <a:r>
              <a:rPr lang="en-US" altLang="ja-JP" sz="1400" dirty="0" err="1">
                <a:solidFill>
                  <a:schemeClr val="tx1"/>
                </a:solidFill>
              </a:rPr>
              <a:t>PoA</a:t>
            </a:r>
            <a:endParaRPr lang="ja-JP" altLang="en-US" sz="1400">
              <a:solidFill>
                <a:schemeClr val="tx1"/>
              </a:solidFill>
            </a:endParaRPr>
          </a:p>
        </p:txBody>
      </p:sp>
      <p:sp>
        <p:nvSpPr>
          <p:cNvPr id="36877" name="Rectangle 19"/>
          <p:cNvSpPr>
            <a:spLocks noChangeArrowheads="1"/>
          </p:cNvSpPr>
          <p:nvPr/>
        </p:nvSpPr>
        <p:spPr bwMode="auto">
          <a:xfrm>
            <a:off x="852488" y="1071563"/>
            <a:ext cx="2214562" cy="1000125"/>
          </a:xfrm>
          <a:prstGeom prst="rect">
            <a:avLst/>
          </a:prstGeom>
          <a:solidFill>
            <a:srgbClr val="FFFFFF"/>
          </a:solidFill>
          <a:ln w="25560">
            <a:solidFill>
              <a:srgbClr val="000000"/>
            </a:solidFill>
            <a:round/>
            <a:headEnd/>
            <a:tailEnd/>
          </a:ln>
        </p:spPr>
        <p:txBody>
          <a:bodyPr wrap="none" anchor="ctr"/>
          <a:lstStyle/>
          <a:p>
            <a:endParaRPr lang="en-US">
              <a:latin typeface="Calibri" pitchFamily="34" charset="0"/>
            </a:endParaRPr>
          </a:p>
        </p:txBody>
      </p:sp>
      <p:sp>
        <p:nvSpPr>
          <p:cNvPr id="36878" name="Rectangle 20"/>
          <p:cNvSpPr>
            <a:spLocks noChangeArrowheads="1"/>
          </p:cNvSpPr>
          <p:nvPr/>
        </p:nvSpPr>
        <p:spPr bwMode="auto">
          <a:xfrm>
            <a:off x="923925" y="1565275"/>
            <a:ext cx="577850" cy="433388"/>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200">
                <a:solidFill>
                  <a:srgbClr val="000000"/>
                </a:solidFill>
                <a:latin typeface="Calibri" pitchFamily="34" charset="0"/>
              </a:rPr>
              <a:t>MIH User</a:t>
            </a:r>
          </a:p>
        </p:txBody>
      </p:sp>
      <p:sp>
        <p:nvSpPr>
          <p:cNvPr id="36879" name="Rectangle 21"/>
          <p:cNvSpPr>
            <a:spLocks noChangeArrowheads="1"/>
          </p:cNvSpPr>
          <p:nvPr/>
        </p:nvSpPr>
        <p:spPr bwMode="auto">
          <a:xfrm>
            <a:off x="1566863" y="1570038"/>
            <a:ext cx="65405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MIHF</a:t>
            </a:r>
          </a:p>
        </p:txBody>
      </p:sp>
      <p:sp>
        <p:nvSpPr>
          <p:cNvPr id="36880" name="Rectangle 22"/>
          <p:cNvSpPr>
            <a:spLocks noChangeArrowheads="1"/>
          </p:cNvSpPr>
          <p:nvPr/>
        </p:nvSpPr>
        <p:spPr bwMode="auto">
          <a:xfrm>
            <a:off x="1641475" y="1196975"/>
            <a:ext cx="723900" cy="368300"/>
          </a:xfrm>
          <a:prstGeom prst="rect">
            <a:avLst/>
          </a:prstGeom>
          <a:noFill/>
          <a:ln w="9525">
            <a:noFill/>
            <a:round/>
            <a:headEnd/>
            <a:tailEnd/>
          </a:ln>
        </p:spPr>
        <p:txBody>
          <a:bodyPr lIns="90000" tIns="51803" rIns="90000" bIns="45000"/>
          <a:lstStyle/>
          <a:p>
            <a:pPr>
              <a:lnSpc>
                <a:spcPct val="98000"/>
              </a:lnSpc>
              <a:buClr>
                <a:srgbClr val="000000"/>
              </a:buClr>
              <a:buSzPct val="100000"/>
              <a:buFont typeface="Times New Roman" pitchFamily="18" charset="0"/>
              <a:buNone/>
            </a:pPr>
            <a:r>
              <a:rPr lang="es-ES">
                <a:solidFill>
                  <a:srgbClr val="000000"/>
                </a:solidFill>
                <a:latin typeface="Calibri" pitchFamily="34" charset="0"/>
              </a:rPr>
              <a:t>MN</a:t>
            </a:r>
          </a:p>
        </p:txBody>
      </p:sp>
      <p:sp>
        <p:nvSpPr>
          <p:cNvPr id="36881" name="Rectangle 23"/>
          <p:cNvSpPr>
            <a:spLocks noChangeArrowheads="1"/>
          </p:cNvSpPr>
          <p:nvPr/>
        </p:nvSpPr>
        <p:spPr bwMode="auto">
          <a:xfrm>
            <a:off x="2238375" y="1565275"/>
            <a:ext cx="774700" cy="428625"/>
          </a:xfrm>
          <a:prstGeom prst="rect">
            <a:avLst/>
          </a:prstGeom>
          <a:solidFill>
            <a:srgbClr val="FFFFFF"/>
          </a:solidFill>
          <a:ln w="25560">
            <a:solidFill>
              <a:srgbClr val="000000"/>
            </a:solidFill>
            <a:round/>
            <a:headEnd/>
            <a:tailEnd/>
          </a:ln>
        </p:spPr>
        <p:txBody>
          <a:bodyPr lIns="90000" tIns="51048" rIns="90000" bIns="45000"/>
          <a:lstStyle/>
          <a:p>
            <a:pPr algn="ctr">
              <a:lnSpc>
                <a:spcPct val="98000"/>
              </a:lnSpc>
              <a:buClr>
                <a:srgbClr val="000000"/>
              </a:buClr>
              <a:buSzPct val="100000"/>
              <a:buFont typeface="Times New Roman" pitchFamily="18" charset="0"/>
              <a:buNone/>
            </a:pPr>
            <a:r>
              <a:rPr lang="es-ES" sz="1400">
                <a:solidFill>
                  <a:srgbClr val="000000"/>
                </a:solidFill>
                <a:latin typeface="Calibri" pitchFamily="34" charset="0"/>
              </a:rPr>
              <a:t>MAC</a:t>
            </a:r>
          </a:p>
        </p:txBody>
      </p:sp>
      <p:sp>
        <p:nvSpPr>
          <p:cNvPr id="36882" name="Rectangle 24"/>
          <p:cNvSpPr>
            <a:spLocks noChangeArrowheads="1"/>
          </p:cNvSpPr>
          <p:nvPr/>
        </p:nvSpPr>
        <p:spPr bwMode="auto">
          <a:xfrm>
            <a:off x="5605463" y="1143000"/>
            <a:ext cx="2519362" cy="1017588"/>
          </a:xfrm>
          <a:prstGeom prst="rect">
            <a:avLst/>
          </a:prstGeom>
          <a:solidFill>
            <a:srgbClr val="FFFFFF"/>
          </a:solidFill>
          <a:ln w="25560">
            <a:solidFill>
              <a:srgbClr val="000000"/>
            </a:solidFill>
            <a:round/>
            <a:headEnd/>
            <a:tailEnd/>
          </a:ln>
        </p:spPr>
        <p:txBody>
          <a:bodyPr wrap="none" anchor="ctr"/>
          <a:lstStyle/>
          <a:p>
            <a:endParaRPr lang="en-US">
              <a:latin typeface="Calibri" pitchFamily="34" charset="0"/>
            </a:endParaRPr>
          </a:p>
        </p:txBody>
      </p:sp>
      <p:sp>
        <p:nvSpPr>
          <p:cNvPr id="36883" name="Rectangle 25"/>
          <p:cNvSpPr>
            <a:spLocks noChangeArrowheads="1"/>
          </p:cNvSpPr>
          <p:nvPr/>
        </p:nvSpPr>
        <p:spPr bwMode="auto">
          <a:xfrm>
            <a:off x="5724525" y="1714500"/>
            <a:ext cx="719138" cy="365125"/>
          </a:xfrm>
          <a:prstGeom prst="rect">
            <a:avLst/>
          </a:prstGeom>
          <a:solidFill>
            <a:srgbClr val="FFFFFF"/>
          </a:solidFill>
          <a:ln w="25560">
            <a:solidFill>
              <a:srgbClr val="000000"/>
            </a:solidFill>
            <a:round/>
            <a:headEnd/>
            <a:tailEnd/>
          </a:ln>
        </p:spPr>
        <p:txBody>
          <a:bodyPr lIns="90000" tIns="51048" rIns="90000" bIns="45000"/>
          <a:lstStyle/>
          <a:p>
            <a:pPr>
              <a:lnSpc>
                <a:spcPct val="98000"/>
              </a:lnSpc>
              <a:buClr>
                <a:srgbClr val="000000"/>
              </a:buClr>
              <a:buSzPct val="100000"/>
              <a:buFont typeface="Times New Roman" pitchFamily="18" charset="0"/>
              <a:buNone/>
            </a:pPr>
            <a:r>
              <a:rPr lang="es-ES" sz="1600">
                <a:solidFill>
                  <a:srgbClr val="000000"/>
                </a:solidFill>
                <a:latin typeface="Calibri" pitchFamily="34" charset="0"/>
              </a:rPr>
              <a:t>MIHF</a:t>
            </a:r>
          </a:p>
        </p:txBody>
      </p:sp>
      <p:sp>
        <p:nvSpPr>
          <p:cNvPr id="36884" name="Rectangle 34"/>
          <p:cNvSpPr>
            <a:spLocks noChangeArrowheads="1"/>
          </p:cNvSpPr>
          <p:nvPr/>
        </p:nvSpPr>
        <p:spPr bwMode="auto">
          <a:xfrm>
            <a:off x="6661150" y="1643063"/>
            <a:ext cx="647700" cy="428625"/>
          </a:xfrm>
          <a:prstGeom prst="rect">
            <a:avLst/>
          </a:prstGeom>
          <a:solidFill>
            <a:srgbClr val="FFFFFF"/>
          </a:solidFill>
          <a:ln w="25560">
            <a:solidFill>
              <a:srgbClr val="000000"/>
            </a:solidFill>
            <a:round/>
            <a:headEnd/>
            <a:tailEnd/>
          </a:ln>
        </p:spPr>
        <p:txBody>
          <a:bodyPr lIns="90000" tIns="51048" rIns="90000" bIns="45000"/>
          <a:lstStyle/>
          <a:p>
            <a:pPr>
              <a:lnSpc>
                <a:spcPct val="98000"/>
              </a:lnSpc>
              <a:buClr>
                <a:srgbClr val="000000"/>
              </a:buClr>
              <a:buSzPct val="100000"/>
              <a:buFont typeface="Times New Roman" pitchFamily="18" charset="0"/>
              <a:buNone/>
            </a:pPr>
            <a:r>
              <a:rPr lang="es-ES" sz="1200">
                <a:solidFill>
                  <a:srgbClr val="000000"/>
                </a:solidFill>
                <a:latin typeface="Calibri" pitchFamily="34" charset="0"/>
              </a:rPr>
              <a:t>MIH User</a:t>
            </a:r>
          </a:p>
        </p:txBody>
      </p:sp>
      <p:sp>
        <p:nvSpPr>
          <p:cNvPr id="21" name="正方形/長方形 5"/>
          <p:cNvSpPr/>
          <p:nvPr/>
        </p:nvSpPr>
        <p:spPr>
          <a:xfrm>
            <a:off x="7475538" y="1714500"/>
            <a:ext cx="576262" cy="3889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r>
              <a:rPr lang="en-US" altLang="ja-JP" sz="1400">
                <a:solidFill>
                  <a:schemeClr val="tx1"/>
                </a:solidFill>
              </a:rPr>
              <a:t>AAA</a:t>
            </a:r>
            <a:endParaRPr lang="ja-JP" altLang="en-US" sz="1400">
              <a:solidFill>
                <a:schemeClr val="tx1"/>
              </a:solidFill>
            </a:endParaRPr>
          </a:p>
        </p:txBody>
      </p:sp>
      <p:sp>
        <p:nvSpPr>
          <p:cNvPr id="36886" name="Rectangle 26"/>
          <p:cNvSpPr>
            <a:spLocks noChangeArrowheads="1"/>
          </p:cNvSpPr>
          <p:nvPr/>
        </p:nvSpPr>
        <p:spPr bwMode="auto">
          <a:xfrm>
            <a:off x="6083300" y="1268413"/>
            <a:ext cx="1657350" cy="368300"/>
          </a:xfrm>
          <a:prstGeom prst="rect">
            <a:avLst/>
          </a:prstGeom>
          <a:noFill/>
          <a:ln w="9525">
            <a:noFill/>
            <a:round/>
            <a:headEnd/>
            <a:tailEnd/>
          </a:ln>
        </p:spPr>
        <p:txBody>
          <a:bodyPr lIns="90000" tIns="51803" rIns="90000" bIns="45000"/>
          <a:lstStyle/>
          <a:p>
            <a:pPr algn="ctr" defTabSz="449263">
              <a:lnSpc>
                <a:spcPct val="98000"/>
              </a:lnSpc>
              <a:buClr>
                <a:srgbClr val="000000"/>
              </a:buClr>
              <a:buSzPct val="100000"/>
              <a:buFont typeface="Times New Roman" pitchFamily="18" charset="0"/>
              <a:buNone/>
              <a:tabLst>
                <a:tab pos="723900" algn="l"/>
              </a:tabLst>
            </a:pPr>
            <a:r>
              <a:rPr lang="es-ES">
                <a:solidFill>
                  <a:srgbClr val="000000"/>
                </a:solidFill>
                <a:latin typeface="Calibri" pitchFamily="34" charset="0"/>
              </a:rPr>
              <a:t>PoS</a:t>
            </a:r>
          </a:p>
        </p:txBody>
      </p:sp>
      <p:sp>
        <p:nvSpPr>
          <p:cNvPr id="87" name="Rectangle 15"/>
          <p:cNvSpPr>
            <a:spLocks noChangeArrowheads="1"/>
          </p:cNvSpPr>
          <p:nvPr/>
        </p:nvSpPr>
        <p:spPr bwMode="auto">
          <a:xfrm>
            <a:off x="2051050" y="3429000"/>
            <a:ext cx="4500563" cy="649288"/>
          </a:xfrm>
          <a:prstGeom prst="rect">
            <a:avLst/>
          </a:prstGeom>
          <a:noFill/>
          <a:ln w="9525">
            <a:solidFill>
              <a:schemeClr val="bg1">
                <a:lumMod val="65000"/>
              </a:schemeClr>
            </a:solidFill>
            <a:round/>
            <a:headEnd/>
            <a:tailEnd/>
          </a:ln>
        </p:spPr>
        <p:txBody>
          <a:bodyPr lIns="90000" tIns="46800" rIns="90000" bIns="46800">
            <a:spAutoFit/>
          </a:bodyPr>
          <a:lstStyle/>
          <a:p>
            <a: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200" b="1">
                <a:solidFill>
                  <a:srgbClr val="000000"/>
                </a:solidFill>
                <a:latin typeface="Calibri" charset="0"/>
              </a:rPr>
              <a:t>The corresponding media-specific key is installed both in the MAC layer and in the collocated AAA server in the PoS. After this a media-specific authentication is performed.</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958</Words>
  <Application>Microsoft Office PowerPoint</Application>
  <PresentationFormat>On-screen Show (4:3)</PresentationFormat>
  <Paragraphs>243</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Flows</dc:title>
  <dc:creator>Fernando</dc:creator>
  <cp:lastModifiedBy>Fernando</cp:lastModifiedBy>
  <cp:revision>14</cp:revision>
  <dcterms:created xsi:type="dcterms:W3CDTF">2011-02-27T14:24:28Z</dcterms:created>
  <dcterms:modified xsi:type="dcterms:W3CDTF">2011-03-01T12:19:00Z</dcterms:modified>
</cp:coreProperties>
</file>