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7" r:id="rId2"/>
    <p:sldId id="258" r:id="rId3"/>
    <p:sldId id="272" r:id="rId4"/>
    <p:sldId id="259" r:id="rId5"/>
    <p:sldId id="260" r:id="rId6"/>
    <p:sldId id="261" r:id="rId7"/>
    <p:sldId id="262" r:id="rId8"/>
    <p:sldId id="263" r:id="rId9"/>
    <p:sldId id="264" r:id="rId10"/>
    <p:sldId id="266" r:id="rId11"/>
    <p:sldId id="267" r:id="rId12"/>
    <p:sldId id="268" r:id="rId13"/>
    <p:sldId id="269" r:id="rId14"/>
    <p:sldId id="270" r:id="rId15"/>
    <p:sldId id="271" r:id="rId16"/>
    <p:sldId id="273" r:id="rId17"/>
    <p:sldId id="265"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04" y="-5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8558F1-0F52-A145-B2D7-2BF437448EAD}" type="datetimeFigureOut">
              <a:rPr lang="en-US" smtClean="0"/>
              <a:t>3/16/11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BC97B1-7E6C-5544-8E2A-C474F542DB4C}" type="slidenum">
              <a:rPr lang="en-US" smtClean="0"/>
              <a:t>‹#›</a:t>
            </a:fld>
            <a:endParaRPr lang="en-US"/>
          </a:p>
        </p:txBody>
      </p:sp>
    </p:spTree>
    <p:extLst>
      <p:ext uri="{BB962C8B-B14F-4D97-AF65-F5344CB8AC3E}">
        <p14:creationId xmlns:p14="http://schemas.microsoft.com/office/powerpoint/2010/main" val="140903233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Times New Roman" charset="0"/>
              <a:cs typeface="ＭＳ Ｐゴシック" charset="0"/>
            </a:endParaRPr>
          </a:p>
        </p:txBody>
      </p:sp>
      <p:sp>
        <p:nvSpPr>
          <p:cNvPr id="7172" name="Slide Number Placeholder 3"/>
          <p:cNvSpPr>
            <a:spLocks noGrp="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fld id="{B401E657-3D6B-4F4D-871F-2423E9B12A4B}" type="slidenum">
              <a:rPr kumimoji="0" lang="ja-JP" altLang="en-US" sz="1200"/>
              <a:pPr/>
              <a:t>1</a:t>
            </a:fld>
            <a:endParaRPr kumimoji="0"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Times New Roman" charset="0"/>
              <a:cs typeface="ＭＳ Ｐゴシック" charset="0"/>
            </a:endParaRPr>
          </a:p>
        </p:txBody>
      </p:sp>
      <p:sp>
        <p:nvSpPr>
          <p:cNvPr id="8196" name="Slide Number Placeholder 3"/>
          <p:cNvSpPr>
            <a:spLocks noGrp="1"/>
          </p:cNvSpPr>
          <p:nvPr>
            <p:ph type="sldNum" sz="quarter" idx="5"/>
          </p:nvPr>
        </p:nvSpPr>
        <p:spPr/>
        <p:txBody>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fld id="{0BA68965-E7C4-F049-A30E-6331A6B684D6}" type="slidenum">
              <a:rPr kumimoji="0" lang="ja-JP" altLang="en-US" sz="1200"/>
              <a:pPr/>
              <a:t>2</a:t>
            </a:fld>
            <a:endParaRPr kumimoji="0" lang="en-US" altLang="ja-JP"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03E70765-C9B0-B641-8FF6-F0079B0063B5}" type="datetimeFigureOut">
              <a:rPr lang="en-US" smtClean="0"/>
              <a:t>3/16/11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DFE91-1CCC-9E40-9F42-27F7532054A8}" type="slidenum">
              <a:rPr lang="en-US" smtClean="0"/>
              <a:t>‹#›</a:t>
            </a:fld>
            <a:endParaRPr lang="en-US"/>
          </a:p>
        </p:txBody>
      </p:sp>
    </p:spTree>
    <p:extLst>
      <p:ext uri="{BB962C8B-B14F-4D97-AF65-F5344CB8AC3E}">
        <p14:creationId xmlns:p14="http://schemas.microsoft.com/office/powerpoint/2010/main" val="358777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03E70765-C9B0-B641-8FF6-F0079B0063B5}" type="datetimeFigureOut">
              <a:rPr lang="en-US" smtClean="0"/>
              <a:t>3/16/11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DFE91-1CCC-9E40-9F42-27F7532054A8}" type="slidenum">
              <a:rPr lang="en-US" smtClean="0"/>
              <a:t>‹#›</a:t>
            </a:fld>
            <a:endParaRPr lang="en-US"/>
          </a:p>
        </p:txBody>
      </p:sp>
    </p:spTree>
    <p:extLst>
      <p:ext uri="{BB962C8B-B14F-4D97-AF65-F5344CB8AC3E}">
        <p14:creationId xmlns:p14="http://schemas.microsoft.com/office/powerpoint/2010/main" val="2824712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03E70765-C9B0-B641-8FF6-F0079B0063B5}" type="datetimeFigureOut">
              <a:rPr lang="en-US" smtClean="0"/>
              <a:t>3/16/11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DFE91-1CCC-9E40-9F42-27F7532054A8}" type="slidenum">
              <a:rPr lang="en-US" smtClean="0"/>
              <a:t>‹#›</a:t>
            </a:fld>
            <a:endParaRPr lang="en-US"/>
          </a:p>
        </p:txBody>
      </p:sp>
    </p:spTree>
    <p:extLst>
      <p:ext uri="{BB962C8B-B14F-4D97-AF65-F5344CB8AC3E}">
        <p14:creationId xmlns:p14="http://schemas.microsoft.com/office/powerpoint/2010/main" val="1364868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03E70765-C9B0-B641-8FF6-F0079B0063B5}" type="datetimeFigureOut">
              <a:rPr lang="en-US" smtClean="0"/>
              <a:t>3/16/11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DFE91-1CCC-9E40-9F42-27F7532054A8}" type="slidenum">
              <a:rPr lang="en-US" smtClean="0"/>
              <a:t>‹#›</a:t>
            </a:fld>
            <a:endParaRPr lang="en-US"/>
          </a:p>
        </p:txBody>
      </p:sp>
    </p:spTree>
    <p:extLst>
      <p:ext uri="{BB962C8B-B14F-4D97-AF65-F5344CB8AC3E}">
        <p14:creationId xmlns:p14="http://schemas.microsoft.com/office/powerpoint/2010/main" val="3855276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03E70765-C9B0-B641-8FF6-F0079B0063B5}" type="datetimeFigureOut">
              <a:rPr lang="en-US" smtClean="0"/>
              <a:t>3/16/11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DDFE91-1CCC-9E40-9F42-27F7532054A8}" type="slidenum">
              <a:rPr lang="en-US" smtClean="0"/>
              <a:t>‹#›</a:t>
            </a:fld>
            <a:endParaRPr lang="en-US"/>
          </a:p>
        </p:txBody>
      </p:sp>
    </p:spTree>
    <p:extLst>
      <p:ext uri="{BB962C8B-B14F-4D97-AF65-F5344CB8AC3E}">
        <p14:creationId xmlns:p14="http://schemas.microsoft.com/office/powerpoint/2010/main" val="2829369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03E70765-C9B0-B641-8FF6-F0079B0063B5}" type="datetimeFigureOut">
              <a:rPr lang="en-US" smtClean="0"/>
              <a:t>3/16/11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DDFE91-1CCC-9E40-9F42-27F7532054A8}" type="slidenum">
              <a:rPr lang="en-US" smtClean="0"/>
              <a:t>‹#›</a:t>
            </a:fld>
            <a:endParaRPr lang="en-US"/>
          </a:p>
        </p:txBody>
      </p:sp>
    </p:spTree>
    <p:extLst>
      <p:ext uri="{BB962C8B-B14F-4D97-AF65-F5344CB8AC3E}">
        <p14:creationId xmlns:p14="http://schemas.microsoft.com/office/powerpoint/2010/main" val="4162982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03E70765-C9B0-B641-8FF6-F0079B0063B5}" type="datetimeFigureOut">
              <a:rPr lang="en-US" smtClean="0"/>
              <a:t>3/16/11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DDFE91-1CCC-9E40-9F42-27F7532054A8}" type="slidenum">
              <a:rPr lang="en-US" smtClean="0"/>
              <a:t>‹#›</a:t>
            </a:fld>
            <a:endParaRPr lang="en-US"/>
          </a:p>
        </p:txBody>
      </p:sp>
    </p:spTree>
    <p:extLst>
      <p:ext uri="{BB962C8B-B14F-4D97-AF65-F5344CB8AC3E}">
        <p14:creationId xmlns:p14="http://schemas.microsoft.com/office/powerpoint/2010/main" val="3772985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03E70765-C9B0-B641-8FF6-F0079B0063B5}" type="datetimeFigureOut">
              <a:rPr lang="en-US" smtClean="0"/>
              <a:t>3/16/11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DDFE91-1CCC-9E40-9F42-27F7532054A8}" type="slidenum">
              <a:rPr lang="en-US" smtClean="0"/>
              <a:t>‹#›</a:t>
            </a:fld>
            <a:endParaRPr lang="en-US"/>
          </a:p>
        </p:txBody>
      </p:sp>
    </p:spTree>
    <p:extLst>
      <p:ext uri="{BB962C8B-B14F-4D97-AF65-F5344CB8AC3E}">
        <p14:creationId xmlns:p14="http://schemas.microsoft.com/office/powerpoint/2010/main" val="2098549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70765-C9B0-B641-8FF6-F0079B0063B5}" type="datetimeFigureOut">
              <a:rPr lang="en-US" smtClean="0"/>
              <a:t>3/16/11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DDFE91-1CCC-9E40-9F42-27F7532054A8}" type="slidenum">
              <a:rPr lang="en-US" smtClean="0"/>
              <a:t>‹#›</a:t>
            </a:fld>
            <a:endParaRPr lang="en-US"/>
          </a:p>
        </p:txBody>
      </p:sp>
    </p:spTree>
    <p:extLst>
      <p:ext uri="{BB962C8B-B14F-4D97-AF65-F5344CB8AC3E}">
        <p14:creationId xmlns:p14="http://schemas.microsoft.com/office/powerpoint/2010/main" val="2875911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03E70765-C9B0-B641-8FF6-F0079B0063B5}" type="datetimeFigureOut">
              <a:rPr lang="en-US" smtClean="0"/>
              <a:t>3/16/11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DDFE91-1CCC-9E40-9F42-27F7532054A8}" type="slidenum">
              <a:rPr lang="en-US" smtClean="0"/>
              <a:t>‹#›</a:t>
            </a:fld>
            <a:endParaRPr lang="en-US"/>
          </a:p>
        </p:txBody>
      </p:sp>
    </p:spTree>
    <p:extLst>
      <p:ext uri="{BB962C8B-B14F-4D97-AF65-F5344CB8AC3E}">
        <p14:creationId xmlns:p14="http://schemas.microsoft.com/office/powerpoint/2010/main" val="201359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03E70765-C9B0-B641-8FF6-F0079B0063B5}" type="datetimeFigureOut">
              <a:rPr lang="en-US" smtClean="0"/>
              <a:t>3/16/11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DDFE91-1CCC-9E40-9F42-27F7532054A8}" type="slidenum">
              <a:rPr lang="en-US" smtClean="0"/>
              <a:t>‹#›</a:t>
            </a:fld>
            <a:endParaRPr lang="en-US"/>
          </a:p>
        </p:txBody>
      </p:sp>
    </p:spTree>
    <p:extLst>
      <p:ext uri="{BB962C8B-B14F-4D97-AF65-F5344CB8AC3E}">
        <p14:creationId xmlns:p14="http://schemas.microsoft.com/office/powerpoint/2010/main" val="19549060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E70765-C9B0-B641-8FF6-F0079B0063B5}" type="datetimeFigureOut">
              <a:rPr lang="en-US" smtClean="0"/>
              <a:t>3/16/11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DDFE91-1CCC-9E40-9F42-27F7532054A8}" type="slidenum">
              <a:rPr lang="en-US" smtClean="0"/>
              <a:t>‹#›</a:t>
            </a:fld>
            <a:endParaRPr lang="en-US"/>
          </a:p>
        </p:txBody>
      </p:sp>
    </p:spTree>
    <p:extLst>
      <p:ext uri="{BB962C8B-B14F-4D97-AF65-F5344CB8AC3E}">
        <p14:creationId xmlns:p14="http://schemas.microsoft.com/office/powerpoint/2010/main" val="2436888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127.0.0.1:4664/cache?event_id=757737&amp;schema_id=1&amp;s=5X0vID10lu_E6yrIkWkNd4Wz2H8&amp;q=hancock" TargetMode="External"/><Relationship Id="rId5"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280988" indent="-280988" defTabSz="762000" eaLnBrk="0" hangingPunct="0">
              <a:defRPr kumimoji="1" sz="2400">
                <a:solidFill>
                  <a:schemeClr val="tx1"/>
                </a:solidFill>
                <a:latin typeface="Times New Roman" charset="0"/>
                <a:ea typeface="ＭＳ Ｐゴシック" charset="0"/>
                <a:cs typeface="ＭＳ Ｐゴシック" charset="0"/>
              </a:defRPr>
            </a:lvl1pPr>
            <a:lvl2pPr marL="742950" indent="-285750" defTabSz="762000" eaLnBrk="0" hangingPunct="0">
              <a:defRPr kumimoji="1" sz="2400">
                <a:solidFill>
                  <a:schemeClr val="tx1"/>
                </a:solidFill>
                <a:latin typeface="Times New Roman" charset="0"/>
                <a:ea typeface="ＭＳ Ｐゴシック" charset="0"/>
              </a:defRPr>
            </a:lvl2pPr>
            <a:lvl3pPr marL="1143000" indent="-228600" defTabSz="762000" eaLnBrk="0" hangingPunct="0">
              <a:defRPr kumimoji="1" sz="2400">
                <a:solidFill>
                  <a:schemeClr val="tx1"/>
                </a:solidFill>
                <a:latin typeface="Times New Roman" charset="0"/>
                <a:ea typeface="ＭＳ Ｐゴシック" charset="0"/>
              </a:defRPr>
            </a:lvl3pPr>
            <a:lvl4pPr marL="1600200" indent="-228600" defTabSz="762000" eaLnBrk="0" hangingPunct="0">
              <a:defRPr kumimoji="1" sz="2400">
                <a:solidFill>
                  <a:schemeClr val="tx1"/>
                </a:solidFill>
                <a:latin typeface="Times New Roman" charset="0"/>
                <a:ea typeface="ＭＳ Ｐゴシック" charset="0"/>
              </a:defRPr>
            </a:lvl4pPr>
            <a:lvl5pPr marL="2057400" indent="-228600" defTabSz="762000" eaLnBrk="0" hangingPunct="0">
              <a:defRPr kumimoji="1" sz="2400">
                <a:solidFill>
                  <a:schemeClr val="tx1"/>
                </a:solidFill>
                <a:latin typeface="Times New Roman" charset="0"/>
                <a:ea typeface="ＭＳ Ｐゴシック" charset="0"/>
              </a:defRPr>
            </a:lvl5pPr>
            <a:lvl6pPr marL="2514600" indent="-228600" defTabSz="7620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defTabSz="7620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defTabSz="7620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defTabSz="7620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lnSpc>
                <a:spcPct val="90000"/>
              </a:lnSpc>
              <a:spcBef>
                <a:spcPct val="40000"/>
              </a:spcBef>
              <a:buClr>
                <a:srgbClr val="FAFD00"/>
              </a:buClr>
            </a:pPr>
            <a:r>
              <a:rPr kumimoji="0" lang="en-US" altLang="ja-JP" b="1" dirty="0">
                <a:latin typeface="Times" charset="0"/>
                <a:cs typeface="Times New Roman" charset="0"/>
              </a:rPr>
              <a:t>IEEE 802.21 MEDIA INDEPENDENT HANDOVER </a:t>
            </a:r>
          </a:p>
          <a:p>
            <a:pPr eaLnBrk="1" hangingPunct="1">
              <a:lnSpc>
                <a:spcPct val="90000"/>
              </a:lnSpc>
              <a:spcBef>
                <a:spcPct val="40000"/>
              </a:spcBef>
              <a:buClr>
                <a:srgbClr val="FAFD00"/>
              </a:buClr>
            </a:pPr>
            <a:r>
              <a:rPr kumimoji="0" lang="en-US" altLang="ja-JP" dirty="0">
                <a:latin typeface="Times" charset="0"/>
                <a:cs typeface="Times New Roman" charset="0"/>
              </a:rPr>
              <a:t>DCN: </a:t>
            </a:r>
            <a:r>
              <a:rPr kumimoji="0" lang="en-US" altLang="ja-JP" dirty="0" smtClean="0">
                <a:latin typeface="Times" charset="0"/>
                <a:cs typeface="Times New Roman" charset="0"/>
              </a:rPr>
              <a:t>21-11</a:t>
            </a:r>
            <a:r>
              <a:rPr kumimoji="0" lang="en-US" altLang="ja-JP" smtClean="0">
                <a:latin typeface="Times" charset="0"/>
                <a:cs typeface="Times New Roman" charset="0"/>
              </a:rPr>
              <a:t>-0045-00-0000</a:t>
            </a:r>
          </a:p>
          <a:p>
            <a:pPr eaLnBrk="1" hangingPunct="1">
              <a:lnSpc>
                <a:spcPct val="90000"/>
              </a:lnSpc>
              <a:spcBef>
                <a:spcPct val="40000"/>
              </a:spcBef>
              <a:buClr>
                <a:srgbClr val="FAFD00"/>
              </a:buClr>
            </a:pPr>
            <a:r>
              <a:rPr kumimoji="0" lang="en-US" altLang="ja-JP" smtClean="0">
                <a:latin typeface="Times" charset="0"/>
                <a:cs typeface="Times New Roman" charset="0"/>
              </a:rPr>
              <a:t>Title</a:t>
            </a:r>
            <a:r>
              <a:rPr kumimoji="0" lang="en-US" altLang="ja-JP" dirty="0" smtClean="0">
                <a:latin typeface="Times" charset="0"/>
                <a:cs typeface="Times New Roman" charset="0"/>
              </a:rPr>
              <a:t>: </a:t>
            </a:r>
            <a:r>
              <a:rPr kumimoji="0" lang="en-US" altLang="ja-JP" b="1" dirty="0" smtClean="0">
                <a:latin typeface="Times" charset="0"/>
                <a:cs typeface="Times New Roman" charset="0"/>
              </a:rPr>
              <a:t>Distributed Mobility Management using IEEE 802.21</a:t>
            </a:r>
          </a:p>
          <a:p>
            <a:pPr algn="just" eaLnBrk="1" hangingPunct="1">
              <a:lnSpc>
                <a:spcPct val="90000"/>
              </a:lnSpc>
              <a:spcBef>
                <a:spcPct val="40000"/>
              </a:spcBef>
              <a:buClr>
                <a:srgbClr val="FAFD00"/>
              </a:buClr>
            </a:pPr>
            <a:r>
              <a:rPr kumimoji="0" lang="en-US" altLang="ja-JP" dirty="0" smtClean="0">
                <a:latin typeface="Times" charset="0"/>
                <a:cs typeface="Times New Roman" charset="0"/>
              </a:rPr>
              <a:t>Date </a:t>
            </a:r>
            <a:r>
              <a:rPr kumimoji="0" lang="en-US" altLang="ja-JP" dirty="0">
                <a:latin typeface="Times" charset="0"/>
                <a:cs typeface="Times New Roman" charset="0"/>
              </a:rPr>
              <a:t>Submitted: March </a:t>
            </a:r>
            <a:r>
              <a:rPr kumimoji="0" lang="en-US" altLang="ja-JP" dirty="0" smtClean="0">
                <a:latin typeface="Times" charset="0"/>
                <a:cs typeface="Times New Roman" charset="0"/>
              </a:rPr>
              <a:t>16, </a:t>
            </a:r>
            <a:r>
              <a:rPr kumimoji="0" lang="en-US" altLang="ja-JP" dirty="0">
                <a:latin typeface="Times" charset="0"/>
                <a:cs typeface="Times New Roman" charset="0"/>
              </a:rPr>
              <a:t>2011</a:t>
            </a:r>
          </a:p>
          <a:p>
            <a:pPr eaLnBrk="1" hangingPunct="1">
              <a:lnSpc>
                <a:spcPct val="90000"/>
              </a:lnSpc>
              <a:spcBef>
                <a:spcPct val="40000"/>
              </a:spcBef>
              <a:buClr>
                <a:srgbClr val="FAFD00"/>
              </a:buClr>
            </a:pPr>
            <a:r>
              <a:rPr kumimoji="0" lang="en-US" altLang="ja-JP" dirty="0">
                <a:latin typeface="Times" charset="0"/>
                <a:cs typeface="Times New Roman" charset="0"/>
              </a:rPr>
              <a:t>Presented at IEEE 802.21 session #43 in Singapore</a:t>
            </a:r>
          </a:p>
          <a:p>
            <a:pPr eaLnBrk="1" hangingPunct="1">
              <a:lnSpc>
                <a:spcPct val="90000"/>
              </a:lnSpc>
              <a:spcBef>
                <a:spcPct val="40000"/>
              </a:spcBef>
              <a:buClr>
                <a:srgbClr val="FAFD00"/>
              </a:buClr>
            </a:pPr>
            <a:r>
              <a:rPr kumimoji="0" lang="en-US" altLang="ja-JP" dirty="0">
                <a:latin typeface="Times" charset="0"/>
                <a:cs typeface="Times New Roman" charset="0"/>
              </a:rPr>
              <a:t>Authors or Source(s):</a:t>
            </a:r>
          </a:p>
          <a:p>
            <a:pPr eaLnBrk="1" hangingPunct="1">
              <a:lnSpc>
                <a:spcPct val="90000"/>
              </a:lnSpc>
              <a:spcBef>
                <a:spcPct val="40000"/>
              </a:spcBef>
              <a:buClr>
                <a:srgbClr val="FAFD00"/>
              </a:buClr>
            </a:pPr>
            <a:r>
              <a:rPr kumimoji="0" lang="en-US" altLang="ja-JP" dirty="0" smtClean="0">
                <a:latin typeface="Times" charset="0"/>
                <a:cs typeface="Times New Roman" charset="0"/>
              </a:rPr>
              <a:t>Antonio de la Oliva, Fabio </a:t>
            </a:r>
            <a:r>
              <a:rPr kumimoji="0" lang="en-US" altLang="ja-JP" dirty="0" err="1" smtClean="0">
                <a:latin typeface="Times" charset="0"/>
                <a:cs typeface="Times New Roman" charset="0"/>
              </a:rPr>
              <a:t>Giust</a:t>
            </a:r>
            <a:r>
              <a:rPr kumimoji="0" lang="en-US" altLang="ja-JP" dirty="0" smtClean="0">
                <a:latin typeface="Times" charset="0"/>
                <a:cs typeface="Times New Roman" charset="0"/>
              </a:rPr>
              <a:t>, Carlos J. </a:t>
            </a:r>
            <a:r>
              <a:rPr kumimoji="0" lang="en-US" altLang="ja-JP" dirty="0" err="1" smtClean="0">
                <a:latin typeface="Times" charset="0"/>
                <a:cs typeface="Times New Roman" charset="0"/>
              </a:rPr>
              <a:t>Bernardos</a:t>
            </a:r>
            <a:endParaRPr kumimoji="0" lang="en-US" altLang="ja-JP" b="1" dirty="0">
              <a:latin typeface="Times" charset="0"/>
              <a:cs typeface="Times New Roman" charset="0"/>
            </a:endParaRPr>
          </a:p>
          <a:p>
            <a:pPr algn="just" eaLnBrk="1" hangingPunct="1">
              <a:lnSpc>
                <a:spcPct val="90000"/>
              </a:lnSpc>
              <a:spcBef>
                <a:spcPct val="40000"/>
              </a:spcBef>
              <a:buClr>
                <a:srgbClr val="FAFD00"/>
              </a:buClr>
            </a:pPr>
            <a:r>
              <a:rPr kumimoji="0" lang="en-US" altLang="ja-JP" dirty="0">
                <a:latin typeface="Times" charset="0"/>
                <a:cs typeface="Times New Roman" charset="0"/>
              </a:rPr>
              <a:t>Abstract: </a:t>
            </a:r>
            <a:r>
              <a:rPr kumimoji="0" lang="en-US" altLang="ja-JP" dirty="0" smtClean="0">
                <a:latin typeface="Times" charset="0"/>
                <a:cs typeface="Times New Roman" charset="0"/>
              </a:rPr>
              <a:t>Mechanism to support DMM through IEEE 802.21</a:t>
            </a:r>
            <a:endParaRPr kumimoji="0" lang="en-US" altLang="ja-JP" dirty="0">
              <a:latin typeface="Times" charset="0"/>
              <a:cs typeface="Times New Roman" charset="0"/>
            </a:endParaRPr>
          </a:p>
        </p:txBody>
      </p:sp>
      <p:sp>
        <p:nvSpPr>
          <p:cNvPr id="3075"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fld id="{7068C29C-89F2-C946-8A1A-4A7129370206}" type="slidenum">
              <a:rPr kumimoji="0" lang="en-US" altLang="ja-JP" sz="1400">
                <a:latin typeface="Times" charset="0"/>
              </a:rPr>
              <a:pPr/>
              <a:t>1</a:t>
            </a:fld>
            <a:endParaRPr kumimoji="0" lang="en-US" altLang="ja-JP" sz="1400">
              <a:latin typeface="Times" charset="0"/>
            </a:endParaRPr>
          </a:p>
        </p:txBody>
      </p:sp>
      <p:sp>
        <p:nvSpPr>
          <p:cNvPr id="8" name="Footer Placeholder 7"/>
          <p:cNvSpPr>
            <a:spLocks noGrp="1"/>
          </p:cNvSpPr>
          <p:nvPr>
            <p:ph type="ftr" sz="quarter" idx="10"/>
          </p:nvPr>
        </p:nvSpPr>
        <p:spPr/>
        <p:txBody>
          <a:bodyPr/>
          <a:lstStyle/>
          <a:p>
            <a:pPr>
              <a:defRPr/>
            </a:pPr>
            <a:r>
              <a:rPr lang="en-US"/>
              <a:t>21-11-0039-02-0sec</a:t>
            </a:r>
          </a:p>
        </p:txBody>
      </p:sp>
      <p:sp>
        <p:nvSpPr>
          <p:cNvPr id="3077" name="テキスト ボックス 4"/>
          <p:cNvSpPr txBox="1">
            <a:spLocks noChangeArrowheads="1"/>
          </p:cNvSpPr>
          <p:nvPr/>
        </p:nvSpPr>
        <p:spPr bwMode="auto">
          <a:xfrm>
            <a:off x="-828675" y="4365625"/>
            <a:ext cx="1841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endParaRPr lang="ja-JP" altLang="en-US"/>
          </a:p>
        </p:txBody>
      </p:sp>
    </p:spTree>
    <p:extLst>
      <p:ext uri="{BB962C8B-B14F-4D97-AF65-F5344CB8AC3E}">
        <p14:creationId xmlns:p14="http://schemas.microsoft.com/office/powerpoint/2010/main" val="124681203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atin typeface="Calibri" charset="0"/>
                <a:ea typeface="ＭＳ Ｐゴシック" charset="0"/>
              </a:rPr>
              <a:t>DMA in detail</a:t>
            </a:r>
          </a:p>
        </p:txBody>
      </p:sp>
      <p:sp>
        <p:nvSpPr>
          <p:cNvPr id="41986" name="Content Placeholder 2"/>
          <p:cNvSpPr>
            <a:spLocks noGrp="1"/>
          </p:cNvSpPr>
          <p:nvPr>
            <p:ph idx="1"/>
          </p:nvPr>
        </p:nvSpPr>
        <p:spPr/>
        <p:txBody>
          <a:bodyPr>
            <a:normAutofit fontScale="92500" lnSpcReduction="10000"/>
          </a:bodyPr>
          <a:lstStyle/>
          <a:p>
            <a:r>
              <a:rPr lang="en-US">
                <a:latin typeface="Calibri" charset="0"/>
                <a:ea typeface="ＭＳ Ｐゴシック" charset="0"/>
              </a:rPr>
              <a:t>When an MN changes point of attachment, the new MAR has to inform the old one about the MN</a:t>
            </a:r>
            <a:r>
              <a:rPr lang="ja-JP" altLang="en-US">
                <a:latin typeface="Calibri" charset="0"/>
                <a:ea typeface="ＭＳ Ｐゴシック" charset="0"/>
              </a:rPr>
              <a:t>’</a:t>
            </a:r>
            <a:r>
              <a:rPr lang="en-US" altLang="ja-JP">
                <a:latin typeface="Calibri" charset="0"/>
                <a:ea typeface="ＭＳ Ｐゴシック" charset="0"/>
              </a:rPr>
              <a:t>s movement</a:t>
            </a:r>
          </a:p>
          <a:p>
            <a:r>
              <a:rPr lang="en-US">
                <a:latin typeface="Calibri" charset="0"/>
                <a:ea typeface="ＭＳ Ｐゴシック" charset="0"/>
              </a:rPr>
              <a:t>This is necessary to build a tunnel between them and create a binding entry in the old MAR storing the pair HoA-CoA for the MN</a:t>
            </a:r>
          </a:p>
          <a:p>
            <a:pPr lvl="1"/>
            <a:r>
              <a:rPr lang="en-US">
                <a:latin typeface="Calibri" charset="0"/>
                <a:ea typeface="ＭＳ Ｐゴシック" charset="0"/>
              </a:rPr>
              <a:t>We are assuming to use PMIPv6 signaling, i.e. PBU/PBA</a:t>
            </a:r>
          </a:p>
          <a:p>
            <a:r>
              <a:rPr lang="en-US">
                <a:latin typeface="Calibri" charset="0"/>
                <a:ea typeface="ＭＳ Ｐゴシック" charset="0"/>
              </a:rPr>
              <a:t>How can the new MAR know the previous point of attachment?</a:t>
            </a:r>
          </a:p>
        </p:txBody>
      </p:sp>
      <p:sp>
        <p:nvSpPr>
          <p:cNvPr id="4198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2389D4-8374-3A40-9539-7548BF07E1AF}" type="slidenum">
              <a:rPr lang="en-GB" sz="1200">
                <a:solidFill>
                  <a:srgbClr val="898989"/>
                </a:solidFill>
                <a:latin typeface="Calibri" charset="0"/>
              </a:rPr>
              <a:pPr eaLnBrk="1" hangingPunct="1"/>
              <a:t>10</a:t>
            </a:fld>
            <a:endParaRPr lang="en-GB" sz="1200">
              <a:solidFill>
                <a:srgbClr val="898989"/>
              </a:solidFill>
              <a:latin typeface="Calibri" charset="0"/>
            </a:endParaRPr>
          </a:p>
        </p:txBody>
      </p:sp>
    </p:spTree>
    <p:extLst>
      <p:ext uri="{BB962C8B-B14F-4D97-AF65-F5344CB8AC3E}">
        <p14:creationId xmlns:p14="http://schemas.microsoft.com/office/powerpoint/2010/main" val="1448997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dirty="0">
                <a:latin typeface="Calibri" charset="0"/>
                <a:ea typeface="ＭＳ Ｐゴシック" charset="0"/>
              </a:rPr>
              <a:t>DMA in </a:t>
            </a:r>
            <a:r>
              <a:rPr lang="en-US" dirty="0" smtClean="0">
                <a:latin typeface="Calibri" charset="0"/>
                <a:ea typeface="ＭＳ Ｐゴシック" charset="0"/>
              </a:rPr>
              <a:t>detail</a:t>
            </a:r>
            <a:endParaRPr lang="en-US" dirty="0">
              <a:latin typeface="Calibri" charset="0"/>
              <a:ea typeface="ＭＳ Ｐゴシック" charset="0"/>
            </a:endParaRPr>
          </a:p>
        </p:txBody>
      </p:sp>
      <p:sp>
        <p:nvSpPr>
          <p:cNvPr id="46082" name="Content Placeholder 2"/>
          <p:cNvSpPr>
            <a:spLocks noGrp="1"/>
          </p:cNvSpPr>
          <p:nvPr>
            <p:ph idx="1"/>
          </p:nvPr>
        </p:nvSpPr>
        <p:spPr>
          <a:xfrm>
            <a:off x="179388" y="1600200"/>
            <a:ext cx="8785225" cy="4525963"/>
          </a:xfrm>
        </p:spPr>
        <p:txBody>
          <a:bodyPr>
            <a:normAutofit lnSpcReduction="10000"/>
          </a:bodyPr>
          <a:lstStyle/>
          <a:p>
            <a:r>
              <a:rPr lang="en-US" dirty="0">
                <a:latin typeface="Calibri" charset="0"/>
                <a:ea typeface="ＭＳ Ｐゴシック" charset="0"/>
              </a:rPr>
              <a:t>Use 802.21 MIH functions to advertise the new MAR</a:t>
            </a:r>
          </a:p>
          <a:p>
            <a:pPr lvl="1"/>
            <a:r>
              <a:rPr lang="en-US" dirty="0">
                <a:latin typeface="Calibri" charset="0"/>
                <a:ea typeface="ＭＳ Ｐゴシック" charset="0"/>
              </a:rPr>
              <a:t>MN</a:t>
            </a:r>
            <a:r>
              <a:rPr lang="ja-JP" altLang="en-US" dirty="0">
                <a:latin typeface="Calibri" charset="0"/>
                <a:ea typeface="ＭＳ Ｐゴシック" charset="0"/>
              </a:rPr>
              <a:t>’</a:t>
            </a:r>
            <a:r>
              <a:rPr lang="en-US" altLang="ja-JP" dirty="0">
                <a:latin typeface="Calibri" charset="0"/>
                <a:ea typeface="ＭＳ Ｐゴシック" charset="0"/>
              </a:rPr>
              <a:t>s </a:t>
            </a:r>
            <a:r>
              <a:rPr lang="en-US" altLang="ja-JP" dirty="0" err="1">
                <a:latin typeface="Calibri" charset="0"/>
                <a:ea typeface="ＭＳ Ｐゴシック" charset="0"/>
              </a:rPr>
              <a:t>PoS</a:t>
            </a:r>
            <a:r>
              <a:rPr lang="en-US" altLang="ja-JP" dirty="0">
                <a:latin typeface="Calibri" charset="0"/>
                <a:ea typeface="ＭＳ Ｐゴシック" charset="0"/>
              </a:rPr>
              <a:t> sends a message to the </a:t>
            </a:r>
            <a:r>
              <a:rPr lang="en-US" altLang="ja-JP" dirty="0" err="1">
                <a:latin typeface="Calibri" charset="0"/>
                <a:ea typeface="ＭＳ Ｐゴシック" charset="0"/>
              </a:rPr>
              <a:t>PoS</a:t>
            </a:r>
            <a:r>
              <a:rPr lang="en-US" altLang="ja-JP" dirty="0">
                <a:latin typeface="Calibri" charset="0"/>
                <a:ea typeface="ＭＳ Ｐゴシック" charset="0"/>
              </a:rPr>
              <a:t> located in the target MAR advertising the previous MAR</a:t>
            </a:r>
            <a:r>
              <a:rPr lang="ja-JP" altLang="en-US" dirty="0">
                <a:latin typeface="Calibri" charset="0"/>
                <a:ea typeface="ＭＳ Ｐゴシック" charset="0"/>
              </a:rPr>
              <a:t>’</a:t>
            </a:r>
            <a:r>
              <a:rPr lang="en-US" altLang="ja-JP" dirty="0">
                <a:latin typeface="Calibri" charset="0"/>
                <a:ea typeface="ＭＳ Ｐゴシック" charset="0"/>
              </a:rPr>
              <a:t>s address</a:t>
            </a:r>
          </a:p>
          <a:p>
            <a:pPr lvl="1"/>
            <a:r>
              <a:rPr lang="en-US" dirty="0">
                <a:latin typeface="Calibri" charset="0"/>
                <a:ea typeface="ＭＳ Ｐゴシック" charset="0"/>
              </a:rPr>
              <a:t>The address is sent when the serving </a:t>
            </a:r>
            <a:r>
              <a:rPr lang="en-US" dirty="0" err="1">
                <a:latin typeface="Calibri" charset="0"/>
                <a:ea typeface="ＭＳ Ｐゴシック" charset="0"/>
              </a:rPr>
              <a:t>PoS</a:t>
            </a:r>
            <a:r>
              <a:rPr lang="en-US" dirty="0">
                <a:latin typeface="Calibri" charset="0"/>
                <a:ea typeface="ＭＳ Ｐゴシック" charset="0"/>
              </a:rPr>
              <a:t> queries the candidates Target </a:t>
            </a:r>
            <a:r>
              <a:rPr lang="en-US" dirty="0" err="1">
                <a:latin typeface="Calibri" charset="0"/>
                <a:ea typeface="ＭＳ Ｐゴシック" charset="0"/>
              </a:rPr>
              <a:t>PoS</a:t>
            </a:r>
            <a:r>
              <a:rPr lang="en-US" dirty="0">
                <a:latin typeface="Calibri" charset="0"/>
                <a:ea typeface="ＭＳ Ｐゴシック" charset="0"/>
              </a:rPr>
              <a:t> for resource </a:t>
            </a:r>
            <a:r>
              <a:rPr lang="en-US" dirty="0" err="1">
                <a:latin typeface="Calibri" charset="0"/>
                <a:ea typeface="ＭＳ Ｐゴシック" charset="0"/>
              </a:rPr>
              <a:t>availabilty</a:t>
            </a:r>
            <a:endParaRPr lang="en-US" dirty="0">
              <a:latin typeface="Calibri" charset="0"/>
              <a:ea typeface="ＭＳ Ｐゴシック" charset="0"/>
            </a:endParaRPr>
          </a:p>
          <a:p>
            <a:pPr lvl="2"/>
            <a:r>
              <a:rPr lang="en-US" dirty="0">
                <a:latin typeface="Calibri" charset="0"/>
                <a:ea typeface="ＭＳ Ｐゴシック" charset="0"/>
              </a:rPr>
              <a:t>A Candidate Target </a:t>
            </a:r>
            <a:r>
              <a:rPr lang="en-US" dirty="0" err="1">
                <a:latin typeface="Calibri" charset="0"/>
                <a:ea typeface="ＭＳ Ｐゴシック" charset="0"/>
              </a:rPr>
              <a:t>PoS</a:t>
            </a:r>
            <a:r>
              <a:rPr lang="en-US" dirty="0">
                <a:latin typeface="Calibri" charset="0"/>
                <a:ea typeface="ＭＳ Ｐゴシック" charset="0"/>
              </a:rPr>
              <a:t> stores the address and eventually uses it when it is elected Target </a:t>
            </a:r>
            <a:r>
              <a:rPr lang="en-US" dirty="0" err="1">
                <a:latin typeface="Calibri" charset="0"/>
                <a:ea typeface="ＭＳ Ｐゴシック" charset="0"/>
              </a:rPr>
              <a:t>PoS</a:t>
            </a:r>
            <a:r>
              <a:rPr lang="en-US" dirty="0">
                <a:latin typeface="Calibri" charset="0"/>
                <a:ea typeface="ＭＳ Ｐゴシック" charset="0"/>
              </a:rPr>
              <a:t> with an HO commit message</a:t>
            </a:r>
          </a:p>
          <a:p>
            <a:pPr lvl="1"/>
            <a:r>
              <a:rPr lang="en-US" dirty="0">
                <a:latin typeface="Calibri" charset="0"/>
                <a:ea typeface="ＭＳ Ｐゴシック" charset="0"/>
              </a:rPr>
              <a:t>The procedure works in both cases of NIHO and MIHO</a:t>
            </a:r>
          </a:p>
        </p:txBody>
      </p:sp>
      <p:sp>
        <p:nvSpPr>
          <p:cNvPr id="46083"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68D2E3C-D094-6447-9EF0-E3B417C85C1C}" type="slidenum">
              <a:rPr lang="en-GB" sz="1200">
                <a:solidFill>
                  <a:srgbClr val="898989"/>
                </a:solidFill>
                <a:latin typeface="Calibri" charset="0"/>
              </a:rPr>
              <a:pPr eaLnBrk="1" hangingPunct="1"/>
              <a:t>11</a:t>
            </a:fld>
            <a:endParaRPr lang="en-GB" sz="1200">
              <a:solidFill>
                <a:srgbClr val="898989"/>
              </a:solidFill>
              <a:latin typeface="Calibri" charset="0"/>
            </a:endParaRPr>
          </a:p>
        </p:txBody>
      </p:sp>
    </p:spTree>
    <p:extLst>
      <p:ext uri="{BB962C8B-B14F-4D97-AF65-F5344CB8AC3E}">
        <p14:creationId xmlns:p14="http://schemas.microsoft.com/office/powerpoint/2010/main" val="3855470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sz="4000" dirty="0">
                <a:latin typeface="Calibri" charset="0"/>
                <a:ea typeface="ＭＳ Ｐゴシック" charset="0"/>
              </a:rPr>
              <a:t>Network-initiated HO </a:t>
            </a:r>
            <a:r>
              <a:rPr lang="en-US" sz="4000" dirty="0" smtClean="0">
                <a:latin typeface="Calibri" charset="0"/>
                <a:ea typeface="ＭＳ Ｐゴシック" charset="0"/>
              </a:rPr>
              <a:t>procedure</a:t>
            </a:r>
            <a:endParaRPr lang="en-US" sz="4000" dirty="0">
              <a:latin typeface="Calibri" charset="0"/>
              <a:ea typeface="ＭＳ Ｐゴシック" charset="0"/>
            </a:endParaRPr>
          </a:p>
        </p:txBody>
      </p:sp>
      <p:pic>
        <p:nvPicPr>
          <p:cNvPr id="51202" name="Content Placeholder 4" descr="niho_1.pn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28625" y="1600200"/>
            <a:ext cx="8320088" cy="4997450"/>
          </a:xfrm>
        </p:spPr>
      </p:pic>
      <p:sp>
        <p:nvSpPr>
          <p:cNvPr id="51203"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B5F9ED9-992C-4348-98BF-8250421CA172}" type="slidenum">
              <a:rPr lang="en-GB" sz="1200">
                <a:solidFill>
                  <a:srgbClr val="898989"/>
                </a:solidFill>
                <a:latin typeface="Calibri" charset="0"/>
              </a:rPr>
              <a:pPr eaLnBrk="1" hangingPunct="1"/>
              <a:t>12</a:t>
            </a:fld>
            <a:endParaRPr lang="en-GB" sz="1200">
              <a:solidFill>
                <a:srgbClr val="898989"/>
              </a:solidFill>
              <a:latin typeface="Calibri" charset="0"/>
            </a:endParaRPr>
          </a:p>
        </p:txBody>
      </p:sp>
    </p:spTree>
    <p:extLst>
      <p:ext uri="{BB962C8B-B14F-4D97-AF65-F5344CB8AC3E}">
        <p14:creationId xmlns:p14="http://schemas.microsoft.com/office/powerpoint/2010/main" val="383944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sz="4000" dirty="0">
                <a:latin typeface="Calibri" charset="0"/>
                <a:ea typeface="ＭＳ Ｐゴシック" charset="0"/>
              </a:rPr>
              <a:t>Network-initiated HO </a:t>
            </a:r>
            <a:r>
              <a:rPr lang="en-US" sz="4000" dirty="0" smtClean="0">
                <a:latin typeface="Calibri" charset="0"/>
                <a:ea typeface="ＭＳ Ｐゴシック" charset="0"/>
              </a:rPr>
              <a:t>procedure</a:t>
            </a:r>
            <a:endParaRPr lang="en-US" sz="4000" dirty="0">
              <a:latin typeface="Calibri" charset="0"/>
              <a:ea typeface="ＭＳ Ｐゴシック" charset="0"/>
            </a:endParaRPr>
          </a:p>
        </p:txBody>
      </p:sp>
      <p:pic>
        <p:nvPicPr>
          <p:cNvPr id="52226" name="Content Placeholder 4" descr="niho_2.pn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66713" y="1557338"/>
            <a:ext cx="8382000" cy="4852987"/>
          </a:xfrm>
        </p:spPr>
      </p:pic>
      <p:sp>
        <p:nvSpPr>
          <p:cNvPr id="5222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E183CFC-02C2-694A-B5E8-E03F4DE08543}" type="slidenum">
              <a:rPr lang="en-GB" sz="1200">
                <a:solidFill>
                  <a:srgbClr val="898989"/>
                </a:solidFill>
                <a:latin typeface="Calibri" charset="0"/>
              </a:rPr>
              <a:pPr eaLnBrk="1" hangingPunct="1"/>
              <a:t>13</a:t>
            </a:fld>
            <a:endParaRPr lang="en-GB" sz="1200">
              <a:solidFill>
                <a:srgbClr val="898989"/>
              </a:solidFill>
              <a:latin typeface="Calibri" charset="0"/>
            </a:endParaRPr>
          </a:p>
        </p:txBody>
      </p:sp>
      <p:sp>
        <p:nvSpPr>
          <p:cNvPr id="7" name="Line Callout 1 6"/>
          <p:cNvSpPr/>
          <p:nvPr/>
        </p:nvSpPr>
        <p:spPr>
          <a:xfrm>
            <a:off x="6875463" y="3789363"/>
            <a:ext cx="2124075" cy="1008062"/>
          </a:xfrm>
          <a:prstGeom prst="borderCallout1">
            <a:avLst>
              <a:gd name="adj1" fmla="val 130634"/>
              <a:gd name="adj2" fmla="val 50302"/>
              <a:gd name="adj3" fmla="val 173538"/>
              <a:gd name="adj4" fmla="val 39671"/>
            </a:avLst>
          </a:prstGeom>
          <a:ln>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rgbClr val="FFFFFF"/>
                </a:solidFill>
                <a:latin typeface="Calibri" charset="0"/>
                <a:ea typeface="ＭＳ Ｐゴシック" charset="0"/>
                <a:cs typeface="ＭＳ Ｐゴシック" charset="0"/>
              </a:rPr>
              <a:t>Here Serving </a:t>
            </a:r>
            <a:r>
              <a:rPr lang="en-US" dirty="0" err="1">
                <a:solidFill>
                  <a:srgbClr val="FFFFFF"/>
                </a:solidFill>
                <a:latin typeface="Calibri" charset="0"/>
                <a:ea typeface="ＭＳ Ｐゴシック" charset="0"/>
                <a:cs typeface="ＭＳ Ｐゴシック" charset="0"/>
              </a:rPr>
              <a:t>PoS</a:t>
            </a:r>
            <a:r>
              <a:rPr lang="ja-JP" altLang="en-US" dirty="0">
                <a:solidFill>
                  <a:srgbClr val="FFFFFF"/>
                </a:solidFill>
                <a:latin typeface="Calibri" charset="0"/>
                <a:ea typeface="ＭＳ Ｐゴシック" charset="0"/>
                <a:cs typeface="ＭＳ Ｐゴシック" charset="0"/>
              </a:rPr>
              <a:t>’</a:t>
            </a:r>
            <a:r>
              <a:rPr lang="en-US" dirty="0">
                <a:solidFill>
                  <a:srgbClr val="FFFFFF"/>
                </a:solidFill>
                <a:latin typeface="Calibri" charset="0"/>
                <a:ea typeface="ＭＳ Ｐゴシック" charset="0"/>
                <a:cs typeface="ＭＳ Ｐゴシック" charset="0"/>
              </a:rPr>
              <a:t>s IP address is available at </a:t>
            </a:r>
            <a:r>
              <a:rPr lang="ja-JP" altLang="en-US" dirty="0">
                <a:solidFill>
                  <a:srgbClr val="FFFFFF"/>
                </a:solidFill>
                <a:latin typeface="Calibri" charset="0"/>
                <a:ea typeface="ＭＳ Ｐゴシック" charset="0"/>
                <a:cs typeface="ＭＳ Ｐゴシック" charset="0"/>
              </a:rPr>
              <a:t>“</a:t>
            </a:r>
            <a:r>
              <a:rPr lang="en-US" dirty="0">
                <a:solidFill>
                  <a:srgbClr val="FFFFFF"/>
                </a:solidFill>
                <a:latin typeface="Calibri" charset="0"/>
                <a:ea typeface="ＭＳ Ｐゴシック" charset="0"/>
                <a:cs typeface="ＭＳ Ｐゴシック" charset="0"/>
              </a:rPr>
              <a:t>user space</a:t>
            </a:r>
            <a:r>
              <a:rPr lang="ja-JP" altLang="en-US" dirty="0">
                <a:solidFill>
                  <a:srgbClr val="FFFFFF"/>
                </a:solidFill>
                <a:latin typeface="Calibri" charset="0"/>
                <a:ea typeface="ＭＳ Ｐゴシック" charset="0"/>
                <a:cs typeface="ＭＳ Ｐゴシック" charset="0"/>
              </a:rPr>
              <a:t>”</a:t>
            </a:r>
            <a:endParaRPr lang="en-US" dirty="0">
              <a:solidFill>
                <a:srgbClr val="FFFFFF"/>
              </a:solidFill>
              <a:latin typeface="Calibri" charset="0"/>
              <a:ea typeface="ＭＳ Ｐゴシック" charset="0"/>
              <a:cs typeface="ＭＳ Ｐゴシック" charset="0"/>
            </a:endParaRPr>
          </a:p>
        </p:txBody>
      </p:sp>
      <p:cxnSp>
        <p:nvCxnSpPr>
          <p:cNvPr id="10" name="Straight Arrow Connector 9"/>
          <p:cNvCxnSpPr/>
          <p:nvPr/>
        </p:nvCxnSpPr>
        <p:spPr>
          <a:xfrm rot="10800000">
            <a:off x="6011863" y="3789363"/>
            <a:ext cx="792162" cy="36036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5451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sz="4000" dirty="0">
                <a:latin typeface="Calibri" charset="0"/>
                <a:ea typeface="ＭＳ Ｐゴシック" charset="0"/>
              </a:rPr>
              <a:t>Network-initiated HO </a:t>
            </a:r>
            <a:r>
              <a:rPr lang="en-US" sz="4000" dirty="0" smtClean="0">
                <a:latin typeface="Calibri" charset="0"/>
                <a:ea typeface="ＭＳ Ｐゴシック" charset="0"/>
              </a:rPr>
              <a:t>procedure</a:t>
            </a:r>
            <a:endParaRPr lang="en-US" sz="4000" dirty="0">
              <a:latin typeface="Calibri" charset="0"/>
              <a:ea typeface="ＭＳ Ｐゴシック" charset="0"/>
            </a:endParaRPr>
          </a:p>
        </p:txBody>
      </p:sp>
      <p:pic>
        <p:nvPicPr>
          <p:cNvPr id="53250" name="Content Placeholder 4" descr="niho_3.pn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98500" y="1600200"/>
            <a:ext cx="7689850" cy="4924425"/>
          </a:xfrm>
        </p:spPr>
      </p:pic>
      <p:sp>
        <p:nvSpPr>
          <p:cNvPr id="53251"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E12D3CE-D306-BE46-AB2E-85F103905DD2}" type="slidenum">
              <a:rPr lang="en-GB" sz="1200">
                <a:solidFill>
                  <a:srgbClr val="898989"/>
                </a:solidFill>
                <a:latin typeface="Calibri" charset="0"/>
              </a:rPr>
              <a:pPr eaLnBrk="1" hangingPunct="1"/>
              <a:t>14</a:t>
            </a:fld>
            <a:endParaRPr lang="en-GB" sz="1200">
              <a:solidFill>
                <a:srgbClr val="898989"/>
              </a:solidFill>
              <a:latin typeface="Calibri" charset="0"/>
            </a:endParaRPr>
          </a:p>
        </p:txBody>
      </p:sp>
      <p:sp>
        <p:nvSpPr>
          <p:cNvPr id="5" name="Line Callout 1 4"/>
          <p:cNvSpPr/>
          <p:nvPr/>
        </p:nvSpPr>
        <p:spPr>
          <a:xfrm>
            <a:off x="6227763" y="3933825"/>
            <a:ext cx="2016125" cy="935038"/>
          </a:xfrm>
          <a:prstGeom prst="borderCallout1">
            <a:avLst>
              <a:gd name="adj1" fmla="val 22118"/>
              <a:gd name="adj2" fmla="val -4163"/>
              <a:gd name="adj3" fmla="val -19988"/>
              <a:gd name="adj4" fmla="val -16960"/>
            </a:avLst>
          </a:prstGeom>
          <a:ln>
            <a:headEnd type="none"/>
            <a:tailEnd type="arrow"/>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At this stage IP Mobility procedure can be prepared</a:t>
            </a:r>
          </a:p>
        </p:txBody>
      </p:sp>
    </p:spTree>
    <p:extLst>
      <p:ext uri="{BB962C8B-B14F-4D97-AF65-F5344CB8AC3E}">
        <p14:creationId xmlns:p14="http://schemas.microsoft.com/office/powerpoint/2010/main" val="1216477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sz="4000" dirty="0">
                <a:latin typeface="Calibri" charset="0"/>
                <a:ea typeface="ＭＳ Ｐゴシック" charset="0"/>
              </a:rPr>
              <a:t>Network-initiated HO </a:t>
            </a:r>
            <a:r>
              <a:rPr lang="en-US" sz="4000" dirty="0" smtClean="0">
                <a:latin typeface="Calibri" charset="0"/>
                <a:ea typeface="ＭＳ Ｐゴシック" charset="0"/>
              </a:rPr>
              <a:t>procedure</a:t>
            </a:r>
            <a:endParaRPr lang="en-US" sz="4000" dirty="0">
              <a:latin typeface="Calibri" charset="0"/>
              <a:ea typeface="ＭＳ Ｐゴシック" charset="0"/>
            </a:endParaRPr>
          </a:p>
        </p:txBody>
      </p:sp>
      <p:pic>
        <p:nvPicPr>
          <p:cNvPr id="54274" name="Content Placeholder 4" descr="niho_4.pn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831850" y="1528763"/>
            <a:ext cx="7700963" cy="4924425"/>
          </a:xfrm>
        </p:spPr>
      </p:pic>
      <p:sp>
        <p:nvSpPr>
          <p:cNvPr id="54275"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08EE8C7-610E-494B-9B6C-C0422F1CB7DF}" type="slidenum">
              <a:rPr lang="en-GB" sz="1200">
                <a:solidFill>
                  <a:srgbClr val="898989"/>
                </a:solidFill>
                <a:latin typeface="Calibri" charset="0"/>
              </a:rPr>
              <a:pPr eaLnBrk="1" hangingPunct="1"/>
              <a:t>15</a:t>
            </a:fld>
            <a:endParaRPr lang="en-GB" sz="1200">
              <a:solidFill>
                <a:srgbClr val="898989"/>
              </a:solidFill>
              <a:latin typeface="Calibri" charset="0"/>
            </a:endParaRPr>
          </a:p>
        </p:txBody>
      </p:sp>
      <p:sp>
        <p:nvSpPr>
          <p:cNvPr id="54276" name="TextBox 5"/>
          <p:cNvSpPr txBox="1">
            <a:spLocks noChangeArrowheads="1"/>
          </p:cNvSpPr>
          <p:nvPr/>
        </p:nvSpPr>
        <p:spPr bwMode="auto">
          <a:xfrm>
            <a:off x="4356100" y="2330450"/>
            <a:ext cx="2663825" cy="522288"/>
          </a:xfrm>
          <a:prstGeom prst="rect">
            <a:avLst/>
          </a:prstGeom>
          <a:solidFill>
            <a:schemeClr val="accent1"/>
          </a:solidFill>
          <a:ln w="9525">
            <a:solidFill>
              <a:schemeClr val="tx2"/>
            </a:solidFill>
            <a:miter lim="800000"/>
            <a:headEnd/>
            <a:tailEnd/>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a:solidFill>
                  <a:srgbClr val="FFFFFF"/>
                </a:solidFill>
              </a:rPr>
              <a:t>At this stage IP Mobility can be finalized with the signaling</a:t>
            </a:r>
          </a:p>
        </p:txBody>
      </p:sp>
    </p:spTree>
    <p:extLst>
      <p:ext uri="{BB962C8B-B14F-4D97-AF65-F5344CB8AC3E}">
        <p14:creationId xmlns:p14="http://schemas.microsoft.com/office/powerpoint/2010/main" val="2401228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802.21 Optimizations</a:t>
            </a:r>
            <a:endParaRPr lang="en-US" dirty="0"/>
          </a:p>
        </p:txBody>
      </p:sp>
      <p:sp>
        <p:nvSpPr>
          <p:cNvPr id="3" name="Content Placeholder 2"/>
          <p:cNvSpPr>
            <a:spLocks noGrp="1"/>
          </p:cNvSpPr>
          <p:nvPr>
            <p:ph idx="1"/>
          </p:nvPr>
        </p:nvSpPr>
        <p:spPr/>
        <p:txBody>
          <a:bodyPr/>
          <a:lstStyle/>
          <a:p>
            <a:r>
              <a:rPr lang="en-US" dirty="0" smtClean="0"/>
              <a:t>Ways of knowing if a flow requires mobility</a:t>
            </a:r>
          </a:p>
          <a:p>
            <a:pPr lvl="1"/>
            <a:r>
              <a:rPr lang="en-US" dirty="0" smtClean="0"/>
              <a:t>Include in the MIS a way of knowing flow profiles (Mobility requirements)</a:t>
            </a:r>
          </a:p>
          <a:p>
            <a:pPr lvl="1"/>
            <a:r>
              <a:rPr lang="en-US" dirty="0" smtClean="0"/>
              <a:t>Events?</a:t>
            </a:r>
          </a:p>
          <a:p>
            <a:r>
              <a:rPr lang="en-US" dirty="0" smtClean="0"/>
              <a:t>Use of .21 to move the information regarding the serving </a:t>
            </a:r>
            <a:r>
              <a:rPr lang="en-US" dirty="0" err="1" smtClean="0"/>
              <a:t>PoS</a:t>
            </a:r>
            <a:r>
              <a:rPr lang="en-US" dirty="0" smtClean="0"/>
              <a:t> to target </a:t>
            </a:r>
            <a:r>
              <a:rPr lang="en-US" dirty="0" err="1" smtClean="0"/>
              <a:t>PoS</a:t>
            </a:r>
            <a:endParaRPr lang="en-US" dirty="0" smtClean="0"/>
          </a:p>
          <a:p>
            <a:r>
              <a:rPr lang="en-US" dirty="0" smtClean="0"/>
              <a:t>Use of 21a to authenticate all of this?</a:t>
            </a:r>
          </a:p>
          <a:p>
            <a:endParaRPr lang="en-US" dirty="0" smtClean="0"/>
          </a:p>
          <a:p>
            <a:endParaRPr lang="en-US" dirty="0"/>
          </a:p>
        </p:txBody>
      </p:sp>
    </p:spTree>
    <p:extLst>
      <p:ext uri="{BB962C8B-B14F-4D97-AF65-F5344CB8AC3E}">
        <p14:creationId xmlns:p14="http://schemas.microsoft.com/office/powerpoint/2010/main" val="3249071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s-ES">
                <a:latin typeface="Calibri" charset="0"/>
                <a:ea typeface="ＭＳ Ｐゴシック" charset="0"/>
              </a:rPr>
              <a:t>References</a:t>
            </a:r>
          </a:p>
        </p:txBody>
      </p:sp>
      <p:sp>
        <p:nvSpPr>
          <p:cNvPr id="40962" name="Content Placeholder 2"/>
          <p:cNvSpPr>
            <a:spLocks noGrp="1"/>
          </p:cNvSpPr>
          <p:nvPr>
            <p:ph idx="1"/>
          </p:nvPr>
        </p:nvSpPr>
        <p:spPr>
          <a:xfrm>
            <a:off x="457200" y="1484313"/>
            <a:ext cx="8229600" cy="4525962"/>
          </a:xfrm>
        </p:spPr>
        <p:txBody>
          <a:bodyPr>
            <a:normAutofit fontScale="92500" lnSpcReduction="10000"/>
          </a:bodyPr>
          <a:lstStyle/>
          <a:p>
            <a:r>
              <a:rPr lang="es-ES" sz="2600">
                <a:latin typeface="Calibri" charset="0"/>
                <a:ea typeface="ＭＳ Ｐゴシック" charset="0"/>
              </a:rPr>
              <a:t>[Seite-DMA]</a:t>
            </a:r>
          </a:p>
          <a:p>
            <a:pPr lvl="1">
              <a:buFont typeface="Arial" charset="0"/>
              <a:buNone/>
            </a:pPr>
            <a:r>
              <a:rPr lang="es-ES" sz="2400">
                <a:latin typeface="Calibri" charset="0"/>
                <a:ea typeface="ＭＳ Ｐゴシック" charset="0"/>
              </a:rPr>
              <a:t>P. Seite, “</a:t>
            </a:r>
            <a:r>
              <a:rPr lang="es-ES" altLang="ja-JP" sz="2400" i="1">
                <a:latin typeface="Calibri" charset="0"/>
                <a:ea typeface="ＭＳ Ｐゴシック" charset="0"/>
              </a:rPr>
              <a:t>Dynamic Mobility anchoring</a:t>
            </a:r>
            <a:r>
              <a:rPr lang="es-ES" sz="2400">
                <a:latin typeface="Calibri" charset="0"/>
                <a:ea typeface="ＭＳ Ｐゴシック" charset="0"/>
              </a:rPr>
              <a:t>”</a:t>
            </a:r>
            <a:r>
              <a:rPr lang="es-ES" altLang="ja-JP" sz="2400">
                <a:latin typeface="Calibri" charset="0"/>
                <a:ea typeface="ＭＳ Ｐゴシック" charset="0"/>
              </a:rPr>
              <a:t>, IETF Draft, May 2010 </a:t>
            </a:r>
            <a:r>
              <a:rPr lang="es-ES" altLang="ja-JP" sz="2000">
                <a:latin typeface="Courier" charset="0"/>
                <a:ea typeface="ＭＳ Ｐゴシック" charset="0"/>
              </a:rPr>
              <a:t>draft-seite-netext-dma-00.txt</a:t>
            </a:r>
          </a:p>
          <a:p>
            <a:r>
              <a:rPr lang="en-US" sz="2600">
                <a:latin typeface="Calibri" charset="0"/>
                <a:ea typeface="ＭＳ Ｐゴシック" charset="0"/>
              </a:rPr>
              <a:t>[Bertin-DDMM]</a:t>
            </a:r>
          </a:p>
          <a:p>
            <a:pPr lvl="1">
              <a:buFont typeface="Arial" charset="0"/>
              <a:buNone/>
            </a:pPr>
            <a:r>
              <a:rPr lang="en-US" sz="2400">
                <a:latin typeface="Calibri" charset="0"/>
                <a:ea typeface="ＭＳ Ｐゴシック" charset="0"/>
              </a:rPr>
              <a:t>P. Bertin, S. Bonjour, and J.-M. Bonnin,</a:t>
            </a:r>
          </a:p>
          <a:p>
            <a:pPr lvl="1">
              <a:buFont typeface="Arial" charset="0"/>
              <a:buNone/>
            </a:pPr>
            <a:r>
              <a:rPr lang="ja-JP" altLang="en-US" sz="2400">
                <a:latin typeface="Calibri" charset="0"/>
                <a:ea typeface="ＭＳ Ｐゴシック" charset="0"/>
              </a:rPr>
              <a:t>“</a:t>
            </a:r>
            <a:r>
              <a:rPr lang="en-US" altLang="ja-JP" sz="2400" i="1">
                <a:latin typeface="Calibri" charset="0"/>
                <a:ea typeface="ＭＳ Ｐゴシック" charset="0"/>
              </a:rPr>
              <a:t>A Distributed Dynamic Mobility Management Scheme Designed for Flat IP Architectures</a:t>
            </a:r>
            <a:r>
              <a:rPr lang="ja-JP" altLang="en-US" sz="2400">
                <a:latin typeface="Calibri" charset="0"/>
                <a:ea typeface="ＭＳ Ｐゴシック" charset="0"/>
              </a:rPr>
              <a:t>”</a:t>
            </a:r>
            <a:r>
              <a:rPr lang="en-US" altLang="ja-JP" sz="2400">
                <a:latin typeface="Calibri" charset="0"/>
                <a:ea typeface="ＭＳ Ｐゴシック" charset="0"/>
              </a:rPr>
              <a:t>, in New Technologies, Mobility and Security, 2008. NTMS </a:t>
            </a:r>
            <a:r>
              <a:rPr lang="ja-JP" altLang="en-US" sz="2400">
                <a:latin typeface="Calibri" charset="0"/>
                <a:ea typeface="ＭＳ Ｐゴシック" charset="0"/>
              </a:rPr>
              <a:t>’</a:t>
            </a:r>
            <a:r>
              <a:rPr lang="en-US" altLang="ja-JP" sz="2400">
                <a:latin typeface="Calibri" charset="0"/>
                <a:ea typeface="ＭＳ Ｐゴシック" charset="0"/>
              </a:rPr>
              <a:t>08., Nov. 2008, pp. 1–5</a:t>
            </a:r>
          </a:p>
          <a:p>
            <a:r>
              <a:rPr lang="en-US" sz="2600">
                <a:latin typeface="Calibri" charset="0"/>
                <a:ea typeface="ＭＳ Ｐゴシック" charset="0"/>
              </a:rPr>
              <a:t>[FAMA]</a:t>
            </a:r>
          </a:p>
          <a:p>
            <a:pPr lvl="1">
              <a:buFont typeface="Arial" charset="0"/>
              <a:buNone/>
            </a:pPr>
            <a:r>
              <a:rPr lang="en-US" sz="2400">
                <a:latin typeface="Calibri" charset="0"/>
                <a:ea typeface="ＭＳ Ｐゴシック" charset="0"/>
              </a:rPr>
              <a:t>F. Giust, A. de la Oliva, C. J. Bernardos,</a:t>
            </a:r>
          </a:p>
          <a:p>
            <a:pPr lvl="1">
              <a:buFont typeface="Arial" charset="0"/>
              <a:buNone/>
            </a:pPr>
            <a:r>
              <a:rPr lang="ja-JP" altLang="en-US" sz="2400">
                <a:latin typeface="Calibri" charset="0"/>
                <a:ea typeface="ＭＳ Ｐゴシック" charset="0"/>
              </a:rPr>
              <a:t>“</a:t>
            </a:r>
            <a:r>
              <a:rPr lang="en-US" altLang="ja-JP" sz="2400" i="1">
                <a:latin typeface="Calibri" charset="0"/>
                <a:ea typeface="ＭＳ Ｐゴシック" charset="0"/>
              </a:rPr>
              <a:t>Flat Access and Mobility Architecture: an IPv6 Distributed Client Mobility	Management solution</a:t>
            </a:r>
            <a:r>
              <a:rPr lang="ja-JP" altLang="en-US" sz="2400" i="1">
                <a:latin typeface="Calibri" charset="0"/>
                <a:ea typeface="ＭＳ Ｐゴシック" charset="0"/>
              </a:rPr>
              <a:t>”</a:t>
            </a:r>
            <a:r>
              <a:rPr lang="en-US" altLang="ja-JP" sz="2400">
                <a:latin typeface="Calibri" charset="0"/>
                <a:ea typeface="ＭＳ Ｐゴシック" charset="0"/>
              </a:rPr>
              <a:t>, under submission</a:t>
            </a:r>
          </a:p>
          <a:p>
            <a:endParaRPr lang="es-ES">
              <a:latin typeface="Calibri" charset="0"/>
              <a:ea typeface="ＭＳ Ｐゴシック" charset="0"/>
            </a:endParaRPr>
          </a:p>
        </p:txBody>
      </p:sp>
      <p:sp>
        <p:nvSpPr>
          <p:cNvPr id="40963"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D1C2361-4ADC-4649-BC71-B85979804830}" type="slidenum">
              <a:rPr lang="en-GB" sz="1200">
                <a:solidFill>
                  <a:srgbClr val="898989"/>
                </a:solidFill>
                <a:latin typeface="Calibri" charset="0"/>
              </a:rPr>
              <a:pPr eaLnBrk="1" hangingPunct="1"/>
              <a:t>17</a:t>
            </a:fld>
            <a:endParaRPr lang="en-GB" sz="1200">
              <a:solidFill>
                <a:srgbClr val="898989"/>
              </a:solidFill>
              <a:latin typeface="Calibri" charset="0"/>
            </a:endParaRPr>
          </a:p>
        </p:txBody>
      </p:sp>
    </p:spTree>
    <p:extLst>
      <p:ext uri="{BB962C8B-B14F-4D97-AF65-F5344CB8AC3E}">
        <p14:creationId xmlns:p14="http://schemas.microsoft.com/office/powerpoint/2010/main" val="1656993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21-11-0039-02-0sec</a:t>
            </a:r>
          </a:p>
        </p:txBody>
      </p:sp>
      <p:sp>
        <p:nvSpPr>
          <p:cNvPr id="409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fld id="{6AFD8668-667F-214F-879F-0C1D455364C4}" type="slidenum">
              <a:rPr kumimoji="0" lang="en-US" altLang="ja-JP" sz="1400">
                <a:latin typeface="Times" charset="0"/>
              </a:rPr>
              <a:pPr/>
              <a:t>2</a:t>
            </a:fld>
            <a:endParaRPr kumimoji="0" lang="en-US" altLang="ja-JP" sz="1400">
              <a:latin typeface="Times" charset="0"/>
            </a:endParaRPr>
          </a:p>
        </p:txBody>
      </p:sp>
      <p:sp>
        <p:nvSpPr>
          <p:cNvPr id="4100" name="Rectangle 3"/>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a:lnSpc>
                <a:spcPct val="80000"/>
              </a:lnSpc>
              <a:buClr>
                <a:schemeClr val="accent1"/>
              </a:buClr>
              <a:buSzPct val="75000"/>
            </a:pPr>
            <a:r>
              <a:rPr kumimoji="0" lang="en-US" altLang="ja-JP" sz="1800" b="1">
                <a:latin typeface="Times" charset="0"/>
                <a:cs typeface="Times New Roman" charset="0"/>
              </a:rPr>
              <a:t>IEEE 802.21 presentation release statements</a:t>
            </a:r>
            <a:endParaRPr kumimoji="0" lang="en-US" altLang="ja-JP" sz="1800">
              <a:latin typeface="Times" charset="0"/>
              <a:cs typeface="Times New Roman" charset="0"/>
            </a:endParaRPr>
          </a:p>
          <a:p>
            <a:pPr marL="280988" indent="-280988" algn="just" defTabSz="762000">
              <a:lnSpc>
                <a:spcPct val="80000"/>
              </a:lnSpc>
              <a:spcBef>
                <a:spcPct val="40000"/>
              </a:spcBef>
              <a:buClr>
                <a:srgbClr val="FAFD00"/>
              </a:buClr>
              <a:buSzPct val="200000"/>
            </a:pPr>
            <a:r>
              <a:rPr kumimoji="0" lang="en-US" altLang="ja-JP" sz="1600">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kumimoji="0" lang="en-US" altLang="ja-JP" sz="1600">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kumimoji="0" lang="en-US" altLang="ja-JP" sz="1600">
                <a:cs typeface="Times New Roman" charset="0"/>
              </a:rPr>
              <a:t>’</a:t>
            </a:r>
            <a:r>
              <a:rPr kumimoji="0" lang="en-US" altLang="ja-JP" sz="1600">
                <a:latin typeface="Times" charset="0"/>
                <a:cs typeface="Times New Roman" charset="0"/>
              </a:rPr>
              <a:t>s name any IEEE Standards publication even though it may include portions of this contribution; and at the IEEE</a:t>
            </a:r>
            <a:r>
              <a:rPr kumimoji="0" lang="en-US" altLang="ja-JP" sz="1600">
                <a:cs typeface="Times New Roman" charset="0"/>
              </a:rPr>
              <a:t>’</a:t>
            </a:r>
            <a:r>
              <a:rPr kumimoji="0" lang="en-US" altLang="ja-JP" sz="1600">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kumimoji="0" lang="en-US" altLang="ja-JP" sz="1600">
                <a:latin typeface="Times" charset="0"/>
                <a:cs typeface="Times New Roman" charset="0"/>
              </a:rPr>
              <a:t>The contributor is familiar with IEEE patent policy, as stated in </a:t>
            </a:r>
            <a:r>
              <a:rPr kumimoji="0" lang="en-US" altLang="ja-JP" sz="1600">
                <a:latin typeface="Times" charset="0"/>
                <a:cs typeface="Times New Roman" charset="0"/>
                <a:hlinkClick r:id="rId3"/>
              </a:rPr>
              <a:t>Section 6 of the IEEE-SA Standards Board bylaws</a:t>
            </a:r>
            <a:r>
              <a:rPr kumimoji="0" lang="en-US" altLang="ja-JP" sz="1600">
                <a:solidFill>
                  <a:srgbClr val="000099"/>
                </a:solidFill>
                <a:latin typeface="Times" charset="0"/>
                <a:cs typeface="Times New Roman" charset="0"/>
              </a:rPr>
              <a:t> </a:t>
            </a:r>
            <a:r>
              <a:rPr kumimoji="0" lang="en-US" altLang="ja-JP" sz="1600">
                <a:latin typeface="Times" charset="0"/>
                <a:cs typeface="Times New Roman" charset="0"/>
              </a:rPr>
              <a:t>&lt;</a:t>
            </a:r>
            <a:r>
              <a:rPr kumimoji="0" lang="en-US" altLang="ja-JP" sz="1600">
                <a:latin typeface="Times" charset="0"/>
                <a:cs typeface="Times New Roman" charset="0"/>
                <a:hlinkClick r:id="rId4"/>
              </a:rPr>
              <a:t>http://standards.ieee.org/guides/bylaws/sect6-7.html#6</a:t>
            </a:r>
            <a:r>
              <a:rPr kumimoji="0" lang="en-US" altLang="ja-JP" sz="1600">
                <a:latin typeface="Times" charset="0"/>
                <a:cs typeface="Times New Roman" charset="0"/>
              </a:rPr>
              <a:t>&gt; and in </a:t>
            </a:r>
            <a:r>
              <a:rPr kumimoji="0" lang="en-US" altLang="ja-JP" sz="1600" i="1">
                <a:latin typeface="Times" charset="0"/>
                <a:cs typeface="Times New Roman" charset="0"/>
              </a:rPr>
              <a:t>Understanding Patent Issues During IEEE Standards Development</a:t>
            </a:r>
            <a:r>
              <a:rPr kumimoji="0" lang="en-US" altLang="ja-JP" sz="1600">
                <a:latin typeface="Times" charset="0"/>
                <a:cs typeface="Times New Roman" charset="0"/>
              </a:rPr>
              <a:t> </a:t>
            </a:r>
            <a:r>
              <a:rPr kumimoji="0" lang="en-US" altLang="ja-JP" sz="1600">
                <a:latin typeface="Times" charset="0"/>
                <a:cs typeface="Times New Roman" charset="0"/>
                <a:hlinkClick r:id="rId5"/>
              </a:rPr>
              <a:t>http://standards.ieee.org/board/pat/faq.pdf</a:t>
            </a:r>
            <a:r>
              <a:rPr kumimoji="0" lang="en-US" altLang="ja-JP" sz="1600">
                <a:latin typeface="Times" charset="0"/>
                <a:cs typeface="Times New Roman" charset="0"/>
              </a:rPr>
              <a:t>&gt;</a:t>
            </a:r>
            <a:r>
              <a:rPr kumimoji="0" lang="en-US" altLang="ja-JP" sz="1600">
                <a:cs typeface="Times New Roman" charset="0"/>
              </a:rPr>
              <a:t> </a:t>
            </a:r>
            <a:endParaRPr kumimoji="0" lang="en-US" altLang="ja-JP" sz="1600">
              <a:latin typeface="Times" charset="0"/>
            </a:endParaRPr>
          </a:p>
        </p:txBody>
      </p:sp>
    </p:spTree>
    <p:extLst>
      <p:ext uri="{BB962C8B-B14F-4D97-AF65-F5344CB8AC3E}">
        <p14:creationId xmlns:p14="http://schemas.microsoft.com/office/powerpoint/2010/main" val="331466817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dirty="0" smtClean="0"/>
              <a:t>Current Mobility Approaches rely on a central point, either HA or LMA</a:t>
            </a:r>
          </a:p>
          <a:p>
            <a:r>
              <a:rPr lang="en-US" dirty="0" smtClean="0"/>
              <a:t>Issues:</a:t>
            </a:r>
          </a:p>
          <a:p>
            <a:pPr lvl="1"/>
            <a:r>
              <a:rPr lang="en-US" dirty="0" smtClean="0"/>
              <a:t>Sub-optimal Routing</a:t>
            </a:r>
          </a:p>
          <a:p>
            <a:pPr lvl="1"/>
            <a:r>
              <a:rPr lang="en-US" dirty="0" smtClean="0"/>
              <a:t>Reliability</a:t>
            </a:r>
          </a:p>
          <a:p>
            <a:pPr lvl="1"/>
            <a:r>
              <a:rPr lang="en-US" dirty="0" smtClean="0"/>
              <a:t>Scalabilities</a:t>
            </a:r>
          </a:p>
          <a:p>
            <a:pPr lvl="1"/>
            <a:r>
              <a:rPr lang="en-US" dirty="0" smtClean="0"/>
              <a:t>Lack of granularity</a:t>
            </a:r>
          </a:p>
          <a:p>
            <a:pPr lvl="1"/>
            <a:r>
              <a:rPr lang="en-US" dirty="0" smtClean="0"/>
              <a:t>Signaling Overhead</a:t>
            </a:r>
            <a:endParaRPr lang="en-US" dirty="0"/>
          </a:p>
        </p:txBody>
      </p:sp>
    </p:spTree>
    <p:extLst>
      <p:ext uri="{BB962C8B-B14F-4D97-AF65-F5344CB8AC3E}">
        <p14:creationId xmlns:p14="http://schemas.microsoft.com/office/powerpoint/2010/main" val="2565656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323850" y="274638"/>
            <a:ext cx="8496300" cy="1143000"/>
          </a:xfrm>
        </p:spPr>
        <p:txBody>
          <a:bodyPr/>
          <a:lstStyle/>
          <a:p>
            <a:r>
              <a:rPr lang="es-ES" sz="4000" dirty="0" err="1">
                <a:latin typeface="Calibri" charset="0"/>
                <a:ea typeface="ＭＳ Ｐゴシック" charset="0"/>
              </a:rPr>
              <a:t>Multiple</a:t>
            </a:r>
            <a:r>
              <a:rPr lang="es-ES" sz="4000" dirty="0">
                <a:latin typeface="Calibri" charset="0"/>
                <a:ea typeface="ＭＳ Ｐゴシック" charset="0"/>
              </a:rPr>
              <a:t> </a:t>
            </a:r>
            <a:r>
              <a:rPr lang="es-ES" sz="4000" dirty="0" err="1">
                <a:latin typeface="Calibri" charset="0"/>
                <a:ea typeface="ＭＳ Ｐゴシック" charset="0"/>
              </a:rPr>
              <a:t>Domains</a:t>
            </a:r>
            <a:r>
              <a:rPr lang="es-ES" sz="4000" dirty="0">
                <a:latin typeface="Calibri" charset="0"/>
                <a:ea typeface="ＭＳ Ｐゴシック" charset="0"/>
              </a:rPr>
              <a:t> </a:t>
            </a:r>
            <a:r>
              <a:rPr lang="es-ES" sz="4000" dirty="0" err="1">
                <a:latin typeface="Calibri" charset="0"/>
                <a:ea typeface="ＭＳ Ｐゴシック" charset="0"/>
              </a:rPr>
              <a:t>scenario</a:t>
            </a:r>
            <a:r>
              <a:rPr lang="es-ES" sz="4000" dirty="0">
                <a:latin typeface="Calibri" charset="0"/>
                <a:ea typeface="ＭＳ Ｐゴシック" charset="0"/>
              </a:rPr>
              <a:t> </a:t>
            </a:r>
            <a:r>
              <a:rPr lang="es-ES" sz="4000" dirty="0" err="1" smtClean="0">
                <a:latin typeface="Calibri" charset="0"/>
                <a:ea typeface="ＭＳ Ｐゴシック" charset="0"/>
              </a:rPr>
              <a:t>overview</a:t>
            </a:r>
            <a:endParaRPr lang="es-ES" sz="4000" dirty="0">
              <a:latin typeface="Calibri" charset="0"/>
              <a:ea typeface="ＭＳ Ｐゴシック" charset="0"/>
            </a:endParaRPr>
          </a:p>
        </p:txBody>
      </p:sp>
      <p:sp>
        <p:nvSpPr>
          <p:cNvPr id="32770" name="Content Placeholder 2"/>
          <p:cNvSpPr>
            <a:spLocks noGrp="1"/>
          </p:cNvSpPr>
          <p:nvPr>
            <p:ph idx="1"/>
          </p:nvPr>
        </p:nvSpPr>
        <p:spPr>
          <a:xfrm>
            <a:off x="457200" y="1495425"/>
            <a:ext cx="8229600" cy="4525963"/>
          </a:xfrm>
        </p:spPr>
        <p:txBody>
          <a:bodyPr>
            <a:normAutofit lnSpcReduction="10000"/>
          </a:bodyPr>
          <a:lstStyle/>
          <a:p>
            <a:r>
              <a:rPr lang="es-ES" dirty="0" err="1">
                <a:latin typeface="Calibri" charset="0"/>
                <a:ea typeface="ＭＳ Ｐゴシック" charset="0"/>
              </a:rPr>
              <a:t>The</a:t>
            </a:r>
            <a:r>
              <a:rPr lang="es-ES" dirty="0">
                <a:latin typeface="Calibri" charset="0"/>
                <a:ea typeface="ＭＳ Ｐゴシック" charset="0"/>
              </a:rPr>
              <a:t> DMA </a:t>
            </a:r>
            <a:r>
              <a:rPr lang="es-ES" dirty="0" err="1" smtClean="0">
                <a:latin typeface="Calibri" charset="0"/>
                <a:ea typeface="ＭＳ Ｐゴシック" charset="0"/>
              </a:rPr>
              <a:t>domain</a:t>
            </a:r>
            <a:r>
              <a:rPr lang="es-ES" dirty="0" smtClean="0">
                <a:latin typeface="Calibri" charset="0"/>
                <a:ea typeface="ＭＳ Ｐゴシック" charset="0"/>
              </a:rPr>
              <a:t> (</a:t>
            </a:r>
            <a:r>
              <a:rPr lang="es-ES" dirty="0" err="1" smtClean="0">
                <a:latin typeface="Calibri" charset="0"/>
                <a:ea typeface="ＭＳ Ｐゴシック" charset="0"/>
              </a:rPr>
              <a:t>See</a:t>
            </a:r>
            <a:r>
              <a:rPr lang="es-ES" dirty="0" smtClean="0">
                <a:latin typeface="Calibri" charset="0"/>
                <a:ea typeface="ＭＳ Ｐゴシック" charset="0"/>
              </a:rPr>
              <a:t> </a:t>
            </a:r>
            <a:r>
              <a:rPr lang="es-ES" dirty="0" err="1" smtClean="0">
                <a:latin typeface="Calibri" charset="0"/>
                <a:ea typeface="ＭＳ Ｐゴシック" charset="0"/>
              </a:rPr>
              <a:t>last</a:t>
            </a:r>
            <a:r>
              <a:rPr lang="es-ES" dirty="0" smtClean="0">
                <a:latin typeface="Calibri" charset="0"/>
                <a:ea typeface="ＭＳ Ｐゴシック" charset="0"/>
              </a:rPr>
              <a:t> </a:t>
            </a:r>
            <a:r>
              <a:rPr lang="es-ES" dirty="0" err="1" smtClean="0">
                <a:latin typeface="Calibri" charset="0"/>
                <a:ea typeface="ＭＳ Ｐゴシック" charset="0"/>
              </a:rPr>
              <a:t>slide</a:t>
            </a:r>
            <a:r>
              <a:rPr lang="es-ES" dirty="0" smtClean="0">
                <a:latin typeface="Calibri" charset="0"/>
                <a:ea typeface="ＭＳ Ｐゴシック" charset="0"/>
              </a:rPr>
              <a:t> </a:t>
            </a:r>
            <a:r>
              <a:rPr lang="es-ES" dirty="0" err="1" smtClean="0">
                <a:latin typeface="Calibri" charset="0"/>
                <a:ea typeface="ＭＳ Ｐゴシック" charset="0"/>
              </a:rPr>
              <a:t>with</a:t>
            </a:r>
            <a:r>
              <a:rPr lang="es-ES" dirty="0" smtClean="0">
                <a:latin typeface="Calibri" charset="0"/>
                <a:ea typeface="ＭＳ Ｐゴシック" charset="0"/>
              </a:rPr>
              <a:t> </a:t>
            </a:r>
            <a:r>
              <a:rPr lang="es-ES" dirty="0" err="1" smtClean="0">
                <a:latin typeface="Calibri" charset="0"/>
                <a:ea typeface="ＭＳ Ｐゴシック" charset="0"/>
              </a:rPr>
              <a:t>refs</a:t>
            </a:r>
            <a:r>
              <a:rPr lang="es-ES" dirty="0" smtClean="0">
                <a:latin typeface="Calibri" charset="0"/>
                <a:ea typeface="ＭＳ Ｐゴシック" charset="0"/>
              </a:rPr>
              <a:t>):</a:t>
            </a:r>
            <a:endParaRPr lang="es-ES" dirty="0">
              <a:latin typeface="Calibri" charset="0"/>
              <a:ea typeface="ＭＳ Ｐゴシック" charset="0"/>
            </a:endParaRPr>
          </a:p>
          <a:p>
            <a:pPr lvl="1"/>
            <a:r>
              <a:rPr lang="en-US" dirty="0">
                <a:latin typeface="Calibri" charset="0"/>
                <a:ea typeface="ＭＳ Ｐゴシック" charset="0"/>
              </a:rPr>
              <a:t>Is the </a:t>
            </a:r>
            <a:r>
              <a:rPr lang="ja-JP" altLang="en-US" dirty="0">
                <a:latin typeface="Calibri" charset="0"/>
                <a:ea typeface="ＭＳ Ｐゴシック" charset="0"/>
              </a:rPr>
              <a:t>“</a:t>
            </a:r>
            <a:r>
              <a:rPr lang="en-US" altLang="ja-JP" dirty="0">
                <a:latin typeface="Calibri" charset="0"/>
                <a:ea typeface="ＭＳ Ｐゴシック" charset="0"/>
              </a:rPr>
              <a:t>default</a:t>
            </a:r>
            <a:r>
              <a:rPr lang="ja-JP" altLang="en-US" dirty="0">
                <a:latin typeface="Calibri" charset="0"/>
                <a:ea typeface="ＭＳ Ｐゴシック" charset="0"/>
              </a:rPr>
              <a:t>”</a:t>
            </a:r>
            <a:r>
              <a:rPr lang="en-US" altLang="ja-JP" dirty="0">
                <a:latin typeface="Calibri" charset="0"/>
                <a:ea typeface="ＭＳ Ｐゴシック" charset="0"/>
              </a:rPr>
              <a:t> domain the MN attaches to</a:t>
            </a:r>
          </a:p>
          <a:p>
            <a:pPr lvl="1"/>
            <a:r>
              <a:rPr lang="en-US" dirty="0">
                <a:latin typeface="Calibri" charset="0"/>
                <a:ea typeface="ＭＳ Ｐゴシック" charset="0"/>
              </a:rPr>
              <a:t>Consists in a set of nodes (MARs) capable of playing at the same time roles similar to</a:t>
            </a:r>
          </a:p>
          <a:p>
            <a:pPr lvl="2"/>
            <a:r>
              <a:rPr lang="es-ES" dirty="0">
                <a:latin typeface="Calibri" charset="0"/>
                <a:ea typeface="ＭＳ Ｐゴシック" charset="0"/>
              </a:rPr>
              <a:t>PMIPv6 LMA</a:t>
            </a:r>
          </a:p>
          <a:p>
            <a:pPr lvl="2"/>
            <a:r>
              <a:rPr lang="es-ES" dirty="0">
                <a:latin typeface="Calibri" charset="0"/>
                <a:ea typeface="ＭＳ Ｐゴシック" charset="0"/>
              </a:rPr>
              <a:t>PMIPv6 MAG</a:t>
            </a:r>
          </a:p>
          <a:p>
            <a:r>
              <a:rPr lang="es-ES" dirty="0" err="1">
                <a:latin typeface="Calibri" charset="0"/>
                <a:ea typeface="ＭＳ Ｐゴシック" charset="0"/>
              </a:rPr>
              <a:t>The</a:t>
            </a:r>
            <a:r>
              <a:rPr lang="es-ES" dirty="0">
                <a:latin typeface="Calibri" charset="0"/>
                <a:ea typeface="ＭＳ Ｐゴシック" charset="0"/>
              </a:rPr>
              <a:t> FAMA </a:t>
            </a:r>
            <a:r>
              <a:rPr lang="es-ES" dirty="0" err="1" smtClean="0">
                <a:latin typeface="Calibri" charset="0"/>
                <a:ea typeface="ＭＳ Ｐゴシック" charset="0"/>
              </a:rPr>
              <a:t>design</a:t>
            </a:r>
            <a:r>
              <a:rPr lang="es-ES" dirty="0" smtClean="0">
                <a:latin typeface="Calibri" charset="0"/>
                <a:ea typeface="ＭＳ Ｐゴシック" charset="0"/>
              </a:rPr>
              <a:t> (</a:t>
            </a:r>
            <a:r>
              <a:rPr lang="es-ES" dirty="0" err="1" smtClean="0">
                <a:latin typeface="Calibri" charset="0"/>
                <a:ea typeface="ＭＳ Ｐゴシック" charset="0"/>
              </a:rPr>
              <a:t>See</a:t>
            </a:r>
            <a:r>
              <a:rPr lang="es-ES" dirty="0" smtClean="0">
                <a:latin typeface="Calibri" charset="0"/>
                <a:ea typeface="ＭＳ Ｐゴシック" charset="0"/>
              </a:rPr>
              <a:t> </a:t>
            </a:r>
            <a:r>
              <a:rPr lang="es-ES" dirty="0" err="1" smtClean="0">
                <a:latin typeface="Calibri" charset="0"/>
                <a:ea typeface="ＭＳ Ｐゴシック" charset="0"/>
              </a:rPr>
              <a:t>last</a:t>
            </a:r>
            <a:r>
              <a:rPr lang="es-ES" dirty="0" smtClean="0">
                <a:latin typeface="Calibri" charset="0"/>
                <a:ea typeface="ＭＳ Ｐゴシック" charset="0"/>
              </a:rPr>
              <a:t> </a:t>
            </a:r>
            <a:r>
              <a:rPr lang="es-ES" dirty="0" err="1" smtClean="0">
                <a:latin typeface="Calibri" charset="0"/>
                <a:ea typeface="ＭＳ Ｐゴシック" charset="0"/>
              </a:rPr>
              <a:t>slide</a:t>
            </a:r>
            <a:r>
              <a:rPr lang="es-ES" dirty="0" smtClean="0">
                <a:latin typeface="Calibri" charset="0"/>
                <a:ea typeface="ＭＳ Ｐゴシック" charset="0"/>
              </a:rPr>
              <a:t> </a:t>
            </a:r>
            <a:r>
              <a:rPr lang="es-ES" dirty="0" err="1" smtClean="0">
                <a:latin typeface="Calibri" charset="0"/>
                <a:ea typeface="ＭＳ Ｐゴシック" charset="0"/>
              </a:rPr>
              <a:t>with</a:t>
            </a:r>
            <a:r>
              <a:rPr lang="es-ES" dirty="0" smtClean="0">
                <a:latin typeface="Calibri" charset="0"/>
                <a:ea typeface="ＭＳ Ｐゴシック" charset="0"/>
              </a:rPr>
              <a:t> </a:t>
            </a:r>
            <a:r>
              <a:rPr lang="es-ES" dirty="0" err="1" smtClean="0">
                <a:latin typeface="Calibri" charset="0"/>
                <a:ea typeface="ＭＳ Ｐゴシック" charset="0"/>
              </a:rPr>
              <a:t>refs</a:t>
            </a:r>
            <a:r>
              <a:rPr lang="es-ES" dirty="0" smtClean="0">
                <a:latin typeface="Calibri" charset="0"/>
                <a:ea typeface="ＭＳ Ｐゴシック" charset="0"/>
              </a:rPr>
              <a:t>):</a:t>
            </a:r>
            <a:endParaRPr lang="es-ES" dirty="0">
              <a:latin typeface="Calibri" charset="0"/>
              <a:ea typeface="ＭＳ Ｐゴシック" charset="0"/>
            </a:endParaRPr>
          </a:p>
          <a:p>
            <a:pPr lvl="1"/>
            <a:r>
              <a:rPr lang="en-US" dirty="0">
                <a:latin typeface="Calibri" charset="0"/>
                <a:ea typeface="ＭＳ Ｐゴシック" charset="0"/>
              </a:rPr>
              <a:t>Applies when the MN attaches to a node outside the DMA domain</a:t>
            </a:r>
          </a:p>
          <a:p>
            <a:pPr lvl="1"/>
            <a:r>
              <a:rPr lang="en-US" dirty="0">
                <a:latin typeface="Calibri" charset="0"/>
                <a:ea typeface="ＭＳ Ｐゴシック" charset="0"/>
              </a:rPr>
              <a:t>Re-uses DMA nodes as Home Agents</a:t>
            </a:r>
          </a:p>
          <a:p>
            <a:endParaRPr lang="es-ES" dirty="0">
              <a:latin typeface="Calibri" charset="0"/>
              <a:ea typeface="ＭＳ Ｐゴシック" charset="0"/>
            </a:endParaRPr>
          </a:p>
        </p:txBody>
      </p:sp>
      <p:sp>
        <p:nvSpPr>
          <p:cNvPr id="32771"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AE368F2-8792-E34E-A8F7-5749063B2532}" type="slidenum">
              <a:rPr lang="en-GB" sz="1200">
                <a:solidFill>
                  <a:srgbClr val="898989"/>
                </a:solidFill>
                <a:latin typeface="Calibri" charset="0"/>
              </a:rPr>
              <a:pPr eaLnBrk="1" hangingPunct="1"/>
              <a:t>4</a:t>
            </a:fld>
            <a:endParaRPr lang="en-GB" sz="1200">
              <a:solidFill>
                <a:srgbClr val="898989"/>
              </a:solidFill>
              <a:latin typeface="Calibri" charset="0"/>
            </a:endParaRPr>
          </a:p>
        </p:txBody>
      </p:sp>
    </p:spTree>
    <p:extLst>
      <p:ext uri="{BB962C8B-B14F-4D97-AF65-F5344CB8AC3E}">
        <p14:creationId xmlns:p14="http://schemas.microsoft.com/office/powerpoint/2010/main" val="1849107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s-ES" dirty="0" err="1">
                <a:latin typeface="Calibri" charset="0"/>
                <a:ea typeface="ＭＳ Ｐゴシック" charset="0"/>
              </a:rPr>
              <a:t>The</a:t>
            </a:r>
            <a:r>
              <a:rPr lang="es-ES" dirty="0">
                <a:latin typeface="Calibri" charset="0"/>
                <a:ea typeface="ＭＳ Ｐゴシック" charset="0"/>
              </a:rPr>
              <a:t> DMA </a:t>
            </a:r>
            <a:r>
              <a:rPr lang="es-ES" dirty="0" err="1" smtClean="0">
                <a:latin typeface="Calibri" charset="0"/>
                <a:ea typeface="ＭＳ Ｐゴシック" charset="0"/>
              </a:rPr>
              <a:t>domain</a:t>
            </a:r>
            <a:endParaRPr lang="es-ES" dirty="0">
              <a:latin typeface="Calibri" charset="0"/>
              <a:ea typeface="ＭＳ Ｐゴシック" charset="0"/>
            </a:endParaRPr>
          </a:p>
        </p:txBody>
      </p:sp>
      <p:sp>
        <p:nvSpPr>
          <p:cNvPr id="33794" name="Content Placeholder 2"/>
          <p:cNvSpPr>
            <a:spLocks noGrp="1"/>
          </p:cNvSpPr>
          <p:nvPr>
            <p:ph idx="1"/>
          </p:nvPr>
        </p:nvSpPr>
        <p:spPr>
          <a:xfrm>
            <a:off x="457200" y="1484313"/>
            <a:ext cx="3763467" cy="5040312"/>
          </a:xfrm>
        </p:spPr>
        <p:txBody>
          <a:bodyPr>
            <a:normAutofit fontScale="77500" lnSpcReduction="20000"/>
          </a:bodyPr>
          <a:lstStyle/>
          <a:p>
            <a:r>
              <a:rPr lang="en-US" sz="2600" dirty="0">
                <a:latin typeface="Calibri" charset="0"/>
                <a:ea typeface="ＭＳ Ｐゴシック" charset="0"/>
              </a:rPr>
              <a:t>The first node an MN attaches to (MAR</a:t>
            </a:r>
            <a:r>
              <a:rPr lang="en-US" sz="2600" baseline="-25000" dirty="0">
                <a:latin typeface="Calibri" charset="0"/>
                <a:ea typeface="ＭＳ Ｐゴシック" charset="0"/>
              </a:rPr>
              <a:t>1</a:t>
            </a:r>
            <a:r>
              <a:rPr lang="en-US" sz="2600" dirty="0">
                <a:latin typeface="Calibri" charset="0"/>
                <a:ea typeface="ＭＳ Ｐゴシック" charset="0"/>
              </a:rPr>
              <a:t>) acts as a plain IPv6 router for the prefix advertised to MN (Pref1), no mobility support</a:t>
            </a:r>
          </a:p>
          <a:p>
            <a:r>
              <a:rPr lang="en-US" sz="2600" dirty="0">
                <a:latin typeface="Calibri" charset="0"/>
                <a:ea typeface="ＭＳ Ｐゴシック" charset="0"/>
              </a:rPr>
              <a:t>After handover MN attaches to MAR</a:t>
            </a:r>
            <a:r>
              <a:rPr lang="en-US" sz="2600" baseline="-25000" dirty="0">
                <a:latin typeface="Calibri" charset="0"/>
                <a:ea typeface="ＭＳ Ｐゴシック" charset="0"/>
              </a:rPr>
              <a:t>2</a:t>
            </a:r>
            <a:r>
              <a:rPr lang="en-US" sz="2600" dirty="0">
                <a:latin typeface="Calibri" charset="0"/>
                <a:ea typeface="ＭＳ Ｐゴシック" charset="0"/>
              </a:rPr>
              <a:t> and gets Pref2. Mobility can be activated to keep ongoing connections:</a:t>
            </a:r>
          </a:p>
          <a:p>
            <a:pPr lvl="1"/>
            <a:r>
              <a:rPr lang="es-ES" sz="2200" dirty="0">
                <a:latin typeface="Calibri" charset="0"/>
                <a:ea typeface="ＭＳ Ｐゴシック" charset="0"/>
              </a:rPr>
              <a:t>MAR1 </a:t>
            </a:r>
            <a:r>
              <a:rPr lang="es-ES" sz="2200" dirty="0" err="1">
                <a:latin typeface="Calibri" charset="0"/>
                <a:ea typeface="ＭＳ Ｐゴシック" charset="0"/>
              </a:rPr>
              <a:t>plays</a:t>
            </a:r>
            <a:r>
              <a:rPr lang="es-ES" sz="2200" dirty="0">
                <a:latin typeface="Calibri" charset="0"/>
                <a:ea typeface="ＭＳ Ｐゴシック" charset="0"/>
              </a:rPr>
              <a:t> as LMA</a:t>
            </a:r>
          </a:p>
          <a:p>
            <a:pPr lvl="1"/>
            <a:r>
              <a:rPr lang="es-ES" sz="2200" dirty="0">
                <a:latin typeface="Calibri" charset="0"/>
                <a:ea typeface="ＭＳ Ｐゴシック" charset="0"/>
              </a:rPr>
              <a:t>MAR2 </a:t>
            </a:r>
            <a:r>
              <a:rPr lang="es-ES" sz="2200" dirty="0" err="1">
                <a:latin typeface="Calibri" charset="0"/>
                <a:ea typeface="ＭＳ Ｐゴシック" charset="0"/>
              </a:rPr>
              <a:t>plays</a:t>
            </a:r>
            <a:r>
              <a:rPr lang="es-ES" sz="2200" dirty="0">
                <a:latin typeface="Calibri" charset="0"/>
                <a:ea typeface="ＭＳ Ｐゴシック" charset="0"/>
              </a:rPr>
              <a:t> as MAG</a:t>
            </a:r>
          </a:p>
          <a:p>
            <a:pPr lvl="1"/>
            <a:r>
              <a:rPr lang="en-US" sz="2200" dirty="0">
                <a:latin typeface="Calibri" charset="0"/>
                <a:ea typeface="ＭＳ Ｐゴシック" charset="0"/>
              </a:rPr>
              <a:t>A tunnel is built between them</a:t>
            </a:r>
          </a:p>
          <a:p>
            <a:r>
              <a:rPr lang="en-US" sz="2600" dirty="0">
                <a:latin typeface="Calibri" charset="0"/>
                <a:ea typeface="ＭＳ Ｐゴシック" charset="0"/>
              </a:rPr>
              <a:t>MN starts new communications using Pref2</a:t>
            </a:r>
          </a:p>
          <a:p>
            <a:r>
              <a:rPr lang="en-US" sz="2600" dirty="0">
                <a:latin typeface="Calibri" charset="0"/>
                <a:ea typeface="ＭＳ Ｐゴシック" charset="0"/>
              </a:rPr>
              <a:t>Next handovers witness the same behavior:</a:t>
            </a:r>
          </a:p>
          <a:p>
            <a:pPr lvl="1"/>
            <a:r>
              <a:rPr lang="en-US" sz="2200" dirty="0">
                <a:latin typeface="Calibri" charset="0"/>
                <a:ea typeface="ＭＳ Ｐゴシック" charset="0"/>
              </a:rPr>
              <a:t>MARs playing LMA for flows established with their prefix</a:t>
            </a:r>
          </a:p>
          <a:p>
            <a:pPr lvl="1"/>
            <a:r>
              <a:rPr lang="en-US" sz="2200" dirty="0">
                <a:latin typeface="Calibri" charset="0"/>
                <a:ea typeface="ＭＳ Ｐゴシック" charset="0"/>
              </a:rPr>
              <a:t>The new MAR playing MAG</a:t>
            </a:r>
          </a:p>
          <a:p>
            <a:endParaRPr lang="es-ES" dirty="0">
              <a:latin typeface="Calibri" charset="0"/>
              <a:ea typeface="ＭＳ Ｐゴシック" charset="0"/>
            </a:endParaRPr>
          </a:p>
        </p:txBody>
      </p:sp>
      <p:sp>
        <p:nvSpPr>
          <p:cNvPr id="33795"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C100AFE-AE9E-FC40-9106-7E8DD289E513}" type="slidenum">
              <a:rPr lang="en-GB" sz="1200">
                <a:solidFill>
                  <a:srgbClr val="898989"/>
                </a:solidFill>
                <a:latin typeface="Calibri" charset="0"/>
              </a:rPr>
              <a:pPr eaLnBrk="1" hangingPunct="1"/>
              <a:t>5</a:t>
            </a:fld>
            <a:endParaRPr lang="en-GB" sz="1200">
              <a:solidFill>
                <a:srgbClr val="898989"/>
              </a:solidFill>
              <a:latin typeface="Calibri" charset="0"/>
            </a:endParaRPr>
          </a:p>
        </p:txBody>
      </p:sp>
      <p:pic>
        <p:nvPicPr>
          <p:cNvPr id="2" name="Picture 1" descr="WP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9782" y="2240873"/>
            <a:ext cx="7766605" cy="5494803"/>
          </a:xfrm>
          <a:prstGeom prst="rect">
            <a:avLst/>
          </a:prstGeom>
        </p:spPr>
      </p:pic>
    </p:spTree>
    <p:extLst>
      <p:ext uri="{BB962C8B-B14F-4D97-AF65-F5344CB8AC3E}">
        <p14:creationId xmlns:p14="http://schemas.microsoft.com/office/powerpoint/2010/main" val="1503511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s-ES">
                <a:latin typeface="Calibri" charset="0"/>
                <a:ea typeface="ＭＳ Ｐゴシック" charset="0"/>
              </a:rPr>
              <a:t>The DMA domain (ii)</a:t>
            </a:r>
          </a:p>
        </p:txBody>
      </p:sp>
      <p:sp>
        <p:nvSpPr>
          <p:cNvPr id="34818" name="Content Placeholder 4"/>
          <p:cNvSpPr>
            <a:spLocks noGrp="1"/>
          </p:cNvSpPr>
          <p:nvPr>
            <p:ph idx="1"/>
          </p:nvPr>
        </p:nvSpPr>
        <p:spPr/>
        <p:txBody>
          <a:bodyPr/>
          <a:lstStyle/>
          <a:p>
            <a:endParaRPr lang="es-ES">
              <a:latin typeface="Calibri" charset="0"/>
              <a:ea typeface="ＭＳ Ｐゴシック" charset="0"/>
            </a:endParaRPr>
          </a:p>
        </p:txBody>
      </p:sp>
      <p:pic>
        <p:nvPicPr>
          <p:cNvPr id="348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525" y="1557338"/>
            <a:ext cx="8756650" cy="488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Slide Number Placeholder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5F94149-3E3F-8249-8A88-E5999ED02357}" type="slidenum">
              <a:rPr lang="en-GB" sz="1200">
                <a:solidFill>
                  <a:srgbClr val="898989"/>
                </a:solidFill>
                <a:latin typeface="Calibri" charset="0"/>
              </a:rPr>
              <a:pPr eaLnBrk="1" hangingPunct="1"/>
              <a:t>6</a:t>
            </a:fld>
            <a:endParaRPr lang="en-GB" sz="1200">
              <a:solidFill>
                <a:srgbClr val="898989"/>
              </a:solidFill>
              <a:latin typeface="Calibri" charset="0"/>
            </a:endParaRPr>
          </a:p>
        </p:txBody>
      </p:sp>
    </p:spTree>
    <p:extLst>
      <p:ext uri="{BB962C8B-B14F-4D97-AF65-F5344CB8AC3E}">
        <p14:creationId xmlns:p14="http://schemas.microsoft.com/office/powerpoint/2010/main" val="1328607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s-ES" dirty="0">
                <a:latin typeface="Calibri" charset="0"/>
                <a:ea typeface="ＭＳ Ｐゴシック" charset="0"/>
              </a:rPr>
              <a:t>FAMA </a:t>
            </a:r>
            <a:r>
              <a:rPr lang="es-ES" dirty="0" err="1" smtClean="0">
                <a:latin typeface="Calibri" charset="0"/>
                <a:ea typeface="ＭＳ Ｐゴシック" charset="0"/>
              </a:rPr>
              <a:t>design</a:t>
            </a:r>
            <a:endParaRPr lang="es-ES" dirty="0">
              <a:latin typeface="Calibri" charset="0"/>
              <a:ea typeface="ＭＳ Ｐゴシック" charset="0"/>
            </a:endParaRPr>
          </a:p>
        </p:txBody>
      </p:sp>
      <p:sp>
        <p:nvSpPr>
          <p:cNvPr id="35842" name="Content Placeholder 2"/>
          <p:cNvSpPr>
            <a:spLocks noGrp="1"/>
          </p:cNvSpPr>
          <p:nvPr>
            <p:ph idx="1"/>
          </p:nvPr>
        </p:nvSpPr>
        <p:spPr>
          <a:xfrm>
            <a:off x="179388" y="1341438"/>
            <a:ext cx="8640762" cy="4525962"/>
          </a:xfrm>
        </p:spPr>
        <p:txBody>
          <a:bodyPr>
            <a:normAutofit fontScale="92500" lnSpcReduction="10000"/>
          </a:bodyPr>
          <a:lstStyle/>
          <a:p>
            <a:r>
              <a:rPr lang="en-US" sz="2600">
                <a:latin typeface="Calibri" charset="0"/>
                <a:ea typeface="ＭＳ Ｐゴシック" charset="0"/>
              </a:rPr>
              <a:t>When MN crosses DMA domain, it can keep the connections alive:</a:t>
            </a:r>
          </a:p>
          <a:p>
            <a:pPr lvl="1"/>
            <a:r>
              <a:rPr lang="en-US" sz="2200">
                <a:latin typeface="Calibri" charset="0"/>
                <a:ea typeface="ＭＳ Ｐゴシック" charset="0"/>
              </a:rPr>
              <a:t>MN activates MIPv6 client functionality (Binding updates/Binding Acknowledgment signaling authenticated with CGA instead of IPsec</a:t>
            </a:r>
          </a:p>
          <a:p>
            <a:pPr lvl="1"/>
            <a:r>
              <a:rPr lang="en-US" sz="2200">
                <a:latin typeface="Calibri" charset="0"/>
                <a:ea typeface="ＭＳ Ｐゴシック" charset="0"/>
              </a:rPr>
              <a:t>MAR anchoring flows (either acting as LMA or plain routers) become Home Agents</a:t>
            </a:r>
          </a:p>
          <a:p>
            <a:pPr lvl="1"/>
            <a:r>
              <a:rPr lang="en-US" sz="2200">
                <a:latin typeface="Calibri" charset="0"/>
                <a:ea typeface="ＭＳ Ｐゴシック" charset="0"/>
              </a:rPr>
              <a:t>Tunnels are built between MN and the HAs (i.e. the MARs anchoring the addresses)</a:t>
            </a:r>
          </a:p>
          <a:p>
            <a:r>
              <a:rPr lang="en-US" sz="2600">
                <a:latin typeface="Calibri" charset="0"/>
                <a:ea typeface="ＭＳ Ｐゴシック" charset="0"/>
              </a:rPr>
              <a:t>This allows mobility to be always managed by nodes in the same domain</a:t>
            </a:r>
          </a:p>
          <a:p>
            <a:r>
              <a:rPr lang="es-ES" sz="2600">
                <a:latin typeface="Calibri" charset="0"/>
                <a:ea typeface="ＭＳ Ｐゴシック" charset="0"/>
              </a:rPr>
              <a:t>DMM principles are maintained:</a:t>
            </a:r>
          </a:p>
          <a:p>
            <a:pPr lvl="1"/>
            <a:r>
              <a:rPr lang="en-US" sz="2200">
                <a:latin typeface="Calibri" charset="0"/>
                <a:ea typeface="ＭＳ Ｐゴシック" charset="0"/>
              </a:rPr>
              <a:t>Mobility is activated only for those flows requiring it</a:t>
            </a:r>
          </a:p>
          <a:p>
            <a:pPr lvl="1"/>
            <a:r>
              <a:rPr lang="en-US" sz="2200">
                <a:latin typeface="Calibri" charset="0"/>
                <a:ea typeface="ＭＳ Ｐゴシック" charset="0"/>
              </a:rPr>
              <a:t>Multiple mobility managers are distributed at the edge of the network</a:t>
            </a:r>
          </a:p>
          <a:p>
            <a:pPr>
              <a:buFont typeface="Arial" charset="0"/>
              <a:buNone/>
            </a:pPr>
            <a:endParaRPr lang="es-ES">
              <a:latin typeface="Calibri" charset="0"/>
              <a:ea typeface="ＭＳ Ｐゴシック" charset="0"/>
            </a:endParaRPr>
          </a:p>
        </p:txBody>
      </p:sp>
      <p:sp>
        <p:nvSpPr>
          <p:cNvPr id="35843"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8CEA872-29F0-9A40-BCD0-B3E4A5668954}" type="slidenum">
              <a:rPr lang="en-GB" sz="1200">
                <a:solidFill>
                  <a:srgbClr val="898989"/>
                </a:solidFill>
                <a:latin typeface="Calibri" charset="0"/>
              </a:rPr>
              <a:pPr eaLnBrk="1" hangingPunct="1"/>
              <a:t>7</a:t>
            </a:fld>
            <a:endParaRPr lang="en-GB" sz="1200">
              <a:solidFill>
                <a:srgbClr val="898989"/>
              </a:solidFill>
              <a:latin typeface="Calibri" charset="0"/>
            </a:endParaRPr>
          </a:p>
        </p:txBody>
      </p:sp>
    </p:spTree>
    <p:extLst>
      <p:ext uri="{BB962C8B-B14F-4D97-AF65-F5344CB8AC3E}">
        <p14:creationId xmlns:p14="http://schemas.microsoft.com/office/powerpoint/2010/main" val="967968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s-ES">
                <a:latin typeface="Calibri" charset="0"/>
                <a:ea typeface="ＭＳ Ｐゴシック" charset="0"/>
              </a:rPr>
              <a:t>FAMA design (ii)</a:t>
            </a:r>
          </a:p>
        </p:txBody>
      </p:sp>
      <p:pic>
        <p:nvPicPr>
          <p:cNvPr id="36866"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7950" y="1484313"/>
            <a:ext cx="8964613" cy="5040312"/>
          </a:xfrm>
          <a:noFill/>
        </p:spPr>
      </p:pic>
      <p:sp>
        <p:nvSpPr>
          <p:cNvPr id="3686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29DB643-5FAC-CC47-9AAB-6F9933EAE5FF}" type="slidenum">
              <a:rPr lang="en-GB" sz="1200">
                <a:solidFill>
                  <a:srgbClr val="898989"/>
                </a:solidFill>
                <a:latin typeface="Calibri" charset="0"/>
              </a:rPr>
              <a:pPr eaLnBrk="1" hangingPunct="1"/>
              <a:t>8</a:t>
            </a:fld>
            <a:endParaRPr lang="en-GB" sz="1200">
              <a:solidFill>
                <a:srgbClr val="898989"/>
              </a:solidFill>
              <a:latin typeface="Calibri" charset="0"/>
            </a:endParaRPr>
          </a:p>
        </p:txBody>
      </p:sp>
    </p:spTree>
    <p:extLst>
      <p:ext uri="{BB962C8B-B14F-4D97-AF65-F5344CB8AC3E}">
        <p14:creationId xmlns:p14="http://schemas.microsoft.com/office/powerpoint/2010/main" val="109907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s-ES">
                <a:latin typeface="Calibri" charset="0"/>
                <a:ea typeface="ＭＳ Ｐゴシック" charset="0"/>
              </a:rPr>
              <a:t>Intra-domain issues</a:t>
            </a:r>
          </a:p>
        </p:txBody>
      </p:sp>
      <p:sp>
        <p:nvSpPr>
          <p:cNvPr id="37890" name="Content Placeholder 2"/>
          <p:cNvSpPr>
            <a:spLocks noGrp="1"/>
          </p:cNvSpPr>
          <p:nvPr>
            <p:ph idx="1"/>
          </p:nvPr>
        </p:nvSpPr>
        <p:spPr/>
        <p:txBody>
          <a:bodyPr>
            <a:normAutofit fontScale="92500"/>
          </a:bodyPr>
          <a:lstStyle/>
          <a:p>
            <a:r>
              <a:rPr lang="es-ES">
                <a:latin typeface="Calibri" charset="0"/>
                <a:ea typeface="ＭＳ Ｐゴシック" charset="0"/>
              </a:rPr>
              <a:t>Source address selection</a:t>
            </a:r>
          </a:p>
          <a:p>
            <a:pPr lvl="1"/>
            <a:r>
              <a:rPr lang="en-US">
                <a:latin typeface="Calibri" charset="0"/>
                <a:ea typeface="ＭＳ Ｐゴシック" charset="0"/>
              </a:rPr>
              <a:t>[Seite-DMA] suggests a custom source selection algorithm </a:t>
            </a:r>
          </a:p>
          <a:p>
            <a:r>
              <a:rPr lang="es-ES">
                <a:latin typeface="Calibri" charset="0"/>
                <a:ea typeface="ＭＳ Ｐゴシック" charset="0"/>
              </a:rPr>
              <a:t>Inter-MAR signaling</a:t>
            </a:r>
          </a:p>
          <a:p>
            <a:pPr lvl="1"/>
            <a:r>
              <a:rPr lang="en-US">
                <a:latin typeface="Calibri" charset="0"/>
                <a:ea typeface="ＭＳ Ｐゴシック" charset="0"/>
              </a:rPr>
              <a:t>How can a MAR know if a MN's old address should be maintained?</a:t>
            </a:r>
          </a:p>
          <a:p>
            <a:pPr lvl="1"/>
            <a:r>
              <a:rPr lang="en-US">
                <a:latin typeface="Calibri" charset="0"/>
                <a:ea typeface="ＭＳ Ｐゴシック" charset="0"/>
              </a:rPr>
              <a:t>How can a MAR know which was MN's former MAR?</a:t>
            </a:r>
          </a:p>
          <a:p>
            <a:r>
              <a:rPr lang="en-US">
                <a:latin typeface="Calibri" charset="0"/>
                <a:ea typeface="ＭＳ Ｐゴシック" charset="0"/>
              </a:rPr>
              <a:t>[Bertin-DDMM] provides an approach for the MAR-to-MAR signaling</a:t>
            </a:r>
          </a:p>
          <a:p>
            <a:endParaRPr lang="es-ES">
              <a:latin typeface="Calibri" charset="0"/>
              <a:ea typeface="ＭＳ Ｐゴシック" charset="0"/>
            </a:endParaRPr>
          </a:p>
        </p:txBody>
      </p:sp>
      <p:sp>
        <p:nvSpPr>
          <p:cNvPr id="37891"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E76AF2D-9679-6D49-BBA5-DB08D63A90AF}" type="slidenum">
              <a:rPr lang="en-GB" sz="1200">
                <a:solidFill>
                  <a:srgbClr val="898989"/>
                </a:solidFill>
                <a:latin typeface="Calibri" charset="0"/>
              </a:rPr>
              <a:pPr eaLnBrk="1" hangingPunct="1"/>
              <a:t>9</a:t>
            </a:fld>
            <a:endParaRPr lang="en-GB" sz="1200">
              <a:solidFill>
                <a:srgbClr val="898989"/>
              </a:solidFill>
              <a:latin typeface="Calibri" charset="0"/>
            </a:endParaRPr>
          </a:p>
        </p:txBody>
      </p:sp>
    </p:spTree>
    <p:extLst>
      <p:ext uri="{BB962C8B-B14F-4D97-AF65-F5344CB8AC3E}">
        <p14:creationId xmlns:p14="http://schemas.microsoft.com/office/powerpoint/2010/main" val="1280479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TotalTime>
  <Words>1091</Words>
  <Application>Microsoft Macintosh PowerPoint</Application>
  <PresentationFormat>On-screen Show (4:3)</PresentationFormat>
  <Paragraphs>109</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Motivation</vt:lpstr>
      <vt:lpstr>Multiple Domains scenario overview</vt:lpstr>
      <vt:lpstr>The DMA domain</vt:lpstr>
      <vt:lpstr>The DMA domain (ii)</vt:lpstr>
      <vt:lpstr>FAMA design</vt:lpstr>
      <vt:lpstr>FAMA design (ii)</vt:lpstr>
      <vt:lpstr>Intra-domain issues</vt:lpstr>
      <vt:lpstr>DMA in detail</vt:lpstr>
      <vt:lpstr>DMA in detail</vt:lpstr>
      <vt:lpstr>Network-initiated HO procedure</vt:lpstr>
      <vt:lpstr>Network-initiated HO procedure</vt:lpstr>
      <vt:lpstr>Network-initiated HO procedure</vt:lpstr>
      <vt:lpstr>Network-initiated HO procedure</vt:lpstr>
      <vt:lpstr>IEEE 802.21 Optimizations</vt:lpstr>
      <vt:lpstr>References</vt:lpstr>
    </vt:vector>
  </TitlesOfParts>
  <Company>UC3M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Antonio de la Oliva</dc:creator>
  <cp:lastModifiedBy>Antonio de la Oliva</cp:lastModifiedBy>
  <cp:revision>4</cp:revision>
  <dcterms:created xsi:type="dcterms:W3CDTF">2011-03-15T23:07:56Z</dcterms:created>
  <dcterms:modified xsi:type="dcterms:W3CDTF">2011-03-15T23:41:03Z</dcterms:modified>
</cp:coreProperties>
</file>