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23" r:id="rId2"/>
    <p:sldId id="324" r:id="rId3"/>
    <p:sldId id="325" r:id="rId4"/>
    <p:sldId id="326" r:id="rId5"/>
    <p:sldId id="327" r:id="rId6"/>
    <p:sldId id="328" r:id="rId7"/>
    <p:sldId id="329" r:id="rId8"/>
    <p:sldId id="330" r:id="rId9"/>
    <p:sldId id="331" r:id="rId10"/>
    <p:sldId id="332" r:id="rId11"/>
    <p:sldId id="333" r:id="rId12"/>
  </p:sldIdLst>
  <p:sldSz cx="9144000" cy="6858000" type="letter"/>
  <p:notesSz cx="6794500" cy="9918700"/>
  <p:kinsoku lang="ko-KR"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a:srgbClr val="FFFFCC"/>
    <a:srgbClr val="5B54E6"/>
    <a:srgbClr val="C9C7F7"/>
    <a:srgbClr val="C0FEF9"/>
    <a:srgbClr val="99CCFF"/>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밝은 스타일 3 - 강조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9" autoAdjust="0"/>
    <p:restoredTop sz="86419" autoAdjust="0"/>
  </p:normalViewPr>
  <p:slideViewPr>
    <p:cSldViewPr>
      <p:cViewPr>
        <p:scale>
          <a:sx n="63" d="100"/>
          <a:sy n="63" d="100"/>
        </p:scale>
        <p:origin x="-662" y="288"/>
      </p:cViewPr>
      <p:guideLst>
        <p:guide orient="horz" pos="2160"/>
        <p:guide pos="2880"/>
      </p:guideLst>
    </p:cSldViewPr>
  </p:slideViewPr>
  <p:outlineViewPr>
    <p:cViewPr>
      <p:scale>
        <a:sx n="33" d="100"/>
        <a:sy n="33" d="100"/>
      </p:scale>
      <p:origin x="240" y="7431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414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27575"/>
            <a:ext cx="4981575" cy="4483100"/>
          </a:xfrm>
          <a:prstGeom prst="rect">
            <a:avLst/>
          </a:prstGeom>
          <a:noFill/>
          <a:ln w="12700">
            <a:noFill/>
            <a:miter lim="800000"/>
            <a:headEnd/>
            <a:tailEnd/>
          </a:ln>
          <a:effectLst/>
        </p:spPr>
        <p:txBody>
          <a:bodyPr vert="horz" wrap="square" lIns="90893" tIns="44649" rIns="90893" bIns="44649" numCol="1" anchor="t" anchorCtr="0" compatLnSpc="1">
            <a:prstTxWarp prst="textNoShape">
              <a:avLst/>
            </a:prstTxWarp>
          </a:bodyPr>
          <a:lstStyle/>
          <a:p>
            <a:pPr lvl="0"/>
            <a:r>
              <a:rPr lang="en-US" altLang="ko-KR" noProof="0" smtClean="0"/>
              <a:t>Body Text</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3555" name="Rectangle 3"/>
          <p:cNvSpPr>
            <a:spLocks noGrp="1" noRot="1" noChangeAspect="1" noChangeArrowheads="1" noTextEdit="1"/>
          </p:cNvSpPr>
          <p:nvPr>
            <p:ph type="sldImg" idx="2"/>
          </p:nvPr>
        </p:nvSpPr>
        <p:spPr bwMode="auto">
          <a:xfrm>
            <a:off x="1081088" y="862013"/>
            <a:ext cx="4632325" cy="34750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84217756"/>
      </p:ext>
    </p:extLst>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p:spPr>
        <p:txBody>
          <a:bodyPr/>
          <a:lstStyle/>
          <a:p>
            <a:endParaRPr lang="ko-KR" altLang="ko-KR" smtClean="0">
              <a:latin typeface="Rotis Sans Serif for Noki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w="9525"/>
        </p:spPr>
        <p:txBody>
          <a:bodyPr/>
          <a:lstStyle/>
          <a:p>
            <a:endParaRPr lang="ko-KR" altLang="ko-KR" smtClean="0">
              <a:latin typeface="Rotis Sans Serif for Noki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92"/>
          <p:cNvSpPr>
            <a:spLocks noGrp="1" noChangeArrowheads="1"/>
          </p:cNvSpPr>
          <p:nvPr>
            <p:ph type="sldNum" sz="quarter" idx="10"/>
          </p:nvPr>
        </p:nvSpPr>
        <p:spPr>
          <a:ln/>
        </p:spPr>
        <p:txBody>
          <a:bodyPr/>
          <a:lstStyle>
            <a:lvl1pPr>
              <a:defRPr/>
            </a:lvl1pPr>
          </a:lstStyle>
          <a:p>
            <a:fld id="{5A6B8713-6009-4A66-A5F3-952D02580626}"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5" name="Rectangle 92"/>
          <p:cNvSpPr>
            <a:spLocks noGrp="1" noChangeArrowheads="1"/>
          </p:cNvSpPr>
          <p:nvPr>
            <p:ph type="sldNum" sz="quarter" idx="11"/>
          </p:nvPr>
        </p:nvSpPr>
        <p:spPr/>
        <p:txBody>
          <a:bodyPr/>
          <a:lstStyle>
            <a:lvl1pPr>
              <a:defRPr/>
            </a:lvl1pPr>
          </a:lstStyle>
          <a:p>
            <a:fld id="{EC36D7D0-ADDA-4785-BEA5-7A99C5945D96}"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46863" y="228600"/>
            <a:ext cx="2074862" cy="60960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22275" y="228600"/>
            <a:ext cx="6072188" cy="60960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5" name="Rectangle 92"/>
          <p:cNvSpPr>
            <a:spLocks noGrp="1" noChangeArrowheads="1"/>
          </p:cNvSpPr>
          <p:nvPr>
            <p:ph type="sldNum" sz="quarter" idx="11"/>
          </p:nvPr>
        </p:nvSpPr>
        <p:spPr/>
        <p:txBody>
          <a:bodyPr/>
          <a:lstStyle>
            <a:lvl1pPr>
              <a:defRPr/>
            </a:lvl1pPr>
          </a:lstStyle>
          <a:p>
            <a:fld id="{CA8688FD-9728-44A1-A02A-28DD4AD07742}"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92"/>
          <p:cNvSpPr>
            <a:spLocks noGrp="1" noChangeArrowheads="1"/>
          </p:cNvSpPr>
          <p:nvPr>
            <p:ph type="sldNum" sz="quarter" idx="10"/>
          </p:nvPr>
        </p:nvSpPr>
        <p:spPr/>
        <p:txBody>
          <a:bodyPr/>
          <a:lstStyle>
            <a:lvl1pPr>
              <a:defRPr/>
            </a:lvl1pPr>
          </a:lstStyle>
          <a:p>
            <a:fld id="{29BAB405-866C-4FDC-9298-E8655E947B3B}" type="slidenum">
              <a:rPr lang="en-US" altLang="ko-KR"/>
              <a:pPr/>
              <a:t>‹#›</a:t>
            </a:fld>
            <a:endParaRPr lang="en-US" altLang="ko-KR"/>
          </a:p>
        </p:txBody>
      </p:sp>
      <p:sp>
        <p:nvSpPr>
          <p:cNvPr id="5" name="Rectangle 91"/>
          <p:cNvSpPr>
            <a:spLocks noGrp="1" noChangeArrowheads="1"/>
          </p:cNvSpPr>
          <p:nvPr>
            <p:ph type="ftr" sz="quarter" idx="11"/>
          </p:nvPr>
        </p:nvSpPr>
        <p:spPr>
          <a:xfrm>
            <a:off x="228600" y="6477000"/>
            <a:ext cx="2743200" cy="228600"/>
          </a:xfrm>
          <a:prstGeom prst="rect">
            <a:avLst/>
          </a:prstGeom>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C0C0C0"/>
                  </a:outerShdw>
                </a:effectLst>
                <a:latin typeface="Times"/>
                <a:ea typeface="Gulim" pitchFamily="34" charset="-127"/>
              </a:defRPr>
            </a:lvl1pPr>
          </a:lstStyle>
          <a:p>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5" name="Rectangle 92"/>
          <p:cNvSpPr>
            <a:spLocks noGrp="1" noChangeArrowheads="1"/>
          </p:cNvSpPr>
          <p:nvPr>
            <p:ph type="sldNum" sz="quarter" idx="11"/>
          </p:nvPr>
        </p:nvSpPr>
        <p:spPr/>
        <p:txBody>
          <a:bodyPr/>
          <a:lstStyle>
            <a:lvl1pPr>
              <a:defRPr/>
            </a:lvl1pPr>
          </a:lstStyle>
          <a:p>
            <a:fld id="{5C1CDCF0-925A-461A-ADB4-08AF62FFFAB0}"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6" name="Rectangle 92"/>
          <p:cNvSpPr>
            <a:spLocks noGrp="1" noChangeArrowheads="1"/>
          </p:cNvSpPr>
          <p:nvPr>
            <p:ph type="sldNum" sz="quarter" idx="11"/>
          </p:nvPr>
        </p:nvSpPr>
        <p:spPr/>
        <p:txBody>
          <a:bodyPr/>
          <a:lstStyle>
            <a:lvl1pPr>
              <a:defRPr/>
            </a:lvl1pPr>
          </a:lstStyle>
          <a:p>
            <a:fld id="{D24D45B4-1109-4938-AA60-72CDE56858EB}"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91"/>
          <p:cNvSpPr>
            <a:spLocks noGrp="1" noChangeArrowheads="1"/>
          </p:cNvSpPr>
          <p:nvPr>
            <p:ph type="ftr" sz="quarter" idx="10"/>
          </p:nvPr>
        </p:nvSpPr>
        <p:spPr>
          <a:xfrm>
            <a:off x="265113" y="647858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8" name="Rectangle 92"/>
          <p:cNvSpPr>
            <a:spLocks noGrp="1" noChangeArrowheads="1"/>
          </p:cNvSpPr>
          <p:nvPr>
            <p:ph type="sldNum" sz="quarter" idx="11"/>
          </p:nvPr>
        </p:nvSpPr>
        <p:spPr/>
        <p:txBody>
          <a:bodyPr/>
          <a:lstStyle>
            <a:lvl1pPr>
              <a:defRPr/>
            </a:lvl1pPr>
          </a:lstStyle>
          <a:p>
            <a:fld id="{C68C58D9-945F-4AA2-858C-2BE94F56095F}"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4" name="Rectangle 92"/>
          <p:cNvSpPr>
            <a:spLocks noGrp="1" noChangeArrowheads="1"/>
          </p:cNvSpPr>
          <p:nvPr>
            <p:ph type="sldNum" sz="quarter" idx="11"/>
          </p:nvPr>
        </p:nvSpPr>
        <p:spPr/>
        <p:txBody>
          <a:bodyPr/>
          <a:lstStyle>
            <a:lvl1pPr>
              <a:defRPr/>
            </a:lvl1pPr>
          </a:lstStyle>
          <a:p>
            <a:fld id="{267BC57B-44BD-4C92-BDF0-5E225DD88015}"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3" name="Rectangle 92"/>
          <p:cNvSpPr>
            <a:spLocks noGrp="1" noChangeArrowheads="1"/>
          </p:cNvSpPr>
          <p:nvPr>
            <p:ph type="sldNum" sz="quarter" idx="11"/>
          </p:nvPr>
        </p:nvSpPr>
        <p:spPr/>
        <p:txBody>
          <a:bodyPr/>
          <a:lstStyle>
            <a:lvl1pPr>
              <a:defRPr/>
            </a:lvl1pPr>
          </a:lstStyle>
          <a:p>
            <a:fld id="{F422C4A4-A793-4653-8B01-90BB02110D06}"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6" name="Rectangle 92"/>
          <p:cNvSpPr>
            <a:spLocks noGrp="1" noChangeArrowheads="1"/>
          </p:cNvSpPr>
          <p:nvPr>
            <p:ph type="sldNum" sz="quarter" idx="11"/>
          </p:nvPr>
        </p:nvSpPr>
        <p:spPr/>
        <p:txBody>
          <a:bodyPr/>
          <a:lstStyle>
            <a:lvl1pPr>
              <a:defRPr/>
            </a:lvl1pPr>
          </a:lstStyle>
          <a:p>
            <a:fld id="{2B0C5D59-1FB6-4BAC-AAAD-8E6F88276140}"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91"/>
          <p:cNvSpPr>
            <a:spLocks noGrp="1" noChangeArrowheads="1"/>
          </p:cNvSpPr>
          <p:nvPr>
            <p:ph type="ftr" sz="quarter" idx="10"/>
          </p:nvPr>
        </p:nvSpPr>
        <p:spPr>
          <a:xfrm>
            <a:off x="381000" y="6573838"/>
            <a:ext cx="2362200" cy="284162"/>
          </a:xfrm>
          <a:prstGeom prst="rect">
            <a:avLst/>
          </a:prstGeom>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C0C0C0"/>
                  </a:outerShdw>
                </a:effectLst>
                <a:ea typeface="Gulim" pitchFamily="34" charset="-127"/>
              </a:defRPr>
            </a:lvl1pPr>
          </a:lstStyle>
          <a:p>
            <a:endParaRPr lang="en-US" altLang="ko-KR"/>
          </a:p>
        </p:txBody>
      </p:sp>
      <p:sp>
        <p:nvSpPr>
          <p:cNvPr id="6" name="Rectangle 92"/>
          <p:cNvSpPr>
            <a:spLocks noGrp="1" noChangeArrowheads="1"/>
          </p:cNvSpPr>
          <p:nvPr>
            <p:ph type="sldNum" sz="quarter" idx="11"/>
          </p:nvPr>
        </p:nvSpPr>
        <p:spPr/>
        <p:txBody>
          <a:bodyPr/>
          <a:lstStyle>
            <a:lvl1pPr>
              <a:defRPr/>
            </a:lvl1pPr>
          </a:lstStyle>
          <a:p>
            <a:fld id="{12FF210F-26A1-48FE-84DA-DFA89DF7047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ko-KR" smtClean="0"/>
              <a:t>Title: 36 pt Rotis Sans Serif</a:t>
            </a:r>
          </a:p>
        </p:txBody>
      </p:sp>
      <p:sp>
        <p:nvSpPr>
          <p:cNvPr id="1027"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ko-KR" smtClean="0"/>
              <a:t>IEEE 802.21 Powerpoint Template</a:t>
            </a:r>
            <a:br>
              <a:rPr lang="en-US" altLang="ko-KR" smtClean="0"/>
            </a:br>
            <a:r>
              <a:rPr lang="en-US" altLang="ko-KR" smtClean="0"/>
              <a:t>(Rotis Sans Serif 24 pt)</a:t>
            </a:r>
          </a:p>
          <a:p>
            <a:pPr lvl="0"/>
            <a:r>
              <a:rPr lang="en-US" altLang="ko-KR" smtClean="0"/>
              <a:t>1st Level Bullet</a:t>
            </a:r>
          </a:p>
          <a:p>
            <a:pPr lvl="1"/>
            <a:r>
              <a:rPr lang="en-US" altLang="ko-KR" smtClean="0"/>
              <a:t>2nd Level Bullet</a:t>
            </a:r>
          </a:p>
          <a:p>
            <a:pPr lvl="2"/>
            <a:r>
              <a:rPr lang="en-US" altLang="ko-KR" smtClean="0"/>
              <a:t>3rd Level Bullet</a:t>
            </a:r>
          </a:p>
          <a:p>
            <a:pPr lvl="2"/>
            <a:endParaRPr lang="en-US" altLang="ko-KR" smtClean="0"/>
          </a:p>
          <a:p>
            <a:pPr lvl="1"/>
            <a:endParaRPr lang="en-US" altLang="ko-KR" smtClean="0"/>
          </a:p>
          <a:p>
            <a:pPr lvl="0"/>
            <a:endParaRPr lang="en-US" altLang="ko-KR" smtClean="0"/>
          </a:p>
          <a:p>
            <a:pPr lvl="0"/>
            <a:endParaRPr lang="en-US" altLang="ko-KR" smtClean="0"/>
          </a:p>
          <a:p>
            <a:pPr lvl="0"/>
            <a:r>
              <a:rPr lang="en-US" altLang="ko-KR" smtClean="0"/>
              <a:t/>
            </a:r>
            <a:br>
              <a:rPr lang="en-US" altLang="ko-KR" smtClean="0"/>
            </a:br>
            <a:endParaRPr lang="en-US" altLang="ko-KR" smtClean="0"/>
          </a:p>
        </p:txBody>
      </p:sp>
      <p:sp>
        <p:nvSpPr>
          <p:cNvPr id="1116" name="Rectangle 92"/>
          <p:cNvSpPr>
            <a:spLocks noGrp="1" noChangeArrowheads="1"/>
          </p:cNvSpPr>
          <p:nvPr>
            <p:ph type="sldNum" sz="quarter" idx="4"/>
          </p:nvPr>
        </p:nvSpPr>
        <p:spPr bwMode="auto">
          <a:xfrm>
            <a:off x="8077200" y="6553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Times"/>
                <a:ea typeface="Gulim" pitchFamily="34" charset="-127"/>
              </a:defRPr>
            </a:lvl1pPr>
          </a:lstStyle>
          <a:p>
            <a:fld id="{C3FB209C-7F3F-46B5-A83C-4CC1A0B01307}" type="slidenum">
              <a:rPr lang="en-US" altLang="ko-KR"/>
              <a:pPr/>
              <a:t>‹#›</a:t>
            </a:fld>
            <a:endParaRPr lang="en-US" altLang="ko-KR"/>
          </a:p>
        </p:txBody>
      </p:sp>
      <p:pic>
        <p:nvPicPr>
          <p:cNvPr id="1029"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0"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760" r:id="rId1"/>
    <p:sldLayoutId id="2147484761" r:id="rId2"/>
    <p:sldLayoutId id="2147484762" r:id="rId3"/>
    <p:sldLayoutId id="2147484763" r:id="rId4"/>
    <p:sldLayoutId id="2147484764" r:id="rId5"/>
    <p:sldLayoutId id="2147484765" r:id="rId6"/>
    <p:sldLayoutId id="2147484766" r:id="rId7"/>
    <p:sldLayoutId id="2147484767" r:id="rId8"/>
    <p:sldLayoutId id="2147484768" r:id="rId9"/>
    <p:sldLayoutId id="2147484769" r:id="rId10"/>
    <p:sldLayoutId id="2147484770" r:id="rId11"/>
  </p:sldLayoutIdLst>
  <p:hf hdr="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2"/>
          <p:cNvSpPr>
            <a:spLocks noGrp="1" noChangeArrowheads="1"/>
          </p:cNvSpPr>
          <p:nvPr>
            <p:ph type="sldNum" sz="quarter" idx="10"/>
          </p:nvPr>
        </p:nvSpPr>
        <p:spPr/>
        <p:txBody>
          <a:bodyPr/>
          <a:lstStyle/>
          <a:p>
            <a:fld id="{D3E83771-40C5-41D5-8FA9-EF4E97217945}" type="slidenum">
              <a:rPr lang="en-US" altLang="ko-KR"/>
              <a:pPr/>
              <a:t>1</a:t>
            </a:fld>
            <a:endParaRPr lang="en-US" altLang="ko-KR"/>
          </a:p>
        </p:txBody>
      </p:sp>
      <p:sp>
        <p:nvSpPr>
          <p:cNvPr id="12291"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altLang="ko-KR" b="1" smtClean="0">
                <a:ea typeface="Gulim" pitchFamily="34" charset="-127"/>
                <a:cs typeface="Times New Roman" pitchFamily="18" charset="0"/>
              </a:rPr>
              <a:t>IEEE 802.21 MEDIA INDEPENDENT HANDOVER </a:t>
            </a:r>
          </a:p>
          <a:p>
            <a:pPr>
              <a:buClr>
                <a:srgbClr val="FAFD00"/>
              </a:buClr>
              <a:buFontTx/>
              <a:buNone/>
            </a:pPr>
            <a:r>
              <a:rPr lang="en-US" altLang="ko-KR" smtClean="0">
                <a:ea typeface="Gulim" pitchFamily="34" charset="-127"/>
                <a:cs typeface="Times New Roman" pitchFamily="18" charset="0"/>
              </a:rPr>
              <a:t>DCN: </a:t>
            </a:r>
            <a:r>
              <a:rPr lang="en-US" altLang="ko-KR" b="1" smtClean="0">
                <a:ea typeface="Gulim" pitchFamily="34" charset="-127"/>
                <a:cs typeface="Times New Roman" pitchFamily="18" charset="0"/>
              </a:rPr>
              <a:t>21-11-0092-00-srho</a:t>
            </a:r>
            <a:endParaRPr lang="en-US" altLang="ko-KR" smtClean="0">
              <a:ea typeface="Gulim" pitchFamily="34" charset="-127"/>
              <a:cs typeface="Times New Roman" pitchFamily="18" charset="0"/>
            </a:endParaRPr>
          </a:p>
          <a:p>
            <a:pPr>
              <a:buClr>
                <a:srgbClr val="FAFD00"/>
              </a:buClr>
              <a:buFontTx/>
              <a:buNone/>
            </a:pPr>
            <a:r>
              <a:rPr lang="en-US" altLang="ko-KR" smtClean="0">
                <a:ea typeface="Gulim" pitchFamily="34" charset="-127"/>
                <a:cs typeface="Times New Roman" pitchFamily="18" charset="0"/>
              </a:rPr>
              <a:t>Title: </a:t>
            </a:r>
            <a:r>
              <a:rPr lang="en-US" altLang="ko-KR" smtClean="0">
                <a:ea typeface="MS PGothic" pitchFamily="34" charset="-128"/>
                <a:cs typeface="Times New Roman" pitchFamily="18" charset="0"/>
              </a:rPr>
              <a:t>SFF-Based Handovers</a:t>
            </a:r>
          </a:p>
          <a:p>
            <a:pPr>
              <a:buClr>
                <a:srgbClr val="FAFD00"/>
              </a:buClr>
              <a:buFontTx/>
              <a:buNone/>
            </a:pPr>
            <a:r>
              <a:rPr lang="en-US" altLang="ko-KR" smtClean="0">
                <a:ea typeface="Gulim" pitchFamily="34" charset="-127"/>
                <a:cs typeface="Times New Roman" pitchFamily="18" charset="0"/>
              </a:rPr>
              <a:t>Date Submitted: May 18, 2011</a:t>
            </a:r>
          </a:p>
          <a:p>
            <a:pPr>
              <a:buClr>
                <a:srgbClr val="FAFD00"/>
              </a:buClr>
              <a:buFontTx/>
              <a:buNone/>
            </a:pPr>
            <a:r>
              <a:rPr lang="en-US" altLang="ko-KR" smtClean="0">
                <a:ea typeface="Gulim" pitchFamily="34" charset="-127"/>
                <a:cs typeface="Times New Roman" pitchFamily="18" charset="0"/>
              </a:rPr>
              <a:t>Presented at IEEE 802.21c</a:t>
            </a:r>
          </a:p>
          <a:p>
            <a:pPr>
              <a:buClr>
                <a:srgbClr val="FAFD00"/>
              </a:buClr>
              <a:buFontTx/>
              <a:buNone/>
            </a:pPr>
            <a:r>
              <a:rPr lang="en-US" altLang="ko-KR" smtClean="0">
                <a:ea typeface="Gulim" pitchFamily="34" charset="-127"/>
                <a:cs typeface="Times New Roman" pitchFamily="18" charset="0"/>
              </a:rPr>
              <a:t>Authors or Source(s): Charles E. Perkins (Tellabs) </a:t>
            </a:r>
          </a:p>
          <a:p>
            <a:pPr>
              <a:buClr>
                <a:srgbClr val="FAFD00"/>
              </a:buClr>
              <a:buFontTx/>
              <a:buNone/>
            </a:pPr>
            <a:r>
              <a:rPr lang="en-US" altLang="ko-KR" smtClean="0">
                <a:ea typeface="Gulim" pitchFamily="34" charset="-127"/>
                <a:cs typeface="Times New Roman" pitchFamily="18" charset="0"/>
              </a:rPr>
              <a:t>Abstract: </a:t>
            </a:r>
            <a:r>
              <a:rPr lang="en-US" altLang="ko-KR" smtClean="0">
                <a:ea typeface="MS PGothic" pitchFamily="34" charset="-128"/>
              </a:rPr>
              <a:t>SFF-Based Handovers</a:t>
            </a:r>
            <a:endParaRPr lang="en-US" altLang="ko-KR" smtClean="0">
              <a:ea typeface="Gulim" pitchFamily="34" charset="-127"/>
            </a:endParaRPr>
          </a:p>
          <a:p>
            <a:pPr algn="just">
              <a:buFontTx/>
              <a:buNone/>
            </a:pPr>
            <a:endParaRPr lang="en-US" altLang="ko-KR" smtClean="0">
              <a:ea typeface="Gulim" pitchFamily="34" charset="-127"/>
            </a:endParaRPr>
          </a:p>
        </p:txBody>
      </p:sp>
      <p:sp>
        <p:nvSpPr>
          <p:cNvPr id="2" name="바닥글 개체 틀 1"/>
          <p:cNvSpPr>
            <a:spLocks noGrp="1"/>
          </p:cNvSpPr>
          <p:nvPr>
            <p:ph type="ftr" sz="quarter" idx="11"/>
          </p:nvPr>
        </p:nvSpPr>
        <p:spPr/>
        <p:txBody>
          <a:bodyPr/>
          <a:lstStyle/>
          <a:p>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ko-KR" smtClean="0">
                <a:ea typeface="Gulim" pitchFamily="34" charset="-127"/>
              </a:rPr>
              <a:t>Standardization requirement</a:t>
            </a:r>
          </a:p>
        </p:txBody>
      </p:sp>
      <p:sp>
        <p:nvSpPr>
          <p:cNvPr id="21507" name="Content Placeholder 2"/>
          <p:cNvSpPr>
            <a:spLocks noGrp="1"/>
          </p:cNvSpPr>
          <p:nvPr>
            <p:ph idx="1"/>
          </p:nvPr>
        </p:nvSpPr>
        <p:spPr/>
        <p:txBody>
          <a:bodyPr/>
          <a:lstStyle/>
          <a:p>
            <a:r>
              <a:rPr lang="en-US" altLang="ko-KR" smtClean="0">
                <a:ea typeface="Gulim" pitchFamily="34" charset="-127"/>
              </a:rPr>
              <a:t>Security arrangements between SFF and MNs</a:t>
            </a:r>
          </a:p>
          <a:p>
            <a:r>
              <a:rPr lang="en-US" altLang="ko-KR" smtClean="0">
                <a:ea typeface="Gulim" pitchFamily="34" charset="-127"/>
              </a:rPr>
              <a:t>If HA == SFF, then new extensions in IETF [mext]</a:t>
            </a:r>
          </a:p>
          <a:p>
            <a:r>
              <a:rPr lang="en-US" altLang="ko-KR" smtClean="0">
                <a:ea typeface="Gulim" pitchFamily="34" charset="-127"/>
              </a:rPr>
              <a:t>SFF for 3GPP</a:t>
            </a:r>
          </a:p>
          <a:p>
            <a:r>
              <a:rPr lang="en-US" altLang="ko-KR" smtClean="0">
                <a:ea typeface="Gulim" pitchFamily="34" charset="-127"/>
              </a:rPr>
              <a:t>Enable external HA (can be separate from source or target network)</a:t>
            </a:r>
          </a:p>
          <a:p>
            <a:r>
              <a:rPr lang="en-US" altLang="ko-KR" smtClean="0">
                <a:ea typeface="Gulim" pitchFamily="34" charset="-127"/>
              </a:rPr>
              <a:t>Location information</a:t>
            </a:r>
          </a:p>
          <a:p>
            <a:pPr lvl="1"/>
            <a:r>
              <a:rPr lang="en-US" altLang="ko-KR" smtClean="0">
                <a:ea typeface="Gulim" pitchFamily="34" charset="-127"/>
              </a:rPr>
              <a:t>Is ANDSF too complicated??</a:t>
            </a:r>
          </a:p>
          <a:p>
            <a:pPr lvl="1"/>
            <a:r>
              <a:rPr lang="en-US" altLang="ko-KR" smtClean="0">
                <a:ea typeface="Gulim" pitchFamily="34" charset="-127"/>
              </a:rPr>
              <a:t>ANDSF also requires MN security association</a:t>
            </a:r>
          </a:p>
        </p:txBody>
      </p:sp>
      <p:sp>
        <p:nvSpPr>
          <p:cNvPr id="21508"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887146C2-756B-41E0-9637-12470FD40341}"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A6E7C9F7-4341-4B23-9846-17ED84988654}" type="slidenum">
              <a:rPr lang="en-US" altLang="ko-KR"/>
              <a:pPr/>
              <a:t>10</a:t>
            </a:fld>
            <a:endParaRPr lang="en-US" altLang="ko-K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ko-KR" smtClean="0">
                <a:ea typeface="Gulim" pitchFamily="34" charset="-127"/>
              </a:rPr>
              <a:t>Operation requirements</a:t>
            </a:r>
          </a:p>
        </p:txBody>
      </p:sp>
      <p:sp>
        <p:nvSpPr>
          <p:cNvPr id="22531" name="Content Placeholder 2"/>
          <p:cNvSpPr>
            <a:spLocks noGrp="1"/>
          </p:cNvSpPr>
          <p:nvPr>
            <p:ph idx="1"/>
          </p:nvPr>
        </p:nvSpPr>
        <p:spPr/>
        <p:txBody>
          <a:bodyPr/>
          <a:lstStyle/>
          <a:p>
            <a:r>
              <a:rPr lang="en-US" altLang="ko-KR" smtClean="0">
                <a:ea typeface="Gulim" pitchFamily="34" charset="-127"/>
              </a:rPr>
              <a:t>Roaming agreements to include SFF security</a:t>
            </a:r>
          </a:p>
          <a:p>
            <a:r>
              <a:rPr lang="en-US" altLang="ko-KR" smtClean="0">
                <a:ea typeface="Gulim" pitchFamily="34" charset="-127"/>
              </a:rPr>
              <a:t>If SFF is not co-located at home agent, then additional SFF security with MN (at least in home network)</a:t>
            </a:r>
          </a:p>
          <a:p>
            <a:r>
              <a:rPr lang="en-US" altLang="ko-KR" smtClean="0">
                <a:ea typeface="Gulim" pitchFamily="34" charset="-127"/>
              </a:rPr>
              <a:t>Location database</a:t>
            </a:r>
          </a:p>
          <a:p>
            <a:r>
              <a:rPr lang="en-US" altLang="ko-KR" smtClean="0">
                <a:ea typeface="Gulim" pitchFamily="34" charset="-127"/>
              </a:rPr>
              <a:t>But, likely much easier than alternatives</a:t>
            </a:r>
          </a:p>
          <a:p>
            <a:endParaRPr lang="en-US" altLang="ko-KR" smtClean="0">
              <a:ea typeface="Gulim" pitchFamily="34" charset="-127"/>
            </a:endParaRPr>
          </a:p>
          <a:p>
            <a:endParaRPr lang="en-US" altLang="ko-KR" smtClean="0">
              <a:ea typeface="Gulim" pitchFamily="34" charset="-127"/>
            </a:endParaRPr>
          </a:p>
        </p:txBody>
      </p:sp>
      <p:sp>
        <p:nvSpPr>
          <p:cNvPr id="22532"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BB17E3D9-F5B8-4AC2-BD4C-B8C0C7183E66}"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9C4B475F-C190-46E9-8ADA-1DDBD38AC9D1}" type="slidenum">
              <a:rPr lang="en-US" altLang="ko-KR"/>
              <a:pPr/>
              <a:t>11</a:t>
            </a:fld>
            <a:endParaRPr lang="en-US" altLang="ko-K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2"/>
          <p:cNvSpPr>
            <a:spLocks noGrp="1" noChangeArrowheads="1"/>
          </p:cNvSpPr>
          <p:nvPr>
            <p:ph type="sldNum" sz="quarter" idx="10"/>
          </p:nvPr>
        </p:nvSpPr>
        <p:spPr/>
        <p:txBody>
          <a:bodyPr/>
          <a:lstStyle/>
          <a:p>
            <a:fld id="{BE23E2FD-60DC-4258-ADE5-101DBF042CA5}" type="slidenum">
              <a:rPr lang="en-US" altLang="ko-KR"/>
              <a:pPr/>
              <a:t>2</a:t>
            </a:fld>
            <a:endParaRPr lang="en-US" altLang="ko-KR"/>
          </a:p>
        </p:txBody>
      </p:sp>
      <p:sp>
        <p:nvSpPr>
          <p:cNvPr id="1331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ko-KR" b="1" smtClean="0">
                <a:ea typeface="Gulim" pitchFamily="34" charset="-127"/>
                <a:cs typeface="Times New Roman" pitchFamily="18" charset="0"/>
              </a:rPr>
              <a:t>IEEE 802.21 presentation release statements</a:t>
            </a:r>
            <a:endParaRPr lang="en-US" altLang="ko-KR" smtClean="0">
              <a:ea typeface="Gulim" pitchFamily="34" charset="-127"/>
              <a:cs typeface="Times New Roman" pitchFamily="18" charset="0"/>
            </a:endParaRPr>
          </a:p>
          <a:p>
            <a:pPr algn="just">
              <a:lnSpc>
                <a:spcPct val="80000"/>
              </a:lnSpc>
              <a:buClr>
                <a:srgbClr val="FAFD00"/>
              </a:buClr>
              <a:buSzPct val="200000"/>
              <a:buFontTx/>
              <a:buNone/>
            </a:pPr>
            <a:r>
              <a:rPr lang="en-US" altLang="ko-KR" sz="2000" smtClean="0">
                <a:ea typeface="Gulim" pitchFamily="34" charset="-127"/>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ko-KR" sz="2000" smtClean="0">
                <a:ea typeface="Gulim" pitchFamily="34" charset="-127"/>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ko-KR" sz="2000" smtClean="0">
                <a:latin typeface="Times New Roman" pitchFamily="18" charset="0"/>
                <a:ea typeface="Gulim" pitchFamily="34" charset="-127"/>
                <a:cs typeface="Times New Roman" pitchFamily="18" charset="0"/>
              </a:rPr>
              <a:t>’</a:t>
            </a:r>
            <a:r>
              <a:rPr lang="en-US" altLang="ko-KR" sz="2000" smtClean="0">
                <a:ea typeface="Gulim" pitchFamily="34" charset="-127"/>
                <a:cs typeface="Times New Roman" pitchFamily="18" charset="0"/>
              </a:rPr>
              <a:t>s name any IEEE Standards publication even though it may include portions of this contribution; and at the IEEE</a:t>
            </a:r>
            <a:r>
              <a:rPr lang="en-US" altLang="ko-KR" sz="2000" smtClean="0">
                <a:latin typeface="Times New Roman" pitchFamily="18" charset="0"/>
                <a:ea typeface="Gulim" pitchFamily="34" charset="-127"/>
                <a:cs typeface="Times New Roman" pitchFamily="18" charset="0"/>
              </a:rPr>
              <a:t>’</a:t>
            </a:r>
            <a:r>
              <a:rPr lang="en-US" altLang="ko-KR" sz="2000" smtClean="0">
                <a:ea typeface="Gulim" pitchFamily="34" charset="-127"/>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ko-KR" sz="2000" smtClean="0">
                <a:ea typeface="Gulim" pitchFamily="34" charset="-127"/>
                <a:cs typeface="Times New Roman" pitchFamily="18" charset="0"/>
              </a:rPr>
              <a:t>The contributor is familiar with IEEE patent policy, as outlined in </a:t>
            </a:r>
            <a:r>
              <a:rPr lang="en-US" altLang="ko-KR" sz="2000" smtClean="0">
                <a:ea typeface="Gulim" pitchFamily="34" charset="-127"/>
                <a:cs typeface="Times New Roman" pitchFamily="18" charset="0"/>
                <a:hlinkClick r:id="rId3"/>
              </a:rPr>
              <a:t>Section 6.3 of the IEEE-SA Standards Board Operations Manual</a:t>
            </a:r>
            <a:r>
              <a:rPr lang="en-US" altLang="ko-KR" sz="2000" smtClean="0">
                <a:solidFill>
                  <a:srgbClr val="000099"/>
                </a:solidFill>
                <a:ea typeface="Gulim" pitchFamily="34" charset="-127"/>
                <a:cs typeface="Times New Roman" pitchFamily="18" charset="0"/>
              </a:rPr>
              <a:t> </a:t>
            </a:r>
            <a:r>
              <a:rPr lang="en-US" altLang="ko-KR" sz="2000" smtClean="0">
                <a:ea typeface="Gulim" pitchFamily="34" charset="-127"/>
                <a:cs typeface="Times New Roman" pitchFamily="18" charset="0"/>
              </a:rPr>
              <a:t>&lt;</a:t>
            </a:r>
            <a:r>
              <a:rPr lang="en-US" altLang="ko-KR" sz="2000" smtClean="0">
                <a:ea typeface="Gulim" pitchFamily="34" charset="-127"/>
                <a:cs typeface="Times New Roman" pitchFamily="18" charset="0"/>
                <a:hlinkClick r:id="rId3"/>
              </a:rPr>
              <a:t>http://standards.ieee.org/guides/opman/sect6.html#6.3</a:t>
            </a:r>
            <a:r>
              <a:rPr lang="en-US" altLang="ko-KR" sz="2000" smtClean="0">
                <a:ea typeface="Gulim" pitchFamily="34" charset="-127"/>
                <a:cs typeface="Times New Roman" pitchFamily="18" charset="0"/>
              </a:rPr>
              <a:t>&gt; and in </a:t>
            </a:r>
            <a:r>
              <a:rPr lang="en-US" altLang="ko-KR" sz="2000" i="1" smtClean="0">
                <a:ea typeface="Gulim" pitchFamily="34" charset="-127"/>
                <a:cs typeface="Times New Roman" pitchFamily="18" charset="0"/>
              </a:rPr>
              <a:t>Understanding Patent Issues During IEEE Standards Development</a:t>
            </a:r>
            <a:r>
              <a:rPr lang="en-US" altLang="ko-KR" sz="2000" smtClean="0">
                <a:ea typeface="Gulim" pitchFamily="34" charset="-127"/>
                <a:cs typeface="Times New Roman" pitchFamily="18" charset="0"/>
              </a:rPr>
              <a:t> </a:t>
            </a:r>
            <a:r>
              <a:rPr lang="en-US" altLang="ko-KR" sz="2000" smtClean="0">
                <a:ea typeface="Gulim" pitchFamily="34" charset="-127"/>
                <a:cs typeface="Times New Roman" pitchFamily="18" charset="0"/>
                <a:hlinkClick r:id="rId4"/>
              </a:rPr>
              <a:t>http://standards.ieee.org/board/pat/guide.html</a:t>
            </a:r>
            <a:r>
              <a:rPr lang="en-US" altLang="ko-KR" sz="2000" smtClean="0">
                <a:ea typeface="Gulim" pitchFamily="34" charset="-127"/>
                <a:cs typeface="Times New Roman" pitchFamily="18" charset="0"/>
              </a:rPr>
              <a:t>&gt;</a:t>
            </a:r>
            <a:r>
              <a:rPr lang="en-US" altLang="ko-KR" sz="2000" smtClean="0">
                <a:latin typeface="Times New Roman" pitchFamily="18" charset="0"/>
                <a:ea typeface="Gulim" pitchFamily="34" charset="-127"/>
                <a:cs typeface="Times New Roman" pitchFamily="18" charset="0"/>
              </a:rPr>
              <a:t> </a:t>
            </a:r>
            <a:endParaRPr lang="en-US" altLang="ko-KR" sz="2000" smtClean="0">
              <a:ea typeface="Gulim" pitchFamily="34" charset="-127"/>
            </a:endParaRPr>
          </a:p>
        </p:txBody>
      </p:sp>
      <p:sp>
        <p:nvSpPr>
          <p:cNvPr id="13316"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ko-KR" sz="2400" b="1">
                <a:effectLst/>
                <a:latin typeface="Times"/>
                <a:ea typeface="Gulim" pitchFamily="34" charset="-127"/>
                <a:cs typeface="Times New Roman" pitchFamily="18" charset="0"/>
              </a:rPr>
              <a:t>IEEE 802.21 presentation release statements</a:t>
            </a:r>
            <a:endParaRPr lang="en-US" altLang="ko-KR" sz="2400">
              <a:effectLst/>
              <a:latin typeface="Times"/>
              <a:ea typeface="Gulim" pitchFamily="34" charset="-127"/>
              <a:cs typeface="Times New Roman" pitchFamily="18" charset="0"/>
            </a:endParaRPr>
          </a:p>
          <a:p>
            <a:pPr marL="280988" indent="-280988" algn="just" defTabSz="762000">
              <a:lnSpc>
                <a:spcPct val="80000"/>
              </a:lnSpc>
              <a:spcBef>
                <a:spcPct val="40000"/>
              </a:spcBef>
              <a:buClr>
                <a:srgbClr val="FAFD00"/>
              </a:buClr>
              <a:buSzPct val="200000"/>
            </a:pPr>
            <a:r>
              <a:rPr lang="en-US" altLang="ko-KR">
                <a:effectLst/>
                <a:latin typeface="Times"/>
                <a:ea typeface="Gulim" pitchFamily="34" charset="-127"/>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ko-KR">
                <a:effectLst/>
                <a:latin typeface="Times"/>
                <a:ea typeface="Gulim" pitchFamily="34" charset="-127"/>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ko-KR">
                <a:effectLst/>
                <a:ea typeface="Gulim" pitchFamily="34" charset="-127"/>
                <a:cs typeface="Times New Roman" pitchFamily="18" charset="0"/>
              </a:rPr>
              <a:t>’</a:t>
            </a:r>
            <a:r>
              <a:rPr lang="en-US" altLang="ko-KR">
                <a:effectLst/>
                <a:latin typeface="Times"/>
                <a:ea typeface="Gulim" pitchFamily="34" charset="-127"/>
                <a:cs typeface="Times New Roman" pitchFamily="18" charset="0"/>
              </a:rPr>
              <a:t>s name any IEEE Standards publication even though it may include portions of this contribution; and at the IEEE</a:t>
            </a:r>
            <a:r>
              <a:rPr lang="en-US" altLang="ko-KR">
                <a:effectLst/>
                <a:ea typeface="Gulim" pitchFamily="34" charset="-127"/>
                <a:cs typeface="Times New Roman" pitchFamily="18" charset="0"/>
              </a:rPr>
              <a:t>’</a:t>
            </a:r>
            <a:r>
              <a:rPr lang="en-US" altLang="ko-KR">
                <a:effectLst/>
                <a:latin typeface="Times"/>
                <a:ea typeface="Gulim" pitchFamily="34" charset="-127"/>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ko-KR">
                <a:effectLst/>
                <a:latin typeface="Times"/>
                <a:ea typeface="Gulim" pitchFamily="34" charset="-127"/>
                <a:cs typeface="Times New Roman" pitchFamily="18" charset="0"/>
              </a:rPr>
              <a:t>The contributor is familiar with IEEE patent policy, as stated in </a:t>
            </a:r>
            <a:r>
              <a:rPr lang="en-US" altLang="ko-KR">
                <a:effectLst/>
                <a:latin typeface="Times"/>
                <a:ea typeface="Gulim" pitchFamily="34" charset="-127"/>
                <a:cs typeface="Times New Roman" pitchFamily="18" charset="0"/>
                <a:hlinkClick r:id="rId3"/>
              </a:rPr>
              <a:t>Section 6 of the IEEE-SA Standards Board bylaws</a:t>
            </a:r>
            <a:r>
              <a:rPr lang="en-US" altLang="ko-KR">
                <a:solidFill>
                  <a:srgbClr val="000099"/>
                </a:solidFill>
                <a:effectLst/>
                <a:latin typeface="Times"/>
                <a:ea typeface="Gulim" pitchFamily="34" charset="-127"/>
                <a:cs typeface="Times New Roman" pitchFamily="18" charset="0"/>
              </a:rPr>
              <a:t> </a:t>
            </a:r>
            <a:r>
              <a:rPr lang="en-US" altLang="ko-KR">
                <a:effectLst/>
                <a:latin typeface="Times"/>
                <a:ea typeface="Gulim" pitchFamily="34" charset="-127"/>
                <a:cs typeface="Times New Roman" pitchFamily="18" charset="0"/>
              </a:rPr>
              <a:t>&lt;</a:t>
            </a:r>
            <a:r>
              <a:rPr lang="en-US" altLang="ko-KR">
                <a:effectLst/>
                <a:latin typeface="Times"/>
                <a:ea typeface="Gulim" pitchFamily="34" charset="-127"/>
                <a:cs typeface="Times New Roman" pitchFamily="18" charset="0"/>
                <a:hlinkClick r:id="rId5"/>
              </a:rPr>
              <a:t>http://standards.ieee.org/guides/bylaws/sect6-7.html#6</a:t>
            </a:r>
            <a:r>
              <a:rPr lang="en-US" altLang="ko-KR">
                <a:effectLst/>
                <a:latin typeface="Times"/>
                <a:ea typeface="Gulim" pitchFamily="34" charset="-127"/>
                <a:cs typeface="Times New Roman" pitchFamily="18" charset="0"/>
              </a:rPr>
              <a:t>&gt; and in </a:t>
            </a:r>
            <a:r>
              <a:rPr lang="en-US" altLang="ko-KR" i="1">
                <a:effectLst/>
                <a:latin typeface="Times"/>
                <a:ea typeface="Gulim" pitchFamily="34" charset="-127"/>
                <a:cs typeface="Times New Roman" pitchFamily="18" charset="0"/>
              </a:rPr>
              <a:t>Understanding Patent Issues During IEEE Standards Development</a:t>
            </a:r>
            <a:r>
              <a:rPr lang="en-US" altLang="ko-KR">
                <a:effectLst/>
                <a:latin typeface="Times"/>
                <a:ea typeface="Gulim" pitchFamily="34" charset="-127"/>
                <a:cs typeface="Times New Roman" pitchFamily="18" charset="0"/>
              </a:rPr>
              <a:t> </a:t>
            </a:r>
            <a:r>
              <a:rPr lang="en-US" altLang="ko-KR">
                <a:effectLst/>
                <a:latin typeface="Times"/>
                <a:ea typeface="Gulim" pitchFamily="34" charset="-127"/>
                <a:cs typeface="Times New Roman" pitchFamily="18" charset="0"/>
                <a:hlinkClick r:id="rId6"/>
              </a:rPr>
              <a:t>http://standards.ieee.org/board/pat/faq.pdf</a:t>
            </a:r>
            <a:r>
              <a:rPr lang="en-US" altLang="ko-KR">
                <a:effectLst/>
                <a:latin typeface="Times"/>
                <a:ea typeface="Gulim" pitchFamily="34" charset="-127"/>
                <a:cs typeface="Times New Roman" pitchFamily="18" charset="0"/>
              </a:rPr>
              <a:t>&gt;</a:t>
            </a:r>
            <a:r>
              <a:rPr lang="en-US" altLang="ko-KR">
                <a:effectLst/>
                <a:ea typeface="Gulim" pitchFamily="34" charset="-127"/>
                <a:cs typeface="Times New Roman" pitchFamily="18" charset="0"/>
              </a:rPr>
              <a:t> </a:t>
            </a:r>
            <a:endParaRPr lang="en-US" altLang="ko-KR">
              <a:effectLst/>
              <a:latin typeface="Times"/>
              <a:ea typeface="Gulim" pitchFamily="34" charset="-127"/>
            </a:endParaRPr>
          </a:p>
        </p:txBody>
      </p:sp>
      <p:sp>
        <p:nvSpPr>
          <p:cNvPr id="2" name="바닥글 개체 틀 1"/>
          <p:cNvSpPr>
            <a:spLocks noGrp="1"/>
          </p:cNvSpPr>
          <p:nvPr>
            <p:ph type="ftr" sz="quarter" idx="11"/>
          </p:nvPr>
        </p:nvSpPr>
        <p:spPr/>
        <p:txBody>
          <a:bodyPr/>
          <a:lstStyle/>
          <a:p>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ko-KR" smtClean="0">
                <a:ea typeface="Gulim" pitchFamily="34" charset="-127"/>
              </a:rPr>
              <a:t>Outline of presentation</a:t>
            </a:r>
          </a:p>
        </p:txBody>
      </p:sp>
      <p:sp>
        <p:nvSpPr>
          <p:cNvPr id="14339" name="Content Placeholder 2"/>
          <p:cNvSpPr>
            <a:spLocks noGrp="1"/>
          </p:cNvSpPr>
          <p:nvPr>
            <p:ph idx="1"/>
          </p:nvPr>
        </p:nvSpPr>
        <p:spPr/>
        <p:txBody>
          <a:bodyPr/>
          <a:lstStyle/>
          <a:p>
            <a:r>
              <a:rPr lang="en-US" altLang="ko-KR" smtClean="0">
                <a:ea typeface="Gulim" pitchFamily="34" charset="-127"/>
              </a:rPr>
              <a:t>Problem statement / basic assumptions</a:t>
            </a:r>
          </a:p>
          <a:p>
            <a:r>
              <a:rPr lang="en-US" altLang="ko-KR" smtClean="0">
                <a:ea typeface="Gulim" pitchFamily="34" charset="-127"/>
              </a:rPr>
              <a:t>Security requirement</a:t>
            </a:r>
          </a:p>
          <a:p>
            <a:r>
              <a:rPr lang="en-US" altLang="ko-KR" smtClean="0">
                <a:ea typeface="Gulim" pitchFamily="34" charset="-127"/>
              </a:rPr>
              <a:t>HSFF – MN’s helper</a:t>
            </a:r>
          </a:p>
          <a:p>
            <a:endParaRPr lang="en-US" altLang="ko-KR" smtClean="0">
              <a:ea typeface="Gulim" pitchFamily="34" charset="-127"/>
            </a:endParaRPr>
          </a:p>
        </p:txBody>
      </p:sp>
      <p:sp>
        <p:nvSpPr>
          <p:cNvPr id="5" name="Date Placeholder 4"/>
          <p:cNvSpPr>
            <a:spLocks noGrp="1"/>
          </p:cNvSpPr>
          <p:nvPr>
            <p:ph type="dt" sz="quarter" idx="4294967295"/>
          </p:nvPr>
        </p:nvSpPr>
        <p:spPr>
          <a:xfrm>
            <a:off x="228600" y="6477000"/>
            <a:ext cx="2743200" cy="228600"/>
          </a:xfrm>
          <a:prstGeom prst="rect">
            <a:avLst/>
          </a:prstGeom>
          <a:extLst/>
        </p:spPr>
        <p:txBody>
          <a:bodyPr/>
          <a:lstStyle/>
          <a:p>
            <a:fld id="{7E8DBC1B-B688-4FF6-B541-951873C7A734}" type="datetime1">
              <a:rPr lang="en-US" altLang="ko-KR" sz="1400">
                <a:effectLst>
                  <a:outerShdw blurRad="38100" dist="38100" dir="2700000" algn="tl">
                    <a:srgbClr val="C0C0C0"/>
                  </a:outerShdw>
                </a:effectLst>
                <a:latin typeface="Times"/>
                <a:ea typeface="Gulim" pitchFamily="34" charset="-127"/>
              </a:rPr>
              <a:pPr/>
              <a:t>5/18/2011</a:t>
            </a:fld>
            <a:endParaRPr lang="en-US" altLang="ko-KR" sz="1400">
              <a:effectLst>
                <a:outerShdw blurRad="38100" dist="38100" dir="2700000" algn="tl">
                  <a:srgbClr val="C0C0C0"/>
                </a:outerShdw>
              </a:effectLst>
              <a:latin typeface="Times"/>
              <a:ea typeface="Gulim" pitchFamily="34" charset="-127"/>
            </a:endParaRPr>
          </a:p>
        </p:txBody>
      </p:sp>
      <p:sp>
        <p:nvSpPr>
          <p:cNvPr id="7" name="Rectangle 92"/>
          <p:cNvSpPr>
            <a:spLocks noGrp="1" noChangeArrowheads="1"/>
          </p:cNvSpPr>
          <p:nvPr>
            <p:ph type="sldNum" sz="quarter" idx="10"/>
          </p:nvPr>
        </p:nvSpPr>
        <p:spPr/>
        <p:txBody>
          <a:bodyPr/>
          <a:lstStyle/>
          <a:p>
            <a:fld id="{3471CE77-ADDD-46B0-BE61-C0FC4E521415}" type="slidenum">
              <a:rPr lang="en-US" altLang="ko-KR"/>
              <a:pPr/>
              <a:t>3</a:t>
            </a:fld>
            <a:endParaRPr lang="en-US" altLang="ko-K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ko-KR" smtClean="0">
                <a:ea typeface="Gulim" pitchFamily="34" charset="-127"/>
              </a:rPr>
              <a:t>Existing specifications:</a:t>
            </a:r>
            <a:br>
              <a:rPr lang="en-US" altLang="ko-KR" smtClean="0">
                <a:ea typeface="Gulim" pitchFamily="34" charset="-127"/>
              </a:rPr>
            </a:br>
            <a:r>
              <a:rPr lang="en-US" altLang="ko-KR" smtClean="0">
                <a:ea typeface="Gulim" pitchFamily="34" charset="-127"/>
              </a:rPr>
              <a:t>Signaling for tunnel to target SFF</a:t>
            </a:r>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ltLang="ko-KR">
              <a:effectLst>
                <a:outerShdw blurRad="38100" dist="38100" dir="2700000" algn="tl">
                  <a:srgbClr val="C0C0C0"/>
                </a:outerShdw>
              </a:effectLst>
              <a:ea typeface="Gulim" pitchFamily="34" charset="-127"/>
            </a:endParaRPr>
          </a:p>
        </p:txBody>
      </p:sp>
      <p:graphicFrame>
        <p:nvGraphicFramePr>
          <p:cNvPr id="15364" name="Object 1"/>
          <p:cNvGraphicFramePr>
            <a:graphicFrameLocks noChangeAspect="1"/>
          </p:cNvGraphicFramePr>
          <p:nvPr/>
        </p:nvGraphicFramePr>
        <p:xfrm>
          <a:off x="174625" y="1250950"/>
          <a:ext cx="8458200" cy="5292725"/>
        </p:xfrm>
        <a:graphic>
          <a:graphicData uri="http://schemas.openxmlformats.org/presentationml/2006/ole">
            <mc:AlternateContent xmlns:mc="http://schemas.openxmlformats.org/markup-compatibility/2006">
              <mc:Choice xmlns:v="urn:schemas-microsoft-com:vml" Requires="v">
                <p:oleObj spid="_x0000_s15365" name="Visio" r:id="rId3" imgW="6955914" imgH="5217809" progId="Visio.Drawing.11">
                  <p:embed/>
                </p:oleObj>
              </mc:Choice>
              <mc:Fallback>
                <p:oleObj name="Visio" r:id="rId3" imgW="6955914" imgH="521780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625" y="1250950"/>
                        <a:ext cx="8458200" cy="5292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5"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C5D0EACB-44C9-47E3-AAE9-FA0AD6F06C48}"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9" name="Rectangle 92"/>
          <p:cNvSpPr>
            <a:spLocks noGrp="1" noChangeArrowheads="1"/>
          </p:cNvSpPr>
          <p:nvPr>
            <p:ph type="sldNum" sz="quarter" idx="11"/>
          </p:nvPr>
        </p:nvSpPr>
        <p:spPr>
          <a:xfrm>
            <a:off x="8153400" y="6553200"/>
            <a:ext cx="685800" cy="228600"/>
          </a:xfrm>
        </p:spPr>
        <p:txBody>
          <a:bodyPr/>
          <a:lstStyle/>
          <a:p>
            <a:fld id="{9EBB34DB-1677-464F-B5DE-443BC04C5B0C}" type="slidenum">
              <a:rPr lang="en-US" altLang="ko-KR"/>
              <a:pPr/>
              <a:t>4</a:t>
            </a:fld>
            <a:endParaRPr lang="en-US" altLang="ko-K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ko-KR" smtClean="0">
                <a:ea typeface="Gulim" pitchFamily="34" charset="-127"/>
              </a:rPr>
              <a:t>Basic Assumptions:</a:t>
            </a:r>
            <a:br>
              <a:rPr lang="en-US" altLang="ko-KR" smtClean="0">
                <a:ea typeface="Gulim" pitchFamily="34" charset="-127"/>
              </a:rPr>
            </a:br>
            <a:r>
              <a:rPr lang="en-US" altLang="ko-KR" smtClean="0">
                <a:ea typeface="Gulim" pitchFamily="34" charset="-127"/>
              </a:rPr>
              <a:t>Enabling smooth handovers</a:t>
            </a:r>
          </a:p>
        </p:txBody>
      </p:sp>
      <p:sp>
        <p:nvSpPr>
          <p:cNvPr id="16387" name="Content Placeholder 2"/>
          <p:cNvSpPr>
            <a:spLocks noGrp="1"/>
          </p:cNvSpPr>
          <p:nvPr>
            <p:ph idx="1"/>
          </p:nvPr>
        </p:nvSpPr>
        <p:spPr/>
        <p:txBody>
          <a:bodyPr/>
          <a:lstStyle/>
          <a:p>
            <a:r>
              <a:rPr lang="en-US" altLang="ko-KR" smtClean="0">
                <a:ea typeface="Gulim" pitchFamily="34" charset="-127"/>
              </a:rPr>
              <a:t>Single Radio</a:t>
            </a:r>
          </a:p>
          <a:p>
            <a:pPr lvl="1">
              <a:buFont typeface="Wingdings" pitchFamily="2" charset="2"/>
              <a:buChar char="Ø"/>
            </a:pPr>
            <a:r>
              <a:rPr lang="en-US" altLang="ko-KR" smtClean="0">
                <a:ea typeface="Gulim" pitchFamily="34" charset="-127"/>
              </a:rPr>
              <a:t>But should work with multiple active radio transceivers</a:t>
            </a:r>
          </a:p>
          <a:p>
            <a:r>
              <a:rPr lang="en-US" altLang="ko-KR" smtClean="0">
                <a:ea typeface="Gulim" pitchFamily="34" charset="-127"/>
              </a:rPr>
              <a:t>Signaling may traverse the Internet</a:t>
            </a:r>
          </a:p>
          <a:p>
            <a:r>
              <a:rPr lang="en-US" altLang="ko-KR" smtClean="0">
                <a:ea typeface="Gulim" pitchFamily="34" charset="-127"/>
              </a:rPr>
              <a:t>IP address must remain the same during handover</a:t>
            </a:r>
          </a:p>
          <a:p>
            <a:r>
              <a:rPr lang="en-US" altLang="ko-KR" smtClean="0">
                <a:ea typeface="Gulim" pitchFamily="34" charset="-127"/>
              </a:rPr>
              <a:t>Mobility anchor (e.g., home agent) sits on path for data traffic from Internet</a:t>
            </a:r>
          </a:p>
          <a:p>
            <a:r>
              <a:rPr lang="en-US" altLang="ko-KR" smtClean="0">
                <a:ea typeface="Gulim" pitchFamily="34" charset="-127"/>
              </a:rPr>
              <a:t>Handover between single operator (or roaming partners)</a:t>
            </a:r>
          </a:p>
          <a:p>
            <a:r>
              <a:rPr lang="en-US" altLang="ko-KR" smtClean="0">
                <a:ea typeface="Gulim" pitchFamily="34" charset="-127"/>
              </a:rPr>
              <a:t>Quality metric for results: VoIP</a:t>
            </a:r>
          </a:p>
        </p:txBody>
      </p:sp>
      <p:sp>
        <p:nvSpPr>
          <p:cNvPr id="16388"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233D0BF3-8AC8-427E-9CE6-719DA7EC9D75}"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395960D4-C78D-475A-BAD6-84E40C389B7A}" type="slidenum">
              <a:rPr lang="en-US" altLang="ko-KR"/>
              <a:pPr/>
              <a:t>5</a:t>
            </a:fld>
            <a:endParaRPr lang="en-US" altLang="ko-K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ko-KR" smtClean="0">
                <a:ea typeface="Gulim" pitchFamily="34" charset="-127"/>
              </a:rPr>
              <a:t>SFF-oriented roaming agreement</a:t>
            </a:r>
          </a:p>
        </p:txBody>
      </p:sp>
      <p:grpSp>
        <p:nvGrpSpPr>
          <p:cNvPr id="17411" name="Group 7"/>
          <p:cNvGrpSpPr>
            <a:grpSpLocks/>
          </p:cNvGrpSpPr>
          <p:nvPr/>
        </p:nvGrpSpPr>
        <p:grpSpPr bwMode="auto">
          <a:xfrm>
            <a:off x="1347788" y="2781300"/>
            <a:ext cx="1362075" cy="904875"/>
            <a:chOff x="1002471" y="3523008"/>
            <a:chExt cx="1362075" cy="904875"/>
          </a:xfrm>
        </p:grpSpPr>
        <p:sp>
          <p:nvSpPr>
            <p:cNvPr id="6"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pPr>
              <a:endParaRPr lang="en-US" altLang="ko-KR" sz="1600">
                <a:effectLst/>
                <a:latin typeface="Cambria" pitchFamily="18" charset="0"/>
                <a:ea typeface="Gulim" pitchFamily="34" charset="-127"/>
                <a:cs typeface="Times New Roman" pitchFamily="18" charset="0"/>
              </a:endParaRPr>
            </a:p>
          </p:txBody>
        </p:sp>
        <p:sp>
          <p:nvSpPr>
            <p:cNvPr id="7" name="TextBox 6"/>
            <p:cNvSpPr txBox="1"/>
            <p:nvPr/>
          </p:nvSpPr>
          <p:spPr>
            <a:xfrm>
              <a:off x="1656521" y="3643658"/>
              <a:ext cx="620712" cy="369888"/>
            </a:xfrm>
            <a:prstGeom prst="rect">
              <a:avLst/>
            </a:prstGeom>
            <a:noFill/>
          </p:spPr>
          <p:txBody>
            <a:bodyPr wrap="none">
              <a:spAutoFit/>
            </a:bodyPr>
            <a:lstStyle/>
            <a:p>
              <a:pPr>
                <a:defRPr/>
              </a:pPr>
              <a:r>
                <a:rPr lang="en-US" dirty="0"/>
                <a:t>SFF</a:t>
              </a:r>
            </a:p>
          </p:txBody>
        </p:sp>
      </p:grpSp>
      <p:grpSp>
        <p:nvGrpSpPr>
          <p:cNvPr id="17412" name="Group 8"/>
          <p:cNvGrpSpPr>
            <a:grpSpLocks/>
          </p:cNvGrpSpPr>
          <p:nvPr/>
        </p:nvGrpSpPr>
        <p:grpSpPr bwMode="auto">
          <a:xfrm>
            <a:off x="5686425" y="1501775"/>
            <a:ext cx="1362075" cy="904875"/>
            <a:chOff x="1002471" y="3523008"/>
            <a:chExt cx="1362075" cy="904875"/>
          </a:xfrm>
        </p:grpSpPr>
        <p:sp>
          <p:nvSpPr>
            <p:cNvPr id="10"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pPr>
              <a:endParaRPr lang="en-US" altLang="ko-KR" sz="1600">
                <a:effectLst/>
                <a:latin typeface="Cambria" pitchFamily="18" charset="0"/>
                <a:ea typeface="Gulim" pitchFamily="34" charset="-127"/>
                <a:cs typeface="Times New Roman" pitchFamily="18" charset="0"/>
              </a:endParaRPr>
            </a:p>
          </p:txBody>
        </p:sp>
        <p:sp>
          <p:nvSpPr>
            <p:cNvPr id="11" name="TextBox 10"/>
            <p:cNvSpPr txBox="1"/>
            <p:nvPr/>
          </p:nvSpPr>
          <p:spPr>
            <a:xfrm>
              <a:off x="1656521" y="3643658"/>
              <a:ext cx="620713" cy="369888"/>
            </a:xfrm>
            <a:prstGeom prst="rect">
              <a:avLst/>
            </a:prstGeom>
            <a:noFill/>
          </p:spPr>
          <p:txBody>
            <a:bodyPr wrap="none">
              <a:spAutoFit/>
            </a:bodyPr>
            <a:lstStyle/>
            <a:p>
              <a:pPr>
                <a:defRPr/>
              </a:pPr>
              <a:r>
                <a:rPr lang="en-US" dirty="0"/>
                <a:t>SFF</a:t>
              </a:r>
            </a:p>
          </p:txBody>
        </p:sp>
      </p:grpSp>
      <p:grpSp>
        <p:nvGrpSpPr>
          <p:cNvPr id="17413" name="Group 11"/>
          <p:cNvGrpSpPr>
            <a:grpSpLocks/>
          </p:cNvGrpSpPr>
          <p:nvPr/>
        </p:nvGrpSpPr>
        <p:grpSpPr bwMode="auto">
          <a:xfrm>
            <a:off x="4700588" y="4068763"/>
            <a:ext cx="1362075" cy="904875"/>
            <a:chOff x="1002471" y="3523008"/>
            <a:chExt cx="1362075" cy="904875"/>
          </a:xfrm>
        </p:grpSpPr>
        <p:sp>
          <p:nvSpPr>
            <p:cNvPr id="13"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pPr>
              <a:endParaRPr lang="en-US" altLang="ko-KR" sz="1600">
                <a:effectLst/>
                <a:latin typeface="Cambria" pitchFamily="18" charset="0"/>
                <a:ea typeface="Gulim" pitchFamily="34" charset="-127"/>
                <a:cs typeface="Times New Roman" pitchFamily="18" charset="0"/>
              </a:endParaRPr>
            </a:p>
          </p:txBody>
        </p:sp>
        <p:sp>
          <p:nvSpPr>
            <p:cNvPr id="14" name="TextBox 13"/>
            <p:cNvSpPr txBox="1"/>
            <p:nvPr/>
          </p:nvSpPr>
          <p:spPr>
            <a:xfrm>
              <a:off x="1656521" y="3643658"/>
              <a:ext cx="620712" cy="369887"/>
            </a:xfrm>
            <a:prstGeom prst="rect">
              <a:avLst/>
            </a:prstGeom>
            <a:noFill/>
          </p:spPr>
          <p:txBody>
            <a:bodyPr wrap="none">
              <a:spAutoFit/>
            </a:bodyPr>
            <a:lstStyle/>
            <a:p>
              <a:pPr>
                <a:defRPr/>
              </a:pPr>
              <a:r>
                <a:rPr lang="en-US" dirty="0"/>
                <a:t>SFF</a:t>
              </a:r>
            </a:p>
          </p:txBody>
        </p:sp>
      </p:grpSp>
      <p:grpSp>
        <p:nvGrpSpPr>
          <p:cNvPr id="17414" name="Group 36"/>
          <p:cNvGrpSpPr>
            <a:grpSpLocks/>
          </p:cNvGrpSpPr>
          <p:nvPr/>
        </p:nvGrpSpPr>
        <p:grpSpPr bwMode="auto">
          <a:xfrm>
            <a:off x="5640388" y="2417763"/>
            <a:ext cx="330200" cy="481012"/>
            <a:chOff x="5726" y="10976"/>
            <a:chExt cx="247" cy="629"/>
          </a:xfrm>
        </p:grpSpPr>
        <p:sp>
          <p:nvSpPr>
            <p:cNvPr id="16" name="Freeform 37"/>
            <p:cNvSpPr>
              <a:spLocks/>
            </p:cNvSpPr>
            <p:nvPr/>
          </p:nvSpPr>
          <p:spPr bwMode="auto">
            <a:xfrm>
              <a:off x="5726" y="11499"/>
              <a:ext cx="247" cy="52"/>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pPr>
                <a:defRPr/>
              </a:pPr>
              <a:endParaRPr lang="en-US"/>
            </a:p>
          </p:txBody>
        </p:sp>
        <p:sp>
          <p:nvSpPr>
            <p:cNvPr id="17"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pPr>
                <a:defRPr/>
              </a:pPr>
              <a:endParaRPr lang="en-US"/>
            </a:p>
          </p:txBody>
        </p:sp>
        <p:sp>
          <p:nvSpPr>
            <p:cNvPr id="18" name="Freeform 39"/>
            <p:cNvSpPr>
              <a:spLocks/>
            </p:cNvSpPr>
            <p:nvPr/>
          </p:nvSpPr>
          <p:spPr bwMode="auto">
            <a:xfrm>
              <a:off x="5819" y="11121"/>
              <a:ext cx="62" cy="12"/>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pPr>
                <a:defRPr/>
              </a:pPr>
              <a:endParaRPr lang="en-US"/>
            </a:p>
          </p:txBody>
        </p:sp>
        <p:sp>
          <p:nvSpPr>
            <p:cNvPr id="19"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pPr>
                <a:defRPr/>
              </a:pPr>
              <a:endParaRPr lang="en-US"/>
            </a:p>
          </p:txBody>
        </p:sp>
        <p:sp>
          <p:nvSpPr>
            <p:cNvPr id="20" name="Freeform 41"/>
            <p:cNvSpPr>
              <a:spLocks/>
            </p:cNvSpPr>
            <p:nvPr/>
          </p:nvSpPr>
          <p:spPr bwMode="auto">
            <a:xfrm>
              <a:off x="5796" y="11215"/>
              <a:ext cx="105" cy="23"/>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pPr>
                <a:defRPr/>
              </a:pPr>
              <a:endParaRPr lang="en-US"/>
            </a:p>
          </p:txBody>
        </p:sp>
        <p:sp>
          <p:nvSpPr>
            <p:cNvPr id="21" name="Freeform 42"/>
            <p:cNvSpPr>
              <a:spLocks/>
            </p:cNvSpPr>
            <p:nvPr/>
          </p:nvSpPr>
          <p:spPr bwMode="auto">
            <a:xfrm>
              <a:off x="5785" y="11262"/>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pPr>
                <a:defRPr/>
              </a:pPr>
              <a:endParaRPr lang="en-US"/>
            </a:p>
          </p:txBody>
        </p:sp>
        <p:sp>
          <p:nvSpPr>
            <p:cNvPr id="22" name="Freeform 43"/>
            <p:cNvSpPr>
              <a:spLocks/>
            </p:cNvSpPr>
            <p:nvPr/>
          </p:nvSpPr>
          <p:spPr bwMode="auto">
            <a:xfrm>
              <a:off x="5777" y="11312"/>
              <a:ext cx="146" cy="29"/>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pPr>
                <a:defRPr/>
              </a:pPr>
              <a:endParaRPr lang="en-US"/>
            </a:p>
          </p:txBody>
        </p:sp>
        <p:sp>
          <p:nvSpPr>
            <p:cNvPr id="23"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pPr>
                <a:defRPr/>
              </a:pPr>
              <a:endParaRPr lang="en-US"/>
            </a:p>
          </p:txBody>
        </p:sp>
        <p:sp>
          <p:nvSpPr>
            <p:cNvPr id="24" name="Freeform 45"/>
            <p:cNvSpPr>
              <a:spLocks/>
            </p:cNvSpPr>
            <p:nvPr/>
          </p:nvSpPr>
          <p:spPr bwMode="auto">
            <a:xfrm>
              <a:off x="5755" y="11408"/>
              <a:ext cx="190"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pPr>
                <a:defRPr/>
              </a:pPr>
              <a:endParaRPr lang="en-US"/>
            </a:p>
          </p:txBody>
        </p:sp>
        <p:sp>
          <p:nvSpPr>
            <p:cNvPr id="25" name="Freeform 46"/>
            <p:cNvSpPr>
              <a:spLocks/>
            </p:cNvSpPr>
            <p:nvPr/>
          </p:nvSpPr>
          <p:spPr bwMode="auto">
            <a:xfrm>
              <a:off x="5746" y="11456"/>
              <a:ext cx="207" cy="44"/>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pPr>
                <a:defRPr/>
              </a:pPr>
              <a:endParaRPr lang="en-US"/>
            </a:p>
          </p:txBody>
        </p:sp>
        <p:sp>
          <p:nvSpPr>
            <p:cNvPr id="26" name="Freeform 47"/>
            <p:cNvSpPr>
              <a:spLocks/>
            </p:cNvSpPr>
            <p:nvPr/>
          </p:nvSpPr>
          <p:spPr bwMode="auto">
            <a:xfrm>
              <a:off x="5736" y="11503"/>
              <a:ext cx="227" cy="48"/>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pPr>
                <a:defRPr/>
              </a:pPr>
              <a:endParaRPr lang="en-US"/>
            </a:p>
          </p:txBody>
        </p:sp>
      </p:grpSp>
      <p:grpSp>
        <p:nvGrpSpPr>
          <p:cNvPr id="17415" name="Group 36"/>
          <p:cNvGrpSpPr>
            <a:grpSpLocks/>
          </p:cNvGrpSpPr>
          <p:nvPr/>
        </p:nvGrpSpPr>
        <p:grpSpPr bwMode="auto">
          <a:xfrm>
            <a:off x="4932363" y="5035550"/>
            <a:ext cx="328612" cy="481013"/>
            <a:chOff x="5726" y="10976"/>
            <a:chExt cx="247" cy="629"/>
          </a:xfrm>
        </p:grpSpPr>
        <p:sp>
          <p:nvSpPr>
            <p:cNvPr id="28" name="Freeform 37"/>
            <p:cNvSpPr>
              <a:spLocks/>
            </p:cNvSpPr>
            <p:nvPr/>
          </p:nvSpPr>
          <p:spPr bwMode="auto">
            <a:xfrm>
              <a:off x="5726" y="11499"/>
              <a:ext cx="247" cy="52"/>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pPr>
                <a:defRPr/>
              </a:pPr>
              <a:endParaRPr lang="en-US"/>
            </a:p>
          </p:txBody>
        </p:sp>
        <p:sp>
          <p:nvSpPr>
            <p:cNvPr id="29"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pPr>
                <a:defRPr/>
              </a:pPr>
              <a:endParaRPr lang="en-US"/>
            </a:p>
          </p:txBody>
        </p:sp>
        <p:sp>
          <p:nvSpPr>
            <p:cNvPr id="30" name="Freeform 39"/>
            <p:cNvSpPr>
              <a:spLocks/>
            </p:cNvSpPr>
            <p:nvPr/>
          </p:nvSpPr>
          <p:spPr bwMode="auto">
            <a:xfrm>
              <a:off x="5819" y="11121"/>
              <a:ext cx="61" cy="12"/>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pPr>
                <a:defRPr/>
              </a:pPr>
              <a:endParaRPr lang="en-US"/>
            </a:p>
          </p:txBody>
        </p:sp>
        <p:sp>
          <p:nvSpPr>
            <p:cNvPr id="31"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pPr>
                <a:defRPr/>
              </a:pPr>
              <a:endParaRPr lang="en-US"/>
            </a:p>
          </p:txBody>
        </p:sp>
        <p:sp>
          <p:nvSpPr>
            <p:cNvPr id="32" name="Freeform 41"/>
            <p:cNvSpPr>
              <a:spLocks/>
            </p:cNvSpPr>
            <p:nvPr/>
          </p:nvSpPr>
          <p:spPr bwMode="auto">
            <a:xfrm>
              <a:off x="5796" y="11215"/>
              <a:ext cx="104" cy="23"/>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pPr>
                <a:defRPr/>
              </a:pPr>
              <a:endParaRPr lang="en-US"/>
            </a:p>
          </p:txBody>
        </p:sp>
        <p:sp>
          <p:nvSpPr>
            <p:cNvPr id="33" name="Freeform 42"/>
            <p:cNvSpPr>
              <a:spLocks/>
            </p:cNvSpPr>
            <p:nvPr/>
          </p:nvSpPr>
          <p:spPr bwMode="auto">
            <a:xfrm>
              <a:off x="5784" y="11262"/>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pPr>
                <a:defRPr/>
              </a:pPr>
              <a:endParaRPr lang="en-US"/>
            </a:p>
          </p:txBody>
        </p:sp>
        <p:sp>
          <p:nvSpPr>
            <p:cNvPr id="34" name="Freeform 43"/>
            <p:cNvSpPr>
              <a:spLocks/>
            </p:cNvSpPr>
            <p:nvPr/>
          </p:nvSpPr>
          <p:spPr bwMode="auto">
            <a:xfrm>
              <a:off x="5777" y="11312"/>
              <a:ext cx="146" cy="29"/>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pPr>
                <a:defRPr/>
              </a:pPr>
              <a:endParaRPr lang="en-US"/>
            </a:p>
          </p:txBody>
        </p:sp>
        <p:sp>
          <p:nvSpPr>
            <p:cNvPr id="35"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pPr>
                <a:defRPr/>
              </a:pPr>
              <a:endParaRPr lang="en-US"/>
            </a:p>
          </p:txBody>
        </p:sp>
        <p:sp>
          <p:nvSpPr>
            <p:cNvPr id="36" name="Freeform 45"/>
            <p:cNvSpPr>
              <a:spLocks/>
            </p:cNvSpPr>
            <p:nvPr/>
          </p:nvSpPr>
          <p:spPr bwMode="auto">
            <a:xfrm>
              <a:off x="5753" y="11408"/>
              <a:ext cx="192"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pPr>
                <a:defRPr/>
              </a:pPr>
              <a:endParaRPr lang="en-US"/>
            </a:p>
          </p:txBody>
        </p:sp>
        <p:sp>
          <p:nvSpPr>
            <p:cNvPr id="37" name="Freeform 46"/>
            <p:cNvSpPr>
              <a:spLocks/>
            </p:cNvSpPr>
            <p:nvPr/>
          </p:nvSpPr>
          <p:spPr bwMode="auto">
            <a:xfrm>
              <a:off x="5746" y="11456"/>
              <a:ext cx="206" cy="44"/>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pPr>
                <a:defRPr/>
              </a:pPr>
              <a:endParaRPr lang="en-US"/>
            </a:p>
          </p:txBody>
        </p:sp>
        <p:sp>
          <p:nvSpPr>
            <p:cNvPr id="38" name="Freeform 47"/>
            <p:cNvSpPr>
              <a:spLocks/>
            </p:cNvSpPr>
            <p:nvPr/>
          </p:nvSpPr>
          <p:spPr bwMode="auto">
            <a:xfrm>
              <a:off x="5736" y="11503"/>
              <a:ext cx="227" cy="48"/>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pPr>
                <a:defRPr/>
              </a:pPr>
              <a:endParaRPr lang="en-US"/>
            </a:p>
          </p:txBody>
        </p:sp>
      </p:grpSp>
      <p:grpSp>
        <p:nvGrpSpPr>
          <p:cNvPr id="17416" name="Group 36"/>
          <p:cNvGrpSpPr>
            <a:grpSpLocks/>
          </p:cNvGrpSpPr>
          <p:nvPr/>
        </p:nvGrpSpPr>
        <p:grpSpPr bwMode="auto">
          <a:xfrm>
            <a:off x="1308100" y="3703638"/>
            <a:ext cx="328613" cy="481012"/>
            <a:chOff x="5726" y="10976"/>
            <a:chExt cx="247" cy="629"/>
          </a:xfrm>
        </p:grpSpPr>
        <p:sp>
          <p:nvSpPr>
            <p:cNvPr id="40" name="Freeform 37"/>
            <p:cNvSpPr>
              <a:spLocks/>
            </p:cNvSpPr>
            <p:nvPr/>
          </p:nvSpPr>
          <p:spPr bwMode="auto">
            <a:xfrm>
              <a:off x="5726" y="11499"/>
              <a:ext cx="247" cy="52"/>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pPr>
                <a:defRPr/>
              </a:pPr>
              <a:endParaRPr lang="en-US"/>
            </a:p>
          </p:txBody>
        </p:sp>
        <p:sp>
          <p:nvSpPr>
            <p:cNvPr id="41"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pPr>
                <a:defRPr/>
              </a:pPr>
              <a:endParaRPr lang="en-US"/>
            </a:p>
          </p:txBody>
        </p:sp>
        <p:sp>
          <p:nvSpPr>
            <p:cNvPr id="42" name="Freeform 39"/>
            <p:cNvSpPr>
              <a:spLocks/>
            </p:cNvSpPr>
            <p:nvPr/>
          </p:nvSpPr>
          <p:spPr bwMode="auto">
            <a:xfrm>
              <a:off x="5819" y="11121"/>
              <a:ext cx="61" cy="12"/>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pPr>
                <a:defRPr/>
              </a:pPr>
              <a:endParaRPr lang="en-US"/>
            </a:p>
          </p:txBody>
        </p:sp>
        <p:sp>
          <p:nvSpPr>
            <p:cNvPr id="43"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pPr>
                <a:defRPr/>
              </a:pPr>
              <a:endParaRPr lang="en-US"/>
            </a:p>
          </p:txBody>
        </p:sp>
        <p:sp>
          <p:nvSpPr>
            <p:cNvPr id="44" name="Freeform 41"/>
            <p:cNvSpPr>
              <a:spLocks/>
            </p:cNvSpPr>
            <p:nvPr/>
          </p:nvSpPr>
          <p:spPr bwMode="auto">
            <a:xfrm>
              <a:off x="5796" y="11215"/>
              <a:ext cx="104" cy="23"/>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pPr>
                <a:defRPr/>
              </a:pPr>
              <a:endParaRPr lang="en-US"/>
            </a:p>
          </p:txBody>
        </p:sp>
        <p:sp>
          <p:nvSpPr>
            <p:cNvPr id="45" name="Freeform 42"/>
            <p:cNvSpPr>
              <a:spLocks/>
            </p:cNvSpPr>
            <p:nvPr/>
          </p:nvSpPr>
          <p:spPr bwMode="auto">
            <a:xfrm>
              <a:off x="5784" y="11262"/>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pPr>
                <a:defRPr/>
              </a:pPr>
              <a:endParaRPr lang="en-US"/>
            </a:p>
          </p:txBody>
        </p:sp>
        <p:sp>
          <p:nvSpPr>
            <p:cNvPr id="46" name="Freeform 43"/>
            <p:cNvSpPr>
              <a:spLocks/>
            </p:cNvSpPr>
            <p:nvPr/>
          </p:nvSpPr>
          <p:spPr bwMode="auto">
            <a:xfrm>
              <a:off x="5777" y="11312"/>
              <a:ext cx="146" cy="29"/>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pPr>
                <a:defRPr/>
              </a:pPr>
              <a:endParaRPr lang="en-US"/>
            </a:p>
          </p:txBody>
        </p:sp>
        <p:sp>
          <p:nvSpPr>
            <p:cNvPr id="47"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pPr>
                <a:defRPr/>
              </a:pPr>
              <a:endParaRPr lang="en-US"/>
            </a:p>
          </p:txBody>
        </p:sp>
        <p:sp>
          <p:nvSpPr>
            <p:cNvPr id="48" name="Freeform 45"/>
            <p:cNvSpPr>
              <a:spLocks/>
            </p:cNvSpPr>
            <p:nvPr/>
          </p:nvSpPr>
          <p:spPr bwMode="auto">
            <a:xfrm>
              <a:off x="5753" y="11408"/>
              <a:ext cx="192"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pPr>
                <a:defRPr/>
              </a:pPr>
              <a:endParaRPr lang="en-US"/>
            </a:p>
          </p:txBody>
        </p:sp>
        <p:sp>
          <p:nvSpPr>
            <p:cNvPr id="49" name="Freeform 46"/>
            <p:cNvSpPr>
              <a:spLocks/>
            </p:cNvSpPr>
            <p:nvPr/>
          </p:nvSpPr>
          <p:spPr bwMode="auto">
            <a:xfrm>
              <a:off x="5746" y="11456"/>
              <a:ext cx="206" cy="44"/>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pPr>
                <a:defRPr/>
              </a:pPr>
              <a:endParaRPr lang="en-US"/>
            </a:p>
          </p:txBody>
        </p:sp>
        <p:sp>
          <p:nvSpPr>
            <p:cNvPr id="50" name="Freeform 47"/>
            <p:cNvSpPr>
              <a:spLocks/>
            </p:cNvSpPr>
            <p:nvPr/>
          </p:nvSpPr>
          <p:spPr bwMode="auto">
            <a:xfrm>
              <a:off x="5736" y="11503"/>
              <a:ext cx="227" cy="48"/>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pPr>
                <a:defRPr/>
              </a:pPr>
              <a:endParaRPr lang="en-US"/>
            </a:p>
          </p:txBody>
        </p:sp>
      </p:grpSp>
      <p:pic>
        <p:nvPicPr>
          <p:cNvPr id="17417"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17418" name="Straight Arrow Connector 53"/>
          <p:cNvCxnSpPr>
            <a:cxnSpLocks noChangeShapeType="1"/>
            <a:endCxn id="11"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17419"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17420" name="Straight Arrow Connector 57"/>
          <p:cNvCxnSpPr>
            <a:cxnSpLocks noChangeShapeType="1"/>
            <a:stCxn id="14"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17421"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17422"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68" name="TextBox 67"/>
          <p:cNvSpPr txBox="1"/>
          <p:nvPr/>
        </p:nvSpPr>
        <p:spPr>
          <a:xfrm>
            <a:off x="7177088" y="4279900"/>
            <a:ext cx="1570037" cy="369888"/>
          </a:xfrm>
          <a:prstGeom prst="rect">
            <a:avLst/>
          </a:prstGeom>
          <a:noFill/>
        </p:spPr>
        <p:txBody>
          <a:bodyPr wrap="none">
            <a:spAutoFit/>
          </a:bodyPr>
          <a:lstStyle/>
          <a:p>
            <a:pPr>
              <a:defRPr/>
            </a:pPr>
            <a:r>
              <a:rPr lang="en-US" dirty="0"/>
              <a:t>Inter SFF SA</a:t>
            </a:r>
          </a:p>
        </p:txBody>
      </p:sp>
      <p:cxnSp>
        <p:nvCxnSpPr>
          <p:cNvPr id="17424"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2" name="TextBox 71"/>
          <p:cNvSpPr txBox="1"/>
          <p:nvPr/>
        </p:nvSpPr>
        <p:spPr>
          <a:xfrm>
            <a:off x="7119938" y="5035550"/>
            <a:ext cx="1684337" cy="369888"/>
          </a:xfrm>
          <a:prstGeom prst="rect">
            <a:avLst/>
          </a:prstGeom>
          <a:noFill/>
        </p:spPr>
        <p:txBody>
          <a:bodyPr wrap="none">
            <a:spAutoFit/>
          </a:bodyPr>
          <a:lstStyle/>
          <a:p>
            <a:pPr>
              <a:defRPr/>
            </a:pPr>
            <a:r>
              <a:rPr lang="en-US" dirty="0"/>
              <a:t>Preregistration</a:t>
            </a:r>
          </a:p>
        </p:txBody>
      </p:sp>
      <p:cxnSp>
        <p:nvCxnSpPr>
          <p:cNvPr id="17426"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5" name="TextBox 74"/>
          <p:cNvSpPr txBox="1"/>
          <p:nvPr/>
        </p:nvSpPr>
        <p:spPr>
          <a:xfrm>
            <a:off x="7119938" y="3484563"/>
            <a:ext cx="1684337" cy="369887"/>
          </a:xfrm>
          <a:prstGeom prst="rect">
            <a:avLst/>
          </a:prstGeom>
          <a:noFill/>
        </p:spPr>
        <p:txBody>
          <a:bodyPr wrap="none">
            <a:spAutoFit/>
          </a:bodyPr>
          <a:lstStyle/>
          <a:p>
            <a:pPr>
              <a:defRPr/>
            </a:pPr>
            <a:r>
              <a:rPr lang="en-US" dirty="0"/>
              <a:t>MN movement</a:t>
            </a:r>
          </a:p>
        </p:txBody>
      </p:sp>
      <p:grpSp>
        <p:nvGrpSpPr>
          <p:cNvPr id="17428"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pPr>
              <a:endParaRPr lang="en-US" altLang="ko-KR" sz="1800" b="1">
                <a:effectLst/>
                <a:latin typeface="Arial" pitchFamily="34" charset="0"/>
                <a:ea typeface="Gulim" pitchFamily="34" charset="-127"/>
              </a:endParaRPr>
            </a:p>
          </p:txBody>
        </p:sp>
        <p:sp>
          <p:nvSpPr>
            <p:cNvPr id="81" name="TextBox 80"/>
            <p:cNvSpPr txBox="1"/>
            <p:nvPr/>
          </p:nvSpPr>
          <p:spPr>
            <a:xfrm>
              <a:off x="1172817" y="1790636"/>
              <a:ext cx="518091" cy="367877"/>
            </a:xfrm>
            <a:prstGeom prst="rect">
              <a:avLst/>
            </a:prstGeom>
            <a:noFill/>
          </p:spPr>
          <p:txBody>
            <a:bodyPr wrap="none">
              <a:spAutoFit/>
            </a:bodyPr>
            <a:lstStyle/>
            <a:p>
              <a:pPr>
                <a:defRPr/>
              </a:pPr>
              <a:r>
                <a:rPr lang="en-US" dirty="0"/>
                <a:t>AN</a:t>
              </a:r>
            </a:p>
          </p:txBody>
        </p:sp>
      </p:grpSp>
      <p:grpSp>
        <p:nvGrpSpPr>
          <p:cNvPr id="17429" name="Group 81"/>
          <p:cNvGrpSpPr>
            <a:grpSpLocks/>
          </p:cNvGrpSpPr>
          <p:nvPr/>
        </p:nvGrpSpPr>
        <p:grpSpPr bwMode="auto">
          <a:xfrm>
            <a:off x="5029200" y="4678363"/>
            <a:ext cx="517525" cy="371475"/>
            <a:chOff x="1172817" y="1789044"/>
            <a:chExt cx="518091" cy="371061"/>
          </a:xfrm>
        </p:grpSpPr>
        <p:sp>
          <p:nvSpPr>
            <p:cNvPr id="83" name="Rectangle 82"/>
            <p:cNvSpPr/>
            <p:nvPr/>
          </p:nvSpPr>
          <p:spPr bwMode="auto">
            <a:xfrm>
              <a:off x="1180764"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pPr>
              <a:endParaRPr lang="en-US" altLang="ko-KR" sz="1800" b="1">
                <a:effectLst/>
                <a:latin typeface="Arial" pitchFamily="34" charset="0"/>
                <a:ea typeface="Gulim" pitchFamily="34" charset="-127"/>
              </a:endParaRPr>
            </a:p>
          </p:txBody>
        </p:sp>
        <p:sp>
          <p:nvSpPr>
            <p:cNvPr id="84" name="TextBox 83"/>
            <p:cNvSpPr txBox="1"/>
            <p:nvPr/>
          </p:nvSpPr>
          <p:spPr>
            <a:xfrm>
              <a:off x="1172817" y="1790629"/>
              <a:ext cx="518091" cy="367890"/>
            </a:xfrm>
            <a:prstGeom prst="rect">
              <a:avLst/>
            </a:prstGeom>
            <a:noFill/>
          </p:spPr>
          <p:txBody>
            <a:bodyPr wrap="none">
              <a:spAutoFit/>
            </a:bodyPr>
            <a:lstStyle/>
            <a:p>
              <a:pPr>
                <a:defRPr/>
              </a:pPr>
              <a:r>
                <a:rPr lang="en-US" dirty="0"/>
                <a:t>AN</a:t>
              </a:r>
            </a:p>
          </p:txBody>
        </p:sp>
      </p:grpSp>
      <p:sp>
        <p:nvSpPr>
          <p:cNvPr id="17430"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7 w 4293704"/>
              <a:gd name="T11" fmla="*/ 309217 h 1621183"/>
              <a:gd name="T12" fmla="*/ 3896139 w 4293704"/>
              <a:gd name="T13" fmla="*/ 706783 h 1621183"/>
              <a:gd name="T14" fmla="*/ 4227443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17431"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pPr>
              <a:endParaRPr lang="en-US" altLang="ko-KR" sz="1800" b="1">
                <a:effectLst/>
                <a:latin typeface="Arial" pitchFamily="34" charset="0"/>
                <a:ea typeface="Gulim" pitchFamily="34" charset="-127"/>
              </a:endParaRPr>
            </a:p>
          </p:txBody>
        </p:sp>
        <p:sp>
          <p:nvSpPr>
            <p:cNvPr id="76" name="TextBox 75"/>
            <p:cNvSpPr txBox="1"/>
            <p:nvPr/>
          </p:nvSpPr>
          <p:spPr>
            <a:xfrm>
              <a:off x="1172817" y="1790637"/>
              <a:ext cx="518091" cy="367875"/>
            </a:xfrm>
            <a:prstGeom prst="rect">
              <a:avLst/>
            </a:prstGeom>
            <a:noFill/>
          </p:spPr>
          <p:txBody>
            <a:bodyPr wrap="none">
              <a:spAutoFit/>
            </a:bodyPr>
            <a:lstStyle/>
            <a:p>
              <a:pPr>
                <a:defRPr/>
              </a:pPr>
              <a:r>
                <a:rPr lang="en-US" dirty="0"/>
                <a:t>AN</a:t>
              </a:r>
            </a:p>
          </p:txBody>
        </p:sp>
      </p:grpSp>
      <p:sp>
        <p:nvSpPr>
          <p:cNvPr id="17432"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018E5CD2-C41D-452B-968F-219F1A6F1CFB}"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5" name="Rectangle 92"/>
          <p:cNvSpPr>
            <a:spLocks noGrp="1" noChangeArrowheads="1"/>
          </p:cNvSpPr>
          <p:nvPr>
            <p:ph type="sldNum" sz="quarter" idx="11"/>
          </p:nvPr>
        </p:nvSpPr>
        <p:spPr>
          <a:xfrm>
            <a:off x="8153400" y="6553200"/>
            <a:ext cx="685800" cy="228600"/>
          </a:xfrm>
        </p:spPr>
        <p:txBody>
          <a:bodyPr/>
          <a:lstStyle/>
          <a:p>
            <a:fld id="{30D8520B-317D-416F-B09B-F6AC400DDA91}" type="slidenum">
              <a:rPr lang="en-US" altLang="ko-KR"/>
              <a:pPr/>
              <a:t>6</a:t>
            </a:fld>
            <a:endParaRPr lang="en-US" altLang="ko-K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ko-KR" smtClean="0">
                <a:ea typeface="Gulim" pitchFamily="34" charset="-127"/>
              </a:rPr>
              <a:t>UE </a:t>
            </a:r>
            <a:r>
              <a:rPr lang="en-US" altLang="ko-KR" smtClean="0">
                <a:ea typeface="Gulim" pitchFamily="34" charset="-127"/>
                <a:sym typeface="Wingdings" pitchFamily="2" charset="2"/>
              </a:rPr>
              <a:t> SFF security</a:t>
            </a:r>
            <a:endParaRPr lang="en-US" altLang="ko-KR" smtClean="0">
              <a:ea typeface="Gulim" pitchFamily="34" charset="-127"/>
            </a:endParaRPr>
          </a:p>
        </p:txBody>
      </p:sp>
      <p:sp>
        <p:nvSpPr>
          <p:cNvPr id="18435" name="Content Placeholder 2"/>
          <p:cNvSpPr>
            <a:spLocks noGrp="1"/>
          </p:cNvSpPr>
          <p:nvPr>
            <p:ph idx="1"/>
          </p:nvPr>
        </p:nvSpPr>
        <p:spPr/>
        <p:txBody>
          <a:bodyPr/>
          <a:lstStyle/>
          <a:p>
            <a:r>
              <a:rPr lang="en-US" altLang="ko-KR" smtClean="0">
                <a:ea typeface="Gulim" pitchFamily="34" charset="-127"/>
              </a:rPr>
              <a:t>Tunneled traffic between SFFs may traverse the internet </a:t>
            </a:r>
            <a:r>
              <a:rPr lang="en-US" altLang="ko-KR" smtClean="0">
                <a:ea typeface="Gulim" pitchFamily="34" charset="-127"/>
                <a:sym typeface="Wingdings" pitchFamily="2" charset="2"/>
              </a:rPr>
              <a:t> tunnel security requirement</a:t>
            </a:r>
            <a:endParaRPr lang="en-US" altLang="ko-KR" smtClean="0">
              <a:ea typeface="Gulim" pitchFamily="34" charset="-127"/>
            </a:endParaRPr>
          </a:p>
          <a:p>
            <a:r>
              <a:rPr lang="en-US" altLang="ko-KR" smtClean="0">
                <a:ea typeface="Gulim" pitchFamily="34" charset="-127"/>
              </a:rPr>
              <a:t>When UE enters a network, it gets a security association (SA) with the local SFF</a:t>
            </a:r>
          </a:p>
          <a:p>
            <a:r>
              <a:rPr lang="en-US" altLang="ko-KR" smtClean="0">
                <a:ea typeface="Gulim" pitchFamily="34" charset="-127"/>
              </a:rPr>
              <a:t>When UE decides to handover to a target network, the local SFF uses its existing SA to tunnel preregistration traffic to target SFF</a:t>
            </a:r>
          </a:p>
          <a:p>
            <a:r>
              <a:rPr lang="en-US" altLang="ko-KR" smtClean="0">
                <a:ea typeface="Gulim" pitchFamily="34" charset="-127"/>
              </a:rPr>
              <a:t>Local SFF also supplies derived security association to UE as part of the preregistration sequence</a:t>
            </a:r>
          </a:p>
        </p:txBody>
      </p:sp>
      <p:sp>
        <p:nvSpPr>
          <p:cNvPr id="18436"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C36DDB33-116E-4232-AAAD-52754D2C4859}"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80FF1CBE-0521-433F-B692-018D8D5C853C}" type="slidenum">
              <a:rPr lang="en-US" altLang="ko-KR"/>
              <a:pPr/>
              <a:t>7</a:t>
            </a:fld>
            <a:endParaRPr lang="en-US" altLang="ko-K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ko-KR" smtClean="0">
                <a:ea typeface="Gulim" pitchFamily="34" charset="-127"/>
              </a:rPr>
              <a:t>HSFF = SFF located at Home Agent</a:t>
            </a:r>
          </a:p>
        </p:txBody>
      </p:sp>
      <p:sp>
        <p:nvSpPr>
          <p:cNvPr id="19459" name="Content Placeholder 2"/>
          <p:cNvSpPr>
            <a:spLocks noGrp="1"/>
          </p:cNvSpPr>
          <p:nvPr>
            <p:ph idx="1"/>
          </p:nvPr>
        </p:nvSpPr>
        <p:spPr>
          <a:xfrm>
            <a:off x="322263" y="1247775"/>
            <a:ext cx="8675687" cy="4924425"/>
          </a:xfrm>
        </p:spPr>
        <p:txBody>
          <a:bodyPr/>
          <a:lstStyle/>
          <a:p>
            <a:r>
              <a:rPr lang="en-US" altLang="ko-KR" smtClean="0">
                <a:ea typeface="Gulim" pitchFamily="34" charset="-127"/>
              </a:rPr>
              <a:t>Then, UE already has required security association</a:t>
            </a:r>
          </a:p>
          <a:p>
            <a:pPr lvl="1">
              <a:buFont typeface="Wingdings" pitchFamily="2" charset="2"/>
              <a:buChar char="Ø"/>
            </a:pPr>
            <a:r>
              <a:rPr lang="en-US" altLang="ko-KR" smtClean="0">
                <a:ea typeface="Gulim" pitchFamily="34" charset="-127"/>
              </a:rPr>
              <a:t>HSFF function is logically distinct from MIP</a:t>
            </a:r>
          </a:p>
          <a:p>
            <a:pPr lvl="1">
              <a:buFont typeface="Wingdings" pitchFamily="2" charset="2"/>
              <a:buChar char="Ø"/>
            </a:pPr>
            <a:r>
              <a:rPr lang="en-US" altLang="ko-KR" smtClean="0">
                <a:ea typeface="Gulim" pitchFamily="34" charset="-127"/>
              </a:rPr>
              <a:t>HSFF needs security associations with target SFFs</a:t>
            </a:r>
          </a:p>
          <a:p>
            <a:r>
              <a:rPr lang="en-US" altLang="ko-KR" smtClean="0">
                <a:ea typeface="Gulim" pitchFamily="34" charset="-127"/>
              </a:rPr>
              <a:t>The HSFF function offers advantages</a:t>
            </a:r>
          </a:p>
          <a:p>
            <a:pPr lvl="1">
              <a:buFont typeface="Wingdings" pitchFamily="2" charset="2"/>
              <a:buChar char="Ø"/>
            </a:pPr>
            <a:r>
              <a:rPr lang="en-US" altLang="ko-KR" smtClean="0">
                <a:ea typeface="Gulim" pitchFamily="34" charset="-127"/>
              </a:rPr>
              <a:t>eliminates need for UE to run IKE with target SFF</a:t>
            </a:r>
          </a:p>
          <a:p>
            <a:pPr lvl="1">
              <a:buFont typeface="Wingdings" pitchFamily="2" charset="2"/>
              <a:buChar char="Ø"/>
            </a:pPr>
            <a:r>
              <a:rPr lang="en-US" altLang="ko-KR" smtClean="0">
                <a:ea typeface="Gulim" pitchFamily="34" charset="-127"/>
              </a:rPr>
              <a:t>can enable external home agent functionality</a:t>
            </a:r>
          </a:p>
          <a:p>
            <a:pPr lvl="2">
              <a:buFont typeface="Courier New" pitchFamily="49" charset="0"/>
              <a:buChar char="o"/>
            </a:pPr>
            <a:r>
              <a:rPr lang="en-US" altLang="ko-KR" smtClean="0">
                <a:ea typeface="Gulim" pitchFamily="34" charset="-127"/>
              </a:rPr>
              <a:t> This could greatly simplify WiFi session continuity</a:t>
            </a:r>
          </a:p>
          <a:p>
            <a:pPr lvl="1">
              <a:buFont typeface="Wingdings" pitchFamily="2" charset="2"/>
              <a:buChar char="Ø"/>
            </a:pPr>
            <a:r>
              <a:rPr lang="en-US" altLang="ko-KR" smtClean="0">
                <a:ea typeface="Gulim" pitchFamily="34" charset="-127"/>
              </a:rPr>
              <a:t>can enable private addressing for core entities</a:t>
            </a:r>
          </a:p>
        </p:txBody>
      </p:sp>
      <p:sp>
        <p:nvSpPr>
          <p:cNvPr id="19460"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A7D1DA41-D034-409C-BE0C-27EEDC46DCD1}"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94ABB160-73B0-4C62-8C2C-F55CBE5C6E44}" type="slidenum">
              <a:rPr lang="en-US" altLang="ko-KR"/>
              <a:pPr/>
              <a:t>8</a:t>
            </a:fld>
            <a:endParaRPr lang="en-US" altLang="ko-K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ko-KR" smtClean="0">
                <a:ea typeface="Gulim" pitchFamily="34" charset="-127"/>
              </a:rPr>
              <a:t>Using HSFF</a:t>
            </a:r>
          </a:p>
        </p:txBody>
      </p:sp>
      <p:sp>
        <p:nvSpPr>
          <p:cNvPr id="3" name="Content Placeholder 2"/>
          <p:cNvSpPr>
            <a:spLocks noGrp="1"/>
          </p:cNvSpPr>
          <p:nvPr>
            <p:ph idx="1"/>
          </p:nvPr>
        </p:nvSpPr>
        <p:spPr>
          <a:xfrm>
            <a:off x="322263" y="1247775"/>
            <a:ext cx="8675687" cy="5165725"/>
          </a:xfrm>
        </p:spPr>
        <p:txBody>
          <a:bodyPr/>
          <a:lstStyle/>
          <a:p>
            <a:pPr>
              <a:buFontTx/>
              <a:buNone/>
            </a:pPr>
            <a:r>
              <a:rPr lang="en-US" altLang="ko-KR" dirty="0" smtClean="0">
                <a:ea typeface="Gulim" pitchFamily="34" charset="-127"/>
              </a:rPr>
              <a:t>Handover preparation:</a:t>
            </a:r>
          </a:p>
          <a:p>
            <a:r>
              <a:rPr lang="en-US" altLang="ko-KR" dirty="0" smtClean="0">
                <a:ea typeface="Gulim" pitchFamily="34" charset="-127"/>
              </a:rPr>
              <a:t>UE decides to move</a:t>
            </a:r>
          </a:p>
          <a:p>
            <a:r>
              <a:rPr lang="en-US" altLang="ko-KR" dirty="0" smtClean="0">
                <a:ea typeface="Gulim" pitchFamily="34" charset="-127"/>
              </a:rPr>
              <a:t>UE acquires information about </a:t>
            </a:r>
            <a:r>
              <a:rPr lang="en-US" altLang="ko-KR" dirty="0" smtClean="0">
                <a:ea typeface="Gulim" pitchFamily="34" charset="-127"/>
                <a:sym typeface="Wingdings" pitchFamily="2" charset="2"/>
              </a:rPr>
              <a:t>{</a:t>
            </a:r>
            <a:r>
              <a:rPr lang="en-US" altLang="ko-KR" dirty="0" err="1" smtClean="0">
                <a:ea typeface="Gulim" pitchFamily="34" charset="-127"/>
                <a:sym typeface="Wingdings" pitchFamily="2" charset="2"/>
              </a:rPr>
              <a:t>tAN</a:t>
            </a:r>
            <a:r>
              <a:rPr lang="en-US" altLang="ko-KR" dirty="0" smtClean="0">
                <a:ea typeface="Gulim" pitchFamily="34" charset="-127"/>
                <a:sym typeface="Wingdings" pitchFamily="2" charset="2"/>
              </a:rPr>
              <a:t>, </a:t>
            </a:r>
            <a:r>
              <a:rPr lang="en-US" altLang="ko-KR" dirty="0" err="1" smtClean="0">
                <a:ea typeface="Gulim" pitchFamily="34" charset="-127"/>
                <a:sym typeface="Wingdings" pitchFamily="2" charset="2"/>
              </a:rPr>
              <a:t>tBS</a:t>
            </a:r>
            <a:r>
              <a:rPr lang="en-US" altLang="ko-KR" dirty="0" smtClean="0">
                <a:ea typeface="Gulim" pitchFamily="34" charset="-127"/>
                <a:sym typeface="Wingdings" pitchFamily="2" charset="2"/>
              </a:rPr>
              <a:t>, </a:t>
            </a:r>
            <a:r>
              <a:rPr lang="en-US" altLang="ko-KR" dirty="0" err="1" smtClean="0">
                <a:ea typeface="Gulim" pitchFamily="34" charset="-127"/>
                <a:sym typeface="Wingdings" pitchFamily="2" charset="2"/>
              </a:rPr>
              <a:t>pAN</a:t>
            </a:r>
            <a:r>
              <a:rPr lang="en-US" altLang="ko-KR" dirty="0" smtClean="0">
                <a:ea typeface="Gulim" pitchFamily="34" charset="-127"/>
                <a:sym typeface="Wingdings" pitchFamily="2" charset="2"/>
              </a:rPr>
              <a:t>, …}</a:t>
            </a:r>
            <a:endParaRPr lang="en-US" altLang="ko-KR" dirty="0" smtClean="0">
              <a:ea typeface="Gulim" pitchFamily="34" charset="-127"/>
            </a:endParaRPr>
          </a:p>
          <a:p>
            <a:pPr lvl="1">
              <a:buFont typeface="Wingdings" pitchFamily="2" charset="2"/>
              <a:buChar char="Ø"/>
            </a:pPr>
            <a:r>
              <a:rPr lang="en-US" altLang="ko-KR" dirty="0" smtClean="0">
                <a:ea typeface="Gulim" pitchFamily="34" charset="-127"/>
              </a:rPr>
              <a:t>  or, asks HSFF for this if LDA service available</a:t>
            </a:r>
          </a:p>
          <a:p>
            <a:r>
              <a:rPr lang="en-US" altLang="ko-KR" dirty="0" smtClean="0">
                <a:ea typeface="Gulim" pitchFamily="34" charset="-127"/>
              </a:rPr>
              <a:t>UE signals target network to complete preparation</a:t>
            </a:r>
          </a:p>
          <a:p>
            <a:pPr>
              <a:buFontTx/>
              <a:buNone/>
            </a:pPr>
            <a:endParaRPr lang="en-US" altLang="ko-KR" dirty="0" smtClean="0">
              <a:ea typeface="Gulim" pitchFamily="34" charset="-127"/>
            </a:endParaRPr>
          </a:p>
          <a:p>
            <a:pPr>
              <a:buFont typeface="Times New Roman" pitchFamily="18" charset="0"/>
              <a:buAutoNum type="arabicPeriod"/>
            </a:pPr>
            <a:r>
              <a:rPr lang="en-US" altLang="ko-KR" dirty="0" smtClean="0">
                <a:ea typeface="Gulim" pitchFamily="34" charset="-127"/>
              </a:rPr>
              <a:t>(a)  UE  </a:t>
            </a:r>
            <a:r>
              <a:rPr lang="en-US" altLang="ko-KR" dirty="0" smtClean="0">
                <a:ea typeface="Gulim" pitchFamily="34" charset="-127"/>
                <a:sym typeface="Wingdings" pitchFamily="2" charset="2"/>
              </a:rPr>
              <a:t></a:t>
            </a:r>
            <a:r>
              <a:rPr lang="en-US" altLang="ko-KR" dirty="0" smtClean="0">
                <a:ea typeface="Gulim" pitchFamily="34" charset="-127"/>
              </a:rPr>
              <a:t> SFF in its home network (i.e., “HSFF”).</a:t>
            </a:r>
          </a:p>
          <a:p>
            <a:pPr>
              <a:buFont typeface="Times New Roman" pitchFamily="18" charset="0"/>
              <a:buAutoNum type="arabicPeriod"/>
            </a:pPr>
            <a:r>
              <a:rPr lang="en-US" altLang="ko-KR" dirty="0" smtClean="0">
                <a:ea typeface="Gulim" pitchFamily="34" charset="-127"/>
              </a:rPr>
              <a:t>(b)  HSFF </a:t>
            </a:r>
            <a:r>
              <a:rPr lang="en-US" altLang="ko-KR" dirty="0" smtClean="0">
                <a:ea typeface="Gulim" pitchFamily="34" charset="-127"/>
                <a:sym typeface="Wingdings" pitchFamily="2" charset="2"/>
              </a:rPr>
              <a:t></a:t>
            </a:r>
            <a:r>
              <a:rPr lang="en-US" altLang="ko-KR" dirty="0" smtClean="0">
                <a:ea typeface="Gulim" pitchFamily="34" charset="-127"/>
              </a:rPr>
              <a:t>SFF  in the networks of roaming partners</a:t>
            </a:r>
          </a:p>
          <a:p>
            <a:pPr>
              <a:buFontTx/>
              <a:buNone/>
            </a:pPr>
            <a:r>
              <a:rPr lang="en-US" altLang="ko-KR" dirty="0" smtClean="0">
                <a:ea typeface="Gulim" pitchFamily="34" charset="-127"/>
              </a:rPr>
              <a:t>Overall,  UE </a:t>
            </a:r>
            <a:r>
              <a:rPr lang="en-US" altLang="ko-KR" dirty="0" smtClean="0">
                <a:ea typeface="Gulim" pitchFamily="34" charset="-127"/>
                <a:sym typeface="Wingdings" pitchFamily="2" charset="2"/>
              </a:rPr>
              <a:t> HSFF  </a:t>
            </a:r>
            <a:r>
              <a:rPr lang="en-US" altLang="ko-KR" dirty="0" err="1" smtClean="0">
                <a:ea typeface="Gulim" pitchFamily="34" charset="-127"/>
              </a:rPr>
              <a:t>tSFF</a:t>
            </a:r>
            <a:r>
              <a:rPr lang="en-US" altLang="ko-KR" dirty="0" smtClean="0">
                <a:ea typeface="Gulim" pitchFamily="34" charset="-127"/>
              </a:rPr>
              <a:t> </a:t>
            </a:r>
            <a:r>
              <a:rPr lang="en-US" altLang="ko-KR" dirty="0" smtClean="0">
                <a:ea typeface="Gulim" pitchFamily="34" charset="-127"/>
                <a:sym typeface="Wingdings" pitchFamily="2" charset="2"/>
              </a:rPr>
              <a:t> {</a:t>
            </a:r>
            <a:r>
              <a:rPr lang="en-US" altLang="ko-KR" dirty="0" err="1" smtClean="0">
                <a:ea typeface="Gulim" pitchFamily="34" charset="-127"/>
                <a:sym typeface="Wingdings" pitchFamily="2" charset="2"/>
              </a:rPr>
              <a:t>tAN</a:t>
            </a:r>
            <a:r>
              <a:rPr lang="en-US" altLang="ko-KR" dirty="0" smtClean="0">
                <a:ea typeface="Gulim" pitchFamily="34" charset="-127"/>
                <a:sym typeface="Wingdings" pitchFamily="2" charset="2"/>
              </a:rPr>
              <a:t>, </a:t>
            </a:r>
            <a:r>
              <a:rPr lang="en-US" altLang="ko-KR" dirty="0" err="1" smtClean="0">
                <a:ea typeface="Gulim" pitchFamily="34" charset="-127"/>
                <a:sym typeface="Wingdings" pitchFamily="2" charset="2"/>
              </a:rPr>
              <a:t>tBS</a:t>
            </a:r>
            <a:r>
              <a:rPr lang="en-US" altLang="ko-KR" dirty="0" smtClean="0">
                <a:ea typeface="Gulim" pitchFamily="34" charset="-127"/>
                <a:sym typeface="Wingdings" pitchFamily="2" charset="2"/>
              </a:rPr>
              <a:t>, </a:t>
            </a:r>
            <a:r>
              <a:rPr lang="en-US" altLang="ko-KR" dirty="0" err="1" smtClean="0">
                <a:ea typeface="Gulim" pitchFamily="34" charset="-127"/>
                <a:sym typeface="Wingdings" pitchFamily="2" charset="2"/>
              </a:rPr>
              <a:t>pAN</a:t>
            </a:r>
            <a:r>
              <a:rPr lang="en-US" altLang="ko-KR" dirty="0" smtClean="0">
                <a:ea typeface="Gulim" pitchFamily="34" charset="-127"/>
                <a:sym typeface="Wingdings" pitchFamily="2" charset="2"/>
              </a:rPr>
              <a:t>, …}</a:t>
            </a:r>
          </a:p>
          <a:p>
            <a:pPr>
              <a:buFontTx/>
              <a:buNone/>
            </a:pPr>
            <a:endParaRPr lang="en-US" altLang="ko-KR" dirty="0" smtClean="0">
              <a:ea typeface="Gulim" pitchFamily="34" charset="-127"/>
            </a:endParaRPr>
          </a:p>
        </p:txBody>
      </p:sp>
      <p:sp>
        <p:nvSpPr>
          <p:cNvPr id="20484" name="Date Placeholder 4"/>
          <p:cNvSpPr txBox="1">
            <a:spLocks/>
          </p:cNvSpPr>
          <p:nvPr/>
        </p:nvSpPr>
        <p:spPr bwMode="auto">
          <a:xfrm>
            <a:off x="495300" y="6542088"/>
            <a:ext cx="990600" cy="228600"/>
          </a:xfrm>
          <a:prstGeom prst="rect">
            <a:avLst/>
          </a:prstGeom>
          <a:noFill/>
          <a:ln w="9525">
            <a:noFill/>
            <a:miter lim="800000"/>
            <a:headEnd/>
            <a:tailEnd/>
          </a:ln>
        </p:spPr>
        <p:txBody>
          <a:bodyPr/>
          <a:lstStyle/>
          <a:p>
            <a:pPr algn="r"/>
            <a:fld id="{03D11E2B-939B-4E85-8238-61E5B5F4B82B}" type="datetime1">
              <a:rPr lang="en-US" altLang="ko-KR" sz="1400">
                <a:effectLst/>
                <a:latin typeface="Times"/>
                <a:ea typeface="Gulim" pitchFamily="34" charset="-127"/>
              </a:rPr>
              <a:pPr algn="r"/>
              <a:t>5/18/2011</a:t>
            </a:fld>
            <a:endParaRPr lang="en-US" altLang="ko-KR" sz="1400">
              <a:effectLst/>
              <a:latin typeface="Times"/>
              <a:ea typeface="Gulim" pitchFamily="34" charset="-127"/>
            </a:endParaRPr>
          </a:p>
        </p:txBody>
      </p:sp>
      <p:sp>
        <p:nvSpPr>
          <p:cNvPr id="8" name="Rectangle 92"/>
          <p:cNvSpPr>
            <a:spLocks noGrp="1" noChangeArrowheads="1"/>
          </p:cNvSpPr>
          <p:nvPr>
            <p:ph type="sldNum" sz="quarter" idx="10"/>
          </p:nvPr>
        </p:nvSpPr>
        <p:spPr>
          <a:xfrm>
            <a:off x="8153400" y="6553200"/>
            <a:ext cx="685800" cy="228600"/>
          </a:xfrm>
        </p:spPr>
        <p:txBody>
          <a:bodyPr/>
          <a:lstStyle/>
          <a:p>
            <a:fld id="{5CB3227B-CF9D-46CA-B870-EF05787EC266}" type="slidenum">
              <a:rPr lang="en-US" altLang="ko-KR"/>
              <a:pPr/>
              <a:t>9</a:t>
            </a:fld>
            <a:endParaRPr lang="en-US" altLang="ko-KR"/>
          </a:p>
        </p:txBody>
      </p:sp>
    </p:spTree>
  </p:cSld>
  <p:clrMapOvr>
    <a:masterClrMapping/>
  </p:clrMapOvr>
  <p:transition spd="slow"/>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10487</TotalTime>
  <Pages>15</Pages>
  <Words>862</Words>
  <Application>Microsoft Office PowerPoint</Application>
  <PresentationFormat>Letter 용지(8.5x11in)</PresentationFormat>
  <Paragraphs>95</Paragraphs>
  <Slides>11</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blank presentation</vt:lpstr>
      <vt:lpstr>Visio</vt:lpstr>
      <vt:lpstr>PowerPoint 프레젠테이션</vt:lpstr>
      <vt:lpstr>PowerPoint 프레젠테이션</vt:lpstr>
      <vt:lpstr>Outline of presentation</vt:lpstr>
      <vt:lpstr>Existing specifications: Signaling for tunnel to target SFF</vt:lpstr>
      <vt:lpstr>Basic Assumptions: Enabling smooth handovers</vt:lpstr>
      <vt:lpstr>SFF-oriented roaming agreement</vt:lpstr>
      <vt:lpstr>UE  SFF security</vt:lpstr>
      <vt:lpstr>HSFF = SFF located at Home Agent</vt:lpstr>
      <vt:lpstr>Using HSFF</vt:lpstr>
      <vt:lpstr>Standardization requirement</vt:lpstr>
      <vt:lpstr>Operation requirements</vt:lpstr>
    </vt:vector>
  </TitlesOfParts>
  <Company>802.21 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Junghoon Jee</cp:lastModifiedBy>
  <cp:revision>690</cp:revision>
  <cp:lastPrinted>2011-04-18T01:27:29Z</cp:lastPrinted>
  <dcterms:created xsi:type="dcterms:W3CDTF">2004-05-12T03:24:18Z</dcterms:created>
  <dcterms:modified xsi:type="dcterms:W3CDTF">2011-05-18T15:42:54Z</dcterms:modified>
</cp:coreProperties>
</file>