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9" r:id="rId2"/>
    <p:sldId id="280" r:id="rId3"/>
    <p:sldId id="281" r:id="rId4"/>
    <p:sldId id="282" r:id="rId5"/>
    <p:sldId id="283" r:id="rId6"/>
    <p:sldId id="284" r:id="rId7"/>
    <p:sldId id="285" r:id="rId8"/>
    <p:sldId id="286" r:id="rId9"/>
    <p:sldId id="310" r:id="rId10"/>
    <p:sldId id="311" r:id="rId11"/>
    <p:sldId id="291" r:id="rId12"/>
    <p:sldId id="312" r:id="rId13"/>
    <p:sldId id="313" r:id="rId14"/>
    <p:sldId id="290" r:id="rId15"/>
    <p:sldId id="292" r:id="rId16"/>
    <p:sldId id="293" r:id="rId17"/>
    <p:sldId id="314" r:id="rId18"/>
    <p:sldId id="307" r:id="rId1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2784" autoAdjust="0"/>
  </p:normalViewPr>
  <p:slideViewPr>
    <p:cSldViewPr>
      <p:cViewPr varScale="1">
        <p:scale>
          <a:sx n="64" d="100"/>
          <a:sy n="64" d="100"/>
        </p:scale>
        <p:origin x="-293" y="-82"/>
      </p:cViewPr>
      <p:guideLst>
        <p:guide orient="horz" pos="2160"/>
        <p:guide pos="2880"/>
      </p:guideLst>
    </p:cSldViewPr>
  </p:slideViewPr>
  <p:outlineViewPr>
    <p:cViewPr>
      <p:scale>
        <a:sx n="33" d="100"/>
        <a:sy n="33" d="100"/>
      </p:scale>
      <p:origin x="0" y="27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C2A4D6-57D9-430F-93D7-C08BD9FC1527}" type="datetimeFigureOut">
              <a:rPr lang="ko-KR" altLang="en-US" smtClean="0"/>
              <a:t>2011-07-19</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16FF77-E6D3-4FFD-AEE9-FB5D119C36D2}" type="slidenum">
              <a:rPr lang="ko-KR" altLang="en-US" smtClean="0"/>
              <a:t>‹#›</a:t>
            </a:fld>
            <a:endParaRPr lang="ko-KR" altLang="en-US"/>
          </a:p>
        </p:txBody>
      </p:sp>
    </p:spTree>
    <p:extLst>
      <p:ext uri="{BB962C8B-B14F-4D97-AF65-F5344CB8AC3E}">
        <p14:creationId xmlns:p14="http://schemas.microsoft.com/office/powerpoint/2010/main" val="114499552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smtClean="0">
              <a:latin typeface="Times New Roman" pitchFamily="18" charset="0"/>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Calibri" pitchFamily="34" charset="0"/>
                <a:ea typeface="굴림" pitchFamily="50" charset="-127"/>
              </a:defRPr>
            </a:lvl1pPr>
            <a:lvl2pPr marL="742950" indent="-285750" eaLnBrk="0" hangingPunct="0">
              <a:defRPr kumimoji="1">
                <a:solidFill>
                  <a:schemeClr val="tx1"/>
                </a:solidFill>
                <a:latin typeface="Calibri" pitchFamily="34" charset="0"/>
                <a:ea typeface="굴림" pitchFamily="50" charset="-127"/>
              </a:defRPr>
            </a:lvl2pPr>
            <a:lvl3pPr marL="1143000" indent="-228600" eaLnBrk="0" hangingPunct="0">
              <a:defRPr kumimoji="1">
                <a:solidFill>
                  <a:schemeClr val="tx1"/>
                </a:solidFill>
                <a:latin typeface="Calibri" pitchFamily="34" charset="0"/>
                <a:ea typeface="굴림" pitchFamily="50" charset="-127"/>
              </a:defRPr>
            </a:lvl3pPr>
            <a:lvl4pPr marL="1600200" indent="-228600" eaLnBrk="0" hangingPunct="0">
              <a:defRPr kumimoji="1">
                <a:solidFill>
                  <a:schemeClr val="tx1"/>
                </a:solidFill>
                <a:latin typeface="Calibri" pitchFamily="34" charset="0"/>
                <a:ea typeface="굴림" pitchFamily="50" charset="-127"/>
              </a:defRPr>
            </a:lvl4pPr>
            <a:lvl5pPr marL="2057400" indent="-228600" eaLnBrk="0" hangingPunct="0">
              <a:defRPr kumimoji="1">
                <a:solidFill>
                  <a:schemeClr val="tx1"/>
                </a:solidFill>
                <a:latin typeface="Calibri" pitchFamily="34" charset="0"/>
                <a:ea typeface="굴림" pitchFamily="50" charset="-127"/>
              </a:defRPr>
            </a:lvl5pPr>
            <a:lvl6pPr marL="25146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6pPr>
            <a:lvl7pPr marL="29718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7pPr>
            <a:lvl8pPr marL="34290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8pPr>
            <a:lvl9pPr marL="38862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9pPr>
          </a:lstStyle>
          <a:p>
            <a:fld id="{9BAF0F66-80F2-4384-AFF2-3FBFE942CC76}" type="slidenum">
              <a:rPr kumimoji="0" lang="ja-JP" altLang="en-US" smtClean="0">
                <a:latin typeface="Times New Roman" pitchFamily="18" charset="0"/>
                <a:ea typeface="MS PGothic" pitchFamily="34" charset="-128"/>
              </a:rPr>
              <a:pPr/>
              <a:t>1</a:t>
            </a:fld>
            <a:endParaRPr kumimoji="0" lang="en-US" altLang="ja-JP" smtClean="0">
              <a:latin typeface="Times New Roman" pitchFamily="18" charset="0"/>
              <a:ea typeface="MS PGothic"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10</a:t>
            </a:fld>
            <a:endParaRPr lang="ko-KR" altLang="en-US"/>
          </a:p>
        </p:txBody>
      </p:sp>
    </p:spTree>
    <p:extLst>
      <p:ext uri="{BB962C8B-B14F-4D97-AF65-F5344CB8AC3E}">
        <p14:creationId xmlns:p14="http://schemas.microsoft.com/office/powerpoint/2010/main" val="486999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11</a:t>
            </a:fld>
            <a:endParaRPr lang="ko-KR" altLang="en-US"/>
          </a:p>
        </p:txBody>
      </p:sp>
    </p:spTree>
    <p:extLst>
      <p:ext uri="{BB962C8B-B14F-4D97-AF65-F5344CB8AC3E}">
        <p14:creationId xmlns:p14="http://schemas.microsoft.com/office/powerpoint/2010/main" val="1497585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12</a:t>
            </a:fld>
            <a:endParaRPr lang="ko-KR" altLang="en-US"/>
          </a:p>
        </p:txBody>
      </p:sp>
    </p:spTree>
    <p:extLst>
      <p:ext uri="{BB962C8B-B14F-4D97-AF65-F5344CB8AC3E}">
        <p14:creationId xmlns:p14="http://schemas.microsoft.com/office/powerpoint/2010/main" val="2703550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14</a:t>
            </a:fld>
            <a:endParaRPr lang="ko-KR" altLang="en-US"/>
          </a:p>
        </p:txBody>
      </p:sp>
    </p:spTree>
    <p:extLst>
      <p:ext uri="{BB962C8B-B14F-4D97-AF65-F5344CB8AC3E}">
        <p14:creationId xmlns:p14="http://schemas.microsoft.com/office/powerpoint/2010/main" val="4137009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15</a:t>
            </a:fld>
            <a:endParaRPr lang="ko-KR" altLang="en-US"/>
          </a:p>
        </p:txBody>
      </p:sp>
    </p:spTree>
    <p:extLst>
      <p:ext uri="{BB962C8B-B14F-4D97-AF65-F5344CB8AC3E}">
        <p14:creationId xmlns:p14="http://schemas.microsoft.com/office/powerpoint/2010/main" val="3846166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16</a:t>
            </a:fld>
            <a:endParaRPr lang="ko-KR" altLang="en-US"/>
          </a:p>
        </p:txBody>
      </p:sp>
    </p:spTree>
    <p:extLst>
      <p:ext uri="{BB962C8B-B14F-4D97-AF65-F5344CB8AC3E}">
        <p14:creationId xmlns:p14="http://schemas.microsoft.com/office/powerpoint/2010/main" val="3561270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18</a:t>
            </a:fld>
            <a:endParaRPr lang="ko-KR" altLang="en-US"/>
          </a:p>
        </p:txBody>
      </p:sp>
    </p:spTree>
    <p:extLst>
      <p:ext uri="{BB962C8B-B14F-4D97-AF65-F5344CB8AC3E}">
        <p14:creationId xmlns:p14="http://schemas.microsoft.com/office/powerpoint/2010/main" val="331939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ko-KR" dirty="0" smtClean="0">
              <a:latin typeface="Times New Roman" pitchFamily="18" charset="0"/>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Calibri" pitchFamily="34" charset="0"/>
                <a:ea typeface="굴림" pitchFamily="50" charset="-127"/>
              </a:defRPr>
            </a:lvl1pPr>
            <a:lvl2pPr marL="742950" indent="-285750" eaLnBrk="0" hangingPunct="0">
              <a:defRPr kumimoji="1">
                <a:solidFill>
                  <a:schemeClr val="tx1"/>
                </a:solidFill>
                <a:latin typeface="Calibri" pitchFamily="34" charset="0"/>
                <a:ea typeface="굴림" pitchFamily="50" charset="-127"/>
              </a:defRPr>
            </a:lvl2pPr>
            <a:lvl3pPr marL="1143000" indent="-228600" eaLnBrk="0" hangingPunct="0">
              <a:defRPr kumimoji="1">
                <a:solidFill>
                  <a:schemeClr val="tx1"/>
                </a:solidFill>
                <a:latin typeface="Calibri" pitchFamily="34" charset="0"/>
                <a:ea typeface="굴림" pitchFamily="50" charset="-127"/>
              </a:defRPr>
            </a:lvl3pPr>
            <a:lvl4pPr marL="1600200" indent="-228600" eaLnBrk="0" hangingPunct="0">
              <a:defRPr kumimoji="1">
                <a:solidFill>
                  <a:schemeClr val="tx1"/>
                </a:solidFill>
                <a:latin typeface="Calibri" pitchFamily="34" charset="0"/>
                <a:ea typeface="굴림" pitchFamily="50" charset="-127"/>
              </a:defRPr>
            </a:lvl4pPr>
            <a:lvl5pPr marL="2057400" indent="-228600" eaLnBrk="0" hangingPunct="0">
              <a:defRPr kumimoji="1">
                <a:solidFill>
                  <a:schemeClr val="tx1"/>
                </a:solidFill>
                <a:latin typeface="Calibri" pitchFamily="34" charset="0"/>
                <a:ea typeface="굴림" pitchFamily="50" charset="-127"/>
              </a:defRPr>
            </a:lvl5pPr>
            <a:lvl6pPr marL="25146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6pPr>
            <a:lvl7pPr marL="29718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7pPr>
            <a:lvl8pPr marL="34290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8pPr>
            <a:lvl9pPr marL="38862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9pPr>
          </a:lstStyle>
          <a:p>
            <a:fld id="{CA60AFF0-134F-4D2C-AC42-76AE80BAD94A}" type="slidenum">
              <a:rPr kumimoji="0" lang="ja-JP" altLang="en-US" smtClean="0">
                <a:latin typeface="Times New Roman" pitchFamily="18" charset="0"/>
                <a:ea typeface="MS PGothic" pitchFamily="34" charset="-128"/>
              </a:rPr>
              <a:pPr/>
              <a:t>2</a:t>
            </a:fld>
            <a:endParaRPr kumimoji="0" lang="en-US" altLang="ja-JP" smtClean="0">
              <a:latin typeface="Times New Roman" pitchFamily="18" charset="0"/>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3</a:t>
            </a:fld>
            <a:endParaRPr lang="ko-KR" altLang="en-US"/>
          </a:p>
        </p:txBody>
      </p:sp>
    </p:spTree>
    <p:extLst>
      <p:ext uri="{BB962C8B-B14F-4D97-AF65-F5344CB8AC3E}">
        <p14:creationId xmlns:p14="http://schemas.microsoft.com/office/powerpoint/2010/main" val="835039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4</a:t>
            </a:fld>
            <a:endParaRPr lang="ko-KR" altLang="en-US"/>
          </a:p>
        </p:txBody>
      </p:sp>
    </p:spTree>
    <p:extLst>
      <p:ext uri="{BB962C8B-B14F-4D97-AF65-F5344CB8AC3E}">
        <p14:creationId xmlns:p14="http://schemas.microsoft.com/office/powerpoint/2010/main" val="4053379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5</a:t>
            </a:fld>
            <a:endParaRPr lang="ko-KR" altLang="en-US"/>
          </a:p>
        </p:txBody>
      </p:sp>
    </p:spTree>
    <p:extLst>
      <p:ext uri="{BB962C8B-B14F-4D97-AF65-F5344CB8AC3E}">
        <p14:creationId xmlns:p14="http://schemas.microsoft.com/office/powerpoint/2010/main" val="418426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6</a:t>
            </a:fld>
            <a:endParaRPr lang="ko-KR" altLang="en-US"/>
          </a:p>
        </p:txBody>
      </p:sp>
    </p:spTree>
    <p:extLst>
      <p:ext uri="{BB962C8B-B14F-4D97-AF65-F5344CB8AC3E}">
        <p14:creationId xmlns:p14="http://schemas.microsoft.com/office/powerpoint/2010/main" val="218395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5A8FCC13-E4A4-4584-8B4D-D40DE5E1FBD1}" type="slidenum">
              <a:rPr lang="ko-KR" altLang="en-US" smtClean="0"/>
              <a:t>7</a:t>
            </a:fld>
            <a:endParaRPr lang="ko-KR" altLang="en-US"/>
          </a:p>
        </p:txBody>
      </p:sp>
    </p:spTree>
    <p:extLst>
      <p:ext uri="{BB962C8B-B14F-4D97-AF65-F5344CB8AC3E}">
        <p14:creationId xmlns:p14="http://schemas.microsoft.com/office/powerpoint/2010/main" val="3930132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indent="0">
              <a:buFont typeface="Arial" pitchFamily="34" charset="0"/>
              <a:buNone/>
            </a:pPr>
            <a:endParaRPr lang="en-US" altLang="ko-KR" dirty="0" smtClean="0"/>
          </a:p>
        </p:txBody>
      </p:sp>
      <p:sp>
        <p:nvSpPr>
          <p:cNvPr id="4" name="슬라이드 번호 개체 틀 3"/>
          <p:cNvSpPr>
            <a:spLocks noGrp="1"/>
          </p:cNvSpPr>
          <p:nvPr>
            <p:ph type="sldNum" sz="quarter" idx="10"/>
          </p:nvPr>
        </p:nvSpPr>
        <p:spPr/>
        <p:txBody>
          <a:bodyPr/>
          <a:lstStyle/>
          <a:p>
            <a:fld id="{5A8FCC13-E4A4-4584-8B4D-D40DE5E1FBD1}" type="slidenum">
              <a:rPr lang="ko-KR" altLang="en-US" smtClean="0"/>
              <a:t>8</a:t>
            </a:fld>
            <a:endParaRPr lang="ko-KR" altLang="en-US"/>
          </a:p>
        </p:txBody>
      </p:sp>
    </p:spTree>
    <p:extLst>
      <p:ext uri="{BB962C8B-B14F-4D97-AF65-F5344CB8AC3E}">
        <p14:creationId xmlns:p14="http://schemas.microsoft.com/office/powerpoint/2010/main" val="4246855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B116FF77-E6D3-4FFD-AEE9-FB5D119C36D2}" type="slidenum">
              <a:rPr lang="ko-KR" altLang="en-US" smtClean="0"/>
              <a:t>9</a:t>
            </a:fld>
            <a:endParaRPr lang="ko-KR" altLang="en-US"/>
          </a:p>
        </p:txBody>
      </p:sp>
    </p:spTree>
    <p:extLst>
      <p:ext uri="{BB962C8B-B14F-4D97-AF65-F5344CB8AC3E}">
        <p14:creationId xmlns:p14="http://schemas.microsoft.com/office/powerpoint/2010/main" val="1682956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2350057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519160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1413902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366320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2726446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1046956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289774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1521005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212183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62899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5AD50579-1E7A-471E-84BD-046227EA5D6F}" type="datetimeFigureOut">
              <a:rPr lang="ko-KR" altLang="en-US" smtClean="0"/>
              <a:t>2011-07-19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418756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50579-1E7A-471E-84BD-046227EA5D6F}" type="datetimeFigureOut">
              <a:rPr lang="ko-KR" altLang="en-US" smtClean="0"/>
              <a:t>2011-07-19</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B947E-22DA-4EF4-A083-E7C8E0D713D9}" type="slidenum">
              <a:rPr lang="ko-KR" altLang="en-US" smtClean="0"/>
              <a:t>‹#›</a:t>
            </a:fld>
            <a:endParaRPr lang="ko-KR" altLang="en-US"/>
          </a:p>
        </p:txBody>
      </p:sp>
    </p:spTree>
    <p:extLst>
      <p:ext uri="{BB962C8B-B14F-4D97-AF65-F5344CB8AC3E}">
        <p14:creationId xmlns:p14="http://schemas.microsoft.com/office/powerpoint/2010/main" val="526521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defTabSz="762000" eaLnBrk="0" hangingPunct="0">
              <a:defRPr kumimoji="1">
                <a:solidFill>
                  <a:schemeClr val="tx1"/>
                </a:solidFill>
                <a:latin typeface="Calibri" pitchFamily="34" charset="0"/>
                <a:ea typeface="굴림" pitchFamily="50" charset="-127"/>
              </a:defRPr>
            </a:lvl1pPr>
            <a:lvl2pPr marL="742950" indent="-285750" defTabSz="762000" eaLnBrk="0" hangingPunct="0">
              <a:defRPr kumimoji="1">
                <a:solidFill>
                  <a:schemeClr val="tx1"/>
                </a:solidFill>
                <a:latin typeface="Calibri" pitchFamily="34" charset="0"/>
                <a:ea typeface="굴림" pitchFamily="50" charset="-127"/>
              </a:defRPr>
            </a:lvl2pPr>
            <a:lvl3pPr marL="1143000" indent="-228600" defTabSz="762000" eaLnBrk="0" hangingPunct="0">
              <a:defRPr kumimoji="1">
                <a:solidFill>
                  <a:schemeClr val="tx1"/>
                </a:solidFill>
                <a:latin typeface="Calibri" pitchFamily="34" charset="0"/>
                <a:ea typeface="굴림" pitchFamily="50" charset="-127"/>
              </a:defRPr>
            </a:lvl3pPr>
            <a:lvl4pPr marL="1600200" indent="-228600" defTabSz="762000" eaLnBrk="0" hangingPunct="0">
              <a:defRPr kumimoji="1">
                <a:solidFill>
                  <a:schemeClr val="tx1"/>
                </a:solidFill>
                <a:latin typeface="Calibri" pitchFamily="34" charset="0"/>
                <a:ea typeface="굴림" pitchFamily="50" charset="-127"/>
              </a:defRPr>
            </a:lvl4pPr>
            <a:lvl5pPr marL="2057400" indent="-228600" defTabSz="762000" eaLnBrk="0" hangingPunct="0">
              <a:defRPr kumimoji="1">
                <a:solidFill>
                  <a:schemeClr val="tx1"/>
                </a:solidFill>
                <a:latin typeface="Calibri" pitchFamily="34" charset="0"/>
                <a:ea typeface="굴림" pitchFamily="50" charset="-127"/>
              </a:defRPr>
            </a:lvl5pPr>
            <a:lvl6pPr marL="2514600" indent="-228600" defTabSz="762000" eaLnBrk="0" fontAlgn="base" hangingPunct="0">
              <a:spcBef>
                <a:spcPct val="0"/>
              </a:spcBef>
              <a:spcAft>
                <a:spcPct val="0"/>
              </a:spcAft>
              <a:defRPr kumimoji="1">
                <a:solidFill>
                  <a:schemeClr val="tx1"/>
                </a:solidFill>
                <a:latin typeface="Calibri" pitchFamily="34" charset="0"/>
                <a:ea typeface="굴림" pitchFamily="50" charset="-127"/>
              </a:defRPr>
            </a:lvl6pPr>
            <a:lvl7pPr marL="2971800" indent="-228600" defTabSz="762000" eaLnBrk="0" fontAlgn="base" hangingPunct="0">
              <a:spcBef>
                <a:spcPct val="0"/>
              </a:spcBef>
              <a:spcAft>
                <a:spcPct val="0"/>
              </a:spcAft>
              <a:defRPr kumimoji="1">
                <a:solidFill>
                  <a:schemeClr val="tx1"/>
                </a:solidFill>
                <a:latin typeface="Calibri" pitchFamily="34" charset="0"/>
                <a:ea typeface="굴림" pitchFamily="50" charset="-127"/>
              </a:defRPr>
            </a:lvl7pPr>
            <a:lvl8pPr marL="3429000" indent="-228600" defTabSz="762000" eaLnBrk="0" fontAlgn="base" hangingPunct="0">
              <a:spcBef>
                <a:spcPct val="0"/>
              </a:spcBef>
              <a:spcAft>
                <a:spcPct val="0"/>
              </a:spcAft>
              <a:defRPr kumimoji="1">
                <a:solidFill>
                  <a:schemeClr val="tx1"/>
                </a:solidFill>
                <a:latin typeface="Calibri" pitchFamily="34" charset="0"/>
                <a:ea typeface="굴림" pitchFamily="50" charset="-127"/>
              </a:defRPr>
            </a:lvl8pPr>
            <a:lvl9pPr marL="3886200" indent="-228600" defTabSz="762000" eaLnBrk="0" fontAlgn="base" hangingPunct="0">
              <a:spcBef>
                <a:spcPct val="0"/>
              </a:spcBef>
              <a:spcAft>
                <a:spcPct val="0"/>
              </a:spcAft>
              <a:defRPr kumimoji="1">
                <a:solidFill>
                  <a:schemeClr val="tx1"/>
                </a:solidFill>
                <a:latin typeface="Calibri" pitchFamily="34" charset="0"/>
                <a:ea typeface="굴림" pitchFamily="50" charset="-127"/>
              </a:defRPr>
            </a:lvl9pPr>
          </a:lstStyle>
          <a:p>
            <a:pPr eaLnBrk="1" latinLnBrk="0" hangingPunct="1">
              <a:lnSpc>
                <a:spcPct val="90000"/>
              </a:lnSpc>
              <a:spcBef>
                <a:spcPct val="40000"/>
              </a:spcBef>
              <a:buClr>
                <a:srgbClr val="FAFD00"/>
              </a:buClr>
            </a:pPr>
            <a:r>
              <a:rPr kumimoji="0" lang="en-US" altLang="ja-JP" sz="2400" b="1" dirty="0">
                <a:latin typeface="Times"/>
                <a:ea typeface="MS PGothic" pitchFamily="34" charset="-128"/>
                <a:cs typeface="Times New Roman" pitchFamily="18" charset="0"/>
              </a:rPr>
              <a:t>IEEE 802.21 MEDIA INDEPENDENT HANDOVER </a:t>
            </a:r>
          </a:p>
          <a:p>
            <a:pPr eaLnBrk="1" latinLnBrk="0" hangingPunct="1">
              <a:lnSpc>
                <a:spcPct val="90000"/>
              </a:lnSpc>
              <a:spcBef>
                <a:spcPct val="40000"/>
              </a:spcBef>
              <a:buClr>
                <a:srgbClr val="FAFD00"/>
              </a:buClr>
            </a:pPr>
            <a:r>
              <a:rPr kumimoji="0" lang="en-US" altLang="ja-JP" sz="2400" dirty="0">
                <a:latin typeface="Times"/>
                <a:ea typeface="MS PGothic" pitchFamily="34" charset="-128"/>
                <a:cs typeface="Times New Roman" pitchFamily="18" charset="0"/>
              </a:rPr>
              <a:t>DCN: </a:t>
            </a:r>
            <a:r>
              <a:rPr kumimoji="0" lang="en-US" altLang="ja-JP" sz="2400" dirty="0" smtClean="0">
                <a:latin typeface="Times"/>
                <a:ea typeface="MS PGothic" pitchFamily="34" charset="-128"/>
                <a:cs typeface="Times New Roman" pitchFamily="18" charset="0"/>
              </a:rPr>
              <a:t>21-11-0099-00-srho</a:t>
            </a:r>
            <a:endParaRPr kumimoji="0" lang="en-US" altLang="ja-JP" sz="2400" dirty="0">
              <a:latin typeface="Times"/>
              <a:ea typeface="MS PGothic" pitchFamily="34" charset="-128"/>
              <a:cs typeface="Times New Roman" pitchFamily="18" charset="0"/>
            </a:endParaRPr>
          </a:p>
          <a:p>
            <a:pPr eaLnBrk="1" latinLnBrk="0" hangingPunct="1">
              <a:lnSpc>
                <a:spcPct val="90000"/>
              </a:lnSpc>
              <a:spcBef>
                <a:spcPct val="40000"/>
              </a:spcBef>
              <a:buClr>
                <a:srgbClr val="FAFD00"/>
              </a:buClr>
            </a:pPr>
            <a:r>
              <a:rPr kumimoji="0" lang="en-US" altLang="ja-JP" sz="2400" dirty="0">
                <a:latin typeface="Times"/>
                <a:ea typeface="MS PGothic" pitchFamily="34" charset="-128"/>
                <a:cs typeface="Times New Roman" pitchFamily="18" charset="0"/>
              </a:rPr>
              <a:t>Title: </a:t>
            </a:r>
            <a:r>
              <a:rPr kumimoji="0" lang="en-US" altLang="ja-JP" sz="2400" b="1" dirty="0">
                <a:latin typeface="Times"/>
                <a:ea typeface="MS PGothic" pitchFamily="34" charset="-128"/>
                <a:cs typeface="Times New Roman" pitchFamily="18" charset="0"/>
              </a:rPr>
              <a:t>IEEE 802.21c SRHO Protocol </a:t>
            </a:r>
            <a:r>
              <a:rPr kumimoji="0" lang="en-US" altLang="ja-JP" sz="2400" b="1" dirty="0" smtClean="0">
                <a:latin typeface="Times"/>
                <a:ea typeface="MS PGothic" pitchFamily="34" charset="-128"/>
                <a:cs typeface="Times New Roman" pitchFamily="18" charset="0"/>
              </a:rPr>
              <a:t>Consideration to </a:t>
            </a:r>
            <a:r>
              <a:rPr kumimoji="0" lang="en-US" altLang="ja-JP" sz="2400" b="1" dirty="0">
                <a:latin typeface="Times"/>
                <a:ea typeface="MS PGothic" pitchFamily="34" charset="-128"/>
                <a:cs typeface="Times New Roman" pitchFamily="18" charset="0"/>
              </a:rPr>
              <a:t>transport </a:t>
            </a:r>
            <a:r>
              <a:rPr kumimoji="0" lang="en-US" altLang="ja-JP" sz="2400" b="1" dirty="0" smtClean="0">
                <a:latin typeface="Times"/>
                <a:ea typeface="MS PGothic" pitchFamily="34" charset="-128"/>
                <a:cs typeface="Times New Roman" pitchFamily="18" charset="0"/>
              </a:rPr>
              <a:t>IEEE 802.11 </a:t>
            </a:r>
            <a:r>
              <a:rPr kumimoji="0" lang="en-US" altLang="ja-JP" sz="2400" b="1" dirty="0">
                <a:latin typeface="Times"/>
                <a:ea typeface="MS PGothic" pitchFamily="34" charset="-128"/>
                <a:cs typeface="Times New Roman" pitchFamily="18" charset="0"/>
              </a:rPr>
              <a:t>Network Entry </a:t>
            </a:r>
            <a:r>
              <a:rPr kumimoji="0" lang="en-US" altLang="ja-JP" sz="2400" b="1" dirty="0" smtClean="0">
                <a:latin typeface="Times"/>
                <a:ea typeface="MS PGothic" pitchFamily="34" charset="-128"/>
                <a:cs typeface="Times New Roman" pitchFamily="18" charset="0"/>
              </a:rPr>
              <a:t>Messages</a:t>
            </a:r>
            <a:endParaRPr kumimoji="0" lang="en-US" altLang="ja-JP" sz="2400" b="1" dirty="0">
              <a:latin typeface="Times"/>
              <a:ea typeface="MS PGothic" pitchFamily="34" charset="-128"/>
              <a:cs typeface="Times New Roman" pitchFamily="18" charset="0"/>
            </a:endParaRPr>
          </a:p>
          <a:p>
            <a:pPr algn="just" eaLnBrk="1" latinLnBrk="0" hangingPunct="1">
              <a:lnSpc>
                <a:spcPct val="90000"/>
              </a:lnSpc>
              <a:spcBef>
                <a:spcPct val="40000"/>
              </a:spcBef>
              <a:buClr>
                <a:srgbClr val="FAFD00"/>
              </a:buClr>
            </a:pPr>
            <a:r>
              <a:rPr kumimoji="0" lang="en-US" altLang="ja-JP" sz="2400" dirty="0">
                <a:latin typeface="Times"/>
                <a:ea typeface="MS PGothic" pitchFamily="34" charset="-128"/>
                <a:cs typeface="Times New Roman" pitchFamily="18" charset="0"/>
              </a:rPr>
              <a:t>Date Submitted: </a:t>
            </a:r>
            <a:endParaRPr kumimoji="0" lang="en-US" altLang="ja-JP" sz="2400" dirty="0" smtClean="0">
              <a:latin typeface="Times"/>
              <a:ea typeface="MS PGothic" pitchFamily="34" charset="-128"/>
              <a:cs typeface="Times New Roman" pitchFamily="18" charset="0"/>
            </a:endParaRPr>
          </a:p>
          <a:p>
            <a:pPr algn="just" eaLnBrk="1" latinLnBrk="0" hangingPunct="1">
              <a:lnSpc>
                <a:spcPct val="90000"/>
              </a:lnSpc>
              <a:spcBef>
                <a:spcPct val="40000"/>
              </a:spcBef>
              <a:buClr>
                <a:srgbClr val="FAFD00"/>
              </a:buClr>
            </a:pPr>
            <a:r>
              <a:rPr kumimoji="0" lang="en-US" altLang="ja-JP" sz="2400" dirty="0" smtClean="0">
                <a:latin typeface="Times"/>
                <a:ea typeface="MS PGothic" pitchFamily="34" charset="-128"/>
                <a:cs typeface="Times New Roman" pitchFamily="18" charset="0"/>
              </a:rPr>
              <a:t>Presented </a:t>
            </a:r>
            <a:r>
              <a:rPr kumimoji="0" lang="en-US" altLang="ja-JP" sz="2400" dirty="0">
                <a:latin typeface="Times"/>
                <a:ea typeface="MS PGothic" pitchFamily="34" charset="-128"/>
                <a:cs typeface="Times New Roman" pitchFamily="18" charset="0"/>
              </a:rPr>
              <a:t>at IEEE 802.21 session #</a:t>
            </a:r>
            <a:r>
              <a:rPr kumimoji="0" lang="en-US" altLang="ja-JP" sz="2400" dirty="0" smtClean="0">
                <a:latin typeface="Times"/>
                <a:ea typeface="MS PGothic" pitchFamily="34" charset="-128"/>
                <a:cs typeface="Times New Roman" pitchFamily="18" charset="0"/>
              </a:rPr>
              <a:t>45 </a:t>
            </a:r>
            <a:r>
              <a:rPr kumimoji="0" lang="en-US" altLang="ja-JP" sz="2400" dirty="0">
                <a:latin typeface="Times"/>
                <a:ea typeface="MS PGothic" pitchFamily="34" charset="-128"/>
                <a:cs typeface="Times New Roman" pitchFamily="18" charset="0"/>
              </a:rPr>
              <a:t>in </a:t>
            </a:r>
            <a:r>
              <a:rPr kumimoji="0" lang="en-US" altLang="ja-JP" sz="2400" dirty="0" smtClean="0">
                <a:latin typeface="Times"/>
                <a:ea typeface="MS PGothic" pitchFamily="34" charset="-128"/>
                <a:cs typeface="Times New Roman" pitchFamily="18" charset="0"/>
              </a:rPr>
              <a:t>San Francisco, USA</a:t>
            </a:r>
            <a:endParaRPr kumimoji="0" lang="en-US" altLang="ja-JP" sz="2400" dirty="0">
              <a:latin typeface="Times"/>
              <a:ea typeface="MS PGothic" pitchFamily="34" charset="-128"/>
              <a:cs typeface="Times New Roman" pitchFamily="18" charset="0"/>
            </a:endParaRPr>
          </a:p>
          <a:p>
            <a:pPr eaLnBrk="1" latinLnBrk="0" hangingPunct="1">
              <a:lnSpc>
                <a:spcPct val="90000"/>
              </a:lnSpc>
              <a:spcBef>
                <a:spcPct val="40000"/>
              </a:spcBef>
              <a:buClr>
                <a:srgbClr val="FAFD00"/>
              </a:buClr>
            </a:pPr>
            <a:r>
              <a:rPr kumimoji="0" lang="en-US" altLang="ja-JP" sz="2400" dirty="0">
                <a:latin typeface="Times"/>
                <a:ea typeface="MS PGothic" pitchFamily="34" charset="-128"/>
                <a:cs typeface="Times New Roman" pitchFamily="18" charset="0"/>
              </a:rPr>
              <a:t>Authors or Source(s):</a:t>
            </a:r>
          </a:p>
          <a:p>
            <a:pPr eaLnBrk="1" latinLnBrk="0" hangingPunct="1">
              <a:lnSpc>
                <a:spcPct val="90000"/>
              </a:lnSpc>
              <a:spcBef>
                <a:spcPct val="40000"/>
              </a:spcBef>
              <a:buClr>
                <a:srgbClr val="FAFD00"/>
              </a:buClr>
            </a:pPr>
            <a:r>
              <a:rPr kumimoji="0" lang="en-US" altLang="ja-JP" sz="2400" dirty="0" err="1">
                <a:latin typeface="Times"/>
                <a:ea typeface="MS PGothic" pitchFamily="34" charset="-128"/>
                <a:cs typeface="Times New Roman" pitchFamily="18" charset="0"/>
              </a:rPr>
              <a:t>Hyunho</a:t>
            </a:r>
            <a:r>
              <a:rPr kumimoji="0" lang="en-US" altLang="ja-JP" sz="2400" dirty="0">
                <a:latin typeface="Times"/>
                <a:ea typeface="MS PGothic" pitchFamily="34" charset="-128"/>
                <a:cs typeface="Times New Roman" pitchFamily="18" charset="0"/>
              </a:rPr>
              <a:t> Park, </a:t>
            </a:r>
            <a:r>
              <a:rPr kumimoji="0" lang="en-US" altLang="ja-JP" sz="2400" dirty="0" err="1">
                <a:latin typeface="Times"/>
                <a:ea typeface="MS PGothic" pitchFamily="34" charset="-128"/>
                <a:cs typeface="Times New Roman" pitchFamily="18" charset="0"/>
              </a:rPr>
              <a:t>Junghoon</a:t>
            </a:r>
            <a:r>
              <a:rPr kumimoji="0" lang="en-US" altLang="ja-JP" sz="2400" dirty="0">
                <a:latin typeface="Times"/>
                <a:ea typeface="MS PGothic" pitchFamily="34" charset="-128"/>
                <a:cs typeface="Times New Roman" pitchFamily="18" charset="0"/>
              </a:rPr>
              <a:t> </a:t>
            </a:r>
            <a:r>
              <a:rPr kumimoji="0" lang="en-US" altLang="ja-JP" sz="2400" dirty="0" err="1">
                <a:latin typeface="Times"/>
                <a:ea typeface="MS PGothic" pitchFamily="34" charset="-128"/>
                <a:cs typeface="Times New Roman" pitchFamily="18" charset="0"/>
              </a:rPr>
              <a:t>Jee</a:t>
            </a:r>
            <a:r>
              <a:rPr kumimoji="0" lang="en-US" altLang="ja-JP" sz="2400" dirty="0">
                <a:latin typeface="Times"/>
                <a:ea typeface="MS PGothic" pitchFamily="34" charset="-128"/>
                <a:cs typeface="Times New Roman" pitchFamily="18" charset="0"/>
              </a:rPr>
              <a:t>, </a:t>
            </a:r>
            <a:r>
              <a:rPr kumimoji="0" lang="en-US" altLang="ja-JP" sz="2400" dirty="0" err="1">
                <a:latin typeface="Times"/>
                <a:ea typeface="MS PGothic" pitchFamily="34" charset="-128"/>
                <a:cs typeface="Times New Roman" pitchFamily="18" charset="0"/>
              </a:rPr>
              <a:t>Changmin</a:t>
            </a:r>
            <a:r>
              <a:rPr kumimoji="0" lang="en-US" altLang="ja-JP" sz="2400" dirty="0">
                <a:latin typeface="Times"/>
                <a:ea typeface="MS PGothic" pitchFamily="34" charset="-128"/>
                <a:cs typeface="Times New Roman" pitchFamily="18" charset="0"/>
              </a:rPr>
              <a:t> Park</a:t>
            </a:r>
            <a:endParaRPr kumimoji="0" lang="en-US" altLang="ja-JP" sz="2400" b="1" dirty="0">
              <a:latin typeface="Times"/>
              <a:ea typeface="MS PGothic" pitchFamily="34" charset="-128"/>
              <a:cs typeface="Times New Roman" pitchFamily="18" charset="0"/>
            </a:endParaRPr>
          </a:p>
          <a:p>
            <a:pPr algn="just" eaLnBrk="1" latinLnBrk="0" hangingPunct="1">
              <a:lnSpc>
                <a:spcPct val="90000"/>
              </a:lnSpc>
              <a:spcBef>
                <a:spcPct val="40000"/>
              </a:spcBef>
              <a:buClr>
                <a:srgbClr val="FAFD00"/>
              </a:buClr>
            </a:pPr>
            <a:r>
              <a:rPr kumimoji="0" lang="en-US" altLang="ja-JP" sz="2400" dirty="0">
                <a:latin typeface="Times"/>
                <a:ea typeface="MS PGothic" pitchFamily="34" charset="-128"/>
                <a:cs typeface="Times New Roman" pitchFamily="18" charset="0"/>
              </a:rPr>
              <a:t>Abstract: </a:t>
            </a:r>
            <a:r>
              <a:rPr kumimoji="0" lang="en-US" altLang="ja-JP" sz="2400" dirty="0" smtClean="0">
                <a:latin typeface="Times"/>
                <a:ea typeface="MS PGothic" pitchFamily="34" charset="-128"/>
                <a:cs typeface="Times New Roman" pitchFamily="18" charset="0"/>
              </a:rPr>
              <a:t>This draft summarizes the IEEE 802.11 network entry messages to design IEEE 802.21c SRHO Protocol.</a:t>
            </a:r>
            <a:endParaRPr kumimoji="0" lang="en-US" altLang="ja-JP" sz="2400" dirty="0">
              <a:latin typeface="Times"/>
              <a:ea typeface="MS PGothic" pitchFamily="34" charset="-128"/>
              <a:cs typeface="Times New Roman" pitchFamily="18" charset="0"/>
            </a:endParaRPr>
          </a:p>
        </p:txBody>
      </p:sp>
      <p:sp>
        <p:nvSpPr>
          <p:cNvPr id="3075" name="テキスト ボックス 4"/>
          <p:cNvSpPr txBox="1">
            <a:spLocks noChangeArrowheads="1"/>
          </p:cNvSpPr>
          <p:nvPr/>
        </p:nvSpPr>
        <p:spPr bwMode="auto">
          <a:xfrm>
            <a:off x="-828675" y="4365625"/>
            <a:ext cx="1841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굴림" pitchFamily="50" charset="-127"/>
              </a:defRPr>
            </a:lvl1pPr>
            <a:lvl2pPr marL="742950" indent="-285750" eaLnBrk="0" hangingPunct="0">
              <a:defRPr kumimoji="1">
                <a:solidFill>
                  <a:schemeClr val="tx1"/>
                </a:solidFill>
                <a:latin typeface="Calibri" pitchFamily="34" charset="0"/>
                <a:ea typeface="굴림" pitchFamily="50" charset="-127"/>
              </a:defRPr>
            </a:lvl2pPr>
            <a:lvl3pPr marL="1143000" indent="-228600" eaLnBrk="0" hangingPunct="0">
              <a:defRPr kumimoji="1">
                <a:solidFill>
                  <a:schemeClr val="tx1"/>
                </a:solidFill>
                <a:latin typeface="Calibri" pitchFamily="34" charset="0"/>
                <a:ea typeface="굴림" pitchFamily="50" charset="-127"/>
              </a:defRPr>
            </a:lvl3pPr>
            <a:lvl4pPr marL="1600200" indent="-228600" eaLnBrk="0" hangingPunct="0">
              <a:defRPr kumimoji="1">
                <a:solidFill>
                  <a:schemeClr val="tx1"/>
                </a:solidFill>
                <a:latin typeface="Calibri" pitchFamily="34" charset="0"/>
                <a:ea typeface="굴림" pitchFamily="50" charset="-127"/>
              </a:defRPr>
            </a:lvl4pPr>
            <a:lvl5pPr marL="2057400" indent="-228600" eaLnBrk="0" hangingPunct="0">
              <a:defRPr kumimoji="1">
                <a:solidFill>
                  <a:schemeClr val="tx1"/>
                </a:solidFill>
                <a:latin typeface="Calibri" pitchFamily="34" charset="0"/>
                <a:ea typeface="굴림" pitchFamily="50" charset="-127"/>
              </a:defRPr>
            </a:lvl5pPr>
            <a:lvl6pPr marL="25146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6pPr>
            <a:lvl7pPr marL="29718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7pPr>
            <a:lvl8pPr marL="34290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8pPr>
            <a:lvl9pPr marL="38862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9pPr>
          </a:lstStyle>
          <a:p>
            <a:pPr eaLnBrk="1" latinLnBrk="0" hangingPunct="1"/>
            <a:endParaRPr lang="ja-JP" altLang="en-US" sz="2400">
              <a:latin typeface="Times New Roman" pitchFamily="18" charset="0"/>
              <a:ea typeface="MS PGothic" pitchFamily="34" charset="-128"/>
            </a:endParaRPr>
          </a:p>
        </p:txBody>
      </p:sp>
      <p:sp>
        <p:nvSpPr>
          <p:cNvPr id="3076" name="슬라이드 번호 개체 틀 4"/>
          <p:cNvSpPr>
            <a:spLocks noGrp="1"/>
          </p:cNvSpPr>
          <p:nvPr>
            <p:ph type="sldNum" sz="quarter" idx="11"/>
          </p:nvPr>
        </p:nvSpPr>
        <p:spPr bwMode="auto">
          <a:xfrm>
            <a:off x="7772400" y="6400800"/>
            <a:ext cx="6858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Calibri" pitchFamily="34" charset="0"/>
                <a:ea typeface="굴림" pitchFamily="50" charset="-127"/>
              </a:defRPr>
            </a:lvl1pPr>
            <a:lvl2pPr marL="742950" indent="-285750" eaLnBrk="0" hangingPunct="0">
              <a:defRPr kumimoji="1">
                <a:solidFill>
                  <a:schemeClr val="tx1"/>
                </a:solidFill>
                <a:latin typeface="Calibri" pitchFamily="34" charset="0"/>
                <a:ea typeface="굴림" pitchFamily="50" charset="-127"/>
              </a:defRPr>
            </a:lvl2pPr>
            <a:lvl3pPr marL="1143000" indent="-228600" eaLnBrk="0" hangingPunct="0">
              <a:defRPr kumimoji="1">
                <a:solidFill>
                  <a:schemeClr val="tx1"/>
                </a:solidFill>
                <a:latin typeface="Calibri" pitchFamily="34" charset="0"/>
                <a:ea typeface="굴림" pitchFamily="50" charset="-127"/>
              </a:defRPr>
            </a:lvl3pPr>
            <a:lvl4pPr marL="1600200" indent="-228600" eaLnBrk="0" hangingPunct="0">
              <a:defRPr kumimoji="1">
                <a:solidFill>
                  <a:schemeClr val="tx1"/>
                </a:solidFill>
                <a:latin typeface="Calibri" pitchFamily="34" charset="0"/>
                <a:ea typeface="굴림" pitchFamily="50" charset="-127"/>
              </a:defRPr>
            </a:lvl4pPr>
            <a:lvl5pPr marL="2057400" indent="-228600" eaLnBrk="0" hangingPunct="0">
              <a:defRPr kumimoji="1">
                <a:solidFill>
                  <a:schemeClr val="tx1"/>
                </a:solidFill>
                <a:latin typeface="Calibri" pitchFamily="34" charset="0"/>
                <a:ea typeface="굴림" pitchFamily="50" charset="-127"/>
              </a:defRPr>
            </a:lvl5pPr>
            <a:lvl6pPr marL="25146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6pPr>
            <a:lvl7pPr marL="29718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7pPr>
            <a:lvl8pPr marL="34290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8pPr>
            <a:lvl9pPr marL="38862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9pPr>
          </a:lstStyle>
          <a:p>
            <a:pPr algn="ctr" eaLnBrk="1" hangingPunct="1"/>
            <a:fld id="{63353138-7CB4-4C3B-B0BF-8D3B275B1548}" type="slidenum">
              <a:rPr kumimoji="0" lang="ja-JP" altLang="en-US" smtClean="0">
                <a:solidFill>
                  <a:srgbClr val="898989"/>
                </a:solidFill>
                <a:ea typeface="MS PGothic" pitchFamily="34" charset="-128"/>
              </a:rPr>
              <a:pPr algn="ctr" eaLnBrk="1" hangingPunct="1"/>
              <a:t>1</a:t>
            </a:fld>
            <a:endParaRPr kumimoji="0" lang="en-US" altLang="ja-JP" smtClean="0">
              <a:solidFill>
                <a:srgbClr val="898989"/>
              </a:solidFill>
              <a:ea typeface="MS PGothic" pitchFamily="34" charset="-128"/>
            </a:endParaRPr>
          </a:p>
        </p:txBody>
      </p:sp>
      <p:sp>
        <p:nvSpPr>
          <p:cNvPr id="3077" name="바닥글 개체 틀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Calibri" pitchFamily="34" charset="0"/>
                <a:ea typeface="굴림" pitchFamily="50" charset="-127"/>
              </a:defRPr>
            </a:lvl1pPr>
            <a:lvl2pPr marL="742950" indent="-285750" eaLnBrk="0" hangingPunct="0">
              <a:defRPr kumimoji="1">
                <a:solidFill>
                  <a:schemeClr val="tx1"/>
                </a:solidFill>
                <a:latin typeface="Calibri" pitchFamily="34" charset="0"/>
                <a:ea typeface="굴림" pitchFamily="50" charset="-127"/>
              </a:defRPr>
            </a:lvl2pPr>
            <a:lvl3pPr marL="1143000" indent="-228600" eaLnBrk="0" hangingPunct="0">
              <a:defRPr kumimoji="1">
                <a:solidFill>
                  <a:schemeClr val="tx1"/>
                </a:solidFill>
                <a:latin typeface="Calibri" pitchFamily="34" charset="0"/>
                <a:ea typeface="굴림" pitchFamily="50" charset="-127"/>
              </a:defRPr>
            </a:lvl3pPr>
            <a:lvl4pPr marL="1600200" indent="-228600" eaLnBrk="0" hangingPunct="0">
              <a:defRPr kumimoji="1">
                <a:solidFill>
                  <a:schemeClr val="tx1"/>
                </a:solidFill>
                <a:latin typeface="Calibri" pitchFamily="34" charset="0"/>
                <a:ea typeface="굴림" pitchFamily="50" charset="-127"/>
              </a:defRPr>
            </a:lvl4pPr>
            <a:lvl5pPr marL="2057400" indent="-228600" eaLnBrk="0" hangingPunct="0">
              <a:defRPr kumimoji="1">
                <a:solidFill>
                  <a:schemeClr val="tx1"/>
                </a:solidFill>
                <a:latin typeface="Calibri" pitchFamily="34" charset="0"/>
                <a:ea typeface="굴림" pitchFamily="50" charset="-127"/>
              </a:defRPr>
            </a:lvl5pPr>
            <a:lvl6pPr marL="25146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6pPr>
            <a:lvl7pPr marL="29718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7pPr>
            <a:lvl8pPr marL="34290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8pPr>
            <a:lvl9pPr marL="38862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9pPr>
          </a:lstStyle>
          <a:p>
            <a:pPr eaLnBrk="1" hangingPunct="1"/>
            <a:r>
              <a:rPr kumimoji="0" lang="en-US" altLang="ko-KR" dirty="0" smtClean="0">
                <a:solidFill>
                  <a:srgbClr val="898989"/>
                </a:solidFill>
              </a:rPr>
              <a:t>21-11-0099-00-srho</a:t>
            </a:r>
            <a:endParaRPr kumimoji="0" lang="en-US" altLang="ko-KR" dirty="0">
              <a:solidFill>
                <a:srgbClr val="898989"/>
              </a:solidFill>
            </a:endParaRPr>
          </a:p>
        </p:txBody>
      </p:sp>
    </p:spTree>
    <p:extLst>
      <p:ext uri="{BB962C8B-B14F-4D97-AF65-F5344CB8AC3E}">
        <p14:creationId xmlns:p14="http://schemas.microsoft.com/office/powerpoint/2010/main" val="3708731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pPr marL="0" marR="0" indent="0" algn="ctr" defTabSz="914400" rtl="0" eaLnBrk="1" fontAlgn="auto" latinLnBrk="1" hangingPunct="1">
              <a:lnSpc>
                <a:spcPct val="100000"/>
              </a:lnSpc>
              <a:spcBef>
                <a:spcPct val="0"/>
              </a:spcBef>
              <a:spcAft>
                <a:spcPts val="0"/>
              </a:spcAft>
              <a:buClrTx/>
              <a:buSzTx/>
              <a:buFontTx/>
              <a:buNone/>
              <a:tabLst/>
              <a:defRPr/>
            </a:pPr>
            <a:r>
              <a:rPr lang="en-US" altLang="ko-KR" dirty="0" smtClean="0"/>
              <a:t>I</a:t>
            </a:r>
            <a:r>
              <a:rPr lang="en-US" altLang="ko-KR" sz="4400" kern="1200" dirty="0" smtClean="0">
                <a:solidFill>
                  <a:schemeClr val="tx1"/>
                </a:solidFill>
                <a:effectLst/>
                <a:latin typeface="+mj-lt"/>
                <a:ea typeface="+mj-ea"/>
                <a:cs typeface="+mj-cs"/>
              </a:rPr>
              <a:t>EEE</a:t>
            </a:r>
            <a:r>
              <a:rPr lang="en-US" altLang="ko-KR" sz="4400" kern="1200" baseline="0" dirty="0" smtClean="0">
                <a:solidFill>
                  <a:schemeClr val="tx1"/>
                </a:solidFill>
                <a:effectLst/>
                <a:latin typeface="+mj-lt"/>
                <a:ea typeface="+mj-ea"/>
                <a:cs typeface="+mj-cs"/>
              </a:rPr>
              <a:t> 802.11i Messages for Network Entry (Cont’d)</a:t>
            </a:r>
            <a:endParaRPr lang="ko-KR" altLang="ko-KR" dirty="0" smtClean="0">
              <a:effectLst/>
            </a:endParaRPr>
          </a:p>
        </p:txBody>
      </p:sp>
      <p:sp>
        <p:nvSpPr>
          <p:cNvPr id="3" name="내용 개체 틀 2"/>
          <p:cNvSpPr>
            <a:spLocks noGrp="1"/>
          </p:cNvSpPr>
          <p:nvPr>
            <p:ph idx="1"/>
          </p:nvPr>
        </p:nvSpPr>
        <p:spPr/>
        <p:txBody>
          <a:bodyPr>
            <a:normAutofit fontScale="70000" lnSpcReduction="20000"/>
          </a:bodyPr>
          <a:lstStyle/>
          <a:p>
            <a:pPr marL="0" indent="0">
              <a:buNone/>
            </a:pPr>
            <a:r>
              <a:rPr lang="en-US" altLang="ko-KR" sz="4000" b="1" dirty="0" smtClean="0"/>
              <a:t>Step 3. EAP/802.1X/RADIUS Authentication</a:t>
            </a:r>
          </a:p>
          <a:p>
            <a:r>
              <a:rPr lang="en-US" altLang="ko-KR" dirty="0" smtClean="0"/>
              <a:t>EAPOL-Start (UL)</a:t>
            </a:r>
          </a:p>
          <a:p>
            <a:r>
              <a:rPr lang="en-US" altLang="ko-KR" dirty="0" smtClean="0"/>
              <a:t>EAPOL-Request (DL)</a:t>
            </a:r>
          </a:p>
          <a:p>
            <a:r>
              <a:rPr lang="en-US" altLang="ko-KR" dirty="0" smtClean="0"/>
              <a:t>EAPOL-Response (UL)</a:t>
            </a:r>
          </a:p>
          <a:p>
            <a:r>
              <a:rPr lang="en-US" altLang="ko-KR" dirty="0" smtClean="0"/>
              <a:t>Manual Authentication (MS ↔ Authentication Server)</a:t>
            </a:r>
          </a:p>
          <a:p>
            <a:r>
              <a:rPr lang="en-US" altLang="ko-KR" dirty="0" smtClean="0"/>
              <a:t>EAPOL Success (DL)</a:t>
            </a:r>
          </a:p>
          <a:p>
            <a:pPr marL="0" indent="0">
              <a:buNone/>
            </a:pPr>
            <a:endParaRPr lang="en-US" altLang="ko-KR" dirty="0" smtClean="0"/>
          </a:p>
          <a:p>
            <a:pPr marL="0" indent="0">
              <a:buNone/>
            </a:pPr>
            <a:r>
              <a:rPr lang="en-US" altLang="ko-KR" sz="4000" b="1" dirty="0" smtClean="0"/>
              <a:t>Step 4. 4-way Handshake</a:t>
            </a:r>
          </a:p>
          <a:p>
            <a:r>
              <a:rPr lang="en-US" altLang="ko-KR" dirty="0" smtClean="0"/>
              <a:t>Message 1: EAPOL-Key with </a:t>
            </a:r>
            <a:r>
              <a:rPr lang="en-US" altLang="ko-KR" dirty="0" err="1" smtClean="0"/>
              <a:t>ANonce</a:t>
            </a:r>
            <a:r>
              <a:rPr lang="en-US" altLang="ko-KR" dirty="0" smtClean="0"/>
              <a:t> (DL)</a:t>
            </a:r>
          </a:p>
          <a:p>
            <a:r>
              <a:rPr lang="en-US" altLang="ko-KR" dirty="0" smtClean="0"/>
              <a:t>Message 2: EAPOL-Key with </a:t>
            </a:r>
            <a:r>
              <a:rPr lang="en-US" altLang="ko-KR" dirty="0" err="1"/>
              <a:t>S</a:t>
            </a:r>
            <a:r>
              <a:rPr lang="en-US" altLang="ko-KR" dirty="0" err="1" smtClean="0"/>
              <a:t>Nonce</a:t>
            </a:r>
            <a:r>
              <a:rPr lang="en-US" altLang="ko-KR" dirty="0" smtClean="0"/>
              <a:t> (UL)</a:t>
            </a:r>
          </a:p>
          <a:p>
            <a:r>
              <a:rPr lang="en-US" altLang="ko-KR" dirty="0" smtClean="0"/>
              <a:t>Message 3: EAPOL-key with MIC (DL)</a:t>
            </a:r>
          </a:p>
          <a:p>
            <a:r>
              <a:rPr lang="en-US" altLang="ko-KR" dirty="0" smtClean="0"/>
              <a:t>Message 4: EAPOL-Key with MIC (UL)</a:t>
            </a:r>
          </a:p>
          <a:p>
            <a:endParaRPr lang="ko-KR" altLang="en-US" dirty="0"/>
          </a:p>
        </p:txBody>
      </p:sp>
      <p:sp>
        <p:nvSpPr>
          <p:cNvPr id="7" name="직사각형 6"/>
          <p:cNvSpPr/>
          <p:nvPr/>
        </p:nvSpPr>
        <p:spPr>
          <a:xfrm>
            <a:off x="0" y="0"/>
            <a:ext cx="323528" cy="685800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802.11i</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132877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035" y="5850332"/>
            <a:ext cx="4417532"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534" y="5130252"/>
            <a:ext cx="4417532" cy="714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534" y="3241814"/>
            <a:ext cx="4417532" cy="475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제목 1"/>
          <p:cNvSpPr>
            <a:spLocks noGrp="1"/>
          </p:cNvSpPr>
          <p:nvPr>
            <p:ph type="title"/>
          </p:nvPr>
        </p:nvSpPr>
        <p:spPr/>
        <p:txBody>
          <a:bodyPr>
            <a:normAutofit fontScale="90000"/>
          </a:bodyPr>
          <a:lstStyle/>
          <a:p>
            <a:r>
              <a:rPr lang="en-US" altLang="ko-KR" dirty="0" smtClean="0"/>
              <a:t>802.11r Network Entry Procedure</a:t>
            </a:r>
            <a:endParaRPr lang="ko-KR" altLang="en-US" dirty="0"/>
          </a:p>
        </p:txBody>
      </p:sp>
      <p:sp>
        <p:nvSpPr>
          <p:cNvPr id="3" name="내용 개체 틀 2"/>
          <p:cNvSpPr>
            <a:spLocks noGrp="1"/>
          </p:cNvSpPr>
          <p:nvPr>
            <p:ph idx="1"/>
          </p:nvPr>
        </p:nvSpPr>
        <p:spPr>
          <a:xfrm>
            <a:off x="5652120" y="1536782"/>
            <a:ext cx="3456384" cy="5048763"/>
          </a:xfrm>
        </p:spPr>
        <p:txBody>
          <a:bodyPr>
            <a:noAutofit/>
          </a:bodyPr>
          <a:lstStyle/>
          <a:p>
            <a:r>
              <a:rPr lang="en-US" altLang="ko-KR" sz="2800" b="1" dirty="0" smtClean="0"/>
              <a:t>FT</a:t>
            </a:r>
            <a:r>
              <a:rPr lang="en-US" altLang="ko-KR" sz="1800" dirty="0" smtClean="0"/>
              <a:t>: fast BSS transition</a:t>
            </a:r>
          </a:p>
          <a:p>
            <a:r>
              <a:rPr lang="en-US" altLang="ko-KR" sz="2800" b="1" dirty="0" smtClean="0"/>
              <a:t>MDIE</a:t>
            </a:r>
            <a:r>
              <a:rPr lang="en-US" altLang="ko-KR" sz="1800" dirty="0" smtClean="0"/>
              <a:t> (Mobility </a:t>
            </a:r>
            <a:r>
              <a:rPr lang="en-US" altLang="ko-KR" sz="1800" dirty="0"/>
              <a:t>domain information </a:t>
            </a:r>
            <a:r>
              <a:rPr lang="en-US" altLang="ko-KR" sz="1800" dirty="0" smtClean="0"/>
              <a:t>element)</a:t>
            </a:r>
          </a:p>
          <a:p>
            <a:pPr lvl="1"/>
            <a:r>
              <a:rPr lang="en-US" altLang="ko-KR" sz="1400" dirty="0" smtClean="0"/>
              <a:t>MDID (Mobility domain identifier): BSS identifier</a:t>
            </a:r>
          </a:p>
          <a:p>
            <a:pPr lvl="1"/>
            <a:r>
              <a:rPr lang="en-US" altLang="ko-KR" sz="1400" dirty="0" smtClean="0"/>
              <a:t>Contains FT </a:t>
            </a:r>
            <a:r>
              <a:rPr lang="en-US" altLang="ko-KR" sz="2000" b="1" dirty="0" smtClean="0"/>
              <a:t>Capability</a:t>
            </a:r>
            <a:r>
              <a:rPr lang="en-US" altLang="ko-KR" sz="1400" dirty="0" smtClean="0"/>
              <a:t> and </a:t>
            </a:r>
            <a:r>
              <a:rPr lang="en-US" altLang="ko-KR" sz="2000" b="1" dirty="0" smtClean="0"/>
              <a:t>policy</a:t>
            </a:r>
            <a:r>
              <a:rPr lang="en-US" altLang="ko-KR" sz="1400" dirty="0" smtClean="0"/>
              <a:t> information</a:t>
            </a:r>
          </a:p>
          <a:p>
            <a:r>
              <a:rPr lang="en-US" altLang="ko-KR" sz="2800" b="1" dirty="0"/>
              <a:t>FTIE</a:t>
            </a:r>
            <a:r>
              <a:rPr lang="en-US" altLang="ko-KR" sz="1800" dirty="0" smtClean="0"/>
              <a:t> (Fast </a:t>
            </a:r>
            <a:r>
              <a:rPr lang="en-US" altLang="ko-KR" sz="1800" dirty="0"/>
              <a:t>BSS transition information </a:t>
            </a:r>
            <a:r>
              <a:rPr lang="en-US" altLang="ko-KR" sz="1800" dirty="0" smtClean="0"/>
              <a:t>element)</a:t>
            </a:r>
          </a:p>
          <a:p>
            <a:pPr lvl="1"/>
            <a:r>
              <a:rPr lang="en-US" altLang="ko-KR" sz="1400" dirty="0" smtClean="0"/>
              <a:t>Includes information needed to perform the </a:t>
            </a:r>
            <a:r>
              <a:rPr lang="en-US" altLang="ko-KR" sz="2000" b="1" dirty="0"/>
              <a:t>FT authentication sequence </a:t>
            </a:r>
            <a:r>
              <a:rPr lang="en-US" altLang="ko-KR" sz="1400" dirty="0" smtClean="0"/>
              <a:t>during a fast BSS transition</a:t>
            </a:r>
            <a:endParaRPr lang="en-US" altLang="ko-KR" sz="1400" dirty="0"/>
          </a:p>
        </p:txBody>
      </p:sp>
      <p:sp>
        <p:nvSpPr>
          <p:cNvPr id="4" name="직사각형 3"/>
          <p:cNvSpPr/>
          <p:nvPr/>
        </p:nvSpPr>
        <p:spPr>
          <a:xfrm>
            <a:off x="581071" y="1556792"/>
            <a:ext cx="678561" cy="3121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STA</a:t>
            </a:r>
            <a:endParaRPr lang="en-US" altLang="ko-KR" sz="1000" dirty="0" smtClean="0">
              <a:solidFill>
                <a:schemeClr val="tx1"/>
              </a:solidFill>
            </a:endParaRPr>
          </a:p>
        </p:txBody>
      </p:sp>
      <p:grpSp>
        <p:nvGrpSpPr>
          <p:cNvPr id="5" name="그룹 4"/>
          <p:cNvGrpSpPr/>
          <p:nvPr/>
        </p:nvGrpSpPr>
        <p:grpSpPr>
          <a:xfrm>
            <a:off x="917881" y="1868902"/>
            <a:ext cx="4461336" cy="4741720"/>
            <a:chOff x="2489142" y="1783624"/>
            <a:chExt cx="3599293" cy="4957744"/>
          </a:xfrm>
        </p:grpSpPr>
        <p:cxnSp>
          <p:nvCxnSpPr>
            <p:cNvPr id="6" name="직선 연결선 5"/>
            <p:cNvCxnSpPr/>
            <p:nvPr/>
          </p:nvCxnSpPr>
          <p:spPr>
            <a:xfrm>
              <a:off x="2489142" y="1783624"/>
              <a:ext cx="0" cy="49577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a:off x="6088435" y="1783624"/>
              <a:ext cx="0" cy="49577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직사각형 7"/>
          <p:cNvSpPr/>
          <p:nvPr/>
        </p:nvSpPr>
        <p:spPr>
          <a:xfrm>
            <a:off x="5084056" y="1556792"/>
            <a:ext cx="640072" cy="3121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AP</a:t>
            </a:r>
            <a:endParaRPr lang="en-US" altLang="ko-KR" sz="1000" dirty="0" smtClean="0">
              <a:solidFill>
                <a:schemeClr val="tx1"/>
              </a:solidFill>
            </a:endParaRPr>
          </a:p>
        </p:txBody>
      </p:sp>
      <p:sp>
        <p:nvSpPr>
          <p:cNvPr id="13" name="직사각형 12"/>
          <p:cNvSpPr/>
          <p:nvPr/>
        </p:nvSpPr>
        <p:spPr>
          <a:xfrm>
            <a:off x="930684" y="1939040"/>
            <a:ext cx="4448533" cy="261610"/>
          </a:xfrm>
          <a:prstGeom prst="rect">
            <a:avLst/>
          </a:prstGeom>
        </p:spPr>
        <p:txBody>
          <a:bodyPr wrap="square">
            <a:spAutoFit/>
          </a:bodyPr>
          <a:lstStyle/>
          <a:p>
            <a:pPr algn="ctr"/>
            <a:r>
              <a:rPr lang="en-US" altLang="ko-KR" sz="1100" dirty="0" smtClean="0"/>
              <a:t>802.11 Authentication Request (Open)</a:t>
            </a:r>
            <a:endParaRPr lang="ko-KR" altLang="en-US" sz="1100" dirty="0"/>
          </a:p>
        </p:txBody>
      </p:sp>
      <p:sp>
        <p:nvSpPr>
          <p:cNvPr id="14" name="직사각형 13"/>
          <p:cNvSpPr/>
          <p:nvPr/>
        </p:nvSpPr>
        <p:spPr>
          <a:xfrm>
            <a:off x="930684" y="2191099"/>
            <a:ext cx="4448533" cy="261610"/>
          </a:xfrm>
          <a:prstGeom prst="rect">
            <a:avLst/>
          </a:prstGeom>
        </p:spPr>
        <p:txBody>
          <a:bodyPr wrap="square">
            <a:spAutoFit/>
          </a:bodyPr>
          <a:lstStyle/>
          <a:p>
            <a:pPr algn="ctr"/>
            <a:r>
              <a:rPr lang="en-US" altLang="ko-KR" sz="1100" dirty="0"/>
              <a:t>802.11 Authentication </a:t>
            </a:r>
            <a:r>
              <a:rPr lang="en-US" altLang="ko-KR" sz="1100" dirty="0" smtClean="0"/>
              <a:t>Response </a:t>
            </a:r>
            <a:r>
              <a:rPr lang="en-US" altLang="ko-KR" sz="1100" dirty="0"/>
              <a:t>(</a:t>
            </a:r>
            <a:r>
              <a:rPr lang="en-US" altLang="ko-KR" sz="1100" dirty="0" smtClean="0"/>
              <a:t>Open)</a:t>
            </a:r>
            <a:endParaRPr lang="ko-KR" altLang="en-US" sz="1100" dirty="0"/>
          </a:p>
        </p:txBody>
      </p:sp>
      <p:grpSp>
        <p:nvGrpSpPr>
          <p:cNvPr id="18" name="그룹 17"/>
          <p:cNvGrpSpPr/>
          <p:nvPr/>
        </p:nvGrpSpPr>
        <p:grpSpPr>
          <a:xfrm>
            <a:off x="917880" y="2223650"/>
            <a:ext cx="4455861" cy="244448"/>
            <a:chOff x="1251651" y="2564904"/>
            <a:chExt cx="3604114" cy="288032"/>
          </a:xfrm>
        </p:grpSpPr>
        <p:cxnSp>
          <p:nvCxnSpPr>
            <p:cNvPr id="11" name="직선 화살표 연결선 10"/>
            <p:cNvCxnSpPr/>
            <p:nvPr/>
          </p:nvCxnSpPr>
          <p:spPr>
            <a:xfrm flipH="1">
              <a:off x="1251651" y="2852936"/>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직선 화살표 연결선 14"/>
            <p:cNvCxnSpPr/>
            <p:nvPr/>
          </p:nvCxnSpPr>
          <p:spPr>
            <a:xfrm>
              <a:off x="1257579" y="2564904"/>
              <a:ext cx="35981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0" name="그룹 19"/>
          <p:cNvGrpSpPr/>
          <p:nvPr/>
        </p:nvGrpSpPr>
        <p:grpSpPr>
          <a:xfrm>
            <a:off x="917880" y="2722190"/>
            <a:ext cx="4455861" cy="360040"/>
            <a:chOff x="1251651" y="2564904"/>
            <a:chExt cx="3604114" cy="288032"/>
          </a:xfrm>
        </p:grpSpPr>
        <p:cxnSp>
          <p:nvCxnSpPr>
            <p:cNvPr id="21" name="직선 화살표 연결선 20"/>
            <p:cNvCxnSpPr/>
            <p:nvPr/>
          </p:nvCxnSpPr>
          <p:spPr>
            <a:xfrm flipH="1">
              <a:off x="1251651" y="2852936"/>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p:nvPr/>
          </p:nvCxnSpPr>
          <p:spPr>
            <a:xfrm>
              <a:off x="1257579" y="2564904"/>
              <a:ext cx="35981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6" name="그룹 25"/>
          <p:cNvGrpSpPr/>
          <p:nvPr/>
        </p:nvGrpSpPr>
        <p:grpSpPr>
          <a:xfrm>
            <a:off x="917880" y="4149079"/>
            <a:ext cx="4455861" cy="492299"/>
            <a:chOff x="1251651" y="2564904"/>
            <a:chExt cx="3604114" cy="288032"/>
          </a:xfrm>
        </p:grpSpPr>
        <p:cxnSp>
          <p:nvCxnSpPr>
            <p:cNvPr id="27" name="직선 화살표 연결선 26"/>
            <p:cNvCxnSpPr/>
            <p:nvPr/>
          </p:nvCxnSpPr>
          <p:spPr>
            <a:xfrm flipH="1">
              <a:off x="1251651" y="2852936"/>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직선 화살표 연결선 27"/>
            <p:cNvCxnSpPr/>
            <p:nvPr/>
          </p:nvCxnSpPr>
          <p:spPr>
            <a:xfrm>
              <a:off x="1257579" y="2564904"/>
              <a:ext cx="35981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9" name="직선 화살표 연결선 28"/>
          <p:cNvCxnSpPr/>
          <p:nvPr/>
        </p:nvCxnSpPr>
        <p:spPr>
          <a:xfrm flipH="1">
            <a:off x="917880" y="3874318"/>
            <a:ext cx="4455861"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직선 화살표 연결선 29"/>
          <p:cNvCxnSpPr/>
          <p:nvPr/>
        </p:nvCxnSpPr>
        <p:spPr>
          <a:xfrm>
            <a:off x="917880" y="4986236"/>
            <a:ext cx="444853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직사각형 36"/>
          <p:cNvSpPr/>
          <p:nvPr/>
        </p:nvSpPr>
        <p:spPr>
          <a:xfrm>
            <a:off x="908535" y="2474004"/>
            <a:ext cx="4448533" cy="261610"/>
          </a:xfrm>
          <a:prstGeom prst="rect">
            <a:avLst/>
          </a:prstGeom>
        </p:spPr>
        <p:txBody>
          <a:bodyPr wrap="square">
            <a:spAutoFit/>
          </a:bodyPr>
          <a:lstStyle/>
          <a:p>
            <a:pPr algn="ctr"/>
            <a:r>
              <a:rPr lang="en-US" altLang="ko-KR" sz="1100" dirty="0" smtClean="0"/>
              <a:t>(Re)association Request (MDIE, RSNIE)</a:t>
            </a:r>
            <a:endParaRPr lang="ko-KR" altLang="en-US" sz="1100" dirty="0"/>
          </a:p>
        </p:txBody>
      </p:sp>
      <p:sp>
        <p:nvSpPr>
          <p:cNvPr id="38" name="직사각형 37"/>
          <p:cNvSpPr/>
          <p:nvPr/>
        </p:nvSpPr>
        <p:spPr>
          <a:xfrm>
            <a:off x="922700" y="2820620"/>
            <a:ext cx="4448533" cy="261610"/>
          </a:xfrm>
          <a:prstGeom prst="rect">
            <a:avLst/>
          </a:prstGeom>
        </p:spPr>
        <p:txBody>
          <a:bodyPr wrap="square">
            <a:spAutoFit/>
          </a:bodyPr>
          <a:lstStyle/>
          <a:p>
            <a:pPr algn="ctr"/>
            <a:r>
              <a:rPr lang="en-US" altLang="ko-KR" sz="1100" dirty="0" smtClean="0"/>
              <a:t>(Re)association Response (MDIE, FTIE[R1KH-ID, R0KH-ID])</a:t>
            </a:r>
            <a:endParaRPr lang="ko-KR" altLang="en-US" sz="1100" dirty="0"/>
          </a:p>
        </p:txBody>
      </p:sp>
      <p:sp>
        <p:nvSpPr>
          <p:cNvPr id="39" name="직사각형 38"/>
          <p:cNvSpPr/>
          <p:nvPr/>
        </p:nvSpPr>
        <p:spPr>
          <a:xfrm>
            <a:off x="938012" y="3314167"/>
            <a:ext cx="4448533" cy="261610"/>
          </a:xfrm>
          <a:prstGeom prst="rect">
            <a:avLst/>
          </a:prstGeom>
        </p:spPr>
        <p:txBody>
          <a:bodyPr wrap="square">
            <a:spAutoFit/>
          </a:bodyPr>
          <a:lstStyle/>
          <a:p>
            <a:pPr algn="ctr"/>
            <a:r>
              <a:rPr lang="en-US" altLang="ko-KR" sz="1100" dirty="0" smtClean="0"/>
              <a:t>802.1X EAP Authentication (bypassed if PSK is used)</a:t>
            </a:r>
            <a:endParaRPr lang="ko-KR" altLang="en-US" sz="1100" dirty="0"/>
          </a:p>
        </p:txBody>
      </p:sp>
      <p:sp>
        <p:nvSpPr>
          <p:cNvPr id="40" name="직사각형 39"/>
          <p:cNvSpPr/>
          <p:nvPr/>
        </p:nvSpPr>
        <p:spPr>
          <a:xfrm>
            <a:off x="920351" y="3622370"/>
            <a:ext cx="4448533" cy="261610"/>
          </a:xfrm>
          <a:prstGeom prst="rect">
            <a:avLst/>
          </a:prstGeom>
        </p:spPr>
        <p:txBody>
          <a:bodyPr wrap="square">
            <a:spAutoFit/>
          </a:bodyPr>
          <a:lstStyle/>
          <a:p>
            <a:pPr algn="ctr"/>
            <a:r>
              <a:rPr lang="en-US" altLang="ko-KR" sz="1100" dirty="0" smtClean="0"/>
              <a:t>EAPOL-Key (</a:t>
            </a:r>
            <a:r>
              <a:rPr lang="en-US" altLang="ko-KR" sz="1100" dirty="0" err="1" smtClean="0"/>
              <a:t>ANonce</a:t>
            </a:r>
            <a:r>
              <a:rPr lang="en-US" altLang="ko-KR" sz="1100" dirty="0" smtClean="0"/>
              <a:t>)</a:t>
            </a:r>
            <a:endParaRPr lang="ko-KR" altLang="en-US" sz="1100" dirty="0"/>
          </a:p>
        </p:txBody>
      </p:sp>
      <p:sp>
        <p:nvSpPr>
          <p:cNvPr id="41" name="직사각형 40"/>
          <p:cNvSpPr/>
          <p:nvPr/>
        </p:nvSpPr>
        <p:spPr>
          <a:xfrm>
            <a:off x="920350" y="3907095"/>
            <a:ext cx="4448533" cy="261610"/>
          </a:xfrm>
          <a:prstGeom prst="rect">
            <a:avLst/>
          </a:prstGeom>
        </p:spPr>
        <p:txBody>
          <a:bodyPr wrap="square">
            <a:spAutoFit/>
          </a:bodyPr>
          <a:lstStyle/>
          <a:p>
            <a:pPr algn="ctr"/>
            <a:r>
              <a:rPr lang="en-US" altLang="ko-KR" sz="1100" dirty="0" smtClean="0"/>
              <a:t>EAPOL-Key (</a:t>
            </a:r>
            <a:r>
              <a:rPr lang="en-US" altLang="ko-KR" sz="1100" dirty="0" err="1" smtClean="0"/>
              <a:t>SNonce</a:t>
            </a:r>
            <a:r>
              <a:rPr lang="en-US" altLang="ko-KR" sz="1100" dirty="0" smtClean="0"/>
              <a:t>, MIC, RSNIE[PMKR1Name], MDIE, FTIE)</a:t>
            </a:r>
            <a:endParaRPr lang="ko-KR" altLang="en-US" sz="1100" dirty="0"/>
          </a:p>
        </p:txBody>
      </p:sp>
      <p:sp>
        <p:nvSpPr>
          <p:cNvPr id="42" name="직사각형 41"/>
          <p:cNvSpPr/>
          <p:nvPr/>
        </p:nvSpPr>
        <p:spPr>
          <a:xfrm>
            <a:off x="928396" y="4210492"/>
            <a:ext cx="4448533" cy="430887"/>
          </a:xfrm>
          <a:prstGeom prst="rect">
            <a:avLst/>
          </a:prstGeom>
        </p:spPr>
        <p:txBody>
          <a:bodyPr wrap="square">
            <a:spAutoFit/>
          </a:bodyPr>
          <a:lstStyle/>
          <a:p>
            <a:pPr algn="ctr"/>
            <a:r>
              <a:rPr lang="en-US" altLang="ko-KR" sz="1100" dirty="0"/>
              <a:t>EAPOL-Key </a:t>
            </a:r>
            <a:r>
              <a:rPr lang="en-US" altLang="ko-KR" sz="1100" dirty="0" smtClean="0"/>
              <a:t>(</a:t>
            </a:r>
            <a:r>
              <a:rPr lang="en-US" altLang="ko-KR" sz="1100" dirty="0" err="1" smtClean="0"/>
              <a:t>ANonce</a:t>
            </a:r>
            <a:r>
              <a:rPr lang="en-US" altLang="ko-KR" sz="1100" dirty="0"/>
              <a:t>, MIC, RSNIE[PMKR1Name], MDIE, </a:t>
            </a:r>
            <a:r>
              <a:rPr lang="en-US" altLang="ko-KR" sz="1100" dirty="0" smtClean="0"/>
              <a:t>GTK[N], FTIE,)</a:t>
            </a:r>
            <a:endParaRPr lang="ko-KR" altLang="en-US" sz="1100" dirty="0"/>
          </a:p>
        </p:txBody>
      </p:sp>
      <p:sp>
        <p:nvSpPr>
          <p:cNvPr id="43" name="직사각형 42"/>
          <p:cNvSpPr/>
          <p:nvPr/>
        </p:nvSpPr>
        <p:spPr>
          <a:xfrm>
            <a:off x="920349" y="4725144"/>
            <a:ext cx="4448533" cy="261610"/>
          </a:xfrm>
          <a:prstGeom prst="rect">
            <a:avLst/>
          </a:prstGeom>
        </p:spPr>
        <p:txBody>
          <a:bodyPr wrap="square">
            <a:spAutoFit/>
          </a:bodyPr>
          <a:lstStyle/>
          <a:p>
            <a:pPr algn="ctr"/>
            <a:r>
              <a:rPr lang="en-US" altLang="ko-KR" sz="1100" dirty="0" smtClean="0"/>
              <a:t>EAPOL-Key (MIC)</a:t>
            </a:r>
            <a:endParaRPr lang="ko-KR" altLang="en-US" sz="1100" dirty="0"/>
          </a:p>
        </p:txBody>
      </p:sp>
      <p:sp>
        <p:nvSpPr>
          <p:cNvPr id="44" name="직사각형 43"/>
          <p:cNvSpPr/>
          <p:nvPr/>
        </p:nvSpPr>
        <p:spPr>
          <a:xfrm>
            <a:off x="764518" y="5290181"/>
            <a:ext cx="4689866" cy="400110"/>
          </a:xfrm>
          <a:prstGeom prst="rect">
            <a:avLst/>
          </a:prstGeom>
        </p:spPr>
        <p:txBody>
          <a:bodyPr wrap="square">
            <a:spAutoFit/>
          </a:bodyPr>
          <a:lstStyle/>
          <a:p>
            <a:pPr algn="ctr"/>
            <a:r>
              <a:rPr lang="en-US" altLang="ko-KR" sz="1000" dirty="0" smtClean="0"/>
              <a:t>802.1X Controlled Port Unblocked, Successful (Secure) Session </a:t>
            </a:r>
          </a:p>
          <a:p>
            <a:pPr algn="ctr"/>
            <a:r>
              <a:rPr lang="en-US" altLang="ko-KR" sz="1000" dirty="0" smtClean="0"/>
              <a:t>and Data Transmission</a:t>
            </a:r>
            <a:endParaRPr lang="ko-KR" altLang="en-US" sz="1000" dirty="0"/>
          </a:p>
        </p:txBody>
      </p:sp>
      <p:sp>
        <p:nvSpPr>
          <p:cNvPr id="45" name="직사각형 44"/>
          <p:cNvSpPr/>
          <p:nvPr/>
        </p:nvSpPr>
        <p:spPr>
          <a:xfrm>
            <a:off x="908533" y="6004857"/>
            <a:ext cx="4448533" cy="261610"/>
          </a:xfrm>
          <a:prstGeom prst="rect">
            <a:avLst/>
          </a:prstGeom>
        </p:spPr>
        <p:txBody>
          <a:bodyPr wrap="square">
            <a:spAutoFit/>
          </a:bodyPr>
          <a:lstStyle/>
          <a:p>
            <a:pPr algn="ctr"/>
            <a:r>
              <a:rPr lang="en-US" altLang="ko-KR" sz="1100" dirty="0" err="1" smtClean="0"/>
              <a:t>QoS</a:t>
            </a:r>
            <a:r>
              <a:rPr lang="en-US" altLang="ko-KR" sz="1100" dirty="0" smtClean="0"/>
              <a:t> Resource Allocation</a:t>
            </a:r>
            <a:endParaRPr lang="ko-KR" altLang="en-US" sz="1100" dirty="0"/>
          </a:p>
        </p:txBody>
      </p:sp>
      <p:sp>
        <p:nvSpPr>
          <p:cNvPr id="36" name="직사각형 35"/>
          <p:cNvSpPr/>
          <p:nvPr/>
        </p:nvSpPr>
        <p:spPr>
          <a:xfrm>
            <a:off x="0" y="0"/>
            <a:ext cx="323528" cy="6858000"/>
          </a:xfrm>
          <a:prstGeom prst="rect">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802.11r</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3022954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IEEE</a:t>
            </a:r>
            <a:r>
              <a:rPr lang="en-US" altLang="ko-KR" baseline="0" dirty="0" smtClean="0"/>
              <a:t> 802.11r Messages for Network Entry</a:t>
            </a:r>
            <a:endParaRPr lang="ko-KR" altLang="en-US" dirty="0"/>
          </a:p>
        </p:txBody>
      </p:sp>
      <p:sp>
        <p:nvSpPr>
          <p:cNvPr id="3" name="내용 개체 틀 2"/>
          <p:cNvSpPr>
            <a:spLocks noGrp="1"/>
          </p:cNvSpPr>
          <p:nvPr>
            <p:ph idx="1"/>
          </p:nvPr>
        </p:nvSpPr>
        <p:spPr/>
        <p:txBody>
          <a:bodyPr>
            <a:normAutofit fontScale="77500" lnSpcReduction="20000"/>
          </a:bodyPr>
          <a:lstStyle/>
          <a:p>
            <a:pPr marL="0" indent="0">
              <a:buNone/>
            </a:pPr>
            <a:r>
              <a:rPr lang="en-US" altLang="ko-KR" sz="3600" b="1" dirty="0" smtClean="0"/>
              <a:t>Step 1. Network and Security Capability Discovery</a:t>
            </a:r>
          </a:p>
          <a:p>
            <a:r>
              <a:rPr lang="en-US" altLang="ko-KR" dirty="0" smtClean="0"/>
              <a:t>Beacon with AA RSN IE (DL)</a:t>
            </a:r>
          </a:p>
          <a:p>
            <a:r>
              <a:rPr lang="en-US" altLang="ko-KR" dirty="0" smtClean="0"/>
              <a:t>Probe Request (UL)</a:t>
            </a:r>
          </a:p>
          <a:p>
            <a:r>
              <a:rPr lang="en-US" altLang="ko-KR" dirty="0" smtClean="0"/>
              <a:t>Probe Response with AA RSN IE (DL)</a:t>
            </a:r>
          </a:p>
          <a:p>
            <a:pPr marL="0" indent="0">
              <a:buNone/>
            </a:pPr>
            <a:endParaRPr lang="en-US" altLang="ko-KR" dirty="0"/>
          </a:p>
          <a:p>
            <a:pPr marL="0" indent="0">
              <a:buNone/>
            </a:pPr>
            <a:r>
              <a:rPr lang="en-US" altLang="ko-KR" sz="3600" b="1" dirty="0"/>
              <a:t>Step 2. 802.11 Authentication and Association</a:t>
            </a:r>
          </a:p>
          <a:p>
            <a:r>
              <a:rPr lang="en-US" altLang="ko-KR" dirty="0" smtClean="0"/>
              <a:t>802.11 Open System Authentication Request (UL)</a:t>
            </a:r>
          </a:p>
          <a:p>
            <a:r>
              <a:rPr lang="en-US" altLang="ko-KR" dirty="0" smtClean="0"/>
              <a:t>802.11 Open System Authentication Response (DL)</a:t>
            </a:r>
          </a:p>
          <a:p>
            <a:r>
              <a:rPr lang="en-US" altLang="ko-KR" dirty="0" smtClean="0"/>
              <a:t>Association Request with MDIE &amp; RSN IE (UL)</a:t>
            </a:r>
          </a:p>
          <a:p>
            <a:r>
              <a:rPr lang="en-US" altLang="ko-KR" dirty="0" smtClean="0"/>
              <a:t>Association Response with MDIE &amp; FTIE (DL)</a:t>
            </a:r>
          </a:p>
        </p:txBody>
      </p:sp>
      <p:sp>
        <p:nvSpPr>
          <p:cNvPr id="4" name="직사각형 3"/>
          <p:cNvSpPr/>
          <p:nvPr/>
        </p:nvSpPr>
        <p:spPr>
          <a:xfrm>
            <a:off x="0" y="0"/>
            <a:ext cx="323528" cy="6858000"/>
          </a:xfrm>
          <a:prstGeom prst="rect">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802.11r</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2209552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pPr marL="0" marR="0" indent="0" algn="ctr" defTabSz="914400" rtl="0" eaLnBrk="1" fontAlgn="auto" latinLnBrk="1" hangingPunct="1">
              <a:lnSpc>
                <a:spcPct val="100000"/>
              </a:lnSpc>
              <a:spcBef>
                <a:spcPct val="0"/>
              </a:spcBef>
              <a:spcAft>
                <a:spcPts val="0"/>
              </a:spcAft>
              <a:buClrTx/>
              <a:buSzTx/>
              <a:buFontTx/>
              <a:buNone/>
              <a:tabLst/>
              <a:defRPr/>
            </a:pPr>
            <a:r>
              <a:rPr lang="en-US" altLang="ko-KR" dirty="0" smtClean="0"/>
              <a:t>I</a:t>
            </a:r>
            <a:r>
              <a:rPr lang="en-US" altLang="ko-KR" sz="4400" kern="1200" dirty="0" smtClean="0">
                <a:solidFill>
                  <a:schemeClr val="tx1"/>
                </a:solidFill>
                <a:effectLst/>
                <a:latin typeface="+mj-lt"/>
                <a:ea typeface="+mj-ea"/>
                <a:cs typeface="+mj-cs"/>
              </a:rPr>
              <a:t>EEE</a:t>
            </a:r>
            <a:r>
              <a:rPr lang="en-US" altLang="ko-KR" sz="4400" kern="1200" baseline="0" dirty="0" smtClean="0">
                <a:solidFill>
                  <a:schemeClr val="tx1"/>
                </a:solidFill>
                <a:effectLst/>
                <a:latin typeface="+mj-lt"/>
                <a:ea typeface="+mj-ea"/>
                <a:cs typeface="+mj-cs"/>
              </a:rPr>
              <a:t> 802.11r Messages for Network Entry (Cont’d)</a:t>
            </a:r>
            <a:endParaRPr lang="ko-KR" altLang="ko-KR" dirty="0" smtClean="0">
              <a:effectLst/>
            </a:endParaRPr>
          </a:p>
        </p:txBody>
      </p:sp>
      <p:sp>
        <p:nvSpPr>
          <p:cNvPr id="3" name="내용 개체 틀 2"/>
          <p:cNvSpPr>
            <a:spLocks noGrp="1"/>
          </p:cNvSpPr>
          <p:nvPr>
            <p:ph idx="1"/>
          </p:nvPr>
        </p:nvSpPr>
        <p:spPr/>
        <p:txBody>
          <a:bodyPr>
            <a:normAutofit fontScale="70000" lnSpcReduction="20000"/>
          </a:bodyPr>
          <a:lstStyle/>
          <a:p>
            <a:pPr marL="0" indent="0">
              <a:buNone/>
            </a:pPr>
            <a:r>
              <a:rPr lang="en-US" altLang="ko-KR" sz="4000" b="1" dirty="0" smtClean="0"/>
              <a:t>Step 3. EAP/802.1X/RADIUS Authentication</a:t>
            </a:r>
          </a:p>
          <a:p>
            <a:r>
              <a:rPr lang="en-US" altLang="ko-KR" dirty="0" smtClean="0"/>
              <a:t>EAPOL-Start (UL)</a:t>
            </a:r>
          </a:p>
          <a:p>
            <a:r>
              <a:rPr lang="en-US" altLang="ko-KR" dirty="0" smtClean="0"/>
              <a:t>EAPOL-Request (DL)</a:t>
            </a:r>
          </a:p>
          <a:p>
            <a:r>
              <a:rPr lang="en-US" altLang="ko-KR" dirty="0" smtClean="0"/>
              <a:t>EAPOL-Response (UL)</a:t>
            </a:r>
          </a:p>
          <a:p>
            <a:r>
              <a:rPr lang="en-US" altLang="ko-KR" dirty="0" smtClean="0"/>
              <a:t>802.1X EAP Authentication (MS ↔ Authentication Server)</a:t>
            </a:r>
          </a:p>
          <a:p>
            <a:r>
              <a:rPr lang="en-US" altLang="ko-KR" dirty="0" smtClean="0"/>
              <a:t>EAPOL Success (DL)</a:t>
            </a:r>
          </a:p>
          <a:p>
            <a:pPr marL="0" indent="0">
              <a:buNone/>
            </a:pPr>
            <a:endParaRPr lang="en-US" altLang="ko-KR" dirty="0" smtClean="0"/>
          </a:p>
          <a:p>
            <a:pPr marL="0" indent="0">
              <a:buNone/>
            </a:pPr>
            <a:r>
              <a:rPr lang="en-US" altLang="ko-KR" sz="4000" b="1" dirty="0" smtClean="0"/>
              <a:t>Step 4. 4-way Handshake</a:t>
            </a:r>
          </a:p>
          <a:p>
            <a:r>
              <a:rPr lang="en-US" altLang="ko-KR" dirty="0" smtClean="0"/>
              <a:t>Message 1: EAPOL-Key with </a:t>
            </a:r>
            <a:r>
              <a:rPr lang="en-US" altLang="ko-KR" dirty="0" err="1" smtClean="0"/>
              <a:t>ANonce</a:t>
            </a:r>
            <a:r>
              <a:rPr lang="en-US" altLang="ko-KR" dirty="0" smtClean="0"/>
              <a:t> (DL)</a:t>
            </a:r>
          </a:p>
          <a:p>
            <a:r>
              <a:rPr lang="en-US" altLang="ko-KR" dirty="0" smtClean="0"/>
              <a:t>Message 2: EAPOL-Key with </a:t>
            </a:r>
            <a:r>
              <a:rPr lang="en-US" altLang="ko-KR" dirty="0" err="1" smtClean="0"/>
              <a:t>S</a:t>
            </a:r>
            <a:r>
              <a:rPr lang="en-US" altLang="ko-KR" dirty="0" err="1"/>
              <a:t>N</a:t>
            </a:r>
            <a:r>
              <a:rPr lang="en-US" altLang="ko-KR" dirty="0" err="1" smtClean="0"/>
              <a:t>once</a:t>
            </a:r>
            <a:r>
              <a:rPr lang="en-US" altLang="ko-KR" dirty="0" smtClean="0"/>
              <a:t>, MDIE, and FTIE (UL)</a:t>
            </a:r>
          </a:p>
          <a:p>
            <a:r>
              <a:rPr lang="en-US" altLang="ko-KR" dirty="0" smtClean="0"/>
              <a:t>Message 3: EAPOL-key with MIC, MDIE, and FTIE (DL)</a:t>
            </a:r>
          </a:p>
          <a:p>
            <a:r>
              <a:rPr lang="en-US" altLang="ko-KR" dirty="0" smtClean="0"/>
              <a:t>Message 4: EAPOL-Key with MIC (UL)</a:t>
            </a:r>
          </a:p>
        </p:txBody>
      </p:sp>
      <p:sp>
        <p:nvSpPr>
          <p:cNvPr id="4" name="직사각형 3"/>
          <p:cNvSpPr/>
          <p:nvPr/>
        </p:nvSpPr>
        <p:spPr>
          <a:xfrm>
            <a:off x="0" y="0"/>
            <a:ext cx="323528" cy="6858000"/>
          </a:xfrm>
          <a:prstGeom prst="rect">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802.11r</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3680906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Key Hierarchy for IEEE802.11r</a:t>
            </a:r>
            <a:endParaRPr lang="ko-KR" altLang="en-US" dirty="0"/>
          </a:p>
        </p:txBody>
      </p:sp>
      <p:sp>
        <p:nvSpPr>
          <p:cNvPr id="3" name="내용 개체 틀 2"/>
          <p:cNvSpPr>
            <a:spLocks noGrp="1"/>
          </p:cNvSpPr>
          <p:nvPr>
            <p:ph idx="1"/>
          </p:nvPr>
        </p:nvSpPr>
        <p:spPr>
          <a:xfrm>
            <a:off x="581430" y="5685730"/>
            <a:ext cx="8229600" cy="1184995"/>
          </a:xfrm>
        </p:spPr>
        <p:txBody>
          <a:bodyPr>
            <a:normAutofit fontScale="62500" lnSpcReduction="20000"/>
          </a:bodyPr>
          <a:lstStyle/>
          <a:p>
            <a:r>
              <a:rPr lang="en-US" altLang="ko-KR" dirty="0" smtClean="0"/>
              <a:t>Root key: scoped for home AAA servers</a:t>
            </a:r>
          </a:p>
          <a:p>
            <a:r>
              <a:rPr lang="en-US" altLang="ko-KR" dirty="0" smtClean="0"/>
              <a:t>Application key: for network authentication or </a:t>
            </a:r>
            <a:r>
              <a:rPr lang="en-US" altLang="ko-KR" dirty="0" err="1" smtClean="0"/>
              <a:t>reauthentication</a:t>
            </a:r>
            <a:endParaRPr lang="en-US" altLang="ko-KR" dirty="0" smtClean="0"/>
          </a:p>
          <a:p>
            <a:r>
              <a:rPr lang="en-US" altLang="ko-KR" dirty="0" smtClean="0"/>
              <a:t>Traffic key: encrypts and authenticates network traffic</a:t>
            </a:r>
          </a:p>
        </p:txBody>
      </p:sp>
      <p:graphicFrame>
        <p:nvGraphicFramePr>
          <p:cNvPr id="6" name="표 5"/>
          <p:cNvGraphicFramePr>
            <a:graphicFrameLocks noGrp="1"/>
          </p:cNvGraphicFramePr>
          <p:nvPr>
            <p:extLst>
              <p:ext uri="{D42A27DB-BD31-4B8C-83A1-F6EECF244321}">
                <p14:modId xmlns:p14="http://schemas.microsoft.com/office/powerpoint/2010/main" val="3348803819"/>
              </p:ext>
            </p:extLst>
          </p:nvPr>
        </p:nvGraphicFramePr>
        <p:xfrm>
          <a:off x="2627784" y="1268760"/>
          <a:ext cx="4536504" cy="3888432"/>
        </p:xfrm>
        <a:graphic>
          <a:graphicData uri="http://schemas.openxmlformats.org/drawingml/2006/table">
            <a:tbl>
              <a:tblPr firstRow="1" bandRow="1">
                <a:tableStyleId>{5940675A-B579-460E-94D1-54222C63F5DA}</a:tableStyleId>
              </a:tblPr>
              <a:tblGrid>
                <a:gridCol w="2124236"/>
                <a:gridCol w="2412268"/>
              </a:tblGrid>
              <a:tr h="1503408">
                <a:tc>
                  <a:txBody>
                    <a:bodyPr/>
                    <a:lstStyle/>
                    <a:p>
                      <a:pPr latinLnBrk="1"/>
                      <a:endParaRPr lang="ko-KR" altLang="en-US" dirty="0"/>
                    </a:p>
                  </a:txBody>
                  <a:tcPr/>
                </a:tc>
                <a:tc>
                  <a:txBody>
                    <a:bodyPr/>
                    <a:lstStyle/>
                    <a:p>
                      <a:pPr latinLnBrk="1"/>
                      <a:endParaRPr lang="ko-KR" altLang="en-US" dirty="0"/>
                    </a:p>
                  </a:txBody>
                  <a:tcPr/>
                </a:tc>
              </a:tr>
              <a:tr h="1633320">
                <a:tc>
                  <a:txBody>
                    <a:bodyPr/>
                    <a:lstStyle/>
                    <a:p>
                      <a:pPr latinLnBrk="1"/>
                      <a:endParaRPr lang="ko-KR" altLang="en-US"/>
                    </a:p>
                  </a:txBody>
                  <a:tcPr/>
                </a:tc>
                <a:tc>
                  <a:txBody>
                    <a:bodyPr/>
                    <a:lstStyle/>
                    <a:p>
                      <a:pPr latinLnBrk="1"/>
                      <a:endParaRPr lang="ko-KR" altLang="en-US"/>
                    </a:p>
                  </a:txBody>
                  <a:tcPr/>
                </a:tc>
              </a:tr>
              <a:tr h="751704">
                <a:tc>
                  <a:txBody>
                    <a:bodyPr/>
                    <a:lstStyle/>
                    <a:p>
                      <a:pPr latinLnBrk="1"/>
                      <a:endParaRPr lang="ko-KR" altLang="en-US"/>
                    </a:p>
                  </a:txBody>
                  <a:tcPr/>
                </a:tc>
                <a:tc>
                  <a:txBody>
                    <a:bodyPr/>
                    <a:lstStyle/>
                    <a:p>
                      <a:pPr latinLnBrk="1"/>
                      <a:endParaRPr lang="ko-KR" altLang="en-US" dirty="0"/>
                    </a:p>
                  </a:txBody>
                  <a:tcPr/>
                </a:tc>
              </a:tr>
            </a:tbl>
          </a:graphicData>
        </a:graphic>
      </p:graphicFrame>
      <p:sp>
        <p:nvSpPr>
          <p:cNvPr id="7" name="타원 6"/>
          <p:cNvSpPr/>
          <p:nvPr/>
        </p:nvSpPr>
        <p:spPr>
          <a:xfrm>
            <a:off x="3131840" y="1484784"/>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MSK</a:t>
            </a:r>
            <a:endParaRPr lang="ko-KR" altLang="en-US" dirty="0">
              <a:solidFill>
                <a:schemeClr val="tx1"/>
              </a:solidFill>
            </a:endParaRPr>
          </a:p>
        </p:txBody>
      </p:sp>
      <p:sp>
        <p:nvSpPr>
          <p:cNvPr id="9" name="타원 8"/>
          <p:cNvSpPr/>
          <p:nvPr/>
        </p:nvSpPr>
        <p:spPr>
          <a:xfrm>
            <a:off x="3151387" y="2960783"/>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PMK</a:t>
            </a:r>
            <a:endParaRPr lang="ko-KR" altLang="en-US" dirty="0">
              <a:solidFill>
                <a:schemeClr val="tx1"/>
              </a:solidFill>
            </a:endParaRPr>
          </a:p>
        </p:txBody>
      </p:sp>
      <p:sp>
        <p:nvSpPr>
          <p:cNvPr id="10" name="타원 9"/>
          <p:cNvSpPr/>
          <p:nvPr/>
        </p:nvSpPr>
        <p:spPr>
          <a:xfrm>
            <a:off x="3131840" y="4509120"/>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TK</a:t>
            </a:r>
            <a:endParaRPr lang="ko-KR" altLang="en-US" dirty="0">
              <a:solidFill>
                <a:schemeClr val="tx1"/>
              </a:solidFill>
            </a:endParaRPr>
          </a:p>
        </p:txBody>
      </p:sp>
      <p:sp>
        <p:nvSpPr>
          <p:cNvPr id="11" name="타원 10"/>
          <p:cNvSpPr/>
          <p:nvPr/>
        </p:nvSpPr>
        <p:spPr>
          <a:xfrm>
            <a:off x="5488318" y="1481896"/>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MSK</a:t>
            </a:r>
            <a:endParaRPr lang="ko-KR" altLang="en-US" dirty="0">
              <a:solidFill>
                <a:schemeClr val="tx1"/>
              </a:solidFill>
            </a:endParaRPr>
          </a:p>
        </p:txBody>
      </p:sp>
      <p:sp>
        <p:nvSpPr>
          <p:cNvPr id="12" name="타원 11"/>
          <p:cNvSpPr/>
          <p:nvPr/>
        </p:nvSpPr>
        <p:spPr>
          <a:xfrm>
            <a:off x="5488318" y="2960783"/>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rPr>
              <a:t>PMK-R0</a:t>
            </a:r>
            <a:endParaRPr lang="ko-KR" altLang="en-US" sz="1100" dirty="0">
              <a:solidFill>
                <a:schemeClr val="tx1"/>
              </a:solidFill>
            </a:endParaRPr>
          </a:p>
        </p:txBody>
      </p:sp>
      <p:sp>
        <p:nvSpPr>
          <p:cNvPr id="13" name="타원 12"/>
          <p:cNvSpPr/>
          <p:nvPr/>
        </p:nvSpPr>
        <p:spPr>
          <a:xfrm>
            <a:off x="4860032" y="3774196"/>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rPr>
              <a:t>PMK-R1</a:t>
            </a:r>
            <a:r>
              <a:rPr lang="en-US" altLang="ko-KR" sz="1000" baseline="-25000" dirty="0" smtClean="0">
                <a:solidFill>
                  <a:schemeClr val="tx1"/>
                </a:solidFill>
              </a:rPr>
              <a:t>1</a:t>
            </a:r>
            <a:endParaRPr lang="ko-KR" altLang="en-US" sz="1000" baseline="-25000" dirty="0">
              <a:solidFill>
                <a:schemeClr val="tx1"/>
              </a:solidFill>
            </a:endParaRPr>
          </a:p>
        </p:txBody>
      </p:sp>
      <p:sp>
        <p:nvSpPr>
          <p:cNvPr id="14" name="타원 13"/>
          <p:cNvSpPr/>
          <p:nvPr/>
        </p:nvSpPr>
        <p:spPr>
          <a:xfrm>
            <a:off x="6012160" y="3753661"/>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rPr>
              <a:t>PMK-R1</a:t>
            </a:r>
            <a:r>
              <a:rPr lang="en-US" altLang="ko-KR" sz="1000" baseline="-25000" dirty="0" smtClean="0">
                <a:solidFill>
                  <a:schemeClr val="tx1"/>
                </a:solidFill>
              </a:rPr>
              <a:t>2</a:t>
            </a:r>
            <a:endParaRPr lang="ko-KR" altLang="en-US" sz="1000" baseline="-25000" dirty="0">
              <a:solidFill>
                <a:schemeClr val="tx1"/>
              </a:solidFill>
            </a:endParaRPr>
          </a:p>
        </p:txBody>
      </p:sp>
      <p:sp>
        <p:nvSpPr>
          <p:cNvPr id="15" name="타원 14"/>
          <p:cNvSpPr/>
          <p:nvPr/>
        </p:nvSpPr>
        <p:spPr>
          <a:xfrm>
            <a:off x="4860032" y="4509120"/>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TK</a:t>
            </a:r>
            <a:r>
              <a:rPr lang="en-US" altLang="ko-KR" baseline="-25000" dirty="0" smtClean="0">
                <a:solidFill>
                  <a:schemeClr val="tx1"/>
                </a:solidFill>
              </a:rPr>
              <a:t>1</a:t>
            </a:r>
            <a:endParaRPr lang="ko-KR" altLang="en-US" baseline="-25000" dirty="0">
              <a:solidFill>
                <a:schemeClr val="tx1"/>
              </a:solidFill>
            </a:endParaRPr>
          </a:p>
        </p:txBody>
      </p:sp>
      <p:sp>
        <p:nvSpPr>
          <p:cNvPr id="16" name="타원 15"/>
          <p:cNvSpPr/>
          <p:nvPr/>
        </p:nvSpPr>
        <p:spPr>
          <a:xfrm>
            <a:off x="6046095" y="4494595"/>
            <a:ext cx="1008112" cy="360040"/>
          </a:xfrm>
          <a:prstGeom prst="ellipse">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TK</a:t>
            </a:r>
            <a:r>
              <a:rPr lang="en-US" altLang="ko-KR" baseline="-25000" dirty="0" smtClean="0">
                <a:solidFill>
                  <a:schemeClr val="tx1"/>
                </a:solidFill>
              </a:rPr>
              <a:t>2</a:t>
            </a:r>
            <a:endParaRPr lang="ko-KR" altLang="en-US" baseline="-25000" dirty="0">
              <a:solidFill>
                <a:schemeClr val="tx1"/>
              </a:solidFill>
            </a:endParaRPr>
          </a:p>
        </p:txBody>
      </p:sp>
      <p:cxnSp>
        <p:nvCxnSpPr>
          <p:cNvPr id="17" name="직선 화살표 연결선 16"/>
          <p:cNvCxnSpPr>
            <a:stCxn id="7" idx="4"/>
          </p:cNvCxnSpPr>
          <p:nvPr/>
        </p:nvCxnSpPr>
        <p:spPr>
          <a:xfrm>
            <a:off x="3635896" y="1844824"/>
            <a:ext cx="0" cy="11159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직선 화살표 연결선 18"/>
          <p:cNvCxnSpPr>
            <a:endCxn id="10" idx="0"/>
          </p:cNvCxnSpPr>
          <p:nvPr/>
        </p:nvCxnSpPr>
        <p:spPr>
          <a:xfrm>
            <a:off x="3635896" y="3320823"/>
            <a:ext cx="0" cy="118829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a:endCxn id="12" idx="0"/>
          </p:cNvCxnSpPr>
          <p:nvPr/>
        </p:nvCxnSpPr>
        <p:spPr>
          <a:xfrm>
            <a:off x="5991885" y="1844824"/>
            <a:ext cx="489" cy="11159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직선 화살표 연결선 24"/>
          <p:cNvCxnSpPr>
            <a:endCxn id="13" idx="0"/>
          </p:cNvCxnSpPr>
          <p:nvPr/>
        </p:nvCxnSpPr>
        <p:spPr>
          <a:xfrm flipH="1">
            <a:off x="5364088" y="3306298"/>
            <a:ext cx="432048" cy="4678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직선 화살표 연결선 26"/>
          <p:cNvCxnSpPr>
            <a:endCxn id="14" idx="0"/>
          </p:cNvCxnSpPr>
          <p:nvPr/>
        </p:nvCxnSpPr>
        <p:spPr>
          <a:xfrm>
            <a:off x="6156176" y="3306298"/>
            <a:ext cx="360040" cy="4473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직선 화살표 연결선 28"/>
          <p:cNvCxnSpPr>
            <a:endCxn id="15" idx="0"/>
          </p:cNvCxnSpPr>
          <p:nvPr/>
        </p:nvCxnSpPr>
        <p:spPr>
          <a:xfrm>
            <a:off x="5363599" y="4113701"/>
            <a:ext cx="489" cy="39541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a:endCxn id="16" idx="0"/>
          </p:cNvCxnSpPr>
          <p:nvPr/>
        </p:nvCxnSpPr>
        <p:spPr>
          <a:xfrm>
            <a:off x="6550151" y="4134236"/>
            <a:ext cx="0" cy="3603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192" name="TextBox 8191"/>
          <p:cNvSpPr txBox="1"/>
          <p:nvPr/>
        </p:nvSpPr>
        <p:spPr>
          <a:xfrm>
            <a:off x="1259632" y="1835532"/>
            <a:ext cx="1224136" cy="369332"/>
          </a:xfrm>
          <a:prstGeom prst="rect">
            <a:avLst/>
          </a:prstGeom>
          <a:noFill/>
        </p:spPr>
        <p:txBody>
          <a:bodyPr wrap="square" rtlCol="0">
            <a:spAutoFit/>
          </a:bodyPr>
          <a:lstStyle/>
          <a:p>
            <a:r>
              <a:rPr lang="en-US" altLang="ko-KR" dirty="0" smtClean="0"/>
              <a:t>Root </a:t>
            </a:r>
            <a:endParaRPr lang="ko-KR" altLang="en-US" dirty="0"/>
          </a:p>
        </p:txBody>
      </p:sp>
      <p:sp>
        <p:nvSpPr>
          <p:cNvPr id="35" name="TextBox 34"/>
          <p:cNvSpPr txBox="1"/>
          <p:nvPr/>
        </p:nvSpPr>
        <p:spPr>
          <a:xfrm>
            <a:off x="1259632" y="3306298"/>
            <a:ext cx="1440160" cy="369332"/>
          </a:xfrm>
          <a:prstGeom prst="rect">
            <a:avLst/>
          </a:prstGeom>
          <a:noFill/>
        </p:spPr>
        <p:txBody>
          <a:bodyPr wrap="square" rtlCol="0">
            <a:spAutoFit/>
          </a:bodyPr>
          <a:lstStyle/>
          <a:p>
            <a:r>
              <a:rPr lang="en-US" altLang="ko-KR" dirty="0" smtClean="0"/>
              <a:t>Application</a:t>
            </a:r>
            <a:endParaRPr lang="ko-KR" altLang="en-US" dirty="0"/>
          </a:p>
        </p:txBody>
      </p:sp>
      <p:sp>
        <p:nvSpPr>
          <p:cNvPr id="36" name="TextBox 35"/>
          <p:cNvSpPr txBox="1"/>
          <p:nvPr/>
        </p:nvSpPr>
        <p:spPr>
          <a:xfrm>
            <a:off x="1259632" y="4520277"/>
            <a:ext cx="1440160" cy="369332"/>
          </a:xfrm>
          <a:prstGeom prst="rect">
            <a:avLst/>
          </a:prstGeom>
          <a:noFill/>
        </p:spPr>
        <p:txBody>
          <a:bodyPr wrap="square" rtlCol="0">
            <a:spAutoFit/>
          </a:bodyPr>
          <a:lstStyle/>
          <a:p>
            <a:r>
              <a:rPr lang="en-US" altLang="ko-KR" dirty="0" smtClean="0"/>
              <a:t>Traffic</a:t>
            </a:r>
            <a:endParaRPr lang="ko-KR" altLang="en-US" dirty="0"/>
          </a:p>
        </p:txBody>
      </p:sp>
      <p:sp>
        <p:nvSpPr>
          <p:cNvPr id="4" name="직사각형 3"/>
          <p:cNvSpPr/>
          <p:nvPr/>
        </p:nvSpPr>
        <p:spPr>
          <a:xfrm>
            <a:off x="4788024" y="5157192"/>
            <a:ext cx="2376264" cy="369332"/>
          </a:xfrm>
          <a:prstGeom prst="rect">
            <a:avLst/>
          </a:prstGeom>
        </p:spPr>
        <p:txBody>
          <a:bodyPr wrap="square">
            <a:spAutoFit/>
          </a:bodyPr>
          <a:lstStyle/>
          <a:p>
            <a:pPr algn="ctr"/>
            <a:r>
              <a:rPr lang="en-US" altLang="ko-KR" dirty="0" smtClean="0"/>
              <a:t>IEEE 802.11r</a:t>
            </a:r>
            <a:endParaRPr lang="en-US" altLang="ko-KR" dirty="0"/>
          </a:p>
        </p:txBody>
      </p:sp>
      <p:sp>
        <p:nvSpPr>
          <p:cNvPr id="28" name="직사각형 27"/>
          <p:cNvSpPr/>
          <p:nvPr/>
        </p:nvSpPr>
        <p:spPr>
          <a:xfrm>
            <a:off x="2564250" y="5164942"/>
            <a:ext cx="2223774" cy="369332"/>
          </a:xfrm>
          <a:prstGeom prst="rect">
            <a:avLst/>
          </a:prstGeom>
        </p:spPr>
        <p:txBody>
          <a:bodyPr wrap="square">
            <a:spAutoFit/>
          </a:bodyPr>
          <a:lstStyle/>
          <a:p>
            <a:pPr algn="ctr"/>
            <a:r>
              <a:rPr lang="en-US" altLang="ko-KR" dirty="0" smtClean="0"/>
              <a:t>IEEE 802.11i</a:t>
            </a:r>
            <a:endParaRPr lang="en-US" altLang="ko-KR" dirty="0"/>
          </a:p>
        </p:txBody>
      </p:sp>
      <p:sp>
        <p:nvSpPr>
          <p:cNvPr id="32" name="직사각형 31"/>
          <p:cNvSpPr/>
          <p:nvPr/>
        </p:nvSpPr>
        <p:spPr>
          <a:xfrm>
            <a:off x="0" y="0"/>
            <a:ext cx="323528" cy="6858000"/>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802.11r</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250053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smtClean="0"/>
              <a:t>802.11r Wi-Fi Network</a:t>
            </a:r>
            <a:r>
              <a:rPr lang="en-US" altLang="ko-KR" sz="3600" baseline="0" dirty="0" smtClean="0"/>
              <a:t> Handover (1)</a:t>
            </a:r>
            <a:endParaRPr lang="ko-KR" altLang="en-US" sz="3600" dirty="0"/>
          </a:p>
        </p:txBody>
      </p:sp>
      <p:sp>
        <p:nvSpPr>
          <p:cNvPr id="3" name="내용 개체 틀 2"/>
          <p:cNvSpPr>
            <a:spLocks noGrp="1"/>
          </p:cNvSpPr>
          <p:nvPr>
            <p:ph idx="1"/>
          </p:nvPr>
        </p:nvSpPr>
        <p:spPr>
          <a:xfrm>
            <a:off x="5724128" y="2276872"/>
            <a:ext cx="3355864" cy="4464496"/>
          </a:xfrm>
        </p:spPr>
        <p:txBody>
          <a:bodyPr>
            <a:normAutofit fontScale="62500" lnSpcReduction="20000"/>
          </a:bodyPr>
          <a:lstStyle/>
          <a:p>
            <a:pPr marL="0" indent="0">
              <a:buNone/>
            </a:pPr>
            <a:r>
              <a:rPr lang="en-US" altLang="ko-KR" b="1" dirty="0" smtClean="0"/>
              <a:t>Over-the-air FT Protocol in an RSN</a:t>
            </a:r>
          </a:p>
          <a:p>
            <a:r>
              <a:rPr lang="en-US" altLang="ko-KR" dirty="0" smtClean="0"/>
              <a:t>FTAA (Fast BSS Transition Authentication Algorithm)</a:t>
            </a:r>
          </a:p>
          <a:p>
            <a:r>
              <a:rPr lang="en-US" altLang="ko-KR" dirty="0"/>
              <a:t>RIC (Resource Information Container</a:t>
            </a:r>
            <a:r>
              <a:rPr lang="en-US" altLang="ko-KR" dirty="0" smtClean="0"/>
              <a:t>)</a:t>
            </a:r>
          </a:p>
          <a:p>
            <a:r>
              <a:rPr lang="en-US" altLang="ko-KR" dirty="0"/>
              <a:t>pairwise master key (PMK) R0 name (PMKR0Name</a:t>
            </a:r>
            <a:r>
              <a:rPr lang="en-US" altLang="ko-KR" dirty="0" smtClean="0"/>
              <a:t>)</a:t>
            </a:r>
          </a:p>
          <a:p>
            <a:r>
              <a:rPr lang="en-US" altLang="ko-KR" dirty="0" smtClean="0"/>
              <a:t>R0 key holder (R0KH): old AP</a:t>
            </a:r>
          </a:p>
          <a:p>
            <a:pPr lvl="1"/>
            <a:r>
              <a:rPr lang="en-US" altLang="ko-KR" dirty="0" smtClean="0"/>
              <a:t>Holds the PMK-R0</a:t>
            </a:r>
          </a:p>
          <a:p>
            <a:r>
              <a:rPr lang="en-US" altLang="ko-KR" dirty="0" smtClean="0"/>
              <a:t>R1KH: new AP</a:t>
            </a:r>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734" y="5692613"/>
            <a:ext cx="5016688" cy="514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131" y="2402575"/>
            <a:ext cx="3441859" cy="475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5" name="그룹 44"/>
          <p:cNvGrpSpPr/>
          <p:nvPr/>
        </p:nvGrpSpPr>
        <p:grpSpPr>
          <a:xfrm>
            <a:off x="712081" y="2228942"/>
            <a:ext cx="5047688" cy="4152386"/>
            <a:chOff x="395537" y="1868902"/>
            <a:chExt cx="5047688" cy="4741720"/>
          </a:xfrm>
        </p:grpSpPr>
        <p:cxnSp>
          <p:nvCxnSpPr>
            <p:cNvPr id="10" name="직선 연결선 9"/>
            <p:cNvCxnSpPr/>
            <p:nvPr/>
          </p:nvCxnSpPr>
          <p:spPr>
            <a:xfrm>
              <a:off x="395537" y="1868902"/>
              <a:ext cx="0" cy="47417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직선 연결선 10"/>
            <p:cNvCxnSpPr/>
            <p:nvPr/>
          </p:nvCxnSpPr>
          <p:spPr>
            <a:xfrm>
              <a:off x="5443225" y="1868902"/>
              <a:ext cx="0" cy="47417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직사각형 7"/>
          <p:cNvSpPr/>
          <p:nvPr/>
        </p:nvSpPr>
        <p:spPr>
          <a:xfrm>
            <a:off x="375271" y="1628800"/>
            <a:ext cx="678561" cy="6001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STA</a:t>
            </a:r>
            <a:endParaRPr lang="en-US" altLang="ko-KR" sz="1000" dirty="0" smtClean="0">
              <a:solidFill>
                <a:schemeClr val="tx1"/>
              </a:solidFill>
            </a:endParaRPr>
          </a:p>
        </p:txBody>
      </p:sp>
      <p:sp>
        <p:nvSpPr>
          <p:cNvPr id="12" name="직사각형 11"/>
          <p:cNvSpPr/>
          <p:nvPr/>
        </p:nvSpPr>
        <p:spPr>
          <a:xfrm>
            <a:off x="5464608" y="1628800"/>
            <a:ext cx="640072" cy="6001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Target </a:t>
            </a:r>
          </a:p>
          <a:p>
            <a:pPr algn="ctr"/>
            <a:r>
              <a:rPr lang="en-US" altLang="ko-KR" sz="1000" b="1" dirty="0" smtClean="0">
                <a:solidFill>
                  <a:schemeClr val="tx1"/>
                </a:solidFill>
              </a:rPr>
              <a:t>AP</a:t>
            </a:r>
            <a:endParaRPr lang="en-US" altLang="ko-KR" sz="1000" dirty="0" smtClean="0">
              <a:solidFill>
                <a:schemeClr val="tx1"/>
              </a:solidFill>
            </a:endParaRPr>
          </a:p>
        </p:txBody>
      </p:sp>
      <p:sp>
        <p:nvSpPr>
          <p:cNvPr id="13" name="직사각형 12"/>
          <p:cNvSpPr/>
          <p:nvPr/>
        </p:nvSpPr>
        <p:spPr>
          <a:xfrm>
            <a:off x="724884" y="2852936"/>
            <a:ext cx="4448533" cy="430887"/>
          </a:xfrm>
          <a:prstGeom prst="rect">
            <a:avLst/>
          </a:prstGeom>
        </p:spPr>
        <p:txBody>
          <a:bodyPr wrap="square">
            <a:spAutoFit/>
          </a:bodyPr>
          <a:lstStyle/>
          <a:p>
            <a:r>
              <a:rPr lang="en-US" altLang="ko-KR" sz="1100" dirty="0" smtClean="0"/>
              <a:t>802.11 Authentication Request (FTAA, RSNIE[PMKR0Name], MDIE, FTIE[</a:t>
            </a:r>
            <a:r>
              <a:rPr lang="en-US" altLang="ko-KR" sz="1100" dirty="0" err="1" smtClean="0"/>
              <a:t>SNonce</a:t>
            </a:r>
            <a:r>
              <a:rPr lang="en-US" altLang="ko-KR" sz="1100" dirty="0"/>
              <a:t>,</a:t>
            </a:r>
            <a:r>
              <a:rPr lang="en-US" altLang="ko-KR" sz="1100" dirty="0" smtClean="0"/>
              <a:t> R0KH-ID])</a:t>
            </a:r>
            <a:endParaRPr lang="ko-KR" altLang="en-US" sz="1100" dirty="0"/>
          </a:p>
        </p:txBody>
      </p:sp>
      <p:grpSp>
        <p:nvGrpSpPr>
          <p:cNvPr id="15" name="그룹 14"/>
          <p:cNvGrpSpPr/>
          <p:nvPr/>
        </p:nvGrpSpPr>
        <p:grpSpPr>
          <a:xfrm>
            <a:off x="702733" y="3304639"/>
            <a:ext cx="5047689" cy="438681"/>
            <a:chOff x="1251651" y="2564904"/>
            <a:chExt cx="3604114" cy="288032"/>
          </a:xfrm>
        </p:grpSpPr>
        <p:cxnSp>
          <p:nvCxnSpPr>
            <p:cNvPr id="16" name="직선 화살표 연결선 15"/>
            <p:cNvCxnSpPr/>
            <p:nvPr/>
          </p:nvCxnSpPr>
          <p:spPr>
            <a:xfrm flipH="1">
              <a:off x="1251651" y="2852936"/>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직선 화살표 연결선 16"/>
            <p:cNvCxnSpPr/>
            <p:nvPr/>
          </p:nvCxnSpPr>
          <p:spPr>
            <a:xfrm>
              <a:off x="1257579" y="2564904"/>
              <a:ext cx="35981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1" name="그룹 20"/>
          <p:cNvGrpSpPr/>
          <p:nvPr/>
        </p:nvGrpSpPr>
        <p:grpSpPr>
          <a:xfrm>
            <a:off x="727166" y="5087338"/>
            <a:ext cx="5045471" cy="492299"/>
            <a:chOff x="1251651" y="2564904"/>
            <a:chExt cx="3604114" cy="288032"/>
          </a:xfrm>
        </p:grpSpPr>
        <p:cxnSp>
          <p:nvCxnSpPr>
            <p:cNvPr id="22" name="직선 화살표 연결선 21"/>
            <p:cNvCxnSpPr/>
            <p:nvPr/>
          </p:nvCxnSpPr>
          <p:spPr>
            <a:xfrm flipH="1">
              <a:off x="1251651" y="2852936"/>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1257579" y="2564904"/>
              <a:ext cx="35981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8" name="직사각형 27"/>
          <p:cNvSpPr/>
          <p:nvPr/>
        </p:nvSpPr>
        <p:spPr>
          <a:xfrm>
            <a:off x="709609" y="2474928"/>
            <a:ext cx="3443381" cy="261610"/>
          </a:xfrm>
          <a:prstGeom prst="rect">
            <a:avLst/>
          </a:prstGeom>
        </p:spPr>
        <p:txBody>
          <a:bodyPr wrap="square">
            <a:spAutoFit/>
          </a:bodyPr>
          <a:lstStyle/>
          <a:p>
            <a:pPr algn="ctr"/>
            <a:r>
              <a:rPr lang="en-US" altLang="ko-KR" sz="1100" dirty="0" smtClean="0"/>
              <a:t>Successful (secure) session &amp; Data transmission</a:t>
            </a:r>
            <a:endParaRPr lang="ko-KR" altLang="en-US" sz="1100" dirty="0"/>
          </a:p>
        </p:txBody>
      </p:sp>
      <p:sp>
        <p:nvSpPr>
          <p:cNvPr id="30" name="직사각형 29"/>
          <p:cNvSpPr/>
          <p:nvPr/>
        </p:nvSpPr>
        <p:spPr>
          <a:xfrm>
            <a:off x="714550" y="4653136"/>
            <a:ext cx="4448533" cy="430887"/>
          </a:xfrm>
          <a:prstGeom prst="rect">
            <a:avLst/>
          </a:prstGeom>
        </p:spPr>
        <p:txBody>
          <a:bodyPr wrap="square">
            <a:spAutoFit/>
          </a:bodyPr>
          <a:lstStyle/>
          <a:p>
            <a:r>
              <a:rPr lang="en-US" altLang="ko-KR" sz="1100" dirty="0" err="1" smtClean="0"/>
              <a:t>Reassociation</a:t>
            </a:r>
            <a:r>
              <a:rPr lang="en-US" altLang="ko-KR" sz="1100" dirty="0" smtClean="0"/>
              <a:t> Request (RSNIE[PMKR1Name], MDIE, </a:t>
            </a:r>
          </a:p>
          <a:p>
            <a:pPr algn="ctr"/>
            <a:r>
              <a:rPr lang="en-US" altLang="ko-KR" sz="1100" dirty="0" smtClean="0"/>
              <a:t>FTIE[MIC, </a:t>
            </a:r>
            <a:r>
              <a:rPr lang="en-US" altLang="ko-KR" sz="1100" dirty="0" err="1" smtClean="0"/>
              <a:t>ANonce</a:t>
            </a:r>
            <a:r>
              <a:rPr lang="en-US" altLang="ko-KR" sz="1100" dirty="0" smtClean="0"/>
              <a:t>, </a:t>
            </a:r>
            <a:r>
              <a:rPr lang="en-US" altLang="ko-KR" sz="1100" dirty="0" err="1" smtClean="0"/>
              <a:t>SNonce</a:t>
            </a:r>
            <a:r>
              <a:rPr lang="en-US" altLang="ko-KR" sz="1100" dirty="0" smtClean="0"/>
              <a:t>, R1KH-ID, R0KH-ID], RIC-Request)</a:t>
            </a:r>
            <a:endParaRPr lang="ko-KR" altLang="en-US" sz="1100" dirty="0"/>
          </a:p>
        </p:txBody>
      </p:sp>
      <p:sp>
        <p:nvSpPr>
          <p:cNvPr id="33" name="직사각형 32"/>
          <p:cNvSpPr/>
          <p:nvPr/>
        </p:nvSpPr>
        <p:spPr>
          <a:xfrm>
            <a:off x="702732" y="5834479"/>
            <a:ext cx="5047689" cy="230832"/>
          </a:xfrm>
          <a:prstGeom prst="rect">
            <a:avLst/>
          </a:prstGeom>
        </p:spPr>
        <p:txBody>
          <a:bodyPr wrap="square">
            <a:spAutoFit/>
          </a:bodyPr>
          <a:lstStyle/>
          <a:p>
            <a:pPr algn="ctr"/>
            <a:r>
              <a:rPr lang="en-US" altLang="ko-KR" sz="900" dirty="0" smtClean="0"/>
              <a:t>802.1X Controlled Port Unblocked, Successful (Secure) Session  and Data Transmission</a:t>
            </a:r>
            <a:endParaRPr lang="ko-KR" altLang="en-US" sz="900" dirty="0"/>
          </a:p>
        </p:txBody>
      </p:sp>
      <p:cxnSp>
        <p:nvCxnSpPr>
          <p:cNvPr id="36" name="직선 연결선 35"/>
          <p:cNvCxnSpPr/>
          <p:nvPr/>
        </p:nvCxnSpPr>
        <p:spPr>
          <a:xfrm>
            <a:off x="4175593" y="2228942"/>
            <a:ext cx="0" cy="23708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직사각형 36"/>
          <p:cNvSpPr/>
          <p:nvPr/>
        </p:nvSpPr>
        <p:spPr>
          <a:xfrm>
            <a:off x="3880432" y="1628800"/>
            <a:ext cx="640072" cy="6001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Current </a:t>
            </a:r>
          </a:p>
          <a:p>
            <a:pPr algn="ctr"/>
            <a:r>
              <a:rPr lang="en-US" altLang="ko-KR" sz="1000" b="1" dirty="0" smtClean="0">
                <a:solidFill>
                  <a:schemeClr val="tx1"/>
                </a:solidFill>
              </a:rPr>
              <a:t>AP</a:t>
            </a:r>
            <a:endParaRPr lang="en-US" altLang="ko-KR" sz="1000" dirty="0" smtClean="0">
              <a:solidFill>
                <a:schemeClr val="tx1"/>
              </a:solidFill>
            </a:endParaRPr>
          </a:p>
        </p:txBody>
      </p:sp>
      <p:sp>
        <p:nvSpPr>
          <p:cNvPr id="40" name="직사각형 39"/>
          <p:cNvSpPr/>
          <p:nvPr/>
        </p:nvSpPr>
        <p:spPr>
          <a:xfrm>
            <a:off x="727166" y="3312433"/>
            <a:ext cx="4521418" cy="430887"/>
          </a:xfrm>
          <a:prstGeom prst="rect">
            <a:avLst/>
          </a:prstGeom>
        </p:spPr>
        <p:txBody>
          <a:bodyPr wrap="square">
            <a:spAutoFit/>
          </a:bodyPr>
          <a:lstStyle/>
          <a:p>
            <a:r>
              <a:rPr lang="en-US" altLang="ko-KR" sz="1100" dirty="0"/>
              <a:t>802.11 Authentication </a:t>
            </a:r>
            <a:r>
              <a:rPr lang="en-US" altLang="ko-KR" sz="1100" dirty="0" smtClean="0"/>
              <a:t>Response </a:t>
            </a:r>
            <a:r>
              <a:rPr lang="en-US" altLang="ko-KR" sz="1100" dirty="0"/>
              <a:t>(FTAA, RSNIE[PMKR0Name], MDIE, </a:t>
            </a:r>
            <a:r>
              <a:rPr lang="en-US" altLang="ko-KR" sz="1100" dirty="0" smtClean="0"/>
              <a:t>FTIE[</a:t>
            </a:r>
            <a:r>
              <a:rPr lang="en-US" altLang="ko-KR" sz="1100" dirty="0" err="1" smtClean="0"/>
              <a:t>ANonce</a:t>
            </a:r>
            <a:r>
              <a:rPr lang="en-US" altLang="ko-KR" sz="1100" dirty="0" smtClean="0"/>
              <a:t>, </a:t>
            </a:r>
            <a:r>
              <a:rPr lang="en-US" altLang="ko-KR" sz="1100" dirty="0" err="1" smtClean="0"/>
              <a:t>SNonce</a:t>
            </a:r>
            <a:r>
              <a:rPr lang="en-US" altLang="ko-KR" sz="1100" dirty="0" smtClean="0"/>
              <a:t>, R1KH-ID, </a:t>
            </a:r>
            <a:r>
              <a:rPr lang="en-US" altLang="ko-KR" sz="1100" dirty="0"/>
              <a:t>R0KH-ID])</a:t>
            </a:r>
          </a:p>
        </p:txBody>
      </p:sp>
      <p:sp>
        <p:nvSpPr>
          <p:cNvPr id="41" name="직사각형 40"/>
          <p:cNvSpPr/>
          <p:nvPr/>
        </p:nvSpPr>
        <p:spPr>
          <a:xfrm>
            <a:off x="727166" y="5139165"/>
            <a:ext cx="4881458" cy="430887"/>
          </a:xfrm>
          <a:prstGeom prst="rect">
            <a:avLst/>
          </a:prstGeom>
        </p:spPr>
        <p:txBody>
          <a:bodyPr wrap="square">
            <a:spAutoFit/>
          </a:bodyPr>
          <a:lstStyle/>
          <a:p>
            <a:r>
              <a:rPr lang="en-US" altLang="ko-KR" sz="1100" dirty="0" err="1" smtClean="0"/>
              <a:t>Reassociation</a:t>
            </a:r>
            <a:r>
              <a:rPr lang="en-US" altLang="ko-KR" sz="1100" dirty="0" smtClean="0"/>
              <a:t> Response (RSNIE[PMKR1Name], MDIE, </a:t>
            </a:r>
          </a:p>
          <a:p>
            <a:r>
              <a:rPr lang="en-US" altLang="ko-KR" sz="1100" dirty="0" smtClean="0"/>
              <a:t>FTIE[MIC, </a:t>
            </a:r>
            <a:r>
              <a:rPr lang="en-US" altLang="ko-KR" sz="1100" dirty="0" err="1" smtClean="0"/>
              <a:t>ANonce</a:t>
            </a:r>
            <a:r>
              <a:rPr lang="en-US" altLang="ko-KR" sz="1100" dirty="0" smtClean="0"/>
              <a:t>, </a:t>
            </a:r>
            <a:r>
              <a:rPr lang="en-US" altLang="ko-KR" sz="1100" dirty="0" err="1" smtClean="0"/>
              <a:t>SNonce</a:t>
            </a:r>
            <a:r>
              <a:rPr lang="en-US" altLang="ko-KR" sz="1100" dirty="0" smtClean="0"/>
              <a:t>, R1KH-ID, R0KH-ID], GTK[N]], RIC-Response)</a:t>
            </a:r>
            <a:endParaRPr lang="ko-KR" altLang="en-US" sz="1100" dirty="0"/>
          </a:p>
        </p:txBody>
      </p:sp>
      <p:sp>
        <p:nvSpPr>
          <p:cNvPr id="43" name="직사각형 42"/>
          <p:cNvSpPr/>
          <p:nvPr/>
        </p:nvSpPr>
        <p:spPr>
          <a:xfrm>
            <a:off x="856096" y="3908977"/>
            <a:ext cx="4752528" cy="6001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rPr>
              <a:t>Time between Authentication Request and </a:t>
            </a:r>
            <a:r>
              <a:rPr lang="en-US" altLang="ko-KR" sz="1000" dirty="0" err="1" smtClean="0">
                <a:solidFill>
                  <a:schemeClr val="tx1"/>
                </a:solidFill>
              </a:rPr>
              <a:t>Reasociation</a:t>
            </a:r>
            <a:r>
              <a:rPr lang="en-US" altLang="ko-KR" sz="1000" dirty="0" smtClean="0">
                <a:solidFill>
                  <a:schemeClr val="tx1"/>
                </a:solidFill>
              </a:rPr>
              <a:t> Request must not exceed </a:t>
            </a:r>
            <a:r>
              <a:rPr lang="en-US" altLang="ko-KR" sz="1000" dirty="0" err="1" smtClean="0">
                <a:solidFill>
                  <a:schemeClr val="tx1"/>
                </a:solidFill>
              </a:rPr>
              <a:t>Reassociation</a:t>
            </a:r>
            <a:r>
              <a:rPr lang="en-US" altLang="ko-KR" sz="1000" dirty="0" smtClean="0">
                <a:solidFill>
                  <a:schemeClr val="tx1"/>
                </a:solidFill>
              </a:rPr>
              <a:t> Deadline Time</a:t>
            </a:r>
          </a:p>
        </p:txBody>
      </p:sp>
      <p:sp>
        <p:nvSpPr>
          <p:cNvPr id="31" name="직사각형 30"/>
          <p:cNvSpPr/>
          <p:nvPr/>
        </p:nvSpPr>
        <p:spPr>
          <a:xfrm>
            <a:off x="0" y="0"/>
            <a:ext cx="323528" cy="6858000"/>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802.11r</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14701862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600" dirty="0" smtClean="0"/>
              <a:t>802.11r Wi-Fi Network</a:t>
            </a:r>
            <a:r>
              <a:rPr lang="en-US" altLang="ko-KR" sz="3600" baseline="0" dirty="0" smtClean="0"/>
              <a:t> Handover (2)</a:t>
            </a:r>
            <a:endParaRPr lang="ko-KR" altLang="en-US" sz="3600" dirty="0"/>
          </a:p>
        </p:txBody>
      </p:sp>
      <p:sp>
        <p:nvSpPr>
          <p:cNvPr id="3" name="내용 개체 틀 2"/>
          <p:cNvSpPr>
            <a:spLocks noGrp="1"/>
          </p:cNvSpPr>
          <p:nvPr>
            <p:ph idx="1"/>
          </p:nvPr>
        </p:nvSpPr>
        <p:spPr>
          <a:xfrm>
            <a:off x="6084168" y="3126763"/>
            <a:ext cx="2995824" cy="623994"/>
          </a:xfrm>
        </p:spPr>
        <p:txBody>
          <a:bodyPr>
            <a:normAutofit fontScale="62500" lnSpcReduction="20000"/>
          </a:bodyPr>
          <a:lstStyle/>
          <a:p>
            <a:pPr marL="0" indent="0">
              <a:buNone/>
            </a:pPr>
            <a:r>
              <a:rPr lang="en-US" altLang="ko-KR" b="1" dirty="0" smtClean="0"/>
              <a:t>Over-the-DS FT Protocol in an RSN</a:t>
            </a:r>
          </a:p>
          <a:p>
            <a:pPr marL="0" indent="0">
              <a:buNone/>
            </a:pPr>
            <a:endParaRPr lang="en-US" altLang="ko-KR" b="1" dirty="0" smtClean="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9246" y="5692613"/>
            <a:ext cx="5016688" cy="514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6643" y="2402575"/>
            <a:ext cx="3441859" cy="475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5" name="그룹 44"/>
          <p:cNvGrpSpPr/>
          <p:nvPr/>
        </p:nvGrpSpPr>
        <p:grpSpPr>
          <a:xfrm>
            <a:off x="907593" y="2228942"/>
            <a:ext cx="5047688" cy="4152386"/>
            <a:chOff x="395537" y="1868902"/>
            <a:chExt cx="5047688" cy="4741720"/>
          </a:xfrm>
        </p:grpSpPr>
        <p:cxnSp>
          <p:nvCxnSpPr>
            <p:cNvPr id="10" name="직선 연결선 9"/>
            <p:cNvCxnSpPr/>
            <p:nvPr/>
          </p:nvCxnSpPr>
          <p:spPr>
            <a:xfrm>
              <a:off x="395537" y="1868902"/>
              <a:ext cx="0" cy="47417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직선 연결선 10"/>
            <p:cNvCxnSpPr/>
            <p:nvPr/>
          </p:nvCxnSpPr>
          <p:spPr>
            <a:xfrm>
              <a:off x="5443225" y="1868902"/>
              <a:ext cx="0" cy="47417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직사각형 7"/>
          <p:cNvSpPr/>
          <p:nvPr/>
        </p:nvSpPr>
        <p:spPr>
          <a:xfrm>
            <a:off x="570783" y="1628800"/>
            <a:ext cx="678561" cy="6001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STA</a:t>
            </a:r>
            <a:endParaRPr lang="en-US" altLang="ko-KR" sz="1000" dirty="0" smtClean="0">
              <a:solidFill>
                <a:schemeClr val="tx1"/>
              </a:solidFill>
            </a:endParaRPr>
          </a:p>
        </p:txBody>
      </p:sp>
      <p:sp>
        <p:nvSpPr>
          <p:cNvPr id="12" name="직사각형 11"/>
          <p:cNvSpPr/>
          <p:nvPr/>
        </p:nvSpPr>
        <p:spPr>
          <a:xfrm>
            <a:off x="5660120" y="1628800"/>
            <a:ext cx="640072" cy="6001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Target </a:t>
            </a:r>
          </a:p>
          <a:p>
            <a:pPr algn="ctr"/>
            <a:r>
              <a:rPr lang="en-US" altLang="ko-KR" sz="1000" b="1" dirty="0" smtClean="0">
                <a:solidFill>
                  <a:schemeClr val="tx1"/>
                </a:solidFill>
              </a:rPr>
              <a:t>AP</a:t>
            </a:r>
            <a:endParaRPr lang="en-US" altLang="ko-KR" sz="1000" dirty="0" smtClean="0">
              <a:solidFill>
                <a:schemeClr val="tx1"/>
              </a:solidFill>
            </a:endParaRPr>
          </a:p>
        </p:txBody>
      </p:sp>
      <p:sp>
        <p:nvSpPr>
          <p:cNvPr id="13" name="직사각형 12"/>
          <p:cNvSpPr/>
          <p:nvPr/>
        </p:nvSpPr>
        <p:spPr>
          <a:xfrm>
            <a:off x="920396" y="3023374"/>
            <a:ext cx="5025537" cy="261610"/>
          </a:xfrm>
          <a:prstGeom prst="rect">
            <a:avLst/>
          </a:prstGeom>
        </p:spPr>
        <p:txBody>
          <a:bodyPr wrap="square">
            <a:spAutoFit/>
          </a:bodyPr>
          <a:lstStyle/>
          <a:p>
            <a:r>
              <a:rPr lang="en-US" altLang="ko-KR" sz="1100" dirty="0" smtClean="0"/>
              <a:t>FT Request (FTAA, RSNIE[PMKR0Name], MDIE, FTIE[</a:t>
            </a:r>
            <a:r>
              <a:rPr lang="en-US" altLang="ko-KR" sz="1100" dirty="0" err="1" smtClean="0"/>
              <a:t>SNonce</a:t>
            </a:r>
            <a:r>
              <a:rPr lang="en-US" altLang="ko-KR" sz="1100" dirty="0"/>
              <a:t>,</a:t>
            </a:r>
            <a:r>
              <a:rPr lang="en-US" altLang="ko-KR" sz="1100" dirty="0" smtClean="0"/>
              <a:t> R0KH-ID])</a:t>
            </a:r>
            <a:endParaRPr lang="ko-KR" altLang="en-US" sz="1100" dirty="0"/>
          </a:p>
        </p:txBody>
      </p:sp>
      <p:grpSp>
        <p:nvGrpSpPr>
          <p:cNvPr id="15" name="그룹 14"/>
          <p:cNvGrpSpPr/>
          <p:nvPr/>
        </p:nvGrpSpPr>
        <p:grpSpPr>
          <a:xfrm>
            <a:off x="898246" y="3304639"/>
            <a:ext cx="3472860" cy="438681"/>
            <a:chOff x="1251651" y="2564904"/>
            <a:chExt cx="3604114" cy="288032"/>
          </a:xfrm>
        </p:grpSpPr>
        <p:cxnSp>
          <p:nvCxnSpPr>
            <p:cNvPr id="16" name="직선 화살표 연결선 15"/>
            <p:cNvCxnSpPr/>
            <p:nvPr/>
          </p:nvCxnSpPr>
          <p:spPr>
            <a:xfrm flipH="1">
              <a:off x="1251651" y="2852936"/>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직선 화살표 연결선 16"/>
            <p:cNvCxnSpPr/>
            <p:nvPr/>
          </p:nvCxnSpPr>
          <p:spPr>
            <a:xfrm>
              <a:off x="1257579" y="2564904"/>
              <a:ext cx="35981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1" name="그룹 20"/>
          <p:cNvGrpSpPr/>
          <p:nvPr/>
        </p:nvGrpSpPr>
        <p:grpSpPr>
          <a:xfrm>
            <a:off x="922678" y="5087338"/>
            <a:ext cx="5045471" cy="492299"/>
            <a:chOff x="1251651" y="2564904"/>
            <a:chExt cx="3604114" cy="288032"/>
          </a:xfrm>
        </p:grpSpPr>
        <p:cxnSp>
          <p:nvCxnSpPr>
            <p:cNvPr id="22" name="직선 화살표 연결선 21"/>
            <p:cNvCxnSpPr/>
            <p:nvPr/>
          </p:nvCxnSpPr>
          <p:spPr>
            <a:xfrm flipH="1">
              <a:off x="1251651" y="2852936"/>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1257579" y="2564904"/>
              <a:ext cx="35981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8" name="직사각형 27"/>
          <p:cNvSpPr/>
          <p:nvPr/>
        </p:nvSpPr>
        <p:spPr>
          <a:xfrm>
            <a:off x="905121" y="2474928"/>
            <a:ext cx="3443381" cy="261610"/>
          </a:xfrm>
          <a:prstGeom prst="rect">
            <a:avLst/>
          </a:prstGeom>
        </p:spPr>
        <p:txBody>
          <a:bodyPr wrap="square">
            <a:spAutoFit/>
          </a:bodyPr>
          <a:lstStyle/>
          <a:p>
            <a:pPr algn="ctr"/>
            <a:r>
              <a:rPr lang="en-US" altLang="ko-KR" sz="1100" dirty="0" smtClean="0"/>
              <a:t>Successful (secure) session &amp; Data transmission</a:t>
            </a:r>
            <a:endParaRPr lang="ko-KR" altLang="en-US" sz="1100" dirty="0"/>
          </a:p>
        </p:txBody>
      </p:sp>
      <p:sp>
        <p:nvSpPr>
          <p:cNvPr id="30" name="직사각형 29"/>
          <p:cNvSpPr/>
          <p:nvPr/>
        </p:nvSpPr>
        <p:spPr>
          <a:xfrm>
            <a:off x="910062" y="4653136"/>
            <a:ext cx="4448533" cy="430887"/>
          </a:xfrm>
          <a:prstGeom prst="rect">
            <a:avLst/>
          </a:prstGeom>
        </p:spPr>
        <p:txBody>
          <a:bodyPr wrap="square">
            <a:spAutoFit/>
          </a:bodyPr>
          <a:lstStyle/>
          <a:p>
            <a:r>
              <a:rPr lang="en-US" altLang="ko-KR" sz="1100" dirty="0" err="1" smtClean="0"/>
              <a:t>Reassociation</a:t>
            </a:r>
            <a:r>
              <a:rPr lang="en-US" altLang="ko-KR" sz="1100" dirty="0" smtClean="0"/>
              <a:t> Request (RSNIE[PMKR1Name], MDIE, </a:t>
            </a:r>
          </a:p>
          <a:p>
            <a:pPr algn="ctr"/>
            <a:r>
              <a:rPr lang="en-US" altLang="ko-KR" sz="1100" dirty="0" smtClean="0"/>
              <a:t>FTIE[MIC, </a:t>
            </a:r>
            <a:r>
              <a:rPr lang="en-US" altLang="ko-KR" sz="1100" dirty="0" err="1" smtClean="0"/>
              <a:t>ANonce</a:t>
            </a:r>
            <a:r>
              <a:rPr lang="en-US" altLang="ko-KR" sz="1100" dirty="0" smtClean="0"/>
              <a:t>, </a:t>
            </a:r>
            <a:r>
              <a:rPr lang="en-US" altLang="ko-KR" sz="1100" dirty="0" err="1" smtClean="0"/>
              <a:t>SNonce</a:t>
            </a:r>
            <a:r>
              <a:rPr lang="en-US" altLang="ko-KR" sz="1100" dirty="0" smtClean="0"/>
              <a:t>, R1KH-ID, R0KH-ID], RIC-Request)</a:t>
            </a:r>
            <a:endParaRPr lang="ko-KR" altLang="en-US" sz="1100" dirty="0"/>
          </a:p>
        </p:txBody>
      </p:sp>
      <p:sp>
        <p:nvSpPr>
          <p:cNvPr id="33" name="직사각형 32"/>
          <p:cNvSpPr/>
          <p:nvPr/>
        </p:nvSpPr>
        <p:spPr>
          <a:xfrm>
            <a:off x="898244" y="5834479"/>
            <a:ext cx="5047689" cy="230832"/>
          </a:xfrm>
          <a:prstGeom prst="rect">
            <a:avLst/>
          </a:prstGeom>
        </p:spPr>
        <p:txBody>
          <a:bodyPr wrap="square">
            <a:spAutoFit/>
          </a:bodyPr>
          <a:lstStyle/>
          <a:p>
            <a:pPr algn="ctr"/>
            <a:r>
              <a:rPr lang="en-US" altLang="ko-KR" sz="900" dirty="0" smtClean="0"/>
              <a:t>802.1X Controlled Port Unblocked, Successful (Secure) Session  and Data Transmission</a:t>
            </a:r>
            <a:endParaRPr lang="ko-KR" altLang="en-US" sz="900" dirty="0"/>
          </a:p>
        </p:txBody>
      </p:sp>
      <p:cxnSp>
        <p:nvCxnSpPr>
          <p:cNvPr id="36" name="직선 연결선 35"/>
          <p:cNvCxnSpPr/>
          <p:nvPr/>
        </p:nvCxnSpPr>
        <p:spPr>
          <a:xfrm>
            <a:off x="4371105" y="2228942"/>
            <a:ext cx="0" cy="23708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직사각형 36"/>
          <p:cNvSpPr/>
          <p:nvPr/>
        </p:nvSpPr>
        <p:spPr>
          <a:xfrm>
            <a:off x="4075944" y="1628800"/>
            <a:ext cx="640072" cy="6001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Current </a:t>
            </a:r>
          </a:p>
          <a:p>
            <a:pPr algn="ctr"/>
            <a:r>
              <a:rPr lang="en-US" altLang="ko-KR" sz="1000" b="1" dirty="0" smtClean="0">
                <a:solidFill>
                  <a:schemeClr val="tx1"/>
                </a:solidFill>
              </a:rPr>
              <a:t>AP</a:t>
            </a:r>
            <a:endParaRPr lang="en-US" altLang="ko-KR" sz="1000" dirty="0" smtClean="0">
              <a:solidFill>
                <a:schemeClr val="tx1"/>
              </a:solidFill>
            </a:endParaRPr>
          </a:p>
        </p:txBody>
      </p:sp>
      <p:sp>
        <p:nvSpPr>
          <p:cNvPr id="40" name="직사각형 39"/>
          <p:cNvSpPr/>
          <p:nvPr/>
        </p:nvSpPr>
        <p:spPr>
          <a:xfrm>
            <a:off x="922677" y="3312433"/>
            <a:ext cx="5023255" cy="430887"/>
          </a:xfrm>
          <a:prstGeom prst="rect">
            <a:avLst/>
          </a:prstGeom>
        </p:spPr>
        <p:txBody>
          <a:bodyPr wrap="square">
            <a:spAutoFit/>
          </a:bodyPr>
          <a:lstStyle/>
          <a:p>
            <a:r>
              <a:rPr lang="en-US" altLang="ko-KR" sz="1100" dirty="0" smtClean="0"/>
              <a:t>FT Response </a:t>
            </a:r>
            <a:r>
              <a:rPr lang="en-US" altLang="ko-KR" sz="1100" dirty="0"/>
              <a:t>(FTAA, RSNIE[PMKR0Name], MDIE, </a:t>
            </a:r>
            <a:r>
              <a:rPr lang="en-US" altLang="ko-KR" sz="1100" dirty="0" smtClean="0"/>
              <a:t>FTIE[</a:t>
            </a:r>
            <a:r>
              <a:rPr lang="en-US" altLang="ko-KR" sz="1100" dirty="0" err="1" smtClean="0"/>
              <a:t>Anonce</a:t>
            </a:r>
            <a:r>
              <a:rPr lang="en-US" altLang="ko-KR" sz="1100" dirty="0" smtClean="0"/>
              <a:t>, </a:t>
            </a:r>
            <a:r>
              <a:rPr lang="en-US" altLang="ko-KR" sz="1100" dirty="0" err="1" smtClean="0"/>
              <a:t>Snonce</a:t>
            </a:r>
            <a:r>
              <a:rPr lang="en-US" altLang="ko-KR" sz="1100" dirty="0" smtClean="0"/>
              <a:t>, R1KH-ID, </a:t>
            </a:r>
            <a:r>
              <a:rPr lang="en-US" altLang="ko-KR" sz="1100" dirty="0"/>
              <a:t>R0KH-ID])</a:t>
            </a:r>
          </a:p>
        </p:txBody>
      </p:sp>
      <p:sp>
        <p:nvSpPr>
          <p:cNvPr id="41" name="직사각형 40"/>
          <p:cNvSpPr/>
          <p:nvPr/>
        </p:nvSpPr>
        <p:spPr>
          <a:xfrm>
            <a:off x="922678" y="5139165"/>
            <a:ext cx="4881458" cy="430887"/>
          </a:xfrm>
          <a:prstGeom prst="rect">
            <a:avLst/>
          </a:prstGeom>
        </p:spPr>
        <p:txBody>
          <a:bodyPr wrap="square">
            <a:spAutoFit/>
          </a:bodyPr>
          <a:lstStyle/>
          <a:p>
            <a:r>
              <a:rPr lang="en-US" altLang="ko-KR" sz="1100" dirty="0" err="1" smtClean="0"/>
              <a:t>Reassociation</a:t>
            </a:r>
            <a:r>
              <a:rPr lang="en-US" altLang="ko-KR" sz="1100" dirty="0" smtClean="0"/>
              <a:t> Response (RSNIE[PMKR1Name], MDIE, </a:t>
            </a:r>
          </a:p>
          <a:p>
            <a:r>
              <a:rPr lang="en-US" altLang="ko-KR" sz="1100" dirty="0" smtClean="0"/>
              <a:t>FTIE[MIC, </a:t>
            </a:r>
            <a:r>
              <a:rPr lang="en-US" altLang="ko-KR" sz="1100" dirty="0" err="1" smtClean="0"/>
              <a:t>ANonce</a:t>
            </a:r>
            <a:r>
              <a:rPr lang="en-US" altLang="ko-KR" sz="1100" dirty="0" smtClean="0"/>
              <a:t>, </a:t>
            </a:r>
            <a:r>
              <a:rPr lang="en-US" altLang="ko-KR" sz="1100" dirty="0" err="1" smtClean="0"/>
              <a:t>SNonce</a:t>
            </a:r>
            <a:r>
              <a:rPr lang="en-US" altLang="ko-KR" sz="1100" dirty="0" smtClean="0"/>
              <a:t>, R1KH-ID, R0KH-ID], GTK[N]], RIC-Request)</a:t>
            </a:r>
            <a:endParaRPr lang="ko-KR" altLang="en-US" sz="1100" dirty="0"/>
          </a:p>
        </p:txBody>
      </p:sp>
      <p:sp>
        <p:nvSpPr>
          <p:cNvPr id="43" name="직사각형 42"/>
          <p:cNvSpPr/>
          <p:nvPr/>
        </p:nvSpPr>
        <p:spPr>
          <a:xfrm>
            <a:off x="1051608" y="3908977"/>
            <a:ext cx="4752528" cy="6001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rPr>
              <a:t>Time between FT Request and </a:t>
            </a:r>
            <a:r>
              <a:rPr lang="en-US" altLang="ko-KR" sz="1000" dirty="0" err="1" smtClean="0">
                <a:solidFill>
                  <a:schemeClr val="tx1"/>
                </a:solidFill>
              </a:rPr>
              <a:t>Reaasociation</a:t>
            </a:r>
            <a:r>
              <a:rPr lang="en-US" altLang="ko-KR" sz="1000" dirty="0" smtClean="0">
                <a:solidFill>
                  <a:schemeClr val="tx1"/>
                </a:solidFill>
              </a:rPr>
              <a:t> Request must not exceed </a:t>
            </a:r>
            <a:r>
              <a:rPr lang="en-US" altLang="ko-KR" sz="1000" dirty="0" err="1" smtClean="0">
                <a:solidFill>
                  <a:schemeClr val="tx1"/>
                </a:solidFill>
              </a:rPr>
              <a:t>Reassociation</a:t>
            </a:r>
            <a:r>
              <a:rPr lang="en-US" altLang="ko-KR" sz="1000" dirty="0" smtClean="0">
                <a:solidFill>
                  <a:schemeClr val="tx1"/>
                </a:solidFill>
              </a:rPr>
              <a:t> Deadline Time</a:t>
            </a:r>
          </a:p>
        </p:txBody>
      </p:sp>
      <p:grpSp>
        <p:nvGrpSpPr>
          <p:cNvPr id="26" name="그룹 25"/>
          <p:cNvGrpSpPr/>
          <p:nvPr/>
        </p:nvGrpSpPr>
        <p:grpSpPr>
          <a:xfrm>
            <a:off x="4363976" y="3283823"/>
            <a:ext cx="1591305" cy="438681"/>
            <a:chOff x="1251651" y="2564904"/>
            <a:chExt cx="3604114" cy="288032"/>
          </a:xfrm>
        </p:grpSpPr>
        <p:cxnSp>
          <p:nvCxnSpPr>
            <p:cNvPr id="27" name="직선 화살표 연결선 26"/>
            <p:cNvCxnSpPr/>
            <p:nvPr/>
          </p:nvCxnSpPr>
          <p:spPr>
            <a:xfrm flipH="1">
              <a:off x="1251651" y="2852936"/>
              <a:ext cx="3604114" cy="0"/>
            </a:xfrm>
            <a:prstGeom prst="straightConnector1">
              <a:avLst/>
            </a:prstGeom>
            <a:ln w="2540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9" name="직선 화살표 연결선 28"/>
            <p:cNvCxnSpPr/>
            <p:nvPr/>
          </p:nvCxnSpPr>
          <p:spPr>
            <a:xfrm>
              <a:off x="1257579" y="2564904"/>
              <a:ext cx="3598186" cy="0"/>
            </a:xfrm>
            <a:prstGeom prst="straightConnector1">
              <a:avLst/>
            </a:prstGeom>
            <a:ln w="2540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sp>
        <p:nvSpPr>
          <p:cNvPr id="32" name="직사각형 31"/>
          <p:cNvSpPr/>
          <p:nvPr/>
        </p:nvSpPr>
        <p:spPr>
          <a:xfrm>
            <a:off x="0" y="0"/>
            <a:ext cx="323528" cy="6858000"/>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802.11r</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377315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IEEE 802.11r Messages for Network Handover</a:t>
            </a:r>
            <a:endParaRPr lang="ko-KR" altLang="en-US" dirty="0"/>
          </a:p>
        </p:txBody>
      </p:sp>
      <p:sp>
        <p:nvSpPr>
          <p:cNvPr id="3" name="내용 개체 틀 2"/>
          <p:cNvSpPr>
            <a:spLocks noGrp="1"/>
          </p:cNvSpPr>
          <p:nvPr>
            <p:ph idx="1"/>
          </p:nvPr>
        </p:nvSpPr>
        <p:spPr/>
        <p:txBody>
          <a:bodyPr/>
          <a:lstStyle/>
          <a:p>
            <a:r>
              <a:rPr lang="en-US" altLang="ko-KR" dirty="0" smtClean="0"/>
              <a:t>802.11 Authentication Request with</a:t>
            </a:r>
            <a:r>
              <a:rPr lang="en-US" altLang="ko-KR" baseline="0" dirty="0" smtClean="0"/>
              <a:t> FTAA, RSNIE, MDIE, and FTIE (UL)</a:t>
            </a:r>
          </a:p>
          <a:p>
            <a:r>
              <a:rPr lang="en-US" altLang="ko-KR" dirty="0" smtClean="0"/>
              <a:t>802.11 Authentication Response with</a:t>
            </a:r>
            <a:r>
              <a:rPr lang="en-US" altLang="ko-KR" baseline="0" dirty="0" smtClean="0"/>
              <a:t> FTAA, RSNIE, MDIE, and FTIE (DL)</a:t>
            </a:r>
            <a:endParaRPr lang="ko-KR" altLang="en-US" dirty="0" smtClean="0"/>
          </a:p>
          <a:p>
            <a:r>
              <a:rPr lang="en-US" altLang="ko-KR" dirty="0" err="1" smtClean="0"/>
              <a:t>Reassociation</a:t>
            </a:r>
            <a:r>
              <a:rPr lang="en-US" altLang="ko-KR" dirty="0" smtClean="0"/>
              <a:t> Request with</a:t>
            </a:r>
            <a:r>
              <a:rPr lang="en-US" altLang="ko-KR" baseline="0" dirty="0" smtClean="0"/>
              <a:t> RSNIE, MDIE, and </a:t>
            </a:r>
            <a:r>
              <a:rPr lang="en-US" altLang="ko-KR" dirty="0" smtClean="0"/>
              <a:t>RIC-Request</a:t>
            </a:r>
            <a:r>
              <a:rPr lang="en-US" altLang="ko-KR" baseline="0" dirty="0" smtClean="0"/>
              <a:t> (UL)</a:t>
            </a:r>
          </a:p>
          <a:p>
            <a:r>
              <a:rPr lang="en-US" altLang="ko-KR" dirty="0" err="1" smtClean="0"/>
              <a:t>Reassociation</a:t>
            </a:r>
            <a:r>
              <a:rPr lang="en-US" altLang="ko-KR" dirty="0" smtClean="0"/>
              <a:t> Response with</a:t>
            </a:r>
            <a:r>
              <a:rPr lang="en-US" altLang="ko-KR" baseline="0" dirty="0" smtClean="0"/>
              <a:t> RSNIE, MDIE, and </a:t>
            </a:r>
            <a:r>
              <a:rPr lang="en-US" altLang="ko-KR" dirty="0" smtClean="0"/>
              <a:t>RIC-Response</a:t>
            </a:r>
            <a:r>
              <a:rPr lang="en-US" altLang="ko-KR" baseline="0" dirty="0" smtClean="0"/>
              <a:t> (DL)</a:t>
            </a:r>
            <a:endParaRPr lang="ko-KR" altLang="en-US" dirty="0" smtClean="0"/>
          </a:p>
          <a:p>
            <a:endParaRPr lang="ko-KR" altLang="en-US" dirty="0" smtClean="0"/>
          </a:p>
          <a:p>
            <a:endParaRPr lang="ko-KR" altLang="en-US" dirty="0"/>
          </a:p>
        </p:txBody>
      </p:sp>
      <p:sp>
        <p:nvSpPr>
          <p:cNvPr id="4" name="직사각형 3"/>
          <p:cNvSpPr/>
          <p:nvPr/>
        </p:nvSpPr>
        <p:spPr>
          <a:xfrm>
            <a:off x="0" y="0"/>
            <a:ext cx="323528" cy="6858000"/>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802.11r</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1924157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제목 1"/>
          <p:cNvSpPr>
            <a:spLocks noGrp="1"/>
          </p:cNvSpPr>
          <p:nvPr>
            <p:ph type="title"/>
          </p:nvPr>
        </p:nvSpPr>
        <p:spPr/>
        <p:txBody>
          <a:bodyPr/>
          <a:lstStyle/>
          <a:p>
            <a:r>
              <a:rPr lang="en-US" altLang="ko-KR" dirty="0">
                <a:ea typeface="굴림" pitchFamily="50" charset="-127"/>
              </a:rPr>
              <a:t>Consideration or</a:t>
            </a:r>
            <a:r>
              <a:rPr lang="ko-KR" altLang="en-US" dirty="0">
                <a:ea typeface="굴림" pitchFamily="50" charset="-127"/>
              </a:rPr>
              <a:t> </a:t>
            </a:r>
            <a:r>
              <a:rPr lang="en-US" altLang="ko-KR" dirty="0">
                <a:ea typeface="굴림" pitchFamily="50" charset="-127"/>
              </a:rPr>
              <a:t>Issue</a:t>
            </a:r>
          </a:p>
        </p:txBody>
      </p:sp>
      <p:sp>
        <p:nvSpPr>
          <p:cNvPr id="26627" name="내용 개체 틀 2"/>
          <p:cNvSpPr>
            <a:spLocks noGrp="1"/>
          </p:cNvSpPr>
          <p:nvPr>
            <p:ph idx="1"/>
          </p:nvPr>
        </p:nvSpPr>
        <p:spPr>
          <a:xfrm>
            <a:off x="422275" y="1556792"/>
            <a:ext cx="8299450" cy="5225008"/>
          </a:xfrm>
        </p:spPr>
        <p:txBody>
          <a:bodyPr>
            <a:normAutofit/>
          </a:bodyPr>
          <a:lstStyle/>
          <a:p>
            <a:pPr lvl="2"/>
            <a:endParaRPr lang="en-US" altLang="ko-KR" dirty="0">
              <a:ea typeface="굴림" pitchFamily="50" charset="-127"/>
            </a:endParaRPr>
          </a:p>
          <a:p>
            <a:pPr lvl="2"/>
            <a:endParaRPr lang="en-US" altLang="ko-KR" dirty="0" smtClean="0">
              <a:ea typeface="굴림" pitchFamily="50" charset="-127"/>
            </a:endParaRPr>
          </a:p>
        </p:txBody>
      </p:sp>
      <p:sp>
        <p:nvSpPr>
          <p:cNvPr id="4" name="슬라이드 번호 개체 틀 3"/>
          <p:cNvSpPr>
            <a:spLocks noGrp="1"/>
          </p:cNvSpPr>
          <p:nvPr>
            <p:ph type="sldNum" sz="quarter" idx="10"/>
          </p:nvPr>
        </p:nvSpPr>
        <p:spPr/>
        <p:txBody>
          <a:bodyPr/>
          <a:lstStyle/>
          <a:p>
            <a:pPr>
              <a:defRPr/>
            </a:pPr>
            <a:fld id="{7A1B7BB7-F0CF-4672-8DE0-9BFF9216CB20}" type="slidenum">
              <a:rPr lang="en-US" altLang="ko-KR" smtClean="0"/>
              <a:pPr>
                <a:defRPr/>
              </a:pPr>
              <a:t>18</a:t>
            </a:fld>
            <a:endParaRPr lang="en-US" altLang="ko-KR"/>
          </a:p>
        </p:txBody>
      </p:sp>
    </p:spTree>
    <p:extLst>
      <p:ext uri="{BB962C8B-B14F-4D97-AF65-F5344CB8AC3E}">
        <p14:creationId xmlns:p14="http://schemas.microsoft.com/office/powerpoint/2010/main" val="2994878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latinLnBrk="0">
              <a:lnSpc>
                <a:spcPct val="80000"/>
              </a:lnSpc>
              <a:buClr>
                <a:schemeClr val="accent1"/>
              </a:buClr>
              <a:buSzPct val="75000"/>
            </a:pPr>
            <a:r>
              <a:rPr kumimoji="0" lang="en-US" altLang="ja-JP" b="1">
                <a:latin typeface="Times"/>
                <a:ea typeface="MS PGothic" pitchFamily="34" charset="-128"/>
                <a:cs typeface="Times New Roman" pitchFamily="18" charset="0"/>
              </a:rPr>
              <a:t>IEEE 802.21 presentation release statements</a:t>
            </a:r>
            <a:endParaRPr kumimoji="0" lang="en-US" altLang="ja-JP">
              <a:latin typeface="Times"/>
              <a:ea typeface="MS PGothic" pitchFamily="34" charset="-128"/>
              <a:cs typeface="Times New Roman" pitchFamily="18" charset="0"/>
            </a:endParaRPr>
          </a:p>
          <a:p>
            <a:pPr marL="280988" indent="-280988" algn="just" defTabSz="762000" latinLnBrk="0">
              <a:lnSpc>
                <a:spcPct val="80000"/>
              </a:lnSpc>
              <a:spcBef>
                <a:spcPct val="40000"/>
              </a:spcBef>
              <a:buClr>
                <a:srgbClr val="FAFD00"/>
              </a:buClr>
              <a:buSzPct val="200000"/>
            </a:pPr>
            <a:r>
              <a:rPr kumimoji="0" lang="en-US" altLang="ja-JP" sz="1600">
                <a:latin typeface="Times"/>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latinLnBrk="0">
              <a:lnSpc>
                <a:spcPct val="80000"/>
              </a:lnSpc>
              <a:spcBef>
                <a:spcPct val="40000"/>
              </a:spcBef>
              <a:buClr>
                <a:srgbClr val="FAFD00"/>
              </a:buClr>
              <a:buSzPct val="200000"/>
            </a:pPr>
            <a:r>
              <a:rPr kumimoji="0" lang="en-US" altLang="ja-JP" sz="1600">
                <a:latin typeface="Times"/>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kumimoji="0" lang="en-US" altLang="ja-JP" sz="1600">
                <a:ea typeface="MS PGothic" pitchFamily="34" charset="-128"/>
                <a:cs typeface="Times New Roman" pitchFamily="18" charset="0"/>
              </a:rPr>
              <a:t>’</a:t>
            </a:r>
            <a:r>
              <a:rPr kumimoji="0" lang="en-US" altLang="ja-JP" sz="1600">
                <a:latin typeface="Times"/>
                <a:ea typeface="MS PGothic" pitchFamily="34" charset="-128"/>
                <a:cs typeface="Times New Roman" pitchFamily="18" charset="0"/>
              </a:rPr>
              <a:t>s name any IEEE Standards publication even though it may include portions of this contribution; and at the IEEE</a:t>
            </a:r>
            <a:r>
              <a:rPr kumimoji="0" lang="en-US" altLang="ja-JP" sz="1600">
                <a:ea typeface="MS PGothic" pitchFamily="34" charset="-128"/>
                <a:cs typeface="Times New Roman" pitchFamily="18" charset="0"/>
              </a:rPr>
              <a:t>’</a:t>
            </a:r>
            <a:r>
              <a:rPr kumimoji="0" lang="en-US" altLang="ja-JP" sz="1600">
                <a:latin typeface="Times"/>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latinLnBrk="0">
              <a:lnSpc>
                <a:spcPct val="80000"/>
              </a:lnSpc>
              <a:spcBef>
                <a:spcPct val="40000"/>
              </a:spcBef>
              <a:buClr>
                <a:srgbClr val="FAFD00"/>
              </a:buClr>
              <a:buSzPct val="200000"/>
            </a:pPr>
            <a:r>
              <a:rPr kumimoji="0" lang="en-US" altLang="ja-JP" sz="1600">
                <a:latin typeface="Times"/>
                <a:ea typeface="MS PGothic" pitchFamily="34" charset="-128"/>
                <a:cs typeface="Times New Roman" pitchFamily="18" charset="0"/>
              </a:rPr>
              <a:t>The contributor is familiar with IEEE patent policy, as stated in </a:t>
            </a:r>
            <a:r>
              <a:rPr kumimoji="0" lang="en-US" altLang="ja-JP" sz="1600">
                <a:latin typeface="Times"/>
                <a:ea typeface="MS PGothic" pitchFamily="34" charset="-128"/>
                <a:cs typeface="Times New Roman" pitchFamily="18" charset="0"/>
                <a:hlinkClick r:id="rId3"/>
              </a:rPr>
              <a:t>Section 6 of the IEEE-SA Standards Board bylaws</a:t>
            </a:r>
            <a:r>
              <a:rPr kumimoji="0" lang="en-US" altLang="ja-JP" sz="1600">
                <a:solidFill>
                  <a:srgbClr val="000099"/>
                </a:solidFill>
                <a:latin typeface="Times"/>
                <a:ea typeface="MS PGothic" pitchFamily="34" charset="-128"/>
                <a:cs typeface="Times New Roman" pitchFamily="18" charset="0"/>
              </a:rPr>
              <a:t> </a:t>
            </a:r>
            <a:r>
              <a:rPr kumimoji="0" lang="en-US" altLang="ja-JP" sz="1600">
                <a:latin typeface="Times"/>
                <a:ea typeface="MS PGothic" pitchFamily="34" charset="-128"/>
                <a:cs typeface="Times New Roman" pitchFamily="18" charset="0"/>
              </a:rPr>
              <a:t>&lt;</a:t>
            </a:r>
            <a:r>
              <a:rPr kumimoji="0" lang="en-US" altLang="ja-JP" sz="1600">
                <a:latin typeface="Times"/>
                <a:ea typeface="MS PGothic" pitchFamily="34" charset="-128"/>
                <a:cs typeface="Times New Roman" pitchFamily="18" charset="0"/>
                <a:hlinkClick r:id="rId4"/>
              </a:rPr>
              <a:t>http://standards.ieee.org/guides/bylaws/sect6-7.html#6</a:t>
            </a:r>
            <a:r>
              <a:rPr kumimoji="0" lang="en-US" altLang="ja-JP" sz="1600">
                <a:latin typeface="Times"/>
                <a:ea typeface="MS PGothic" pitchFamily="34" charset="-128"/>
                <a:cs typeface="Times New Roman" pitchFamily="18" charset="0"/>
              </a:rPr>
              <a:t>&gt; and in </a:t>
            </a:r>
            <a:r>
              <a:rPr kumimoji="0" lang="en-US" altLang="ja-JP" sz="1600" i="1">
                <a:latin typeface="Times"/>
                <a:ea typeface="MS PGothic" pitchFamily="34" charset="-128"/>
                <a:cs typeface="Times New Roman" pitchFamily="18" charset="0"/>
              </a:rPr>
              <a:t>Understanding Patent Issues During IEEE Standards Development</a:t>
            </a:r>
            <a:r>
              <a:rPr kumimoji="0" lang="en-US" altLang="ja-JP" sz="1600">
                <a:latin typeface="Times"/>
                <a:ea typeface="MS PGothic" pitchFamily="34" charset="-128"/>
                <a:cs typeface="Times New Roman" pitchFamily="18" charset="0"/>
              </a:rPr>
              <a:t> </a:t>
            </a:r>
            <a:r>
              <a:rPr kumimoji="0" lang="en-US" altLang="ja-JP" sz="1600">
                <a:latin typeface="Times"/>
                <a:ea typeface="MS PGothic" pitchFamily="34" charset="-128"/>
                <a:cs typeface="Times New Roman" pitchFamily="18" charset="0"/>
                <a:hlinkClick r:id="rId5"/>
              </a:rPr>
              <a:t>http://standards.ieee.org/board/pat/faq.pdf</a:t>
            </a:r>
            <a:r>
              <a:rPr kumimoji="0" lang="en-US" altLang="ja-JP" sz="1600">
                <a:latin typeface="Times"/>
                <a:ea typeface="MS PGothic" pitchFamily="34" charset="-128"/>
                <a:cs typeface="Times New Roman" pitchFamily="18" charset="0"/>
              </a:rPr>
              <a:t>&gt;</a:t>
            </a:r>
            <a:r>
              <a:rPr kumimoji="0" lang="en-US" altLang="ja-JP" sz="1600">
                <a:ea typeface="MS PGothic" pitchFamily="34" charset="-128"/>
                <a:cs typeface="Times New Roman" pitchFamily="18" charset="0"/>
              </a:rPr>
              <a:t> </a:t>
            </a:r>
            <a:endParaRPr kumimoji="0" lang="en-US" altLang="ja-JP" sz="1600">
              <a:latin typeface="Times"/>
              <a:ea typeface="MS PGothic" pitchFamily="34" charset="-128"/>
            </a:endParaRPr>
          </a:p>
        </p:txBody>
      </p:sp>
      <p:sp>
        <p:nvSpPr>
          <p:cNvPr id="4099" name="바닥글 개체 틀 3"/>
          <p:cNvSpPr txBox="1">
            <a:spLocks/>
          </p:cNvSpPr>
          <p:nvPr/>
        </p:nvSpPr>
        <p:spPr bwMode="auto">
          <a:xfrm>
            <a:off x="381000" y="6400800"/>
            <a:ext cx="19812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a:solidFill>
                  <a:schemeClr val="tx1"/>
                </a:solidFill>
                <a:latin typeface="Calibri" pitchFamily="34" charset="0"/>
                <a:ea typeface="굴림" pitchFamily="50" charset="-127"/>
              </a:defRPr>
            </a:lvl1pPr>
            <a:lvl2pPr marL="742950" indent="-285750" eaLnBrk="0" hangingPunct="0">
              <a:defRPr kumimoji="1">
                <a:solidFill>
                  <a:schemeClr val="tx1"/>
                </a:solidFill>
                <a:latin typeface="Calibri" pitchFamily="34" charset="0"/>
                <a:ea typeface="굴림" pitchFamily="50" charset="-127"/>
              </a:defRPr>
            </a:lvl2pPr>
            <a:lvl3pPr marL="1143000" indent="-228600" eaLnBrk="0" hangingPunct="0">
              <a:defRPr kumimoji="1">
                <a:solidFill>
                  <a:schemeClr val="tx1"/>
                </a:solidFill>
                <a:latin typeface="Calibri" pitchFamily="34" charset="0"/>
                <a:ea typeface="굴림" pitchFamily="50" charset="-127"/>
              </a:defRPr>
            </a:lvl3pPr>
            <a:lvl4pPr marL="1600200" indent="-228600" eaLnBrk="0" hangingPunct="0">
              <a:defRPr kumimoji="1">
                <a:solidFill>
                  <a:schemeClr val="tx1"/>
                </a:solidFill>
                <a:latin typeface="Calibri" pitchFamily="34" charset="0"/>
                <a:ea typeface="굴림" pitchFamily="50" charset="-127"/>
              </a:defRPr>
            </a:lvl4pPr>
            <a:lvl5pPr marL="2057400" indent="-228600" eaLnBrk="0" hangingPunct="0">
              <a:defRPr kumimoji="1">
                <a:solidFill>
                  <a:schemeClr val="tx1"/>
                </a:solidFill>
                <a:latin typeface="Calibri" pitchFamily="34" charset="0"/>
                <a:ea typeface="굴림" pitchFamily="50" charset="-127"/>
              </a:defRPr>
            </a:lvl5pPr>
            <a:lvl6pPr marL="25146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6pPr>
            <a:lvl7pPr marL="29718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7pPr>
            <a:lvl8pPr marL="34290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8pPr>
            <a:lvl9pPr marL="38862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9pPr>
          </a:lstStyle>
          <a:p>
            <a:pPr eaLnBrk="1" latinLnBrk="0" hangingPunct="1"/>
            <a:r>
              <a:rPr kumimoji="0" lang="en-US" altLang="ja-JP" sz="1200" dirty="0" smtClean="0">
                <a:solidFill>
                  <a:srgbClr val="898989"/>
                </a:solidFill>
                <a:ea typeface="MS PGothic" pitchFamily="34" charset="-128"/>
              </a:rPr>
              <a:t>21-11-0099-00-srho</a:t>
            </a:r>
            <a:endParaRPr kumimoji="0" lang="en-US" altLang="ja-JP" sz="1200" dirty="0">
              <a:solidFill>
                <a:srgbClr val="898989"/>
              </a:solidFill>
              <a:ea typeface="MS PGothic" pitchFamily="34" charset="-128"/>
            </a:endParaRPr>
          </a:p>
        </p:txBody>
      </p:sp>
      <p:sp>
        <p:nvSpPr>
          <p:cNvPr id="4100" name="슬라이드 번호 개체 틀 4"/>
          <p:cNvSpPr>
            <a:spLocks noGrp="1"/>
          </p:cNvSpPr>
          <p:nvPr>
            <p:ph type="sldNum" sz="quarter" idx="11"/>
          </p:nvPr>
        </p:nvSpPr>
        <p:spPr bwMode="auto">
          <a:xfrm>
            <a:off x="7772400" y="6400800"/>
            <a:ext cx="6858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Calibri" pitchFamily="34" charset="0"/>
                <a:ea typeface="굴림" pitchFamily="50" charset="-127"/>
              </a:defRPr>
            </a:lvl1pPr>
            <a:lvl2pPr marL="742950" indent="-285750" eaLnBrk="0" hangingPunct="0">
              <a:defRPr kumimoji="1">
                <a:solidFill>
                  <a:schemeClr val="tx1"/>
                </a:solidFill>
                <a:latin typeface="Calibri" pitchFamily="34" charset="0"/>
                <a:ea typeface="굴림" pitchFamily="50" charset="-127"/>
              </a:defRPr>
            </a:lvl2pPr>
            <a:lvl3pPr marL="1143000" indent="-228600" eaLnBrk="0" hangingPunct="0">
              <a:defRPr kumimoji="1">
                <a:solidFill>
                  <a:schemeClr val="tx1"/>
                </a:solidFill>
                <a:latin typeface="Calibri" pitchFamily="34" charset="0"/>
                <a:ea typeface="굴림" pitchFamily="50" charset="-127"/>
              </a:defRPr>
            </a:lvl3pPr>
            <a:lvl4pPr marL="1600200" indent="-228600" eaLnBrk="0" hangingPunct="0">
              <a:defRPr kumimoji="1">
                <a:solidFill>
                  <a:schemeClr val="tx1"/>
                </a:solidFill>
                <a:latin typeface="Calibri" pitchFamily="34" charset="0"/>
                <a:ea typeface="굴림" pitchFamily="50" charset="-127"/>
              </a:defRPr>
            </a:lvl4pPr>
            <a:lvl5pPr marL="2057400" indent="-228600" eaLnBrk="0" hangingPunct="0">
              <a:defRPr kumimoji="1">
                <a:solidFill>
                  <a:schemeClr val="tx1"/>
                </a:solidFill>
                <a:latin typeface="Calibri" pitchFamily="34" charset="0"/>
                <a:ea typeface="굴림" pitchFamily="50" charset="-127"/>
              </a:defRPr>
            </a:lvl5pPr>
            <a:lvl6pPr marL="25146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6pPr>
            <a:lvl7pPr marL="29718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7pPr>
            <a:lvl8pPr marL="34290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8pPr>
            <a:lvl9pPr marL="3886200" indent="-228600" defTabSz="457200" eaLnBrk="0" fontAlgn="base" hangingPunct="0">
              <a:spcBef>
                <a:spcPct val="0"/>
              </a:spcBef>
              <a:spcAft>
                <a:spcPct val="0"/>
              </a:spcAft>
              <a:defRPr kumimoji="1">
                <a:solidFill>
                  <a:schemeClr val="tx1"/>
                </a:solidFill>
                <a:latin typeface="Calibri" pitchFamily="34" charset="0"/>
                <a:ea typeface="굴림" pitchFamily="50" charset="-127"/>
              </a:defRPr>
            </a:lvl9pPr>
          </a:lstStyle>
          <a:p>
            <a:pPr algn="ctr" eaLnBrk="1" hangingPunct="1"/>
            <a:fld id="{061BD80B-EF74-4957-AFCD-6CCDBFF254D7}" type="slidenum">
              <a:rPr kumimoji="0" lang="ja-JP" altLang="en-US" smtClean="0">
                <a:solidFill>
                  <a:srgbClr val="898989"/>
                </a:solidFill>
                <a:ea typeface="MS PGothic" pitchFamily="34" charset="-128"/>
              </a:rPr>
              <a:pPr algn="ctr" eaLnBrk="1" hangingPunct="1"/>
              <a:t>2</a:t>
            </a:fld>
            <a:endParaRPr kumimoji="0" lang="en-US" altLang="ja-JP" smtClean="0">
              <a:solidFill>
                <a:srgbClr val="898989"/>
              </a:solidFill>
              <a:ea typeface="MS PGothic" pitchFamily="34" charset="-128"/>
            </a:endParaRPr>
          </a:p>
        </p:txBody>
      </p:sp>
    </p:spTree>
    <p:extLst>
      <p:ext uri="{BB962C8B-B14F-4D97-AF65-F5344CB8AC3E}">
        <p14:creationId xmlns:p14="http://schemas.microsoft.com/office/powerpoint/2010/main" val="1152939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Contents</a:t>
            </a:r>
            <a:endParaRPr lang="ko-KR" altLang="en-US" dirty="0"/>
          </a:p>
        </p:txBody>
      </p:sp>
      <p:sp>
        <p:nvSpPr>
          <p:cNvPr id="3" name="내용 개체 틀 2"/>
          <p:cNvSpPr>
            <a:spLocks noGrp="1"/>
          </p:cNvSpPr>
          <p:nvPr>
            <p:ph idx="1"/>
          </p:nvPr>
        </p:nvSpPr>
        <p:spPr/>
        <p:txBody>
          <a:bodyPr/>
          <a:lstStyle/>
          <a:p>
            <a:r>
              <a:rPr lang="en-US" altLang="ko-KR" dirty="0" err="1" smtClean="0"/>
              <a:t>WiFi</a:t>
            </a:r>
            <a:r>
              <a:rPr lang="en-US" altLang="ko-KR" dirty="0" smtClean="0"/>
              <a:t> Network Entry and</a:t>
            </a:r>
            <a:r>
              <a:rPr lang="en-US" altLang="ko-KR" baseline="0" dirty="0" smtClean="0"/>
              <a:t> Handover</a:t>
            </a:r>
            <a:endParaRPr lang="en-US" altLang="ko-KR" dirty="0" smtClean="0"/>
          </a:p>
          <a:p>
            <a:r>
              <a:rPr lang="en-US" altLang="ko-KR" dirty="0" smtClean="0"/>
              <a:t>Consideration &amp; Issues</a:t>
            </a:r>
          </a:p>
        </p:txBody>
      </p:sp>
    </p:spTree>
    <p:extLst>
      <p:ext uri="{BB962C8B-B14F-4D97-AF65-F5344CB8AC3E}">
        <p14:creationId xmlns:p14="http://schemas.microsoft.com/office/powerpoint/2010/main" val="2305254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직사각형 6"/>
          <p:cNvSpPr/>
          <p:nvPr/>
        </p:nvSpPr>
        <p:spPr>
          <a:xfrm>
            <a:off x="843124" y="2852936"/>
            <a:ext cx="8051588" cy="504056"/>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 name="직사각형 5"/>
          <p:cNvSpPr/>
          <p:nvPr/>
        </p:nvSpPr>
        <p:spPr>
          <a:xfrm>
            <a:off x="840892" y="2276872"/>
            <a:ext cx="8051588" cy="504056"/>
          </a:xfrm>
          <a:prstGeom prst="rect">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 name="직사각형 4"/>
          <p:cNvSpPr/>
          <p:nvPr/>
        </p:nvSpPr>
        <p:spPr>
          <a:xfrm>
            <a:off x="827584" y="1628800"/>
            <a:ext cx="8064896" cy="504056"/>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 name="제목 1"/>
          <p:cNvSpPr>
            <a:spLocks noGrp="1"/>
          </p:cNvSpPr>
          <p:nvPr>
            <p:ph type="title"/>
          </p:nvPr>
        </p:nvSpPr>
        <p:spPr/>
        <p:txBody>
          <a:bodyPr>
            <a:normAutofit fontScale="90000"/>
          </a:bodyPr>
          <a:lstStyle/>
          <a:p>
            <a:r>
              <a:rPr lang="en-US" altLang="ko-KR" dirty="0" err="1" smtClean="0"/>
              <a:t>WiFi</a:t>
            </a:r>
            <a:r>
              <a:rPr lang="en-US" altLang="ko-KR" dirty="0" smtClean="0"/>
              <a:t> Network Entry and Handover</a:t>
            </a:r>
            <a:endParaRPr lang="ko-KR" altLang="en-US" dirty="0"/>
          </a:p>
        </p:txBody>
      </p:sp>
      <p:sp>
        <p:nvSpPr>
          <p:cNvPr id="3" name="내용 개체 틀 2"/>
          <p:cNvSpPr>
            <a:spLocks noGrp="1"/>
          </p:cNvSpPr>
          <p:nvPr>
            <p:ph idx="1"/>
          </p:nvPr>
        </p:nvSpPr>
        <p:spPr/>
        <p:txBody>
          <a:bodyPr/>
          <a:lstStyle/>
          <a:p>
            <a:r>
              <a:rPr lang="en-US" altLang="ko-KR" dirty="0" smtClean="0"/>
              <a:t>IEEE 802.11i</a:t>
            </a:r>
            <a:r>
              <a:rPr lang="en-US" altLang="ko-KR" baseline="0" dirty="0" smtClean="0"/>
              <a:t> Network Entry</a:t>
            </a:r>
          </a:p>
          <a:p>
            <a:r>
              <a:rPr lang="en-US" altLang="ko-KR" baseline="0" dirty="0" smtClean="0"/>
              <a:t>IEEE 802.11r Network Entry</a:t>
            </a:r>
          </a:p>
          <a:p>
            <a:r>
              <a:rPr lang="en-US" altLang="ko-KR" baseline="0" dirty="0" smtClean="0"/>
              <a:t>IEEE 802.11r Handover</a:t>
            </a:r>
          </a:p>
        </p:txBody>
      </p:sp>
    </p:spTree>
    <p:extLst>
      <p:ext uri="{BB962C8B-B14F-4D97-AF65-F5344CB8AC3E}">
        <p14:creationId xmlns:p14="http://schemas.microsoft.com/office/powerpoint/2010/main" val="1422512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156176" y="2852936"/>
            <a:ext cx="2736304" cy="1143000"/>
          </a:xfrm>
        </p:spPr>
        <p:txBody>
          <a:bodyPr>
            <a:noAutofit/>
          </a:bodyPr>
          <a:lstStyle/>
          <a:p>
            <a:pPr algn="l"/>
            <a:r>
              <a:rPr lang="en-US" altLang="ko-KR" sz="2800" b="1" kern="1200" dirty="0" smtClean="0">
                <a:solidFill>
                  <a:srgbClr val="000000"/>
                </a:solidFill>
                <a:effectLst/>
                <a:latin typeface="맑은 고딕"/>
                <a:ea typeface="맑은 고딕"/>
              </a:rPr>
              <a:t>IEEE 802.11i Network Entry</a:t>
            </a:r>
            <a:endParaRPr lang="ko-KR" altLang="en-US" sz="2800" b="1" dirty="0"/>
          </a:p>
        </p:txBody>
      </p:sp>
      <p:sp>
        <p:nvSpPr>
          <p:cNvPr id="5" name="직사각형 4"/>
          <p:cNvSpPr/>
          <p:nvPr/>
        </p:nvSpPr>
        <p:spPr>
          <a:xfrm>
            <a:off x="0" y="0"/>
            <a:ext cx="323528" cy="685800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802.11i</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graphicFrame>
        <p:nvGraphicFramePr>
          <p:cNvPr id="3" name="개체 2"/>
          <p:cNvGraphicFramePr>
            <a:graphicFrameLocks noChangeAspect="1"/>
          </p:cNvGraphicFramePr>
          <p:nvPr>
            <p:extLst>
              <p:ext uri="{D42A27DB-BD31-4B8C-83A1-F6EECF244321}">
                <p14:modId xmlns:p14="http://schemas.microsoft.com/office/powerpoint/2010/main" val="2105789866"/>
              </p:ext>
            </p:extLst>
          </p:nvPr>
        </p:nvGraphicFramePr>
        <p:xfrm>
          <a:off x="467544" y="548680"/>
          <a:ext cx="5608464" cy="6048672"/>
        </p:xfrm>
        <a:graphic>
          <a:graphicData uri="http://schemas.openxmlformats.org/presentationml/2006/ole">
            <mc:AlternateContent xmlns:mc="http://schemas.openxmlformats.org/markup-compatibility/2006">
              <mc:Choice xmlns:v="urn:schemas-microsoft-com:vml" Requires="v">
                <p:oleObj spid="_x0000_s3199" name="Visio" r:id="rId4" imgW="5502883" imgH="9185072" progId="Visio.Drawing.11">
                  <p:embed/>
                </p:oleObj>
              </mc:Choice>
              <mc:Fallback>
                <p:oleObj name="Visio" r:id="rId4" imgW="5502883" imgH="9185072" progId="Visio.Drawing.11">
                  <p:embed/>
                  <p:pic>
                    <p:nvPicPr>
                      <p:cNvPr id="0" name=""/>
                      <p:cNvPicPr/>
                      <p:nvPr/>
                    </p:nvPicPr>
                    <p:blipFill>
                      <a:blip r:embed="rId5"/>
                      <a:stretch>
                        <a:fillRect/>
                      </a:stretch>
                    </p:blipFill>
                    <p:spPr>
                      <a:xfrm>
                        <a:off x="467544" y="548680"/>
                        <a:ext cx="5608464" cy="6048672"/>
                      </a:xfrm>
                      <a:prstGeom prst="rect">
                        <a:avLst/>
                      </a:prstGeom>
                    </p:spPr>
                  </p:pic>
                </p:oleObj>
              </mc:Fallback>
            </mc:AlternateContent>
          </a:graphicData>
        </a:graphic>
      </p:graphicFrame>
    </p:spTree>
    <p:extLst>
      <p:ext uri="{BB962C8B-B14F-4D97-AF65-F5344CB8AC3E}">
        <p14:creationId xmlns:p14="http://schemas.microsoft.com/office/powerpoint/2010/main" val="1056965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Step 1 &amp; 2:</a:t>
            </a:r>
            <a:r>
              <a:rPr lang="en-US" altLang="ko-KR" baseline="0" dirty="0" smtClean="0"/>
              <a:t> Basic Network Entry</a:t>
            </a:r>
            <a:endParaRPr lang="ko-KR" altLang="en-US" dirty="0"/>
          </a:p>
        </p:txBody>
      </p:sp>
      <p:sp>
        <p:nvSpPr>
          <p:cNvPr id="3" name="내용 개체 틀 2"/>
          <p:cNvSpPr>
            <a:spLocks noGrp="1"/>
          </p:cNvSpPr>
          <p:nvPr>
            <p:ph idx="1"/>
          </p:nvPr>
        </p:nvSpPr>
        <p:spPr>
          <a:xfrm>
            <a:off x="5940152" y="1456310"/>
            <a:ext cx="3168352" cy="5069034"/>
          </a:xfrm>
        </p:spPr>
        <p:txBody>
          <a:bodyPr>
            <a:normAutofit fontScale="70000" lnSpcReduction="20000"/>
          </a:bodyPr>
          <a:lstStyle/>
          <a:p>
            <a:r>
              <a:rPr lang="en-US" altLang="ko-KR" sz="5500" b="1" dirty="0" smtClean="0"/>
              <a:t>RSN</a:t>
            </a:r>
            <a:r>
              <a:rPr lang="en-US" altLang="ko-KR" dirty="0" smtClean="0"/>
              <a:t> (Robust Security Network) </a:t>
            </a:r>
            <a:r>
              <a:rPr lang="en-US" altLang="ko-KR" sz="5500" b="1" dirty="0"/>
              <a:t>IE</a:t>
            </a:r>
            <a:r>
              <a:rPr lang="en-US" altLang="ko-KR" dirty="0" smtClean="0"/>
              <a:t> (Information Element): carries robust security information that indicates the </a:t>
            </a:r>
            <a:r>
              <a:rPr lang="en-US" altLang="ko-KR" sz="5500" b="1" dirty="0"/>
              <a:t>authentication </a:t>
            </a:r>
            <a:r>
              <a:rPr lang="en-US" altLang="ko-KR" dirty="0" smtClean="0"/>
              <a:t>and </a:t>
            </a:r>
            <a:r>
              <a:rPr lang="en-US" altLang="ko-KR" sz="5500" b="1" dirty="0"/>
              <a:t>cipher algorithms</a:t>
            </a:r>
          </a:p>
        </p:txBody>
      </p:sp>
      <p:grpSp>
        <p:nvGrpSpPr>
          <p:cNvPr id="49" name="그룹 48"/>
          <p:cNvGrpSpPr/>
          <p:nvPr/>
        </p:nvGrpSpPr>
        <p:grpSpPr>
          <a:xfrm>
            <a:off x="424546" y="1353600"/>
            <a:ext cx="5515606" cy="5027728"/>
            <a:chOff x="0" y="1196752"/>
            <a:chExt cx="6948264" cy="5472608"/>
          </a:xfrm>
        </p:grpSpPr>
        <p:sp>
          <p:nvSpPr>
            <p:cNvPr id="27" name="직사각형 3"/>
            <p:cNvSpPr/>
            <p:nvPr/>
          </p:nvSpPr>
          <p:spPr>
            <a:xfrm>
              <a:off x="873304" y="1196752"/>
              <a:ext cx="1713324" cy="909307"/>
            </a:xfrm>
            <a:prstGeom prst="rect">
              <a:avLst/>
            </a:prstGeom>
          </p:spPr>
          <p:style>
            <a:lnRef idx="2">
              <a:schemeClr val="dk1"/>
            </a:lnRef>
            <a:fillRef idx="1">
              <a:schemeClr val="lt1"/>
            </a:fillRef>
            <a:effectRef idx="0">
              <a:schemeClr val="dk1"/>
            </a:effectRef>
            <a:fontRef idx="minor">
              <a:schemeClr val="dk1"/>
            </a:fontRef>
          </p:style>
          <p:txBody>
            <a:bodyPr anchor="ctr"/>
            <a:lstStyle/>
            <a:p>
              <a:r>
                <a:rPr lang="en-US" altLang="ko-KR" sz="1000" b="1" dirty="0"/>
                <a:t>Supplicant</a:t>
              </a:r>
              <a:endParaRPr lang="ko-KR" altLang="en-US" sz="1000" b="1" dirty="0"/>
            </a:p>
            <a:p>
              <a:r>
                <a:rPr lang="en-US" altLang="ko-KR" sz="1000" dirty="0"/>
                <a:t>Unauthenticated Unassociated</a:t>
              </a:r>
              <a:endParaRPr lang="ko-KR" altLang="en-US" sz="1000" dirty="0"/>
            </a:p>
            <a:p>
              <a:r>
                <a:rPr lang="en-US" altLang="ko-KR" sz="1000" dirty="0"/>
                <a:t>802.1X Blocked</a:t>
              </a:r>
              <a:endParaRPr lang="ko-KR" altLang="en-US" sz="1000" dirty="0"/>
            </a:p>
          </p:txBody>
        </p:sp>
        <p:sp>
          <p:nvSpPr>
            <p:cNvPr id="28" name="직사각형 27"/>
            <p:cNvSpPr/>
            <p:nvPr/>
          </p:nvSpPr>
          <p:spPr>
            <a:xfrm>
              <a:off x="5233223" y="1196752"/>
              <a:ext cx="1715041" cy="826665"/>
            </a:xfrm>
            <a:prstGeom prst="rect">
              <a:avLst/>
            </a:prstGeom>
          </p:spPr>
          <p:style>
            <a:lnRef idx="2">
              <a:schemeClr val="dk1"/>
            </a:lnRef>
            <a:fillRef idx="1">
              <a:schemeClr val="lt1"/>
            </a:fillRef>
            <a:effectRef idx="0">
              <a:schemeClr val="dk1"/>
            </a:effectRef>
            <a:fontRef idx="minor">
              <a:schemeClr val="dk1"/>
            </a:fontRef>
          </p:style>
          <p:txBody>
            <a:bodyPr anchor="ctr"/>
            <a:lstStyle/>
            <a:p>
              <a:r>
                <a:rPr lang="en-US" altLang="ko-KR" sz="1000" b="1" dirty="0"/>
                <a:t>Authenticator</a:t>
              </a:r>
              <a:endParaRPr lang="ko-KR" altLang="en-US" sz="1000" b="1" dirty="0"/>
            </a:p>
            <a:p>
              <a:r>
                <a:rPr lang="en-US" altLang="ko-KR" sz="1000" dirty="0"/>
                <a:t>Unauthenticated Unassociated</a:t>
              </a:r>
              <a:endParaRPr lang="ko-KR" altLang="en-US" sz="1000" dirty="0"/>
            </a:p>
            <a:p>
              <a:r>
                <a:rPr lang="en-US" altLang="ko-KR" sz="1000" dirty="0"/>
                <a:t>802.1X Blocked</a:t>
              </a:r>
              <a:endParaRPr lang="ko-KR" altLang="en-US" sz="1000" dirty="0"/>
            </a:p>
          </p:txBody>
        </p:sp>
        <p:sp>
          <p:nvSpPr>
            <p:cNvPr id="29" name="직사각형 22"/>
            <p:cNvSpPr/>
            <p:nvPr/>
          </p:nvSpPr>
          <p:spPr>
            <a:xfrm>
              <a:off x="2030854" y="6001035"/>
              <a:ext cx="3521356" cy="325181"/>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ko-KR" sz="1000" dirty="0" smtClean="0">
                  <a:solidFill>
                    <a:srgbClr val="000000"/>
                  </a:solidFill>
                </a:rPr>
                <a:t>(7) </a:t>
              </a:r>
              <a:r>
                <a:rPr lang="en-US" altLang="ko-KR" sz="1000" dirty="0">
                  <a:solidFill>
                    <a:srgbClr val="000000"/>
                  </a:solidFill>
                </a:rPr>
                <a:t>Association Response</a:t>
              </a:r>
              <a:endParaRPr lang="ko-KR" altLang="en-US" sz="1000" dirty="0">
                <a:solidFill>
                  <a:srgbClr val="000000"/>
                </a:solidFill>
              </a:endParaRPr>
            </a:p>
          </p:txBody>
        </p:sp>
        <p:cxnSp>
          <p:nvCxnSpPr>
            <p:cNvPr id="30" name="직선 연결선 29"/>
            <p:cNvCxnSpPr>
              <a:stCxn id="27" idx="2"/>
            </p:cNvCxnSpPr>
            <p:nvPr/>
          </p:nvCxnSpPr>
          <p:spPr>
            <a:xfrm>
              <a:off x="1729966" y="2106059"/>
              <a:ext cx="733" cy="4563301"/>
            </a:xfrm>
            <a:prstGeom prst="line">
              <a:avLst/>
            </a:prstGeom>
            <a:ln>
              <a:solidFill>
                <a:schemeClr val="tx1">
                  <a:alpha val="95000"/>
                </a:schemeClr>
              </a:solidFill>
            </a:ln>
          </p:spPr>
          <p:style>
            <a:lnRef idx="1">
              <a:schemeClr val="accent1"/>
            </a:lnRef>
            <a:fillRef idx="0">
              <a:schemeClr val="accent1"/>
            </a:fillRef>
            <a:effectRef idx="0">
              <a:schemeClr val="accent1"/>
            </a:effectRef>
            <a:fontRef idx="minor">
              <a:schemeClr val="tx1"/>
            </a:fontRef>
          </p:style>
        </p:cxnSp>
        <p:cxnSp>
          <p:nvCxnSpPr>
            <p:cNvPr id="31" name="직선 연결선 30"/>
            <p:cNvCxnSpPr/>
            <p:nvPr/>
          </p:nvCxnSpPr>
          <p:spPr>
            <a:xfrm>
              <a:off x="5940152" y="1997790"/>
              <a:ext cx="0" cy="4563301"/>
            </a:xfrm>
            <a:prstGeom prst="line">
              <a:avLst/>
            </a:prstGeom>
            <a:ln>
              <a:solidFill>
                <a:schemeClr val="tx1">
                  <a:alpha val="95000"/>
                </a:schemeClr>
              </a:solidFill>
            </a:ln>
          </p:spPr>
          <p:style>
            <a:lnRef idx="1">
              <a:schemeClr val="accent1"/>
            </a:lnRef>
            <a:fillRef idx="0">
              <a:schemeClr val="accent1"/>
            </a:fillRef>
            <a:effectRef idx="0">
              <a:schemeClr val="accent1"/>
            </a:effectRef>
            <a:fontRef idx="minor">
              <a:schemeClr val="tx1"/>
            </a:fontRef>
          </p:style>
        </p:cxnSp>
        <p:cxnSp>
          <p:nvCxnSpPr>
            <p:cNvPr id="32" name="직선 화살표 연결선 11"/>
            <p:cNvCxnSpPr/>
            <p:nvPr/>
          </p:nvCxnSpPr>
          <p:spPr>
            <a:xfrm>
              <a:off x="1730699" y="3135497"/>
              <a:ext cx="4183164" cy="1796"/>
            </a:xfrm>
            <a:prstGeom prst="straightConnector1">
              <a:avLst/>
            </a:prstGeom>
            <a:ln>
              <a:solidFill>
                <a:schemeClr val="tx1"/>
              </a:solidFill>
              <a:prstDash val="solid"/>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3" name="직선 화살표 연결선 13"/>
            <p:cNvCxnSpPr/>
            <p:nvPr/>
          </p:nvCxnSpPr>
          <p:spPr>
            <a:xfrm rot="10800000">
              <a:off x="1730699" y="3705010"/>
              <a:ext cx="4183164" cy="1797"/>
            </a:xfrm>
            <a:prstGeom prst="straightConnector1">
              <a:avLst/>
            </a:prstGeom>
            <a:ln>
              <a:solidFill>
                <a:schemeClr val="tx1"/>
              </a:solidFill>
              <a:prstDash val="solid"/>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4" name="직선 화살표 연결선 15"/>
            <p:cNvCxnSpPr/>
            <p:nvPr/>
          </p:nvCxnSpPr>
          <p:spPr>
            <a:xfrm>
              <a:off x="1730699" y="4468556"/>
              <a:ext cx="4183164" cy="1796"/>
            </a:xfrm>
            <a:prstGeom prst="straightConnector1">
              <a:avLst/>
            </a:prstGeom>
            <a:ln>
              <a:solidFill>
                <a:schemeClr val="tx1"/>
              </a:solidFill>
              <a:prstDash val="solid"/>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5" name="직선 화살표 연결선 17"/>
            <p:cNvCxnSpPr/>
            <p:nvPr/>
          </p:nvCxnSpPr>
          <p:spPr>
            <a:xfrm rot="10800000">
              <a:off x="1730699" y="4998546"/>
              <a:ext cx="4183164" cy="1797"/>
            </a:xfrm>
            <a:prstGeom prst="straightConnector1">
              <a:avLst/>
            </a:prstGeom>
            <a:ln>
              <a:solidFill>
                <a:schemeClr val="tx1"/>
              </a:solidFill>
              <a:prstDash val="solid"/>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6" name="직선 화살표 연결선 19"/>
            <p:cNvCxnSpPr/>
            <p:nvPr/>
          </p:nvCxnSpPr>
          <p:spPr>
            <a:xfrm>
              <a:off x="1730699" y="5772870"/>
              <a:ext cx="4183164" cy="1796"/>
            </a:xfrm>
            <a:prstGeom prst="straightConnector1">
              <a:avLst/>
            </a:prstGeom>
            <a:ln>
              <a:solidFill>
                <a:schemeClr val="tx1"/>
              </a:solidFill>
              <a:prstDash val="solid"/>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7" name="직선 화살표 연결선 21"/>
            <p:cNvCxnSpPr/>
            <p:nvPr/>
          </p:nvCxnSpPr>
          <p:spPr>
            <a:xfrm rot="10800000">
              <a:off x="1730699" y="6342383"/>
              <a:ext cx="4183164" cy="1797"/>
            </a:xfrm>
            <a:prstGeom prst="straightConnector1">
              <a:avLst/>
            </a:prstGeom>
            <a:ln>
              <a:solidFill>
                <a:schemeClr val="tx1"/>
              </a:solidFill>
              <a:prstDash val="solid"/>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38" name="직사각형 23"/>
            <p:cNvSpPr/>
            <p:nvPr/>
          </p:nvSpPr>
          <p:spPr>
            <a:xfrm>
              <a:off x="1862474" y="4091275"/>
              <a:ext cx="3852260" cy="296434"/>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ko-KR" sz="1000" dirty="0" smtClean="0">
                  <a:solidFill>
                    <a:srgbClr val="000000"/>
                  </a:solidFill>
                </a:rPr>
                <a:t>(4) 802.11 Open System Authentication </a:t>
              </a:r>
              <a:r>
                <a:rPr lang="en-US" altLang="ko-KR" sz="1000" dirty="0">
                  <a:solidFill>
                    <a:srgbClr val="000000"/>
                  </a:solidFill>
                </a:rPr>
                <a:t>Request</a:t>
              </a:r>
              <a:endParaRPr lang="ko-KR" altLang="en-US" sz="1000" dirty="0">
                <a:solidFill>
                  <a:srgbClr val="000000"/>
                </a:solidFill>
              </a:endParaRPr>
            </a:p>
          </p:txBody>
        </p:sp>
        <p:sp>
          <p:nvSpPr>
            <p:cNvPr id="39" name="직사각형 24"/>
            <p:cNvSpPr/>
            <p:nvPr/>
          </p:nvSpPr>
          <p:spPr>
            <a:xfrm>
              <a:off x="1929827" y="4632044"/>
              <a:ext cx="3850795" cy="325181"/>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ko-KR" sz="1000" dirty="0" smtClean="0">
                  <a:solidFill>
                    <a:srgbClr val="000000"/>
                  </a:solidFill>
                </a:rPr>
                <a:t>(5) 802.11 Open System </a:t>
              </a:r>
              <a:r>
                <a:rPr lang="en-US" altLang="ko-KR" sz="1000" dirty="0">
                  <a:solidFill>
                    <a:srgbClr val="000000"/>
                  </a:solidFill>
                </a:rPr>
                <a:t>Authentication Response </a:t>
              </a:r>
              <a:endParaRPr lang="ko-KR" altLang="en-US" sz="1000" dirty="0">
                <a:solidFill>
                  <a:srgbClr val="000000"/>
                </a:solidFill>
              </a:endParaRPr>
            </a:p>
          </p:txBody>
        </p:sp>
        <p:sp>
          <p:nvSpPr>
            <p:cNvPr id="40" name="직사각형 25"/>
            <p:cNvSpPr/>
            <p:nvPr/>
          </p:nvSpPr>
          <p:spPr>
            <a:xfrm>
              <a:off x="1862474" y="3338509"/>
              <a:ext cx="3719020" cy="325181"/>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ko-KR" sz="1000" dirty="0" smtClean="0">
                  <a:solidFill>
                    <a:srgbClr val="000000"/>
                  </a:solidFill>
                </a:rPr>
                <a:t>(3) Probe Response + RSN IE</a:t>
              </a:r>
              <a:endParaRPr lang="ko-KR" altLang="en-US" sz="1000" dirty="0">
                <a:solidFill>
                  <a:srgbClr val="000000"/>
                </a:solidFill>
              </a:endParaRPr>
            </a:p>
          </p:txBody>
        </p:sp>
        <p:sp>
          <p:nvSpPr>
            <p:cNvPr id="41" name="직사각형 26"/>
            <p:cNvSpPr/>
            <p:nvPr/>
          </p:nvSpPr>
          <p:spPr>
            <a:xfrm>
              <a:off x="1796586" y="5365047"/>
              <a:ext cx="3719020" cy="407823"/>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ko-KR" sz="1000" dirty="0" smtClean="0">
                  <a:solidFill>
                    <a:srgbClr val="000000"/>
                  </a:solidFill>
                </a:rPr>
                <a:t>(6) Association Request + RSN IE</a:t>
              </a:r>
              <a:endParaRPr lang="ko-KR" altLang="en-US" sz="1000" dirty="0">
                <a:solidFill>
                  <a:srgbClr val="000000"/>
                </a:solidFill>
              </a:endParaRPr>
            </a:p>
          </p:txBody>
        </p:sp>
        <p:sp>
          <p:nvSpPr>
            <p:cNvPr id="42" name="직사각형 27"/>
            <p:cNvSpPr/>
            <p:nvPr/>
          </p:nvSpPr>
          <p:spPr>
            <a:xfrm>
              <a:off x="2328083" y="2808520"/>
              <a:ext cx="2855152" cy="244335"/>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ko-KR" sz="1000" dirty="0" smtClean="0">
                  <a:solidFill>
                    <a:srgbClr val="000000"/>
                  </a:solidFill>
                </a:rPr>
                <a:t>(2) Probe </a:t>
              </a:r>
              <a:r>
                <a:rPr lang="en-US" altLang="ko-KR" sz="1000" dirty="0">
                  <a:solidFill>
                    <a:srgbClr val="000000"/>
                  </a:solidFill>
                </a:rPr>
                <a:t>Request</a:t>
              </a:r>
              <a:endParaRPr lang="ko-KR" altLang="en-US" sz="1000" dirty="0">
                <a:solidFill>
                  <a:srgbClr val="000000"/>
                </a:solidFill>
              </a:endParaRPr>
            </a:p>
          </p:txBody>
        </p:sp>
        <p:cxnSp>
          <p:nvCxnSpPr>
            <p:cNvPr id="43" name="직선 화살표 연결선 29"/>
            <p:cNvCxnSpPr/>
            <p:nvPr/>
          </p:nvCxnSpPr>
          <p:spPr>
            <a:xfrm rot="10800000">
              <a:off x="1730699" y="2564186"/>
              <a:ext cx="4183164" cy="1796"/>
            </a:xfrm>
            <a:prstGeom prst="straightConnector1">
              <a:avLst/>
            </a:prstGeom>
            <a:ln>
              <a:solidFill>
                <a:schemeClr val="tx1"/>
              </a:solidFill>
              <a:prstDash val="dash"/>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44" name="직사각형 30"/>
            <p:cNvSpPr/>
            <p:nvPr/>
          </p:nvSpPr>
          <p:spPr>
            <a:xfrm>
              <a:off x="2328083" y="2267750"/>
              <a:ext cx="2855152" cy="246132"/>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ko-KR" sz="1000" dirty="0" smtClean="0">
                  <a:solidFill>
                    <a:srgbClr val="000000"/>
                  </a:solidFill>
                </a:rPr>
                <a:t>(1) Beacon + RSN IE</a:t>
              </a:r>
              <a:endParaRPr lang="ko-KR" altLang="en-US" sz="1000" dirty="0">
                <a:solidFill>
                  <a:srgbClr val="000000"/>
                </a:solidFill>
              </a:endParaRPr>
            </a:p>
          </p:txBody>
        </p:sp>
        <p:sp>
          <p:nvSpPr>
            <p:cNvPr id="45" name="왼쪽 중괄호 44"/>
            <p:cNvSpPr/>
            <p:nvPr/>
          </p:nvSpPr>
          <p:spPr>
            <a:xfrm>
              <a:off x="1187624" y="2513882"/>
              <a:ext cx="477767" cy="134716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a:p>
          </p:txBody>
        </p:sp>
        <p:sp>
          <p:nvSpPr>
            <p:cNvPr id="46" name="왼쪽 중괄호 45"/>
            <p:cNvSpPr/>
            <p:nvPr/>
          </p:nvSpPr>
          <p:spPr>
            <a:xfrm>
              <a:off x="1187624" y="3936331"/>
              <a:ext cx="477767" cy="240784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a:p>
          </p:txBody>
        </p:sp>
        <p:sp>
          <p:nvSpPr>
            <p:cNvPr id="47" name="직사각형 46"/>
            <p:cNvSpPr/>
            <p:nvPr/>
          </p:nvSpPr>
          <p:spPr>
            <a:xfrm>
              <a:off x="0" y="2619489"/>
              <a:ext cx="1187625" cy="1295274"/>
            </a:xfrm>
            <a:prstGeom prst="rect">
              <a:avLst/>
            </a:prstGeom>
          </p:spPr>
          <p:txBody>
            <a:bodyPr wrap="square">
              <a:spAutoFit/>
            </a:bodyPr>
            <a:lstStyle/>
            <a:p>
              <a:r>
                <a:rPr lang="en-US" altLang="ko-KR" sz="1050" dirty="0"/>
                <a:t>Step 1:</a:t>
              </a:r>
              <a:endParaRPr lang="ko-KR" altLang="en-US" sz="1050" dirty="0"/>
            </a:p>
            <a:p>
              <a:r>
                <a:rPr lang="en-US" altLang="ko-KR" sz="1050" dirty="0"/>
                <a:t>Network and Security Capability Discovery</a:t>
              </a:r>
              <a:endParaRPr lang="ko-KR" altLang="en-US" sz="1050" dirty="0"/>
            </a:p>
          </p:txBody>
        </p:sp>
        <p:sp>
          <p:nvSpPr>
            <p:cNvPr id="48" name="직사각형 47"/>
            <p:cNvSpPr/>
            <p:nvPr/>
          </p:nvSpPr>
          <p:spPr>
            <a:xfrm>
              <a:off x="44718" y="4632044"/>
              <a:ext cx="1142906" cy="1350629"/>
            </a:xfrm>
            <a:prstGeom prst="rect">
              <a:avLst/>
            </a:prstGeom>
          </p:spPr>
          <p:txBody>
            <a:bodyPr wrap="square">
              <a:spAutoFit/>
            </a:bodyPr>
            <a:lstStyle/>
            <a:p>
              <a:r>
                <a:rPr lang="en-US" altLang="ko-KR" sz="1100" dirty="0"/>
                <a:t>Step 2:</a:t>
              </a:r>
              <a:endParaRPr lang="ko-KR" altLang="en-US" sz="1100" dirty="0"/>
            </a:p>
            <a:p>
              <a:r>
                <a:rPr lang="en-US" altLang="ko-KR" sz="1100" dirty="0"/>
                <a:t>802.11</a:t>
              </a:r>
              <a:endParaRPr lang="ko-KR" altLang="en-US" sz="1100" dirty="0"/>
            </a:p>
            <a:p>
              <a:r>
                <a:rPr lang="en-US" altLang="ko-KR" sz="1100" dirty="0"/>
                <a:t>Authentication and Association</a:t>
              </a:r>
              <a:endParaRPr lang="ko-KR" altLang="en-US" sz="1100" dirty="0"/>
            </a:p>
          </p:txBody>
        </p:sp>
      </p:grpSp>
      <p:sp>
        <p:nvSpPr>
          <p:cNvPr id="52" name="직사각형 51"/>
          <p:cNvSpPr/>
          <p:nvPr/>
        </p:nvSpPr>
        <p:spPr>
          <a:xfrm>
            <a:off x="0" y="0"/>
            <a:ext cx="323528" cy="685800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802.11i</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6299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2800" dirty="0" smtClean="0"/>
              <a:t>Step 3: EAP/802.1X/RADIUS Authentication</a:t>
            </a:r>
            <a:endParaRPr lang="ko-KR" altLang="en-US" sz="2800" dirty="0"/>
          </a:p>
        </p:txBody>
      </p:sp>
      <p:sp>
        <p:nvSpPr>
          <p:cNvPr id="3" name="내용 개체 틀 2"/>
          <p:cNvSpPr>
            <a:spLocks noGrp="1"/>
          </p:cNvSpPr>
          <p:nvPr>
            <p:ph idx="1"/>
          </p:nvPr>
        </p:nvSpPr>
        <p:spPr>
          <a:xfrm>
            <a:off x="5683102" y="1127448"/>
            <a:ext cx="3281386" cy="5557886"/>
          </a:xfrm>
        </p:spPr>
        <p:txBody>
          <a:bodyPr>
            <a:normAutofit fontScale="62500" lnSpcReduction="20000"/>
          </a:bodyPr>
          <a:lstStyle/>
          <a:p>
            <a:r>
              <a:rPr lang="en-US" altLang="ko-KR" sz="3300" dirty="0">
                <a:ea typeface="맑은 고딕" pitchFamily="50" charset="-127"/>
              </a:rPr>
              <a:t>IEEE 802.11i provides a Robust Security Network (RSN)</a:t>
            </a:r>
          </a:p>
          <a:p>
            <a:pPr lvl="1"/>
            <a:r>
              <a:rPr lang="en-US" altLang="ko-KR" sz="2700" dirty="0">
                <a:ea typeface="맑은 고딕" pitchFamily="50" charset="-127"/>
              </a:rPr>
              <a:t>Utilizes  IEEE 802.1X (EAP over LAN (EAPOL))</a:t>
            </a:r>
          </a:p>
          <a:p>
            <a:pPr lvl="1"/>
            <a:r>
              <a:rPr lang="en-US" altLang="ko-KR" dirty="0" smtClean="0">
                <a:ea typeface="맑은 고딕" pitchFamily="50" charset="-127"/>
              </a:rPr>
              <a:t>Mutual authentication protocol (de facto EAP-TLS) between the supplicant and the authentication server </a:t>
            </a:r>
          </a:p>
          <a:p>
            <a:r>
              <a:rPr lang="en-US" altLang="ko-KR" b="1" dirty="0" smtClean="0">
                <a:ea typeface="맑은 고딕" pitchFamily="50" charset="-127"/>
              </a:rPr>
              <a:t>Master Session Key (MSK)</a:t>
            </a:r>
          </a:p>
          <a:p>
            <a:pPr lvl="1"/>
            <a:r>
              <a:rPr lang="en-US" altLang="ko-KR" dirty="0" smtClean="0">
                <a:ea typeface="맑은 고딕" pitchFamily="50" charset="-127"/>
              </a:rPr>
              <a:t>The supplicant and authenticator generated some common secret (MSK)</a:t>
            </a:r>
          </a:p>
          <a:p>
            <a:pPr lvl="1"/>
            <a:r>
              <a:rPr lang="en-US" altLang="ko-KR" dirty="0" smtClean="0">
                <a:ea typeface="맑은 고딕" pitchFamily="50" charset="-127"/>
              </a:rPr>
              <a:t>The supplicant uses the MSK to derive Pairwise Master Key (PMK)</a:t>
            </a:r>
          </a:p>
        </p:txBody>
      </p:sp>
      <p:grpSp>
        <p:nvGrpSpPr>
          <p:cNvPr id="7" name="그룹 6"/>
          <p:cNvGrpSpPr/>
          <p:nvPr/>
        </p:nvGrpSpPr>
        <p:grpSpPr>
          <a:xfrm>
            <a:off x="704010" y="1127448"/>
            <a:ext cx="4979092" cy="5557886"/>
            <a:chOff x="694339" y="767408"/>
            <a:chExt cx="7478061" cy="5829944"/>
          </a:xfrm>
        </p:grpSpPr>
        <p:cxnSp>
          <p:nvCxnSpPr>
            <p:cNvPr id="8" name="직선 연결선 7"/>
            <p:cNvCxnSpPr/>
            <p:nvPr/>
          </p:nvCxnSpPr>
          <p:spPr>
            <a:xfrm>
              <a:off x="1419500" y="1127448"/>
              <a:ext cx="0" cy="54699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a:off x="4787058" y="1127448"/>
              <a:ext cx="0" cy="54699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직선 연결선 9"/>
            <p:cNvCxnSpPr/>
            <p:nvPr/>
          </p:nvCxnSpPr>
          <p:spPr>
            <a:xfrm>
              <a:off x="7524006" y="1127448"/>
              <a:ext cx="322" cy="4533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직사각형 10"/>
            <p:cNvSpPr/>
            <p:nvPr/>
          </p:nvSpPr>
          <p:spPr>
            <a:xfrm>
              <a:off x="694339" y="767408"/>
              <a:ext cx="1506220" cy="10801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Supplicant</a:t>
              </a:r>
            </a:p>
            <a:p>
              <a:pPr algn="ctr"/>
              <a:r>
                <a:rPr lang="en-US" altLang="ko-KR" sz="1000" dirty="0">
                  <a:solidFill>
                    <a:schemeClr val="tx1"/>
                  </a:solidFill>
                </a:rPr>
                <a:t>Unauthenticated Unassociated</a:t>
              </a:r>
            </a:p>
            <a:p>
              <a:pPr algn="ctr"/>
              <a:r>
                <a:rPr lang="en-US" altLang="ko-KR" sz="1000" dirty="0">
                  <a:solidFill>
                    <a:schemeClr val="tx1"/>
                  </a:solidFill>
                </a:rPr>
                <a:t>802.1X Blocked</a:t>
              </a:r>
              <a:endParaRPr lang="en-US" altLang="ko-KR" sz="1000" dirty="0" smtClean="0">
                <a:solidFill>
                  <a:schemeClr val="tx1"/>
                </a:solidFill>
              </a:endParaRPr>
            </a:p>
          </p:txBody>
        </p:sp>
        <p:sp>
          <p:nvSpPr>
            <p:cNvPr id="12" name="직사각형 11"/>
            <p:cNvSpPr/>
            <p:nvPr/>
          </p:nvSpPr>
          <p:spPr>
            <a:xfrm>
              <a:off x="4008519" y="767408"/>
              <a:ext cx="1554077" cy="10801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Authenticator</a:t>
              </a:r>
            </a:p>
            <a:p>
              <a:pPr algn="ctr"/>
              <a:r>
                <a:rPr lang="en-US" altLang="ko-KR" sz="1000" dirty="0">
                  <a:solidFill>
                    <a:schemeClr val="tx1"/>
                  </a:solidFill>
                </a:rPr>
                <a:t>Unauthenticated Unassociated</a:t>
              </a:r>
            </a:p>
            <a:p>
              <a:pPr algn="ctr"/>
              <a:r>
                <a:rPr lang="en-US" altLang="ko-KR" sz="1000" dirty="0">
                  <a:solidFill>
                    <a:schemeClr val="tx1"/>
                  </a:solidFill>
                </a:rPr>
                <a:t>802.1X Blocked</a:t>
              </a:r>
              <a:endParaRPr lang="en-US" altLang="ko-KR" sz="1000" dirty="0" smtClean="0">
                <a:solidFill>
                  <a:schemeClr val="tx1"/>
                </a:solidFill>
              </a:endParaRPr>
            </a:p>
          </p:txBody>
        </p:sp>
        <p:sp>
          <p:nvSpPr>
            <p:cNvPr id="13" name="직사각형 12"/>
            <p:cNvSpPr/>
            <p:nvPr/>
          </p:nvSpPr>
          <p:spPr>
            <a:xfrm>
              <a:off x="6876256" y="767408"/>
              <a:ext cx="1296144" cy="10801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Authentication </a:t>
              </a:r>
              <a:r>
                <a:rPr lang="en-US" altLang="ko-KR" sz="1000" dirty="0">
                  <a:solidFill>
                    <a:schemeClr val="tx1"/>
                  </a:solidFill>
                </a:rPr>
                <a:t>Server</a:t>
              </a:r>
            </a:p>
            <a:p>
              <a:pPr algn="ctr"/>
              <a:r>
                <a:rPr lang="en-US" altLang="ko-KR" sz="1000" dirty="0">
                  <a:solidFill>
                    <a:schemeClr val="tx1"/>
                  </a:solidFill>
                </a:rPr>
                <a:t>(RADIUS)</a:t>
              </a:r>
              <a:endParaRPr lang="en-US" altLang="ko-KR" sz="1000" dirty="0" smtClean="0">
                <a:solidFill>
                  <a:schemeClr val="tx1"/>
                </a:solidFill>
              </a:endParaRPr>
            </a:p>
          </p:txBody>
        </p:sp>
        <p:cxnSp>
          <p:nvCxnSpPr>
            <p:cNvPr id="14" name="직선 화살표 연결선 13"/>
            <p:cNvCxnSpPr/>
            <p:nvPr/>
          </p:nvCxnSpPr>
          <p:spPr>
            <a:xfrm>
              <a:off x="1419500" y="2492896"/>
              <a:ext cx="33678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직선 화살표 연결선 14"/>
            <p:cNvCxnSpPr/>
            <p:nvPr/>
          </p:nvCxnSpPr>
          <p:spPr>
            <a:xfrm flipH="1">
              <a:off x="1419822" y="3068960"/>
              <a:ext cx="33678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직선 화살표 연결선 15"/>
            <p:cNvCxnSpPr/>
            <p:nvPr/>
          </p:nvCxnSpPr>
          <p:spPr>
            <a:xfrm>
              <a:off x="1419178" y="3647728"/>
              <a:ext cx="33678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직선 화살표 연결선 16"/>
            <p:cNvCxnSpPr/>
            <p:nvPr/>
          </p:nvCxnSpPr>
          <p:spPr>
            <a:xfrm flipH="1">
              <a:off x="1419178" y="4509120"/>
              <a:ext cx="6103632"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18" name="그룹 17"/>
            <p:cNvGrpSpPr/>
            <p:nvPr/>
          </p:nvGrpSpPr>
          <p:grpSpPr>
            <a:xfrm>
              <a:off x="4787058" y="4077072"/>
              <a:ext cx="2736626" cy="1666825"/>
              <a:chOff x="4139630" y="4077072"/>
              <a:chExt cx="2016546" cy="1666825"/>
            </a:xfrm>
          </p:grpSpPr>
          <p:cxnSp>
            <p:nvCxnSpPr>
              <p:cNvPr id="30" name="직선 화살표 연결선 29"/>
              <p:cNvCxnSpPr/>
              <p:nvPr/>
            </p:nvCxnSpPr>
            <p:spPr>
              <a:xfrm flipH="1">
                <a:off x="4140274" y="5743897"/>
                <a:ext cx="201590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a:off x="4139630" y="4077072"/>
                <a:ext cx="201654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flipH="1">
                <a:off x="4139630" y="5013176"/>
                <a:ext cx="201590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9" name="직선 화살표 연결선 18"/>
            <p:cNvCxnSpPr/>
            <p:nvPr/>
          </p:nvCxnSpPr>
          <p:spPr>
            <a:xfrm flipH="1">
              <a:off x="1419822" y="5165576"/>
              <a:ext cx="33672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직사각형 19"/>
            <p:cNvSpPr/>
            <p:nvPr/>
          </p:nvSpPr>
          <p:spPr>
            <a:xfrm>
              <a:off x="6875612" y="5381600"/>
              <a:ext cx="1296144" cy="7116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Master Session Key (MSK)</a:t>
              </a:r>
              <a:endParaRPr lang="en-US" altLang="ko-KR" sz="1000" dirty="0" smtClean="0">
                <a:solidFill>
                  <a:schemeClr val="tx1"/>
                </a:solidFill>
              </a:endParaRPr>
            </a:p>
          </p:txBody>
        </p:sp>
        <p:sp>
          <p:nvSpPr>
            <p:cNvPr id="21" name="직사각형 20"/>
            <p:cNvSpPr/>
            <p:nvPr/>
          </p:nvSpPr>
          <p:spPr>
            <a:xfrm>
              <a:off x="1419822" y="2123564"/>
              <a:ext cx="1716297" cy="276999"/>
            </a:xfrm>
            <a:prstGeom prst="rect">
              <a:avLst/>
            </a:prstGeom>
          </p:spPr>
          <p:txBody>
            <a:bodyPr wrap="none">
              <a:spAutoFit/>
            </a:bodyPr>
            <a:lstStyle/>
            <a:p>
              <a:r>
                <a:rPr lang="en-US" altLang="ko-KR" sz="1200" dirty="0"/>
                <a:t>(8) EAPOL-Start</a:t>
              </a:r>
              <a:endParaRPr lang="ko-KR" altLang="en-US" sz="1200" dirty="0"/>
            </a:p>
          </p:txBody>
        </p:sp>
        <p:sp>
          <p:nvSpPr>
            <p:cNvPr id="22" name="직사각형 21"/>
            <p:cNvSpPr/>
            <p:nvPr/>
          </p:nvSpPr>
          <p:spPr>
            <a:xfrm>
              <a:off x="1403005" y="2699628"/>
              <a:ext cx="2865134" cy="276999"/>
            </a:xfrm>
            <a:prstGeom prst="rect">
              <a:avLst/>
            </a:prstGeom>
          </p:spPr>
          <p:txBody>
            <a:bodyPr wrap="none">
              <a:spAutoFit/>
            </a:bodyPr>
            <a:lstStyle/>
            <a:p>
              <a:r>
                <a:rPr lang="en-US" altLang="ko-KR" sz="1200" dirty="0"/>
                <a:t>(9) </a:t>
              </a:r>
              <a:r>
                <a:rPr lang="en-US" altLang="ko-KR" sz="1200" dirty="0" smtClean="0"/>
                <a:t>EAPOL-Request, </a:t>
              </a:r>
              <a:r>
                <a:rPr lang="en-US" altLang="ko-KR" sz="1200" dirty="0"/>
                <a:t>Identity</a:t>
              </a:r>
              <a:endParaRPr lang="ko-KR" altLang="en-US" sz="1200" dirty="0"/>
            </a:p>
          </p:txBody>
        </p:sp>
        <p:sp>
          <p:nvSpPr>
            <p:cNvPr id="23" name="직사각형 22"/>
            <p:cNvSpPr/>
            <p:nvPr/>
          </p:nvSpPr>
          <p:spPr>
            <a:xfrm>
              <a:off x="1425104" y="3278396"/>
              <a:ext cx="3126035" cy="276999"/>
            </a:xfrm>
            <a:prstGeom prst="rect">
              <a:avLst/>
            </a:prstGeom>
          </p:spPr>
          <p:txBody>
            <a:bodyPr wrap="none">
              <a:spAutoFit/>
            </a:bodyPr>
            <a:lstStyle/>
            <a:p>
              <a:r>
                <a:rPr lang="en-US" altLang="ko-KR" sz="1200" dirty="0"/>
                <a:t>(10) </a:t>
              </a:r>
              <a:r>
                <a:rPr lang="en-US" altLang="ko-KR" sz="1200" dirty="0" smtClean="0"/>
                <a:t>EAPOL-Response, </a:t>
              </a:r>
              <a:r>
                <a:rPr lang="en-US" altLang="ko-KR" sz="1200" dirty="0"/>
                <a:t>Identity</a:t>
              </a:r>
              <a:endParaRPr lang="ko-KR" altLang="en-US" sz="1200" dirty="0"/>
            </a:p>
          </p:txBody>
        </p:sp>
        <p:sp>
          <p:nvSpPr>
            <p:cNvPr id="24" name="직사각형 23"/>
            <p:cNvSpPr/>
            <p:nvPr/>
          </p:nvSpPr>
          <p:spPr>
            <a:xfrm>
              <a:off x="4785558" y="3677734"/>
              <a:ext cx="2240013" cy="276999"/>
            </a:xfrm>
            <a:prstGeom prst="rect">
              <a:avLst/>
            </a:prstGeom>
          </p:spPr>
          <p:txBody>
            <a:bodyPr wrap="none">
              <a:spAutoFit/>
            </a:bodyPr>
            <a:lstStyle/>
            <a:p>
              <a:r>
                <a:rPr lang="en-US" altLang="ko-KR" sz="1200" dirty="0"/>
                <a:t>(11) RADIUS Request</a:t>
              </a:r>
              <a:endParaRPr lang="ko-KR" altLang="en-US" sz="1200" dirty="0"/>
            </a:p>
          </p:txBody>
        </p:sp>
        <p:sp>
          <p:nvSpPr>
            <p:cNvPr id="25" name="직사각형 24"/>
            <p:cNvSpPr/>
            <p:nvPr/>
          </p:nvSpPr>
          <p:spPr>
            <a:xfrm>
              <a:off x="1426623" y="4144563"/>
              <a:ext cx="6097705" cy="276999"/>
            </a:xfrm>
            <a:prstGeom prst="rect">
              <a:avLst/>
            </a:prstGeom>
          </p:spPr>
          <p:txBody>
            <a:bodyPr wrap="square">
              <a:spAutoFit/>
            </a:bodyPr>
            <a:lstStyle/>
            <a:p>
              <a:r>
                <a:rPr lang="en-US" altLang="ko-KR" sz="1200" dirty="0" smtClean="0"/>
                <a:t>(12) Manual Authentication (de factor EAP-TLS)</a:t>
              </a:r>
              <a:endParaRPr lang="ko-KR" altLang="en-US" sz="1200" dirty="0"/>
            </a:p>
          </p:txBody>
        </p:sp>
        <p:sp>
          <p:nvSpPr>
            <p:cNvPr id="26" name="직사각형 25"/>
            <p:cNvSpPr/>
            <p:nvPr/>
          </p:nvSpPr>
          <p:spPr>
            <a:xfrm>
              <a:off x="4787933" y="4639198"/>
              <a:ext cx="2126783" cy="276999"/>
            </a:xfrm>
            <a:prstGeom prst="rect">
              <a:avLst/>
            </a:prstGeom>
          </p:spPr>
          <p:txBody>
            <a:bodyPr wrap="none">
              <a:spAutoFit/>
            </a:bodyPr>
            <a:lstStyle/>
            <a:p>
              <a:r>
                <a:rPr lang="en-US" altLang="ko-KR" sz="1200" dirty="0"/>
                <a:t>(13) RADIUS Accept</a:t>
              </a:r>
              <a:endParaRPr lang="ko-KR" altLang="en-US" sz="1200" dirty="0"/>
            </a:p>
          </p:txBody>
        </p:sp>
        <p:sp>
          <p:nvSpPr>
            <p:cNvPr id="27" name="직사각형 26"/>
            <p:cNvSpPr/>
            <p:nvPr/>
          </p:nvSpPr>
          <p:spPr>
            <a:xfrm>
              <a:off x="771105" y="5430415"/>
              <a:ext cx="1296144" cy="7116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Master Session Key (MSK)</a:t>
              </a:r>
              <a:endParaRPr lang="en-US" altLang="ko-KR" sz="1000" dirty="0" smtClean="0">
                <a:solidFill>
                  <a:schemeClr val="tx1"/>
                </a:solidFill>
              </a:endParaRPr>
            </a:p>
          </p:txBody>
        </p:sp>
        <p:sp>
          <p:nvSpPr>
            <p:cNvPr id="28" name="직사각형 27"/>
            <p:cNvSpPr/>
            <p:nvPr/>
          </p:nvSpPr>
          <p:spPr>
            <a:xfrm>
              <a:off x="1426623" y="4796244"/>
              <a:ext cx="2106171" cy="276999"/>
            </a:xfrm>
            <a:prstGeom prst="rect">
              <a:avLst/>
            </a:prstGeom>
          </p:spPr>
          <p:txBody>
            <a:bodyPr wrap="none">
              <a:spAutoFit/>
            </a:bodyPr>
            <a:lstStyle/>
            <a:p>
              <a:r>
                <a:rPr lang="en-US" altLang="ko-KR" sz="1200" dirty="0" smtClean="0"/>
                <a:t>(14) EAPOL Success</a:t>
              </a:r>
              <a:endParaRPr lang="ko-KR" altLang="en-US" sz="1200" dirty="0"/>
            </a:p>
          </p:txBody>
        </p:sp>
        <p:sp>
          <p:nvSpPr>
            <p:cNvPr id="29" name="직사각형 28"/>
            <p:cNvSpPr/>
            <p:nvPr/>
          </p:nvSpPr>
          <p:spPr>
            <a:xfrm>
              <a:off x="4811992" y="5291916"/>
              <a:ext cx="1109267" cy="276999"/>
            </a:xfrm>
            <a:prstGeom prst="rect">
              <a:avLst/>
            </a:prstGeom>
          </p:spPr>
          <p:txBody>
            <a:bodyPr wrap="none">
              <a:spAutoFit/>
            </a:bodyPr>
            <a:lstStyle/>
            <a:p>
              <a:r>
                <a:rPr lang="en-US" altLang="ko-KR" sz="1200" dirty="0"/>
                <a:t>(15) MSK</a:t>
              </a:r>
              <a:endParaRPr lang="ko-KR" altLang="en-US" sz="1200" dirty="0"/>
            </a:p>
          </p:txBody>
        </p:sp>
      </p:grpSp>
      <p:sp>
        <p:nvSpPr>
          <p:cNvPr id="35" name="직사각형 34"/>
          <p:cNvSpPr/>
          <p:nvPr/>
        </p:nvSpPr>
        <p:spPr>
          <a:xfrm>
            <a:off x="0" y="0"/>
            <a:ext cx="323528" cy="685800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802.11i</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3067937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188640"/>
            <a:ext cx="8229600" cy="1143000"/>
          </a:xfrm>
        </p:spPr>
        <p:txBody>
          <a:bodyPr/>
          <a:lstStyle/>
          <a:p>
            <a:r>
              <a:rPr lang="en-US" altLang="ko-KR" dirty="0" smtClean="0"/>
              <a:t>Step 4: 4-way Handshake</a:t>
            </a:r>
            <a:endParaRPr lang="ko-KR" altLang="en-US" dirty="0"/>
          </a:p>
        </p:txBody>
      </p:sp>
      <p:sp>
        <p:nvSpPr>
          <p:cNvPr id="3" name="내용 개체 틀 2"/>
          <p:cNvSpPr>
            <a:spLocks noGrp="1"/>
          </p:cNvSpPr>
          <p:nvPr>
            <p:ph idx="1"/>
          </p:nvPr>
        </p:nvSpPr>
        <p:spPr>
          <a:xfrm>
            <a:off x="5554407" y="1196752"/>
            <a:ext cx="3384376" cy="5328592"/>
          </a:xfrm>
        </p:spPr>
        <p:txBody>
          <a:bodyPr>
            <a:noAutofit/>
          </a:bodyPr>
          <a:lstStyle/>
          <a:p>
            <a:r>
              <a:rPr lang="en-US" altLang="ko-KR" sz="2000" dirty="0" smtClean="0"/>
              <a:t>PTK (Pairwise Transient Key)</a:t>
            </a:r>
          </a:p>
          <a:p>
            <a:r>
              <a:rPr lang="en-US" altLang="ko-KR" sz="2000" dirty="0" smtClean="0"/>
              <a:t>Nonce</a:t>
            </a:r>
          </a:p>
          <a:p>
            <a:pPr lvl="1"/>
            <a:r>
              <a:rPr lang="en-US" altLang="ko-KR" sz="1800" u="sng" dirty="0" smtClean="0"/>
              <a:t>Key material</a:t>
            </a:r>
            <a:r>
              <a:rPr lang="en-US" altLang="ko-KR" sz="1800" dirty="0" smtClean="0"/>
              <a:t> having a random or pseudo-random value</a:t>
            </a:r>
          </a:p>
          <a:p>
            <a:pPr lvl="1"/>
            <a:r>
              <a:rPr lang="en-US" altLang="ko-KR" sz="1800" dirty="0" err="1" smtClean="0"/>
              <a:t>ANonce</a:t>
            </a:r>
            <a:r>
              <a:rPr lang="en-US" altLang="ko-KR" sz="1800" dirty="0" smtClean="0"/>
              <a:t>: generated by the authenticator</a:t>
            </a:r>
          </a:p>
          <a:p>
            <a:pPr lvl="1"/>
            <a:r>
              <a:rPr lang="en-US" altLang="ko-KR" sz="1800" dirty="0" err="1" smtClean="0"/>
              <a:t>SNonce</a:t>
            </a:r>
            <a:r>
              <a:rPr lang="en-US" altLang="ko-KR" sz="1800" dirty="0" smtClean="0"/>
              <a:t>: generated by the supplicant </a:t>
            </a:r>
            <a:endParaRPr lang="en-US" altLang="ko-KR" sz="1800" dirty="0"/>
          </a:p>
          <a:p>
            <a:r>
              <a:rPr lang="en-US" altLang="ko-KR" sz="2000" b="1" dirty="0" smtClean="0"/>
              <a:t>Message integrity code (MIC)</a:t>
            </a:r>
          </a:p>
          <a:p>
            <a:pPr lvl="1"/>
            <a:r>
              <a:rPr lang="en-US" altLang="ko-KR" sz="1800" dirty="0" smtClean="0"/>
              <a:t>Generated by a cryptographic function</a:t>
            </a:r>
          </a:p>
          <a:p>
            <a:pPr lvl="1"/>
            <a:r>
              <a:rPr lang="en-US" altLang="ko-KR" sz="1800" dirty="0" smtClean="0"/>
              <a:t>Used for verification of PTK</a:t>
            </a:r>
          </a:p>
        </p:txBody>
      </p:sp>
      <p:cxnSp>
        <p:nvCxnSpPr>
          <p:cNvPr id="5" name="직선 연결선 4"/>
          <p:cNvCxnSpPr/>
          <p:nvPr/>
        </p:nvCxnSpPr>
        <p:spPr>
          <a:xfrm>
            <a:off x="1120990" y="1783624"/>
            <a:ext cx="0" cy="49577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직사각형 5"/>
          <p:cNvSpPr/>
          <p:nvPr/>
        </p:nvSpPr>
        <p:spPr>
          <a:xfrm>
            <a:off x="546980" y="1471515"/>
            <a:ext cx="1145807" cy="3121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Supplicant</a:t>
            </a:r>
            <a:endParaRPr lang="en-US" altLang="ko-KR" sz="1000" dirty="0" smtClean="0">
              <a:solidFill>
                <a:schemeClr val="tx1"/>
              </a:solidFill>
            </a:endParaRPr>
          </a:p>
        </p:txBody>
      </p:sp>
      <p:cxnSp>
        <p:nvCxnSpPr>
          <p:cNvPr id="7" name="직선 연결선 6"/>
          <p:cNvCxnSpPr/>
          <p:nvPr/>
        </p:nvCxnSpPr>
        <p:spPr>
          <a:xfrm>
            <a:off x="4720283" y="1783624"/>
            <a:ext cx="0" cy="49577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직사각형 7"/>
          <p:cNvSpPr/>
          <p:nvPr/>
        </p:nvSpPr>
        <p:spPr>
          <a:xfrm>
            <a:off x="4146273" y="1471514"/>
            <a:ext cx="1145807" cy="3121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Authenticator</a:t>
            </a:r>
            <a:endParaRPr lang="en-US" altLang="ko-KR" sz="1000" dirty="0" smtClean="0">
              <a:solidFill>
                <a:schemeClr val="tx1"/>
              </a:solidFill>
            </a:endParaRPr>
          </a:p>
        </p:txBody>
      </p:sp>
      <p:sp>
        <p:nvSpPr>
          <p:cNvPr id="10" name="직사각형 9"/>
          <p:cNvSpPr/>
          <p:nvPr/>
        </p:nvSpPr>
        <p:spPr>
          <a:xfrm>
            <a:off x="390382" y="1988840"/>
            <a:ext cx="1488747" cy="3121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Key (PMK) is Known Generate </a:t>
            </a:r>
            <a:r>
              <a:rPr lang="en-US" altLang="ko-KR" sz="1000" b="1" dirty="0" err="1">
                <a:solidFill>
                  <a:schemeClr val="tx1"/>
                </a:solidFill>
              </a:rPr>
              <a:t>SNonce</a:t>
            </a:r>
            <a:endParaRPr lang="en-US" altLang="ko-KR" sz="1000" dirty="0" smtClean="0">
              <a:solidFill>
                <a:schemeClr val="tx1"/>
              </a:solidFill>
            </a:endParaRPr>
          </a:p>
        </p:txBody>
      </p:sp>
      <p:sp>
        <p:nvSpPr>
          <p:cNvPr id="11" name="직사각형 10"/>
          <p:cNvSpPr/>
          <p:nvPr/>
        </p:nvSpPr>
        <p:spPr>
          <a:xfrm>
            <a:off x="3974801" y="1988840"/>
            <a:ext cx="1488747" cy="3121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Key (PMK) is Known Generate </a:t>
            </a:r>
            <a:r>
              <a:rPr lang="en-US" altLang="ko-KR" sz="1000" b="1" dirty="0" err="1" smtClean="0">
                <a:solidFill>
                  <a:schemeClr val="tx1"/>
                </a:solidFill>
              </a:rPr>
              <a:t>ANonce</a:t>
            </a:r>
            <a:endParaRPr lang="en-US" altLang="ko-KR" sz="1000" dirty="0" smtClean="0">
              <a:solidFill>
                <a:schemeClr val="tx1"/>
              </a:solidFill>
            </a:endParaRPr>
          </a:p>
        </p:txBody>
      </p:sp>
      <p:sp>
        <p:nvSpPr>
          <p:cNvPr id="12" name="직사각형 11"/>
          <p:cNvSpPr/>
          <p:nvPr/>
        </p:nvSpPr>
        <p:spPr>
          <a:xfrm>
            <a:off x="611560" y="2780928"/>
            <a:ext cx="1009219" cy="3121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smtClean="0">
                <a:solidFill>
                  <a:schemeClr val="tx1"/>
                </a:solidFill>
              </a:rPr>
              <a:t>Derive PTK</a:t>
            </a:r>
            <a:endParaRPr lang="en-US" altLang="ko-KR" sz="1000" dirty="0" smtClean="0">
              <a:solidFill>
                <a:schemeClr val="tx1"/>
              </a:solidFill>
            </a:endParaRPr>
          </a:p>
        </p:txBody>
      </p:sp>
      <p:cxnSp>
        <p:nvCxnSpPr>
          <p:cNvPr id="13" name="직선 화살표 연결선 12"/>
          <p:cNvCxnSpPr/>
          <p:nvPr/>
        </p:nvCxnSpPr>
        <p:spPr>
          <a:xfrm flipH="1">
            <a:off x="1116169" y="2636912"/>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직사각형 15"/>
          <p:cNvSpPr/>
          <p:nvPr/>
        </p:nvSpPr>
        <p:spPr>
          <a:xfrm>
            <a:off x="1116168" y="2300950"/>
            <a:ext cx="2985369" cy="276999"/>
          </a:xfrm>
          <a:prstGeom prst="rect">
            <a:avLst/>
          </a:prstGeom>
        </p:spPr>
        <p:txBody>
          <a:bodyPr wrap="none">
            <a:spAutoFit/>
          </a:bodyPr>
          <a:lstStyle/>
          <a:p>
            <a:r>
              <a:rPr lang="en-US" altLang="ko-KR" sz="1200" dirty="0"/>
              <a:t>Message 1:EAPOL-Key(</a:t>
            </a:r>
            <a:r>
              <a:rPr lang="en-US" altLang="ko-KR" sz="1200" dirty="0" err="1"/>
              <a:t>ANonce</a:t>
            </a:r>
            <a:r>
              <a:rPr lang="en-US" altLang="ko-KR" sz="1200" dirty="0"/>
              <a:t>, Unicast)</a:t>
            </a:r>
            <a:endParaRPr lang="ko-KR" altLang="en-US" sz="1200" dirty="0"/>
          </a:p>
        </p:txBody>
      </p:sp>
      <p:cxnSp>
        <p:nvCxnSpPr>
          <p:cNvPr id="17" name="직선 화살표 연결선 16"/>
          <p:cNvCxnSpPr/>
          <p:nvPr/>
        </p:nvCxnSpPr>
        <p:spPr>
          <a:xfrm>
            <a:off x="1116169" y="3429000"/>
            <a:ext cx="359984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직사각형 19"/>
          <p:cNvSpPr/>
          <p:nvPr/>
        </p:nvSpPr>
        <p:spPr>
          <a:xfrm>
            <a:off x="1134755" y="3121908"/>
            <a:ext cx="3581261" cy="276999"/>
          </a:xfrm>
          <a:prstGeom prst="rect">
            <a:avLst/>
          </a:prstGeom>
        </p:spPr>
        <p:txBody>
          <a:bodyPr wrap="square">
            <a:spAutoFit/>
          </a:bodyPr>
          <a:lstStyle/>
          <a:p>
            <a:r>
              <a:rPr lang="en-US" altLang="ko-KR" sz="1200" dirty="0"/>
              <a:t>Message 2: EAPOL-Key (</a:t>
            </a:r>
            <a:r>
              <a:rPr lang="en-US" altLang="ko-KR" sz="1200" dirty="0" err="1" smtClean="0"/>
              <a:t>SNonce</a:t>
            </a:r>
            <a:r>
              <a:rPr lang="en-US" altLang="ko-KR" sz="1200" dirty="0"/>
              <a:t>, Unicast, MIC)</a:t>
            </a:r>
            <a:endParaRPr lang="ko-KR" altLang="en-US" sz="1200" dirty="0"/>
          </a:p>
        </p:txBody>
      </p:sp>
      <p:sp>
        <p:nvSpPr>
          <p:cNvPr id="21" name="직사각형 20"/>
          <p:cNvSpPr/>
          <p:nvPr/>
        </p:nvSpPr>
        <p:spPr>
          <a:xfrm>
            <a:off x="3877087" y="3517786"/>
            <a:ext cx="1677320" cy="65347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Derive PTK </a:t>
            </a:r>
            <a:r>
              <a:rPr lang="en-US" altLang="ko-KR" sz="1000" b="1" dirty="0" smtClean="0">
                <a:solidFill>
                  <a:schemeClr val="tx1"/>
                </a:solidFill>
              </a:rPr>
              <a:t>using </a:t>
            </a:r>
            <a:r>
              <a:rPr lang="en-US" altLang="ko-KR" sz="1000" b="1" dirty="0" err="1" smtClean="0">
                <a:solidFill>
                  <a:schemeClr val="tx1"/>
                </a:solidFill>
              </a:rPr>
              <a:t>ANonce</a:t>
            </a:r>
            <a:r>
              <a:rPr lang="en-US" altLang="ko-KR" sz="1000" b="1" dirty="0" smtClean="0">
                <a:solidFill>
                  <a:schemeClr val="tx1"/>
                </a:solidFill>
              </a:rPr>
              <a:t> and </a:t>
            </a:r>
            <a:r>
              <a:rPr lang="en-US" altLang="ko-KR" sz="1000" b="1" dirty="0" err="1" smtClean="0">
                <a:solidFill>
                  <a:schemeClr val="tx1"/>
                </a:solidFill>
              </a:rPr>
              <a:t>SNonce</a:t>
            </a:r>
            <a:endParaRPr lang="en-US" altLang="ko-KR" sz="1000" b="1" dirty="0">
              <a:solidFill>
                <a:schemeClr val="tx1"/>
              </a:solidFill>
            </a:endParaRPr>
          </a:p>
          <a:p>
            <a:pPr algn="ctr"/>
            <a:endParaRPr lang="en-US" altLang="ko-KR" sz="1000" b="1" dirty="0" smtClean="0">
              <a:solidFill>
                <a:schemeClr val="tx1"/>
              </a:solidFill>
            </a:endParaRPr>
          </a:p>
          <a:p>
            <a:pPr algn="ctr"/>
            <a:r>
              <a:rPr lang="en-US" altLang="ko-KR" sz="1000" b="1" dirty="0" smtClean="0">
                <a:solidFill>
                  <a:schemeClr val="tx1"/>
                </a:solidFill>
              </a:rPr>
              <a:t>If </a:t>
            </a:r>
            <a:r>
              <a:rPr lang="en-US" altLang="ko-KR" sz="1000" b="1" dirty="0">
                <a:solidFill>
                  <a:schemeClr val="tx1"/>
                </a:solidFill>
              </a:rPr>
              <a:t>needed </a:t>
            </a:r>
            <a:r>
              <a:rPr lang="en-US" altLang="ko-KR" sz="1000" b="1" dirty="0" smtClean="0">
                <a:solidFill>
                  <a:schemeClr val="tx1"/>
                </a:solidFill>
              </a:rPr>
              <a:t>Generate </a:t>
            </a:r>
            <a:r>
              <a:rPr lang="en-US" altLang="ko-KR" sz="1000" b="1" dirty="0">
                <a:solidFill>
                  <a:schemeClr val="tx1"/>
                </a:solidFill>
              </a:rPr>
              <a:t>GTK</a:t>
            </a:r>
            <a:endParaRPr lang="en-US" altLang="ko-KR" sz="1000" dirty="0" smtClean="0">
              <a:solidFill>
                <a:schemeClr val="tx1"/>
              </a:solidFill>
            </a:endParaRPr>
          </a:p>
        </p:txBody>
      </p:sp>
      <p:cxnSp>
        <p:nvCxnSpPr>
          <p:cNvPr id="22" name="직선 화살표 연결선 21"/>
          <p:cNvCxnSpPr/>
          <p:nvPr/>
        </p:nvCxnSpPr>
        <p:spPr>
          <a:xfrm flipH="1">
            <a:off x="1116168" y="4653136"/>
            <a:ext cx="360411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1116168" y="5445224"/>
            <a:ext cx="359984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직사각형 24"/>
          <p:cNvSpPr/>
          <p:nvPr/>
        </p:nvSpPr>
        <p:spPr>
          <a:xfrm>
            <a:off x="1156062" y="4149080"/>
            <a:ext cx="3564221" cy="461665"/>
          </a:xfrm>
          <a:prstGeom prst="rect">
            <a:avLst/>
          </a:prstGeom>
        </p:spPr>
        <p:txBody>
          <a:bodyPr wrap="square">
            <a:spAutoFit/>
          </a:bodyPr>
          <a:lstStyle/>
          <a:p>
            <a:r>
              <a:rPr lang="en-US" altLang="ko-KR" sz="1200" dirty="0"/>
              <a:t>Message 3: EAPOL-Key (Install PTK, Unicast, MIC, Encrypted GTK)</a:t>
            </a:r>
            <a:endParaRPr lang="ko-KR" altLang="en-US" sz="1200" dirty="0"/>
          </a:p>
        </p:txBody>
      </p:sp>
      <p:sp>
        <p:nvSpPr>
          <p:cNvPr id="27" name="직사각형 26"/>
          <p:cNvSpPr/>
          <p:nvPr/>
        </p:nvSpPr>
        <p:spPr>
          <a:xfrm>
            <a:off x="1156062" y="5084018"/>
            <a:ext cx="2820259" cy="276999"/>
          </a:xfrm>
          <a:prstGeom prst="rect">
            <a:avLst/>
          </a:prstGeom>
        </p:spPr>
        <p:txBody>
          <a:bodyPr wrap="none">
            <a:spAutoFit/>
          </a:bodyPr>
          <a:lstStyle/>
          <a:p>
            <a:r>
              <a:rPr lang="en-US" altLang="ko-KR" sz="1200" dirty="0"/>
              <a:t>Message 4: EAPOL-Key (Unicast, MIC)</a:t>
            </a:r>
            <a:endParaRPr lang="ko-KR" altLang="en-US" sz="1200" dirty="0"/>
          </a:p>
        </p:txBody>
      </p:sp>
      <p:sp>
        <p:nvSpPr>
          <p:cNvPr id="28" name="직사각형 27"/>
          <p:cNvSpPr/>
          <p:nvPr/>
        </p:nvSpPr>
        <p:spPr>
          <a:xfrm>
            <a:off x="414586" y="5661248"/>
            <a:ext cx="1406704" cy="3121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Install PTK and GTK</a:t>
            </a:r>
            <a:endParaRPr lang="en-US" altLang="ko-KR" sz="1000" dirty="0" smtClean="0">
              <a:solidFill>
                <a:schemeClr val="tx1"/>
              </a:solidFill>
            </a:endParaRPr>
          </a:p>
        </p:txBody>
      </p:sp>
      <p:sp>
        <p:nvSpPr>
          <p:cNvPr id="29" name="직사각형 28"/>
          <p:cNvSpPr/>
          <p:nvPr/>
        </p:nvSpPr>
        <p:spPr>
          <a:xfrm>
            <a:off x="4029392" y="5661248"/>
            <a:ext cx="1406704" cy="3121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Install </a:t>
            </a:r>
            <a:r>
              <a:rPr lang="en-US" altLang="ko-KR" sz="1000" b="1" dirty="0" smtClean="0">
                <a:solidFill>
                  <a:schemeClr val="tx1"/>
                </a:solidFill>
              </a:rPr>
              <a:t>PTK</a:t>
            </a:r>
            <a:endParaRPr lang="en-US" altLang="ko-KR" sz="1000" dirty="0" smtClean="0">
              <a:solidFill>
                <a:schemeClr val="tx1"/>
              </a:solidFill>
            </a:endParaRPr>
          </a:p>
        </p:txBody>
      </p:sp>
      <p:sp>
        <p:nvSpPr>
          <p:cNvPr id="30" name="직사각형 29"/>
          <p:cNvSpPr/>
          <p:nvPr/>
        </p:nvSpPr>
        <p:spPr>
          <a:xfrm>
            <a:off x="1331640" y="6213234"/>
            <a:ext cx="3168352" cy="5281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chemeClr val="tx1"/>
                </a:solidFill>
              </a:rPr>
              <a:t>IEEE 802.1X Controlled Port Unblocked</a:t>
            </a:r>
            <a:endParaRPr lang="en-US" altLang="ko-KR" sz="1000" dirty="0" smtClean="0">
              <a:solidFill>
                <a:schemeClr val="tx1"/>
              </a:solidFill>
            </a:endParaRPr>
          </a:p>
        </p:txBody>
      </p:sp>
      <p:sp>
        <p:nvSpPr>
          <p:cNvPr id="31" name="직사각형 30"/>
          <p:cNvSpPr/>
          <p:nvPr/>
        </p:nvSpPr>
        <p:spPr>
          <a:xfrm>
            <a:off x="0" y="0"/>
            <a:ext cx="323528" cy="685800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802.11i</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171475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IEEE</a:t>
            </a:r>
            <a:r>
              <a:rPr lang="en-US" altLang="ko-KR" baseline="0" dirty="0" smtClean="0"/>
              <a:t> 802.11i Messages for Network Entry</a:t>
            </a:r>
            <a:endParaRPr lang="ko-KR" altLang="en-US" dirty="0"/>
          </a:p>
        </p:txBody>
      </p:sp>
      <p:sp>
        <p:nvSpPr>
          <p:cNvPr id="3" name="내용 개체 틀 2"/>
          <p:cNvSpPr>
            <a:spLocks noGrp="1"/>
          </p:cNvSpPr>
          <p:nvPr>
            <p:ph idx="1"/>
          </p:nvPr>
        </p:nvSpPr>
        <p:spPr/>
        <p:txBody>
          <a:bodyPr>
            <a:normAutofit fontScale="77500" lnSpcReduction="20000"/>
          </a:bodyPr>
          <a:lstStyle/>
          <a:p>
            <a:pPr marL="0" indent="0">
              <a:buNone/>
            </a:pPr>
            <a:r>
              <a:rPr lang="en-US" altLang="ko-KR" sz="3600" b="1" dirty="0" smtClean="0"/>
              <a:t>Step 1. Network and Security Capability Discovery</a:t>
            </a:r>
          </a:p>
          <a:p>
            <a:r>
              <a:rPr lang="en-US" altLang="ko-KR" dirty="0" smtClean="0"/>
              <a:t>Beacon with RSN IE (DL)</a:t>
            </a:r>
          </a:p>
          <a:p>
            <a:r>
              <a:rPr lang="en-US" altLang="ko-KR" dirty="0" smtClean="0"/>
              <a:t>Probe Request (UL)</a:t>
            </a:r>
          </a:p>
          <a:p>
            <a:r>
              <a:rPr lang="en-US" altLang="ko-KR" dirty="0" smtClean="0"/>
              <a:t>Probe Response with RSN IE (DL)</a:t>
            </a:r>
          </a:p>
          <a:p>
            <a:pPr marL="0" indent="0">
              <a:buNone/>
            </a:pPr>
            <a:endParaRPr lang="en-US" altLang="ko-KR" dirty="0"/>
          </a:p>
          <a:p>
            <a:pPr marL="0" indent="0">
              <a:buNone/>
            </a:pPr>
            <a:r>
              <a:rPr lang="en-US" altLang="ko-KR" sz="3600" b="1" dirty="0"/>
              <a:t>Step 2. 802.11 Authentication and Association</a:t>
            </a:r>
          </a:p>
          <a:p>
            <a:r>
              <a:rPr lang="en-US" altLang="ko-KR" dirty="0" smtClean="0"/>
              <a:t>802.11 Open System Authentication Request (UL)</a:t>
            </a:r>
          </a:p>
          <a:p>
            <a:r>
              <a:rPr lang="en-US" altLang="ko-KR" dirty="0" smtClean="0"/>
              <a:t>802.11 Open System Authentication Response (DL)</a:t>
            </a:r>
          </a:p>
          <a:p>
            <a:r>
              <a:rPr lang="en-US" altLang="ko-KR" dirty="0" smtClean="0"/>
              <a:t>Association Request with RSN IE (UL)</a:t>
            </a:r>
          </a:p>
          <a:p>
            <a:r>
              <a:rPr lang="en-US" altLang="ko-KR" dirty="0" smtClean="0"/>
              <a:t>Association Response (DL)</a:t>
            </a:r>
          </a:p>
        </p:txBody>
      </p:sp>
      <p:sp>
        <p:nvSpPr>
          <p:cNvPr id="5" name="직사각형 4"/>
          <p:cNvSpPr/>
          <p:nvPr/>
        </p:nvSpPr>
        <p:spPr>
          <a:xfrm>
            <a:off x="0" y="0"/>
            <a:ext cx="323528" cy="685800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802.11i</a:t>
            </a:r>
          </a:p>
          <a:p>
            <a:pPr algn="ctr"/>
            <a:endParaRPr lang="en-US" altLang="ko-KR" dirty="0">
              <a:solidFill>
                <a:schemeClr val="tx1"/>
              </a:solidFill>
            </a:endParaRPr>
          </a:p>
          <a:p>
            <a:pPr algn="ctr"/>
            <a:r>
              <a:rPr lang="en-US" altLang="ko-KR" dirty="0" smtClean="0">
                <a:solidFill>
                  <a:schemeClr val="tx1"/>
                </a:solidFill>
              </a:rPr>
              <a:t>Network</a:t>
            </a:r>
          </a:p>
          <a:p>
            <a:pPr algn="ctr"/>
            <a:endParaRPr lang="en-US" altLang="ko-KR" dirty="0">
              <a:solidFill>
                <a:schemeClr val="tx1"/>
              </a:solidFill>
            </a:endParaRPr>
          </a:p>
          <a:p>
            <a:pPr algn="ctr"/>
            <a:r>
              <a:rPr lang="en-US" altLang="ko-KR" dirty="0" smtClean="0">
                <a:solidFill>
                  <a:schemeClr val="tx1"/>
                </a:solidFill>
              </a:rPr>
              <a:t>Entry</a:t>
            </a:r>
            <a:endParaRPr lang="ko-KR" altLang="en-US" dirty="0">
              <a:solidFill>
                <a:schemeClr val="tx1"/>
              </a:solidFill>
            </a:endParaRPr>
          </a:p>
        </p:txBody>
      </p:sp>
    </p:spTree>
    <p:extLst>
      <p:ext uri="{BB962C8B-B14F-4D97-AF65-F5344CB8AC3E}">
        <p14:creationId xmlns:p14="http://schemas.microsoft.com/office/powerpoint/2010/main" val="2545187793"/>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2120</TotalTime>
  <Words>1535</Words>
  <Application>Microsoft Office PowerPoint</Application>
  <PresentationFormat>화면 슬라이드 쇼(4:3)</PresentationFormat>
  <Paragraphs>306</Paragraphs>
  <Slides>18</Slides>
  <Notes>16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18</vt:i4>
      </vt:variant>
    </vt:vector>
  </HeadingPairs>
  <TitlesOfParts>
    <vt:vector size="20" baseType="lpstr">
      <vt:lpstr>Office 테마</vt:lpstr>
      <vt:lpstr>Visio</vt:lpstr>
      <vt:lpstr>PowerPoint 프레젠테이션</vt:lpstr>
      <vt:lpstr>PowerPoint 프레젠테이션</vt:lpstr>
      <vt:lpstr>Contents</vt:lpstr>
      <vt:lpstr>WiFi Network Entry and Handover</vt:lpstr>
      <vt:lpstr>IEEE 802.11i Network Entry</vt:lpstr>
      <vt:lpstr>Step 1 &amp; 2: Basic Network Entry</vt:lpstr>
      <vt:lpstr>Step 3: EAP/802.1X/RADIUS Authentication</vt:lpstr>
      <vt:lpstr>Step 4: 4-way Handshake</vt:lpstr>
      <vt:lpstr>IEEE 802.11i Messages for Network Entry</vt:lpstr>
      <vt:lpstr>IEEE 802.11i Messages for Network Entry (Cont’d)</vt:lpstr>
      <vt:lpstr>802.11r Network Entry Procedure</vt:lpstr>
      <vt:lpstr>IEEE 802.11r Messages for Network Entry</vt:lpstr>
      <vt:lpstr>IEEE 802.11r Messages for Network Entry (Cont’d)</vt:lpstr>
      <vt:lpstr>Key Hierarchy for IEEE802.11r</vt:lpstr>
      <vt:lpstr>802.11r Wi-Fi Network Handover (1)</vt:lpstr>
      <vt:lpstr>802.11r Wi-Fi Network Handover (2)</vt:lpstr>
      <vt:lpstr>IEEE 802.11r Messages for Network Handover</vt:lpstr>
      <vt:lpstr>Consideration or Issue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Entry Procedure for SRHO</dc:title>
  <dc:creator>etri</dc:creator>
  <cp:lastModifiedBy>Microsoft</cp:lastModifiedBy>
  <cp:revision>104</cp:revision>
  <dcterms:created xsi:type="dcterms:W3CDTF">2011-05-02T06:39:23Z</dcterms:created>
  <dcterms:modified xsi:type="dcterms:W3CDTF">2011-07-19T20:35:22Z</dcterms:modified>
</cp:coreProperties>
</file>