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66" r:id="rId2"/>
    <p:sldMasterId id="2147483878" r:id="rId3"/>
    <p:sldMasterId id="2147483890" r:id="rId4"/>
    <p:sldMasterId id="2147483734" r:id="rId5"/>
  </p:sldMasterIdLst>
  <p:notesMasterIdLst>
    <p:notesMasterId r:id="rId29"/>
  </p:notesMasterIdLst>
  <p:handoutMasterIdLst>
    <p:handoutMasterId r:id="rId30"/>
  </p:handoutMasterIdLst>
  <p:sldIdLst>
    <p:sldId id="413" r:id="rId6"/>
    <p:sldId id="357" r:id="rId7"/>
    <p:sldId id="311" r:id="rId8"/>
    <p:sldId id="38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393" r:id="rId23"/>
    <p:sldId id="394" r:id="rId24"/>
    <p:sldId id="398" r:id="rId25"/>
    <p:sldId id="386" r:id="rId26"/>
    <p:sldId id="391" r:id="rId27"/>
    <p:sldId id="399"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7" autoAdjust="0"/>
    <p:restoredTop sz="86455"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258"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July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July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4113152" y="394156"/>
            <a:ext cx="416248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21-11-0112-00-0000-Opening_Plenary_Notes.ppt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21/ballot_4.html" TargetMode="External"/><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21/ballot_5.html"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4294967295"/>
          </p:nvPr>
        </p:nvSpPr>
        <p:spPr>
          <a:xfrm>
            <a:off x="685800" y="6477456"/>
            <a:ext cx="990600" cy="215444"/>
          </a:xfrm>
          <a:prstGeom prst="rect">
            <a:avLst/>
          </a:prstGeom>
          <a:noFill/>
        </p:spPr>
        <p:txBody>
          <a:bodyPr/>
          <a:lstStyle/>
          <a:p>
            <a:r>
              <a:rPr lang="en-US" dirty="0" smtClean="0"/>
              <a:t>July</a:t>
            </a:r>
            <a:r>
              <a:rPr lang="en-US" dirty="0" smtClean="0"/>
              <a:t>  </a:t>
            </a:r>
            <a:r>
              <a:rPr lang="en-US" dirty="0" smtClean="0"/>
              <a:t>2011</a:t>
            </a:r>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6388"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6042FFE4-C8DC-457A-A259-A03C95A25D6B}" type="slidenum">
              <a:rPr lang="en-US" smtClean="0"/>
              <a:pPr/>
              <a:t>1</a:t>
            </a:fld>
            <a:endParaRPr lang="en-US" smtClean="0"/>
          </a:p>
        </p:txBody>
      </p:sp>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45</a:t>
            </a:r>
            <a:r>
              <a:rPr lang="en-US" b="1" dirty="0" smtClean="0">
                <a:latin typeface="Arial" charset="0"/>
              </a:rPr>
              <a:t/>
            </a:r>
            <a:br>
              <a:rPr lang="en-US" b="1" dirty="0" smtClean="0">
                <a:latin typeface="Arial" charset="0"/>
              </a:rPr>
            </a:br>
            <a:r>
              <a:rPr lang="en-US" b="1" dirty="0" smtClean="0">
                <a:latin typeface="Arial" charset="0"/>
              </a:rPr>
              <a:t>San Francisco</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781800" cy="1219200"/>
          </a:xfrm>
        </p:spPr>
        <p:txBody>
          <a:bodyPr/>
          <a:lstStyle/>
          <a:p>
            <a:r>
              <a:rPr lang="en-US" sz="2800" dirty="0" smtClean="0">
                <a:latin typeface="Arial" charset="0"/>
              </a:rPr>
              <a:t>Subir Das</a:t>
            </a:r>
          </a:p>
          <a:p>
            <a:r>
              <a:rPr lang="en-US" sz="2800" dirty="0" smtClean="0">
                <a:latin typeface="Arial" charset="0"/>
              </a:rPr>
              <a:t>Subir at research dot </a:t>
            </a:r>
            <a:r>
              <a:rPr lang="en-US" sz="2800" dirty="0" err="1" smtClean="0">
                <a:latin typeface="Arial" charset="0"/>
              </a:rPr>
              <a:t>telcordia</a:t>
            </a:r>
            <a:r>
              <a:rPr lang="en-US" sz="2800"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910186" cy="215444"/>
          </a:xfrm>
          <a:noFill/>
        </p:spPr>
        <p:txBody>
          <a:bodyPr/>
          <a:lstStyle/>
          <a:p>
            <a:r>
              <a:rPr lang="en-US" smtClean="0"/>
              <a:t>July  2011</a:t>
            </a:r>
            <a:endParaRPr lang="en-US" dirty="0" smtClean="0"/>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10</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910186" cy="215444"/>
          </a:xfrm>
          <a:noFill/>
        </p:spPr>
        <p:txBody>
          <a:bodyPr/>
          <a:lstStyle/>
          <a:p>
            <a:r>
              <a:rPr lang="en-US" smtClean="0"/>
              <a:t>July  2011</a:t>
            </a:r>
            <a:endParaRPr lang="en-US" dirty="0" smtClean="0"/>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11</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910186" cy="215444"/>
          </a:xfrm>
          <a:noFill/>
        </p:spPr>
        <p:txBody>
          <a:bodyPr/>
          <a:lstStyle/>
          <a:p>
            <a:r>
              <a:rPr lang="en-US" smtClean="0"/>
              <a:t>July  2011</a:t>
            </a:r>
            <a:endParaRPr lang="en-US" dirty="0" smtClean="0"/>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12</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910186" cy="215444"/>
          </a:xfrm>
          <a:noFill/>
        </p:spPr>
        <p:txBody>
          <a:bodyPr/>
          <a:lstStyle/>
          <a:p>
            <a:r>
              <a:rPr lang="en-US" smtClean="0"/>
              <a:t>July  2011</a:t>
            </a:r>
            <a:endParaRPr lang="en-US" dirty="0" smtClean="0"/>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13</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910186" cy="215444"/>
          </a:xfrm>
          <a:noFill/>
        </p:spPr>
        <p:txBody>
          <a:bodyPr/>
          <a:lstStyle/>
          <a:p>
            <a:r>
              <a:rPr lang="en-US" smtClean="0"/>
              <a:t>July  2011</a:t>
            </a:r>
            <a:endParaRPr lang="en-US" dirty="0" smtClean="0"/>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14</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910186" cy="215444"/>
          </a:xfrm>
          <a:noFill/>
        </p:spPr>
        <p:txBody>
          <a:bodyPr/>
          <a:lstStyle/>
          <a:p>
            <a:r>
              <a:rPr lang="en-US" smtClean="0"/>
              <a:t>July  2011</a:t>
            </a:r>
            <a:endParaRPr lang="en-US" dirty="0" smtClean="0"/>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15</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910186" cy="215444"/>
          </a:xfrm>
          <a:noFill/>
        </p:spPr>
        <p:txBody>
          <a:bodyPr/>
          <a:lstStyle/>
          <a:p>
            <a:r>
              <a:rPr lang="en-US" smtClean="0"/>
              <a:t>July  2011</a:t>
            </a:r>
            <a:endParaRPr lang="en-US" dirty="0" smtClean="0"/>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16</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910186" cy="215444"/>
          </a:xfrm>
          <a:noFill/>
        </p:spPr>
        <p:txBody>
          <a:bodyPr/>
          <a:lstStyle/>
          <a:p>
            <a:r>
              <a:rPr lang="en-US" smtClean="0"/>
              <a:t>July  2011</a:t>
            </a:r>
            <a:endParaRPr lang="en-US" dirty="0" smtClean="0"/>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17</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18</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Summary of Completed Work</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304800" y="1371600"/>
            <a:ext cx="8686800" cy="4724400"/>
          </a:xfrm>
        </p:spPr>
        <p:txBody>
          <a:bodyPr/>
          <a:lstStyle/>
          <a:p>
            <a:pPr>
              <a:lnSpc>
                <a:spcPct val="80000"/>
              </a:lnSpc>
            </a:pPr>
            <a:r>
              <a:rPr lang="en-US" sz="2000" dirty="0" smtClean="0">
                <a:latin typeface="Arial" charset="0"/>
              </a:rPr>
              <a:t>P802.21 base Specification</a:t>
            </a:r>
          </a:p>
          <a:p>
            <a:pPr lvl="1">
              <a:lnSpc>
                <a:spcPct val="80000"/>
              </a:lnSpc>
            </a:pPr>
            <a:r>
              <a:rPr lang="en-US" sz="1800" dirty="0" smtClean="0">
                <a:latin typeface="Arial" charset="0"/>
              </a:rPr>
              <a:t>P802.21 published in Jan-2009</a:t>
            </a:r>
          </a:p>
          <a:p>
            <a:pPr>
              <a:lnSpc>
                <a:spcPct val="80000"/>
              </a:lnSpc>
            </a:pPr>
            <a:endParaRPr lang="en-US" sz="1600" dirty="0" smtClean="0">
              <a:latin typeface="Arial" charset="0"/>
            </a:endParaRPr>
          </a:p>
          <a:p>
            <a:pPr>
              <a:lnSpc>
                <a:spcPct val="80000"/>
              </a:lnSpc>
            </a:pPr>
            <a:r>
              <a:rPr lang="en-US" sz="1800" dirty="0" smtClean="0">
                <a:latin typeface="Arial" charset="0"/>
              </a:rPr>
              <a:t>Requirements submitted to ITU through 802.18 for IMT-Advanced</a:t>
            </a:r>
          </a:p>
          <a:p>
            <a:pPr>
              <a:lnSpc>
                <a:spcPct val="80000"/>
              </a:lnSpc>
            </a:pPr>
            <a:r>
              <a:rPr lang="en-US" sz="1800" dirty="0" smtClean="0">
                <a:latin typeface="Arial" charset="0"/>
              </a:rPr>
              <a:t>Interaction with other 802 groups and other SDOs</a:t>
            </a:r>
          </a:p>
          <a:p>
            <a:pPr lvl="1">
              <a:lnSpc>
                <a:spcPct val="80000"/>
              </a:lnSpc>
            </a:pPr>
            <a:r>
              <a:rPr lang="en-US" sz="1600" dirty="0" smtClean="0">
                <a:latin typeface="Arial" charset="0"/>
              </a:rPr>
              <a:t>MIH solution incorporated in 802.16g in Nov ‘05, </a:t>
            </a:r>
          </a:p>
          <a:p>
            <a:pPr lvl="1">
              <a:lnSpc>
                <a:spcPct val="80000"/>
              </a:lnSpc>
            </a:pPr>
            <a:r>
              <a:rPr lang="en-US" sz="1600" dirty="0" smtClean="0">
                <a:latin typeface="Arial" charset="0"/>
              </a:rPr>
              <a:t>MIH solution incorporated in 802.11u in Sep ’06</a:t>
            </a:r>
          </a:p>
          <a:p>
            <a:pPr lvl="1">
              <a:lnSpc>
                <a:spcPct val="80000"/>
              </a:lnSpc>
            </a:pPr>
            <a:r>
              <a:rPr lang="en-US" sz="1600" dirty="0" smtClean="0">
                <a:latin typeface="Arial" charset="0"/>
              </a:rPr>
              <a:t>3GPP: Concept of ANDSF incorporated in 3GPP TS 23.402, TS 24.302, TS 24.312</a:t>
            </a:r>
          </a:p>
          <a:p>
            <a:pPr lvl="1">
              <a:lnSpc>
                <a:spcPct val="80000"/>
              </a:lnSpc>
            </a:pPr>
            <a:r>
              <a:rPr lang="en-US" sz="1600" dirty="0" smtClean="0">
                <a:latin typeface="Arial" charset="0"/>
              </a:rPr>
              <a:t>WMF: 802.21 IS </a:t>
            </a:r>
            <a:r>
              <a:rPr lang="en-US" sz="1600" dirty="0" err="1" smtClean="0">
                <a:latin typeface="Arial" charset="0"/>
              </a:rPr>
              <a:t>is</a:t>
            </a:r>
            <a:r>
              <a:rPr lang="en-US" sz="1600" dirty="0" smtClean="0">
                <a:latin typeface="Arial" charset="0"/>
              </a:rPr>
              <a:t> now a part of </a:t>
            </a:r>
            <a:r>
              <a:rPr lang="en-US" sz="1600" dirty="0" err="1" smtClean="0">
                <a:latin typeface="Arial" charset="0"/>
              </a:rPr>
              <a:t>WiMAX</a:t>
            </a:r>
            <a:r>
              <a:rPr lang="en-US" sz="1600" dirty="0" smtClean="0">
                <a:latin typeface="Arial" charset="0"/>
              </a:rPr>
              <a:t> 1.6 specification for </a:t>
            </a:r>
            <a:r>
              <a:rPr lang="en-US" sz="1600" dirty="0" err="1" smtClean="0">
                <a:latin typeface="Arial" charset="0"/>
              </a:rPr>
              <a:t>WiMAX-WiFi</a:t>
            </a:r>
            <a:r>
              <a:rPr lang="en-US" sz="1600" dirty="0" smtClean="0">
                <a:latin typeface="Arial" charset="0"/>
              </a:rPr>
              <a:t> IWK</a:t>
            </a: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p>
          <a:p>
            <a:pPr lvl="1">
              <a:lnSpc>
                <a:spcPct val="80000"/>
              </a:lnSpc>
            </a:pPr>
            <a:r>
              <a:rPr lang="en-US" sz="1600" dirty="0" smtClean="0">
                <a:latin typeface="Arial" charset="0"/>
              </a:rPr>
              <a:t>802.21a Security TG: WG Letter Ballot approved; </a:t>
            </a:r>
            <a:r>
              <a:rPr lang="en-US" sz="1600" dirty="0" smtClean="0">
                <a:latin typeface="Arial" charset="0"/>
              </a:rPr>
              <a:t>Preparation for Sponsor Ballot  approval </a:t>
            </a:r>
            <a:endParaRPr lang="en-US" sz="1600" dirty="0" smtClean="0">
              <a:latin typeface="Arial" charset="0"/>
            </a:endParaRPr>
          </a:p>
          <a:p>
            <a:pPr lvl="1">
              <a:lnSpc>
                <a:spcPct val="80000"/>
              </a:lnSpc>
            </a:pPr>
            <a:r>
              <a:rPr lang="en-US" sz="1600" dirty="0" smtClean="0">
                <a:latin typeface="Arial" charset="0"/>
              </a:rPr>
              <a:t>802.21b Handover with Broadcast Services </a:t>
            </a:r>
            <a:r>
              <a:rPr lang="en-US" sz="1600" dirty="0" smtClean="0">
                <a:latin typeface="Arial" charset="0"/>
              </a:rPr>
              <a:t>TG;</a:t>
            </a:r>
            <a:r>
              <a:rPr lang="en-US" sz="1600" dirty="0" smtClean="0">
                <a:latin typeface="Arial" charset="0"/>
              </a:rPr>
              <a:t> Preparation </a:t>
            </a:r>
            <a:r>
              <a:rPr lang="en-US" sz="1600" dirty="0" smtClean="0">
                <a:latin typeface="Arial" charset="0"/>
              </a:rPr>
              <a:t>for Sponsor Ballot </a:t>
            </a:r>
            <a:r>
              <a:rPr lang="en-US" sz="1600" dirty="0" smtClean="0">
                <a:latin typeface="Arial" charset="0"/>
              </a:rPr>
              <a:t> approval  </a:t>
            </a:r>
            <a:endParaRPr lang="en-US" sz="1600" dirty="0" smtClean="0">
              <a:latin typeface="Arial" charset="0"/>
            </a:endParaRPr>
          </a:p>
          <a:p>
            <a:pPr lvl="1">
              <a:lnSpc>
                <a:spcPct val="80000"/>
              </a:lnSpc>
            </a:pPr>
            <a:r>
              <a:rPr lang="en-US" sz="1600" dirty="0" smtClean="0">
                <a:latin typeface="Arial" charset="0"/>
              </a:rPr>
              <a:t>802.21c Single Radio Handovers: Proposals are discussed and draft version is underway</a:t>
            </a:r>
          </a:p>
          <a:p>
            <a:pPr>
              <a:lnSpc>
                <a:spcPct val="80000"/>
              </a:lnSpc>
              <a:buNone/>
            </a:pPr>
            <a:r>
              <a:rPr lang="en-US" sz="1600" dirty="0" smtClean="0">
                <a:latin typeface="Arial" charset="0"/>
              </a:rPr>
              <a:t> </a:t>
            </a:r>
          </a:p>
          <a:p>
            <a:pPr lvl="1">
              <a:lnSpc>
                <a:spcPct val="80000"/>
              </a:lnSpc>
            </a:pP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a:xfrm>
            <a:off x="609600" y="6477000"/>
            <a:ext cx="1143000" cy="215444"/>
          </a:xfrm>
        </p:spPr>
        <p:txBody>
          <a:bodyPr/>
          <a:lstStyle/>
          <a:p>
            <a:pPr>
              <a:defRPr/>
            </a:pPr>
            <a:r>
              <a:rPr lang="en-US" smtClean="0"/>
              <a:t>July  2011</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a:t>
            </a:r>
            <a:r>
              <a:rPr lang="en-US" sz="3200" dirty="0" smtClean="0">
                <a:solidFill>
                  <a:schemeClr val="accent2"/>
                </a:solidFill>
                <a:latin typeface="Arial" charset="0"/>
              </a:rPr>
              <a:t>4c </a:t>
            </a:r>
            <a:r>
              <a:rPr lang="en-US" sz="3200" dirty="0" smtClean="0">
                <a:solidFill>
                  <a:schemeClr val="accent2"/>
                </a:solidFill>
                <a:latin typeface="Arial" charset="0"/>
              </a:rPr>
              <a:t>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LB#4c </a:t>
            </a:r>
            <a:r>
              <a:rPr lang="en-US" sz="2400" dirty="0" smtClean="0">
                <a:latin typeface="Arial" charset="0"/>
              </a:rPr>
              <a:t>started on </a:t>
            </a:r>
            <a:r>
              <a:rPr lang="en-US" sz="2400" dirty="0" smtClean="0">
                <a:latin typeface="Arial" charset="0"/>
              </a:rPr>
              <a:t>June</a:t>
            </a:r>
            <a:r>
              <a:rPr lang="en-US" sz="2400" dirty="0" smtClean="0">
                <a:latin typeface="Arial" charset="0"/>
              </a:rPr>
              <a:t> 20</a:t>
            </a:r>
            <a:r>
              <a:rPr lang="en-US" sz="2400" baseline="30000" dirty="0" smtClean="0">
                <a:latin typeface="Arial" charset="0"/>
              </a:rPr>
              <a:t>th</a:t>
            </a:r>
            <a:r>
              <a:rPr lang="en-US" sz="2400" dirty="0" smtClean="0">
                <a:latin typeface="Arial" charset="0"/>
              </a:rPr>
              <a:t>,  2011 </a:t>
            </a:r>
            <a:r>
              <a:rPr lang="en-US" sz="2400" dirty="0" smtClean="0">
                <a:latin typeface="Arial" charset="0"/>
              </a:rPr>
              <a:t>and ended </a:t>
            </a:r>
            <a:r>
              <a:rPr lang="en-US" sz="2400" dirty="0" smtClean="0">
                <a:latin typeface="Arial" charset="0"/>
              </a:rPr>
              <a:t>on July 5th,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a:t>
            </a:r>
            <a:r>
              <a:rPr lang="en-US" sz="2400" dirty="0" smtClean="0">
                <a:latin typeface="Arial" charset="0"/>
                <a:cs typeface="Arial" charset="0"/>
              </a:rPr>
              <a:t>July 6</a:t>
            </a:r>
            <a:r>
              <a:rPr lang="en-US" sz="2400" baseline="30000" dirty="0" smtClean="0">
                <a:latin typeface="Arial" charset="0"/>
                <a:cs typeface="Arial" charset="0"/>
              </a:rPr>
              <a:t>th</a:t>
            </a:r>
            <a:r>
              <a:rPr lang="en-US" sz="2400" dirty="0" smtClean="0">
                <a:latin typeface="Arial" charset="0"/>
                <a:cs typeface="Arial" charset="0"/>
              </a:rPr>
              <a:t>, </a:t>
            </a:r>
            <a:r>
              <a:rPr lang="en-US" sz="2400" dirty="0" smtClean="0">
                <a:latin typeface="Arial" charset="0"/>
                <a:cs typeface="Arial" charset="0"/>
              </a:rPr>
              <a:t> 2011</a:t>
            </a:r>
            <a:endParaRPr lang="en-US" sz="2400" dirty="0" smtClean="0">
              <a:latin typeface="Arial" charset="0"/>
              <a:cs typeface="Arial" charset="0"/>
            </a:endParaRPr>
          </a:p>
          <a:p>
            <a:pPr lvl="1">
              <a:lnSpc>
                <a:spcPct val="80000"/>
              </a:lnSpc>
            </a:pPr>
            <a:r>
              <a:rPr lang="en-US" sz="2000" dirty="0" smtClean="0">
                <a:latin typeface="Arial" charset="0"/>
                <a:cs typeface="Arial" charset="0"/>
                <a:hlinkClick r:id="rId3"/>
              </a:rPr>
              <a:t>http://www.ieee802.org/21/ballot_4.html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a:t>
            </a:r>
            <a:r>
              <a:rPr lang="en-US" sz="2000" dirty="0" smtClean="0">
                <a:latin typeface="Arial" charset="0"/>
                <a:cs typeface="Arial" charset="0"/>
              </a:rPr>
              <a:t>:27</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00</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02</a:t>
            </a: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90.63</a:t>
            </a:r>
            <a:r>
              <a:rPr lang="en-US" sz="2000" dirty="0" smtClean="0">
                <a:latin typeface="Arial" charset="0"/>
                <a:cs typeface="Arial" charset="0"/>
              </a:rPr>
              <a:t>%</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100</a:t>
            </a:r>
            <a:r>
              <a:rPr lang="en-US" sz="2000" dirty="0" smtClean="0">
                <a:latin typeface="Arial" charset="0"/>
                <a:cs typeface="Arial" charset="0"/>
              </a:rPr>
              <a:t>%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t>
            </a:r>
            <a:r>
              <a:rPr lang="en-US" sz="2400" dirty="0" smtClean="0">
                <a:latin typeface="Arial" charset="0"/>
                <a:cs typeface="Arial" charset="0"/>
              </a:rPr>
              <a:t> </a:t>
            </a:r>
            <a:r>
              <a:rPr lang="en-US" sz="2400" dirty="0" smtClean="0">
                <a:latin typeface="Arial" charset="0"/>
                <a:cs typeface="Arial" charset="0"/>
              </a:rPr>
              <a:t>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066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July  2011</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219200" cy="228600"/>
          </a:xfrm>
          <a:prstGeom prst="rect">
            <a:avLst/>
          </a:prstGeom>
          <a:noFill/>
        </p:spPr>
        <p:txBody>
          <a:bodyPr/>
          <a:lstStyle/>
          <a:p>
            <a:r>
              <a:rPr lang="en-US" smtClean="0"/>
              <a:t>July  2011</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27</a:t>
            </a:r>
            <a:r>
              <a:rPr lang="en-US" sz="2400" dirty="0" smtClean="0">
                <a:latin typeface="Arial" charset="0"/>
              </a:rPr>
              <a:t>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2" name="Slide Number Placeholder 11"/>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20</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a:t>
            </a:r>
            <a:r>
              <a:rPr lang="en-US" sz="3200" dirty="0" smtClean="0">
                <a:solidFill>
                  <a:schemeClr val="accent2"/>
                </a:solidFill>
                <a:latin typeface="Arial" charset="0"/>
              </a:rPr>
              <a:t>5c </a:t>
            </a:r>
            <a:r>
              <a:rPr lang="en-US" sz="3200" dirty="0" smtClean="0">
                <a:solidFill>
                  <a:schemeClr val="accent2"/>
                </a:solidFill>
                <a:latin typeface="Arial" charset="0"/>
              </a:rPr>
              <a:t>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LB#5c </a:t>
            </a:r>
            <a:r>
              <a:rPr lang="en-US" sz="2400" dirty="0" smtClean="0">
                <a:latin typeface="Arial" charset="0"/>
              </a:rPr>
              <a:t>started on </a:t>
            </a:r>
            <a:r>
              <a:rPr lang="en-US" sz="2400" dirty="0" smtClean="0">
                <a:latin typeface="Arial" charset="0"/>
              </a:rPr>
              <a:t>June 20</a:t>
            </a:r>
            <a:r>
              <a:rPr lang="en-US" sz="2400" baseline="30000" dirty="0" smtClean="0">
                <a:latin typeface="Arial" charset="0"/>
              </a:rPr>
              <a:t>th</a:t>
            </a:r>
            <a:r>
              <a:rPr lang="en-US" sz="2400" dirty="0" smtClean="0">
                <a:latin typeface="Arial" charset="0"/>
              </a:rPr>
              <a:t>,</a:t>
            </a:r>
            <a:r>
              <a:rPr lang="en-US" sz="2400" dirty="0" smtClean="0">
                <a:latin typeface="Arial" charset="0"/>
              </a:rPr>
              <a:t>  </a:t>
            </a:r>
            <a:r>
              <a:rPr lang="en-US" sz="2400" dirty="0" smtClean="0">
                <a:latin typeface="Arial" charset="0"/>
              </a:rPr>
              <a:t>2011 and ended on </a:t>
            </a:r>
            <a:r>
              <a:rPr lang="en-US" sz="2400" dirty="0" smtClean="0">
                <a:latin typeface="Arial" charset="0"/>
              </a:rPr>
              <a:t>July 5th, </a:t>
            </a:r>
            <a:r>
              <a:rPr lang="en-US" sz="2400" dirty="0" smtClean="0">
                <a:latin typeface="Arial" charset="0"/>
              </a:rPr>
              <a:t>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a:t>
            </a:r>
            <a:r>
              <a:rPr lang="en-US" sz="2400" dirty="0" smtClean="0">
                <a:latin typeface="Arial" charset="0"/>
                <a:cs typeface="Arial" charset="0"/>
              </a:rPr>
              <a:t>July 6</a:t>
            </a:r>
            <a:r>
              <a:rPr lang="en-US" sz="2400" baseline="30000" dirty="0" smtClean="0">
                <a:latin typeface="Arial" charset="0"/>
                <a:cs typeface="Arial" charset="0"/>
              </a:rPr>
              <a:t>th</a:t>
            </a:r>
            <a:r>
              <a:rPr lang="en-US" sz="2400" dirty="0" smtClean="0">
                <a:latin typeface="Arial" charset="0"/>
                <a:cs typeface="Arial" charset="0"/>
              </a:rPr>
              <a:t>, </a:t>
            </a:r>
            <a:r>
              <a:rPr lang="en-US" sz="2400" dirty="0" smtClean="0">
                <a:latin typeface="Arial" charset="0"/>
                <a:cs typeface="Arial" charset="0"/>
              </a:rPr>
              <a:t>2011</a:t>
            </a:r>
            <a:endParaRPr lang="en-US" sz="2000" dirty="0" smtClean="0">
              <a:latin typeface="Arial" charset="0"/>
              <a:cs typeface="Arial" charset="0"/>
            </a:endParaRPr>
          </a:p>
          <a:p>
            <a:pPr lvl="1">
              <a:lnSpc>
                <a:spcPct val="80000"/>
              </a:lnSpc>
            </a:pPr>
            <a:r>
              <a:rPr lang="en-US" sz="2000" dirty="0" smtClean="0">
                <a:latin typeface="Arial" charset="0"/>
                <a:cs typeface="Arial" charset="0"/>
                <a:hlinkClick r:id="rId3"/>
              </a:rPr>
              <a:t>http://www.ieee802.org/21/ballot_5.html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a:t>
            </a:r>
            <a:r>
              <a:rPr lang="en-US" sz="2000" dirty="0" smtClean="0">
                <a:latin typeface="Arial" charset="0"/>
                <a:cs typeface="Arial" charset="0"/>
              </a:rPr>
              <a:t>29</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  </a:t>
            </a:r>
            <a:r>
              <a:rPr lang="en-US" sz="2000" dirty="0" smtClean="0">
                <a:latin typeface="Arial" charset="0"/>
                <a:cs typeface="Arial" charset="0"/>
              </a:rPr>
              <a:t>00</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00</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90.6%</a:t>
            </a: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100</a:t>
            </a:r>
            <a:r>
              <a:rPr lang="en-US" sz="2000" dirty="0" smtClean="0">
                <a:latin typeface="Arial" charset="0"/>
                <a:cs typeface="Arial" charset="0"/>
              </a:rPr>
              <a:t>%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066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smtClean="0"/>
              <a:t>July  2011</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1066800" cy="215900"/>
          </a:xfrm>
          <a:noFill/>
        </p:spPr>
        <p:txBody>
          <a:bodyPr/>
          <a:lstStyle/>
          <a:p>
            <a:r>
              <a:rPr lang="en-US" smtClean="0"/>
              <a:t>July  2011</a:t>
            </a:r>
            <a:endParaRPr lang="en-US" dirty="0" smtClean="0"/>
          </a:p>
        </p:txBody>
      </p:sp>
      <p:sp>
        <p:nvSpPr>
          <p:cNvPr id="34819" name="Footer Placeholder 4"/>
          <p:cNvSpPr>
            <a:spLocks noGrp="1"/>
          </p:cNvSpPr>
          <p:nvPr>
            <p:ph type="ftr" sz="quarter" idx="11"/>
          </p:nvPr>
        </p:nvSpPr>
        <p:spPr>
          <a:noFill/>
        </p:spPr>
        <p:txBody>
          <a:bodyPr/>
          <a:lstStyle/>
          <a:p>
            <a:r>
              <a:rPr lang="pt-BR" smtClean="0"/>
              <a:t>Subir Das, Chair, IEEE 802.21</a:t>
            </a:r>
            <a:endParaRPr lang="en-US" smtClean="0"/>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21</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July Meeting</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381000" y="1524000"/>
            <a:ext cx="8305800" cy="43434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Letter Ballot  </a:t>
            </a:r>
            <a:r>
              <a:rPr lang="en-US" sz="1800" dirty="0" smtClean="0">
                <a:latin typeface="Arial" charset="0"/>
              </a:rPr>
              <a:t>results and preparation for Sponsor ballot </a:t>
            </a:r>
            <a:endParaRPr lang="en-US" sz="1800" dirty="0" smtClean="0">
              <a:latin typeface="Arial" charset="0"/>
            </a:endParaRP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Letter Ballot </a:t>
            </a:r>
            <a:r>
              <a:rPr lang="en-US" sz="1800" dirty="0" smtClean="0">
                <a:latin typeface="Arial" charset="0"/>
              </a:rPr>
              <a:t>results </a:t>
            </a:r>
            <a:r>
              <a:rPr lang="en-US" sz="1800" dirty="0" smtClean="0">
                <a:latin typeface="Arial" charset="0"/>
              </a:rPr>
              <a:t>and </a:t>
            </a:r>
            <a:r>
              <a:rPr lang="en-US" sz="1800" dirty="0" smtClean="0">
                <a:latin typeface="Arial" charset="0"/>
              </a:rPr>
              <a:t>preparation for Sponsor ballot</a:t>
            </a:r>
            <a:endParaRPr lang="en-US" sz="1800" dirty="0" smtClean="0">
              <a:latin typeface="Arial" charset="0"/>
            </a:endParaRP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990600" cy="215900"/>
          </a:xfrm>
          <a:noFill/>
        </p:spPr>
        <p:txBody>
          <a:bodyPr/>
          <a:lstStyle/>
          <a:p>
            <a:r>
              <a:rPr lang="en-US" smtClean="0"/>
              <a:t>July  2011</a:t>
            </a:r>
            <a:endParaRPr lang="en-US" dirty="0" smtClean="0"/>
          </a:p>
        </p:txBody>
      </p:sp>
      <p:sp>
        <p:nvSpPr>
          <p:cNvPr id="36867" name="Footer Placeholder 4"/>
          <p:cNvSpPr>
            <a:spLocks noGrp="1"/>
          </p:cNvSpPr>
          <p:nvPr>
            <p:ph type="ftr" sz="quarter" idx="11"/>
          </p:nvPr>
        </p:nvSpPr>
        <p:spPr>
          <a:noFill/>
        </p:spPr>
        <p:txBody>
          <a:bodyPr/>
          <a:lstStyle/>
          <a:p>
            <a:r>
              <a:rPr lang="pt-BR" smtClean="0"/>
              <a:t>Subir Das, Chair, IEEE 802.21</a:t>
            </a:r>
            <a:endParaRPr lang="en-US" smtClean="0"/>
          </a:p>
        </p:txBody>
      </p:sp>
      <p:sp>
        <p:nvSpPr>
          <p:cNvPr id="36868" name="Slide Number Placeholder 5"/>
          <p:cNvSpPr>
            <a:spLocks noGrp="1"/>
          </p:cNvSpPr>
          <p:nvPr>
            <p:ph type="sldNum" sz="quarter" idx="12"/>
          </p:nvPr>
        </p:nvSpPr>
        <p:spPr>
          <a:noFill/>
        </p:spPr>
        <p:txBody>
          <a:bodyPr/>
          <a:lstStyle/>
          <a:p>
            <a:r>
              <a:rPr lang="en-US" dirty="0" smtClean="0"/>
              <a:t>Slide </a:t>
            </a:r>
            <a:fld id="{742BCC51-E7F8-4B59-97C5-0AF7925240C8}" type="slidenum">
              <a:rPr lang="en-US" smtClean="0"/>
              <a:pPr/>
              <a:t>22</a:t>
            </a:fld>
            <a:endParaRPr lang="en-US" dirty="0"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2011</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685800" y="1676400"/>
            <a:ext cx="8305800" cy="44958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19-22 September 2011, </a:t>
            </a:r>
            <a:r>
              <a:rPr lang="en-US" sz="2400" b="1" dirty="0" smtClean="0">
                <a:solidFill>
                  <a:srgbClr val="0000FF"/>
                </a:solidFill>
              </a:rPr>
              <a:t> </a:t>
            </a:r>
            <a:r>
              <a:rPr lang="en-US" sz="2400" b="1" dirty="0" smtClean="0">
                <a:solidFill>
                  <a:srgbClr val="0000FF"/>
                </a:solidFill>
              </a:rPr>
              <a:t>Bangkok, Thailand</a:t>
            </a:r>
            <a:endParaRPr lang="en-US" sz="2400" b="1" dirty="0" smtClean="0">
              <a:solidFill>
                <a:srgbClr val="0000FF"/>
              </a:solidFill>
            </a:endParaRP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
            </a:r>
            <a:r>
              <a:rPr lang="en-US" sz="2400" b="1" dirty="0" smtClean="0">
                <a:solidFill>
                  <a:srgbClr val="FF0000"/>
                </a:solidFill>
              </a:rPr>
              <a:t>Atlanta, USA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4294967295"/>
          </p:nvPr>
        </p:nvSpPr>
        <p:spPr>
          <a:xfrm>
            <a:off x="685800" y="6477000"/>
            <a:ext cx="1066800" cy="215900"/>
          </a:xfrm>
          <a:prstGeom prst="rect">
            <a:avLst/>
          </a:prstGeom>
          <a:noFill/>
        </p:spPr>
        <p:txBody>
          <a:bodyPr/>
          <a:lstStyle/>
          <a:p>
            <a:r>
              <a:rPr lang="en-US" smtClean="0"/>
              <a:t>July  2011</a:t>
            </a:r>
            <a:endParaRPr lang="en-US" dirty="0" smtClean="0"/>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4478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a:t>
            </a:r>
            <a:r>
              <a:rPr lang="en-US" sz="2400" b="1" dirty="0" smtClean="0">
                <a:solidFill>
                  <a:srgbClr val="FF0000"/>
                </a:solidFill>
              </a:rPr>
              <a:t>Hawaii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(Target)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
        <p:nvSpPr>
          <p:cNvPr id="7" name="Slide Number Placeholder 5"/>
          <p:cNvSpPr txBox="1">
            <a:spLocks/>
          </p:cNvSpPr>
          <p:nvPr/>
        </p:nvSpPr>
        <p:spPr bwMode="auto">
          <a:xfrm>
            <a:off x="4191000" y="6477000"/>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742BCC51-E7F8-4B59-97C5-0AF7925240C8}"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4" name="Date Placeholder 3"/>
          <p:cNvSpPr txBox="1">
            <a:spLocks/>
          </p:cNvSpPr>
          <p:nvPr/>
        </p:nvSpPr>
        <p:spPr>
          <a:xfrm>
            <a:off x="685800" y="6477000"/>
            <a:ext cx="990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4294967295"/>
          </p:nvPr>
        </p:nvSpPr>
        <p:spPr>
          <a:xfrm>
            <a:off x="685800" y="6477000"/>
            <a:ext cx="990600" cy="215900"/>
          </a:xfrm>
          <a:prstGeom prst="rect">
            <a:avLst/>
          </a:prstGeom>
          <a:noFill/>
        </p:spPr>
        <p:txBody>
          <a:bodyPr/>
          <a:lstStyle/>
          <a:p>
            <a:r>
              <a:rPr lang="en-US" smtClean="0"/>
              <a:t>July  2011</a:t>
            </a:r>
            <a:endParaRPr lang="en-US" dirty="0"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791200"/>
            <a:ext cx="7315200" cy="523220"/>
          </a:xfrm>
          <a:prstGeom prst="rect">
            <a:avLst/>
          </a:prstGeom>
          <a:noFill/>
          <a:ln w="9525">
            <a:noFill/>
            <a:miter lim="800000"/>
            <a:headEnd/>
            <a:tailEnd/>
          </a:ln>
        </p:spPr>
        <p:txBody>
          <a:bodyPr wrap="square">
            <a:spAutoFit/>
          </a:bodyPr>
          <a:lstStyle/>
          <a:p>
            <a:pPr eaLnBrk="1" hangingPunct="1"/>
            <a:r>
              <a:rPr lang="en-US" sz="1400" dirty="0"/>
              <a:t>HBS: Handover with Broadcast Services    </a:t>
            </a:r>
            <a:r>
              <a:rPr lang="en-US" sz="1400" b="1" dirty="0"/>
              <a:t>Default Location</a:t>
            </a:r>
            <a:r>
              <a:rPr lang="en-US" sz="1400" dirty="0" smtClean="0"/>
              <a:t>: </a:t>
            </a:r>
            <a:r>
              <a:rPr lang="en-US" sz="1400" dirty="0" smtClean="0"/>
              <a:t> Pacific E  </a:t>
            </a:r>
            <a:endParaRPr lang="en-US" sz="1400" dirty="0"/>
          </a:p>
          <a:p>
            <a:pPr eaLnBrk="1" hangingPunct="1"/>
            <a:r>
              <a:rPr lang="en-US" sz="1400" dirty="0"/>
              <a:t>SRHO: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12" name="Table 11"/>
          <p:cNvGraphicFramePr>
            <a:graphicFrameLocks noGrp="1"/>
          </p:cNvGraphicFramePr>
          <p:nvPr/>
        </p:nvGraphicFramePr>
        <p:xfrm>
          <a:off x="914400" y="1863725"/>
          <a:ext cx="7467599" cy="3622675"/>
        </p:xfrm>
        <a:graphic>
          <a:graphicData uri="http://schemas.openxmlformats.org/drawingml/2006/table">
            <a:tbl>
              <a:tblPr/>
              <a:tblGrid>
                <a:gridCol w="947069"/>
                <a:gridCol w="1315840"/>
                <a:gridCol w="1584036"/>
                <a:gridCol w="1885757"/>
                <a:gridCol w="1734897"/>
              </a:tblGrid>
              <a:tr h="589131">
                <a:tc>
                  <a:txBody>
                    <a:bodyPr/>
                    <a:lstStyle/>
                    <a:p>
                      <a:pPr marL="0" marR="0">
                        <a:spcBef>
                          <a:spcPts val="0"/>
                        </a:spcBef>
                        <a:spcAft>
                          <a:spcPts val="0"/>
                        </a:spcAft>
                      </a:pPr>
                      <a:r>
                        <a:rPr lang="en-US" sz="120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(July 18</a:t>
                      </a:r>
                      <a:r>
                        <a:rPr lang="en-US" sz="1200" b="1" baseline="30000">
                          <a:latin typeface="Times New Roman"/>
                          <a:ea typeface="Times New Roman"/>
                        </a:rPr>
                        <a:t>th</a:t>
                      </a:r>
                      <a:r>
                        <a:rPr lang="en-US" sz="1200" b="1">
                          <a:latin typeface="Times New Roman"/>
                          <a:ea typeface="Times New Roman"/>
                        </a:rPr>
                        <a:t>)</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(July 19</a:t>
                      </a:r>
                      <a:r>
                        <a:rPr lang="en-US" sz="1200" b="1" baseline="30000">
                          <a:latin typeface="Times New Roman"/>
                          <a:ea typeface="Times New Roman"/>
                        </a:rPr>
                        <a:t>th</a:t>
                      </a:r>
                      <a:r>
                        <a:rPr lang="en-US" sz="1200" b="1">
                          <a:latin typeface="Times New Roman"/>
                          <a:ea typeface="Times New Roman"/>
                        </a:rPr>
                        <a:t>)</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(July 20</a:t>
                      </a:r>
                      <a:r>
                        <a:rPr lang="en-US" sz="1200" b="1" baseline="30000">
                          <a:latin typeface="Times New Roman"/>
                          <a:ea typeface="Times New Roman"/>
                        </a:rPr>
                        <a:t>th</a:t>
                      </a:r>
                      <a:r>
                        <a:rPr lang="en-US" sz="1200" b="1">
                          <a:latin typeface="Times New Roman"/>
                          <a:ea typeface="Times New Roman"/>
                        </a:rPr>
                        <a:t>)</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(July 21</a:t>
                      </a:r>
                      <a:r>
                        <a:rPr lang="en-US" sz="1200" b="1" baseline="30000">
                          <a:latin typeface="Times New Roman"/>
                          <a:ea typeface="Times New Roman"/>
                        </a:rPr>
                        <a:t>th</a:t>
                      </a:r>
                      <a:r>
                        <a:rPr lang="en-US" sz="1200" b="1">
                          <a:latin typeface="Times New Roman"/>
                          <a:ea typeface="Times New Roman"/>
                        </a:rPr>
                        <a:t>)</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934">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WG Mid-Plenary (9:00- 10:30a)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908">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960">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447">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WG Closing Plenary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295">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8:00p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Event (until 9 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1143000" cy="215444"/>
          </a:xfrm>
          <a:noFill/>
        </p:spPr>
        <p:txBody>
          <a:bodyPr/>
          <a:lstStyle/>
          <a:p>
            <a:r>
              <a:rPr lang="en-US" smtClean="0"/>
              <a:t>July  2011</a:t>
            </a:r>
            <a:endParaRPr lang="en-US" dirty="0" smtClean="0"/>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rPr>
              <a:t>https://murphy.events.ieee.org/imat</a:t>
            </a:r>
            <a:endParaRPr lang="en-US" altLang="ja-JP" sz="2000" dirty="0" smtClean="0">
              <a:ea typeface="ＭＳ Ｐゴシック" charset="-128"/>
            </a:endParaRP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14</a:t>
            </a:r>
          </a:p>
          <a:p>
            <a:pPr>
              <a:lnSpc>
                <a:spcPct val="80000"/>
              </a:lnSpc>
              <a:defRPr/>
            </a:pPr>
            <a:r>
              <a:rPr lang="en-US" sz="2000" dirty="0" smtClean="0">
                <a:latin typeface="Arial" charset="0"/>
              </a:rPr>
              <a:t>11 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066800" cy="215444"/>
          </a:xfrm>
          <a:noFill/>
        </p:spPr>
        <p:txBody>
          <a:bodyPr/>
          <a:lstStyle/>
          <a:p>
            <a:r>
              <a:rPr lang="en-US" smtClean="0"/>
              <a:t>July  2011</a:t>
            </a:r>
            <a:endParaRPr lang="en-US" dirty="0" smtClean="0"/>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6</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143000" cy="215444"/>
          </a:xfrm>
          <a:noFill/>
        </p:spPr>
        <p:txBody>
          <a:bodyPr/>
          <a:lstStyle/>
          <a:p>
            <a:r>
              <a:rPr lang="en-US" smtClean="0"/>
              <a:t>July  2011</a:t>
            </a:r>
            <a:endParaRPr lang="en-US" dirty="0" smtClean="0"/>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7</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4196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Pacific B</a:t>
            </a:r>
            <a:endParaRPr lang="en-US" dirty="0" smtClean="0">
              <a:latin typeface="Arial" charset="0"/>
            </a:endParaRP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(6:00 pm onwards)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143000" cy="215444"/>
          </a:xfrm>
          <a:noFill/>
        </p:spPr>
        <p:txBody>
          <a:bodyPr/>
          <a:lstStyle/>
          <a:p>
            <a:r>
              <a:rPr lang="en-US" smtClean="0"/>
              <a:t>July  2011</a:t>
            </a:r>
            <a:endParaRPr lang="en-US" dirty="0" smtClean="0"/>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8</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910186" cy="215444"/>
          </a:xfrm>
          <a:noFill/>
        </p:spPr>
        <p:txBody>
          <a:bodyPr/>
          <a:lstStyle/>
          <a:p>
            <a:r>
              <a:rPr lang="en-US" smtClean="0"/>
              <a:t>July  2011</a:t>
            </a:r>
            <a:endParaRPr lang="en-US" dirty="0" smtClean="0"/>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9</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28739</TotalTime>
  <Words>1997</Words>
  <Application>Microsoft Office PowerPoint</Application>
  <PresentationFormat>On-screen Show (4:3)</PresentationFormat>
  <Paragraphs>420</Paragraphs>
  <Slides>23</Slides>
  <Notes>23</Notes>
  <HiddenSlides>0</HiddenSlides>
  <MMClips>0</MMClips>
  <ScaleCrop>false</ScaleCrop>
  <HeadingPairs>
    <vt:vector size="4" baseType="variant">
      <vt:variant>
        <vt:lpstr>Theme</vt:lpstr>
      </vt:variant>
      <vt:variant>
        <vt:i4>5</vt:i4>
      </vt:variant>
      <vt:variant>
        <vt:lpstr>Slide Titles</vt:lpstr>
      </vt:variant>
      <vt:variant>
        <vt:i4>23</vt:i4>
      </vt:variant>
    </vt:vector>
  </HeadingPairs>
  <TitlesOfParts>
    <vt:vector size="28" baseType="lpstr">
      <vt:lpstr>802.11PowerPointTemplate-Landscape</vt:lpstr>
      <vt:lpstr>1_Custom Design</vt:lpstr>
      <vt:lpstr>2_Custom Design</vt:lpstr>
      <vt:lpstr>3_Custom Design</vt:lpstr>
      <vt:lpstr>Custom Design</vt:lpstr>
      <vt:lpstr>IEEE 802.21 Session #45 San Francisco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Summary of Completed Work</vt:lpstr>
      <vt:lpstr>Letter Ballot #4c Result </vt:lpstr>
      <vt:lpstr>Letter Ballot #5c Result </vt:lpstr>
      <vt:lpstr>Objectives for the July Meeting</vt:lpstr>
      <vt:lpstr>Future Sessions – 2011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441</cp:revision>
  <cp:lastPrinted>1998-02-10T13:28:06Z</cp:lastPrinted>
  <dcterms:created xsi:type="dcterms:W3CDTF">2002-07-08T22:03:28Z</dcterms:created>
  <dcterms:modified xsi:type="dcterms:W3CDTF">2011-07-18T03:41:52Z</dcterms:modified>
</cp:coreProperties>
</file>