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60" r:id="rId5"/>
    <p:sldId id="261" r:id="rId6"/>
    <p:sldId id="270" r:id="rId7"/>
    <p:sldId id="262" r:id="rId8"/>
    <p:sldId id="263" r:id="rId9"/>
    <p:sldId id="266" r:id="rId10"/>
    <p:sldId id="267" r:id="rId11"/>
    <p:sldId id="268" r:id="rId12"/>
    <p:sldId id="271" r:id="rId13"/>
    <p:sldId id="272" r:id="rId14"/>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354"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a:t>
            </a:r>
            <a:r>
              <a:rPr lang="en-US" smtClean="0">
                <a:cs typeface="Times New Roman" pitchFamily="18" charset="0"/>
              </a:rPr>
              <a:t>: </a:t>
            </a:r>
            <a:r>
              <a:rPr lang="en-US" smtClean="0"/>
              <a:t>DCN 21-11-0142-00-0000</a:t>
            </a:r>
            <a:endParaRPr lang="en-US" dirty="0" smtClean="0">
              <a:cs typeface="Times New Roman" pitchFamily="18" charset="0"/>
            </a:endParaRPr>
          </a:p>
          <a:p>
            <a:pPr>
              <a:buClr>
                <a:srgbClr val="FAFD00"/>
              </a:buClr>
              <a:buFontTx/>
              <a:buNone/>
            </a:pPr>
            <a:r>
              <a:rPr lang="en-US" dirty="0" smtClean="0">
                <a:cs typeface="Times New Roman" pitchFamily="18" charset="0"/>
              </a:rPr>
              <a:t>Title: </a:t>
            </a:r>
            <a:r>
              <a:rPr lang="en-US" b="1" dirty="0" smtClean="0">
                <a:cs typeface="Times New Roman" pitchFamily="18" charset="0"/>
              </a:rPr>
              <a:t>SFF operations augmented with UE location information</a:t>
            </a:r>
          </a:p>
          <a:p>
            <a:pPr>
              <a:buClr>
                <a:srgbClr val="FAFD00"/>
              </a:buClr>
              <a:buFontTx/>
              <a:buNone/>
            </a:pPr>
            <a:r>
              <a:rPr lang="en-US" dirty="0" smtClean="0">
                <a:cs typeface="Times New Roman" pitchFamily="18" charset="0"/>
              </a:rPr>
              <a:t>Date Submitted: August 16, 2011</a:t>
            </a:r>
          </a:p>
          <a:p>
            <a:pPr>
              <a:buClr>
                <a:srgbClr val="FAFD00"/>
              </a:buClr>
              <a:buFontTx/>
              <a:buNone/>
            </a:pPr>
            <a:r>
              <a:rPr lang="en-US" dirty="0" smtClean="0">
                <a:cs typeface="Times New Roman" pitchFamily="18" charset="0"/>
              </a:rPr>
              <a:t>To be presented at IEEE 802.21 teleconference, Aug. 17</a:t>
            </a: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Perkins</a:t>
            </a:r>
          </a:p>
          <a:p>
            <a:pPr algn="just">
              <a:buClr>
                <a:srgbClr val="FAFD00"/>
              </a:buClr>
              <a:buFontTx/>
              <a:buNone/>
            </a:pPr>
            <a:r>
              <a:rPr lang="en-US" dirty="0" smtClean="0">
                <a:cs typeface="Times New Roman" pitchFamily="18" charset="0"/>
              </a:rPr>
              <a:t>Abstract: UE access to SFF can improve handover performance.  Additional performance improvements are available if the SFF can use UE location information to determine candidate target access networks.</a:t>
            </a: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Standardization requirement</a:t>
            </a:r>
          </a:p>
        </p:txBody>
      </p:sp>
      <p:sp>
        <p:nvSpPr>
          <p:cNvPr id="13315" name="Content Placeholder 2"/>
          <p:cNvSpPr>
            <a:spLocks noGrp="1"/>
          </p:cNvSpPr>
          <p:nvPr>
            <p:ph idx="1"/>
          </p:nvPr>
        </p:nvSpPr>
        <p:spPr/>
        <p:txBody>
          <a:bodyPr/>
          <a:lstStyle/>
          <a:p>
            <a:r>
              <a:rPr lang="en-US" dirty="0" smtClean="0"/>
              <a:t>Location information</a:t>
            </a:r>
          </a:p>
          <a:p>
            <a:pPr lvl="1"/>
            <a:r>
              <a:rPr lang="en-US" dirty="0" smtClean="0"/>
              <a:t>Geographical (GPS)</a:t>
            </a:r>
          </a:p>
          <a:p>
            <a:pPr lvl="1"/>
            <a:r>
              <a:rPr lang="en-US" dirty="0" smtClean="0"/>
              <a:t>Current 3GPP </a:t>
            </a:r>
            <a:r>
              <a:rPr lang="en-US" dirty="0" err="1" smtClean="0"/>
              <a:t>nodeB</a:t>
            </a:r>
            <a:r>
              <a:rPr lang="en-US" dirty="0" smtClean="0"/>
              <a:t>/cell ID</a:t>
            </a:r>
          </a:p>
          <a:p>
            <a:pPr lvl="1"/>
            <a:r>
              <a:rPr lang="en-US" dirty="0" smtClean="0"/>
              <a:t>CDMA basestation (sector, subnet, …)</a:t>
            </a:r>
          </a:p>
          <a:p>
            <a:pPr lvl="1"/>
            <a:r>
              <a:rPr lang="en-US" dirty="0" smtClean="0"/>
              <a:t>WiMAX basestation ID</a:t>
            </a:r>
          </a:p>
          <a:p>
            <a:pPr lvl="1"/>
            <a:r>
              <a:rPr lang="en-US" dirty="0" smtClean="0"/>
              <a:t>MAC address of WiFi AP</a:t>
            </a:r>
          </a:p>
          <a:p>
            <a:pPr lvl="1"/>
            <a:r>
              <a:rPr lang="en-US" dirty="0" smtClean="0"/>
              <a:t>SSID?</a:t>
            </a:r>
          </a:p>
          <a:p>
            <a:pPr lvl="1"/>
            <a:r>
              <a:rPr lang="en-US" dirty="0" smtClean="0"/>
              <a:t>…</a:t>
            </a:r>
          </a:p>
          <a:p>
            <a:r>
              <a:rPr lang="en-US" dirty="0" smtClean="0"/>
              <a:t>Radio Access Technology (RAT) type</a:t>
            </a:r>
          </a:p>
          <a:p>
            <a:pPr lvl="1"/>
            <a:r>
              <a:rPr lang="en-US" dirty="0" smtClean="0"/>
              <a:t>LTE</a:t>
            </a:r>
          </a:p>
          <a:p>
            <a:pPr lvl="1"/>
            <a:r>
              <a:rPr lang="en-US" dirty="0" smtClean="0"/>
              <a:t>GPRS</a:t>
            </a:r>
          </a:p>
          <a:p>
            <a:pPr lvl="1"/>
            <a:r>
              <a:rPr lang="en-US" dirty="0" smtClean="0"/>
              <a:t>WiMAX</a:t>
            </a:r>
          </a:p>
          <a:p>
            <a:pPr lvl="1"/>
            <a:r>
              <a:rPr lang="en-US" dirty="0" smtClean="0"/>
              <a:t>UTRAN, UMTS, GERAN, …</a:t>
            </a:r>
          </a:p>
          <a:p>
            <a:pPr lvl="1"/>
            <a:r>
              <a:rPr lang="en-US" dirty="0" smtClean="0"/>
              <a:t>WiFi</a:t>
            </a:r>
          </a:p>
          <a:p>
            <a:pPr lvl="1"/>
            <a:r>
              <a:rPr lang="en-US" dirty="0" smtClean="0"/>
              <a:t>White Space…</a:t>
            </a:r>
          </a:p>
          <a:p>
            <a:pPr lvl="2"/>
            <a:endParaRPr lang="en-US" dirty="0" smtClean="0"/>
          </a:p>
          <a:p>
            <a:pPr lvl="2"/>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A7544F02-1867-4AE5-A0E0-C99CE5B5180B}" type="slidenum">
              <a:rPr lang="en-US"/>
              <a:pPr>
                <a:defRPr/>
              </a:pPr>
              <a:t>10</a:t>
            </a:fld>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Operational requirements</a:t>
            </a:r>
          </a:p>
        </p:txBody>
      </p:sp>
      <p:sp>
        <p:nvSpPr>
          <p:cNvPr id="14339" name="Content Placeholder 2"/>
          <p:cNvSpPr>
            <a:spLocks noGrp="1"/>
          </p:cNvSpPr>
          <p:nvPr>
            <p:ph idx="1"/>
          </p:nvPr>
        </p:nvSpPr>
        <p:spPr/>
        <p:txBody>
          <a:bodyPr/>
          <a:lstStyle/>
          <a:p>
            <a:r>
              <a:rPr lang="en-US" dirty="0" smtClean="0"/>
              <a:t>SFF access to ANDSF if available (or ANDSF-like database )</a:t>
            </a:r>
          </a:p>
          <a:p>
            <a:r>
              <a:rPr lang="en-US" dirty="0" smtClean="0"/>
              <a:t>New MIBs for handover statistics, etc</a:t>
            </a:r>
          </a:p>
          <a:p>
            <a:r>
              <a:rPr lang="en-US" dirty="0" smtClean="0"/>
              <a:t>SFF to parse and apply policy mandates</a:t>
            </a:r>
          </a:p>
          <a:p>
            <a:r>
              <a:rPr lang="en-US" dirty="0" smtClean="0"/>
              <a:t>Does not preclude UE separately identifying neighboring cells from other RATs.</a:t>
            </a:r>
          </a:p>
          <a:p>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82512749-2529-434D-9BCA-859307B88C9D}" type="slidenum">
              <a:rPr lang="en-US"/>
              <a:pPr>
                <a:defRPr/>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802.11u ANQP be used?</a:t>
            </a:r>
            <a:endParaRPr lang="en-US" dirty="0"/>
          </a:p>
        </p:txBody>
      </p:sp>
      <p:sp>
        <p:nvSpPr>
          <p:cNvPr id="3" name="Content Placeholder 2"/>
          <p:cNvSpPr>
            <a:spLocks noGrp="1"/>
          </p:cNvSpPr>
          <p:nvPr>
            <p:ph idx="1"/>
          </p:nvPr>
        </p:nvSpPr>
        <p:spPr/>
        <p:txBody>
          <a:bodyPr/>
          <a:lstStyle/>
          <a:p>
            <a:r>
              <a:rPr lang="en-US" dirty="0" smtClean="0"/>
              <a:t>ANQP allows UE to request information about other access networks</a:t>
            </a:r>
          </a:p>
          <a:p>
            <a:r>
              <a:rPr lang="en-US" dirty="0" smtClean="0"/>
              <a:t>ANQP does not seem to allow UE to supply information about its own location – but perhaps it should!</a:t>
            </a:r>
          </a:p>
          <a:p>
            <a:r>
              <a:rPr lang="en-US" dirty="0" smtClean="0"/>
              <a:t>If ANQP Query message can be enhanced appropriately, is this the path of least resistance?</a:t>
            </a:r>
          </a:p>
          <a:p>
            <a:pPr lvl="1"/>
            <a:r>
              <a:rPr lang="en-US" dirty="0" smtClean="0"/>
              <a:t>Can 802.21(c) champion modifications to 802.11u?</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Determine whether or not to use ANQP</a:t>
            </a:r>
          </a:p>
          <a:p>
            <a:r>
              <a:rPr lang="en-US" dirty="0" smtClean="0"/>
              <a:t>Submit new chapter for 802.21(c) document</a:t>
            </a:r>
          </a:p>
          <a:p>
            <a:r>
              <a:rPr lang="en-US" dirty="0" smtClean="0"/>
              <a:t>Design appropriate IEs for UE location</a:t>
            </a:r>
          </a:p>
          <a:p>
            <a:pPr lvl="1"/>
            <a:r>
              <a:rPr lang="en-US" dirty="0" smtClean="0"/>
              <a:t>Likely can use translated ANDSF / OMA-DM stanzas</a:t>
            </a:r>
          </a:p>
          <a:p>
            <a:r>
              <a:rPr lang="en-US" dirty="0" smtClean="0"/>
              <a:t>Design appropriate IEs for RATs</a:t>
            </a:r>
          </a:p>
          <a:p>
            <a:pPr lvl="1"/>
            <a:r>
              <a:rPr lang="en-US" dirty="0" smtClean="0"/>
              <a:t>Likely can use existing work (e.g., from [</a:t>
            </a:r>
            <a:r>
              <a:rPr lang="en-US" dirty="0" err="1" smtClean="0"/>
              <a:t>netext</a:t>
            </a:r>
            <a:r>
              <a:rPr lang="en-US" dirty="0" smtClean="0"/>
              <a:t>])</a:t>
            </a:r>
          </a:p>
          <a:p>
            <a:r>
              <a:rPr lang="en-US" dirty="0" smtClean="0"/>
              <a:t>Write appropriate extensions for HSFF if needed</a:t>
            </a:r>
          </a:p>
          <a:p>
            <a:r>
              <a:rPr lang="en-US" dirty="0" smtClean="0"/>
              <a:t>? Submit to 3GPP ?</a:t>
            </a:r>
          </a:p>
          <a:p>
            <a:pPr lvl="1"/>
            <a:r>
              <a:rPr lang="en-US" dirty="0" smtClean="0"/>
              <a:t>Over X202 interface?</a:t>
            </a:r>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Outline of presentation</a:t>
            </a:r>
          </a:p>
        </p:txBody>
      </p:sp>
      <p:sp>
        <p:nvSpPr>
          <p:cNvPr id="5123" name="Content Placeholder 2"/>
          <p:cNvSpPr>
            <a:spLocks noGrp="1"/>
          </p:cNvSpPr>
          <p:nvPr>
            <p:ph idx="1"/>
          </p:nvPr>
        </p:nvSpPr>
        <p:spPr/>
        <p:txBody>
          <a:bodyPr/>
          <a:lstStyle/>
          <a:p>
            <a:r>
              <a:rPr lang="en-US" dirty="0" smtClean="0"/>
              <a:t>Problem statement / basic assumptions</a:t>
            </a:r>
          </a:p>
          <a:p>
            <a:r>
              <a:rPr lang="en-US" dirty="0" smtClean="0"/>
              <a:t>Solution Overview</a:t>
            </a:r>
          </a:p>
          <a:p>
            <a:r>
              <a:rPr lang="en-US" dirty="0" smtClean="0"/>
              <a:t>Location Data types</a:t>
            </a:r>
          </a:p>
          <a:p>
            <a:r>
              <a:rPr lang="en-US" dirty="0" smtClean="0"/>
              <a:t>RAT types</a:t>
            </a:r>
          </a:p>
          <a:p>
            <a:r>
              <a:rPr lang="en-US" dirty="0" smtClean="0"/>
              <a:t>Operational Requirement</a:t>
            </a:r>
          </a:p>
          <a:p>
            <a:r>
              <a:rPr lang="en-US" dirty="0" smtClean="0"/>
              <a:t>Standardization Requirement</a:t>
            </a:r>
          </a:p>
          <a:p>
            <a:r>
              <a:rPr lang="en-US" dirty="0" smtClean="0"/>
              <a:t>Suitability of ANQP</a:t>
            </a:r>
          </a:p>
          <a:p>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Basic Assumptions:</a:t>
            </a:r>
            <a:br>
              <a:rPr lang="en-US" smtClean="0"/>
            </a:br>
            <a:r>
              <a:rPr lang="en-US" smtClean="0"/>
              <a:t>Enabling smooth handovers</a:t>
            </a:r>
          </a:p>
        </p:txBody>
      </p:sp>
      <p:sp>
        <p:nvSpPr>
          <p:cNvPr id="6147" name="Content Placeholder 2"/>
          <p:cNvSpPr>
            <a:spLocks noGrp="1"/>
          </p:cNvSpPr>
          <p:nvPr>
            <p:ph idx="1"/>
          </p:nvPr>
        </p:nvSpPr>
        <p:spPr/>
        <p:txBody>
          <a:bodyPr/>
          <a:lstStyle/>
          <a:p>
            <a:r>
              <a:rPr lang="en-US" smtClean="0"/>
              <a:t>Single Radio</a:t>
            </a:r>
          </a:p>
          <a:p>
            <a:pPr lvl="1">
              <a:buFont typeface="Wingdings" pitchFamily="2" charset="2"/>
              <a:buChar char="Ø"/>
            </a:pPr>
            <a:r>
              <a:rPr lang="en-US" smtClean="0"/>
              <a:t> But should work with multiple active radio transceivers</a:t>
            </a:r>
          </a:p>
          <a:p>
            <a:r>
              <a:rPr lang="en-US" smtClean="0"/>
              <a:t>Signaling may traverse the Internet</a:t>
            </a:r>
          </a:p>
          <a:p>
            <a:r>
              <a:rPr lang="en-US" smtClean="0"/>
              <a:t>IP address must remain the same during handover</a:t>
            </a:r>
          </a:p>
          <a:p>
            <a:r>
              <a:rPr lang="en-US" smtClean="0"/>
              <a:t>Mobility anchor (e.g., home agent) sits on path for data traffic from Internet</a:t>
            </a:r>
          </a:p>
          <a:p>
            <a:r>
              <a:rPr lang="en-US" smtClean="0"/>
              <a:t>Handover between single operator (or roaming partners)</a:t>
            </a:r>
          </a:p>
          <a:p>
            <a:pPr lvl="1">
              <a:buFont typeface="Wingdings" pitchFamily="2" charset="2"/>
              <a:buChar char="Ø"/>
            </a:pPr>
            <a:r>
              <a:rPr lang="en-US" smtClean="0"/>
              <a:t> SFFs can establish/maintain secure tunnels</a:t>
            </a:r>
          </a:p>
          <a:p>
            <a:r>
              <a:rPr lang="en-US" smtClean="0"/>
              <a:t>Quality metric for results: VoIP (interactive video?)</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FF91EF1-2E60-4C97-AE94-8740525796B2}" type="slidenum">
              <a:rPr lang="en-US"/>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SFF-oriented handover optimization  supported by roaming agreement</a:t>
            </a:r>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5197B97C-C814-46FA-925F-CE5BA9C7CA55}" type="datetime1">
              <a:rPr lang="en-US" sz="1400">
                <a:latin typeface="+mn-lt"/>
              </a:rPr>
              <a:pPr algn="r">
                <a:defRPr/>
              </a:pPr>
              <a:t>8/16/2011</a:t>
            </a:fld>
            <a:endParaRPr lang="en-US" sz="1400">
              <a:latin typeface="+mn-lt"/>
            </a:endParaRPr>
          </a:p>
        </p:txBody>
      </p:sp>
      <p:sp>
        <p:nvSpPr>
          <p:cNvPr id="5" name="Slide Number Placeholder 4"/>
          <p:cNvSpPr>
            <a:spLocks noGrp="1"/>
          </p:cNvSpPr>
          <p:nvPr>
            <p:ph type="sldNum" sz="quarter" idx="11"/>
          </p:nvPr>
        </p:nvSpPr>
        <p:spPr>
          <a:xfrm>
            <a:off x="152400" y="6686550"/>
            <a:ext cx="250825" cy="152400"/>
          </a:xfrm>
        </p:spPr>
        <p:txBody>
          <a:bodyPr/>
          <a:lstStyle/>
          <a:p>
            <a:pPr>
              <a:defRPr/>
            </a:pPr>
            <a:fld id="{012FE76B-B038-43AB-A9A0-C3C3462C484B}" type="slidenum">
              <a:rPr lang="en-US"/>
              <a:pPr>
                <a:defRPr/>
              </a:pPr>
              <a:t>5</a:t>
            </a:fld>
            <a:endParaRPr lang="en-US"/>
          </a:p>
        </p:txBody>
      </p:sp>
      <p:grpSp>
        <p:nvGrpSpPr>
          <p:cNvPr id="7174" name="Group 7"/>
          <p:cNvGrpSpPr>
            <a:grpSpLocks/>
          </p:cNvGrpSpPr>
          <p:nvPr/>
        </p:nvGrpSpPr>
        <p:grpSpPr bwMode="auto">
          <a:xfrm>
            <a:off x="1347788" y="2781300"/>
            <a:ext cx="1454150" cy="904875"/>
            <a:chOff x="1002471" y="3523008"/>
            <a:chExt cx="1454269" cy="904875"/>
          </a:xfrm>
        </p:grpSpPr>
        <p:sp>
          <p:nvSpPr>
            <p:cNvPr id="6" name="AutoShape 5"/>
            <p:cNvSpPr>
              <a:spLocks noChangeArrowheads="1"/>
            </p:cNvSpPr>
            <p:nvPr/>
          </p:nvSpPr>
          <p:spPr bwMode="auto">
            <a:xfrm>
              <a:off x="1002471" y="3523008"/>
              <a:ext cx="1362186"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9" name="TextBox 6"/>
            <p:cNvSpPr txBox="1">
              <a:spLocks noChangeArrowheads="1"/>
            </p:cNvSpPr>
            <p:nvPr/>
          </p:nvSpPr>
          <p:spPr bwMode="auto">
            <a:xfrm>
              <a:off x="1656521" y="3644348"/>
              <a:ext cx="800219" cy="369332"/>
            </a:xfrm>
            <a:prstGeom prst="rect">
              <a:avLst/>
            </a:prstGeom>
            <a:noFill/>
            <a:ln w="9525">
              <a:noFill/>
              <a:miter lim="800000"/>
              <a:headEnd/>
              <a:tailEnd/>
            </a:ln>
          </p:spPr>
          <p:txBody>
            <a:bodyPr wrap="none">
              <a:spAutoFit/>
            </a:bodyPr>
            <a:lstStyle/>
            <a:p>
              <a:r>
                <a:rPr lang="en-US"/>
                <a:t>OSFF</a:t>
              </a:r>
            </a:p>
          </p:txBody>
        </p:sp>
      </p:grpSp>
      <p:grpSp>
        <p:nvGrpSpPr>
          <p:cNvPr id="7175" name="Group 8"/>
          <p:cNvGrpSpPr>
            <a:grpSpLocks/>
          </p:cNvGrpSpPr>
          <p:nvPr/>
        </p:nvGrpSpPr>
        <p:grpSpPr bwMode="auto">
          <a:xfrm>
            <a:off x="5686425" y="1501775"/>
            <a:ext cx="1441450" cy="904875"/>
            <a:chOff x="1002471" y="3523008"/>
            <a:chExt cx="1441445" cy="904875"/>
          </a:xfrm>
        </p:grpSpPr>
        <p:sp>
          <p:nvSpPr>
            <p:cNvPr id="10" name="AutoShape 5"/>
            <p:cNvSpPr>
              <a:spLocks noChangeArrowheads="1"/>
            </p:cNvSpPr>
            <p:nvPr/>
          </p:nvSpPr>
          <p:spPr bwMode="auto">
            <a:xfrm>
              <a:off x="1002471" y="3523008"/>
              <a:ext cx="1362070"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7" name="TextBox 10"/>
            <p:cNvSpPr txBox="1">
              <a:spLocks noChangeArrowheads="1"/>
            </p:cNvSpPr>
            <p:nvPr/>
          </p:nvSpPr>
          <p:spPr bwMode="auto">
            <a:xfrm>
              <a:off x="1656521" y="3644348"/>
              <a:ext cx="787395" cy="369332"/>
            </a:xfrm>
            <a:prstGeom prst="rect">
              <a:avLst/>
            </a:prstGeom>
            <a:noFill/>
            <a:ln w="9525">
              <a:noFill/>
              <a:miter lim="800000"/>
              <a:headEnd/>
              <a:tailEnd/>
            </a:ln>
          </p:spPr>
          <p:txBody>
            <a:bodyPr wrap="none">
              <a:spAutoFit/>
            </a:bodyPr>
            <a:lstStyle/>
            <a:p>
              <a:r>
                <a:rPr lang="en-US"/>
                <a:t>HSFF</a:t>
              </a:r>
            </a:p>
          </p:txBody>
        </p:sp>
      </p:grpSp>
      <p:grpSp>
        <p:nvGrpSpPr>
          <p:cNvPr id="7176" name="Group 11"/>
          <p:cNvGrpSpPr>
            <a:grpSpLocks/>
          </p:cNvGrpSpPr>
          <p:nvPr/>
        </p:nvGrpSpPr>
        <p:grpSpPr bwMode="auto">
          <a:xfrm>
            <a:off x="4700588" y="4068763"/>
            <a:ext cx="1414462" cy="904875"/>
            <a:chOff x="1002471" y="3523008"/>
            <a:chExt cx="1415797" cy="904875"/>
          </a:xfrm>
        </p:grpSpPr>
        <p:sp>
          <p:nvSpPr>
            <p:cNvPr id="13" name="AutoShape 5"/>
            <p:cNvSpPr>
              <a:spLocks noChangeArrowheads="1"/>
            </p:cNvSpPr>
            <p:nvPr/>
          </p:nvSpPr>
          <p:spPr bwMode="auto">
            <a:xfrm>
              <a:off x="1002471" y="3523008"/>
              <a:ext cx="1361771"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5" name="TextBox 13"/>
            <p:cNvSpPr txBox="1">
              <a:spLocks noChangeArrowheads="1"/>
            </p:cNvSpPr>
            <p:nvPr/>
          </p:nvSpPr>
          <p:spPr bwMode="auto">
            <a:xfrm>
              <a:off x="1656521" y="3644348"/>
              <a:ext cx="761747" cy="369332"/>
            </a:xfrm>
            <a:prstGeom prst="rect">
              <a:avLst/>
            </a:prstGeom>
            <a:noFill/>
            <a:ln w="9525">
              <a:noFill/>
              <a:miter lim="800000"/>
              <a:headEnd/>
              <a:tailEnd/>
            </a:ln>
          </p:spPr>
          <p:txBody>
            <a:bodyPr wrap="none">
              <a:spAutoFit/>
            </a:bodyPr>
            <a:lstStyle/>
            <a:p>
              <a:r>
                <a:rPr lang="en-US"/>
                <a:t>TSFF</a:t>
              </a:r>
            </a:p>
          </p:txBody>
        </p:sp>
      </p:grpSp>
      <p:grpSp>
        <p:nvGrpSpPr>
          <p:cNvPr id="7177" name="Group 36"/>
          <p:cNvGrpSpPr>
            <a:grpSpLocks/>
          </p:cNvGrpSpPr>
          <p:nvPr/>
        </p:nvGrpSpPr>
        <p:grpSpPr bwMode="auto">
          <a:xfrm>
            <a:off x="5640388" y="2417763"/>
            <a:ext cx="330200" cy="481012"/>
            <a:chOff x="5726" y="10976"/>
            <a:chExt cx="247" cy="629"/>
          </a:xfrm>
        </p:grpSpPr>
        <p:sp>
          <p:nvSpPr>
            <p:cNvPr id="722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2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2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2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2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2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2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3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3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3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3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8" name="Group 36"/>
          <p:cNvGrpSpPr>
            <a:grpSpLocks/>
          </p:cNvGrpSpPr>
          <p:nvPr/>
        </p:nvGrpSpPr>
        <p:grpSpPr bwMode="auto">
          <a:xfrm>
            <a:off x="4932363" y="5035550"/>
            <a:ext cx="328612" cy="481013"/>
            <a:chOff x="5726" y="10976"/>
            <a:chExt cx="247" cy="629"/>
          </a:xfrm>
        </p:grpSpPr>
        <p:sp>
          <p:nvSpPr>
            <p:cNvPr id="721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1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1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1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1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1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1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1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2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2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2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9" name="Group 36"/>
          <p:cNvGrpSpPr>
            <a:grpSpLocks/>
          </p:cNvGrpSpPr>
          <p:nvPr/>
        </p:nvGrpSpPr>
        <p:grpSpPr bwMode="auto">
          <a:xfrm>
            <a:off x="1308100" y="3703638"/>
            <a:ext cx="328613" cy="48101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7180"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7181" name="Straight Arrow Connector 53"/>
          <p:cNvCxnSpPr>
            <a:cxnSpLocks noChangeShapeType="1"/>
            <a:endCxn id="7237"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7182"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7183" name="Straight Arrow Connector 57"/>
          <p:cNvCxnSpPr>
            <a:cxnSpLocks noChangeShapeType="1"/>
            <a:stCxn id="7235"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7184"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7185"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7186" name="TextBox 67"/>
          <p:cNvSpPr txBox="1">
            <a:spLocks noChangeArrowheads="1"/>
          </p:cNvSpPr>
          <p:nvPr/>
        </p:nvSpPr>
        <p:spPr bwMode="auto">
          <a:xfrm>
            <a:off x="7177088" y="4279900"/>
            <a:ext cx="1570037" cy="369888"/>
          </a:xfrm>
          <a:prstGeom prst="rect">
            <a:avLst/>
          </a:prstGeom>
          <a:noFill/>
          <a:ln w="9525">
            <a:noFill/>
            <a:miter lim="800000"/>
            <a:headEnd/>
            <a:tailEnd/>
          </a:ln>
        </p:spPr>
        <p:txBody>
          <a:bodyPr wrap="none">
            <a:spAutoFit/>
          </a:bodyPr>
          <a:lstStyle/>
          <a:p>
            <a:r>
              <a:rPr lang="en-US"/>
              <a:t>Inter SFF SA</a:t>
            </a:r>
          </a:p>
        </p:txBody>
      </p:sp>
      <p:cxnSp>
        <p:nvCxnSpPr>
          <p:cNvPr id="7187"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188" name="TextBox 71"/>
          <p:cNvSpPr txBox="1">
            <a:spLocks noChangeArrowheads="1"/>
          </p:cNvSpPr>
          <p:nvPr/>
        </p:nvSpPr>
        <p:spPr bwMode="auto">
          <a:xfrm>
            <a:off x="7119938" y="5035550"/>
            <a:ext cx="1684337" cy="369888"/>
          </a:xfrm>
          <a:prstGeom prst="rect">
            <a:avLst/>
          </a:prstGeom>
          <a:noFill/>
          <a:ln w="9525">
            <a:noFill/>
            <a:miter lim="800000"/>
            <a:headEnd/>
            <a:tailEnd/>
          </a:ln>
        </p:spPr>
        <p:txBody>
          <a:bodyPr wrap="none">
            <a:spAutoFit/>
          </a:bodyPr>
          <a:lstStyle/>
          <a:p>
            <a:r>
              <a:rPr lang="en-US"/>
              <a:t>Preregistration</a:t>
            </a:r>
          </a:p>
        </p:txBody>
      </p:sp>
      <p:cxnSp>
        <p:nvCxnSpPr>
          <p:cNvPr id="7189"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190" name="TextBox 74"/>
          <p:cNvSpPr txBox="1">
            <a:spLocks noChangeArrowheads="1"/>
          </p:cNvSpPr>
          <p:nvPr/>
        </p:nvSpPr>
        <p:spPr bwMode="auto">
          <a:xfrm>
            <a:off x="7119938" y="3484563"/>
            <a:ext cx="1684337" cy="369887"/>
          </a:xfrm>
          <a:prstGeom prst="rect">
            <a:avLst/>
          </a:prstGeom>
          <a:noFill/>
          <a:ln w="9525">
            <a:noFill/>
            <a:miter lim="800000"/>
            <a:headEnd/>
            <a:tailEnd/>
          </a:ln>
        </p:spPr>
        <p:txBody>
          <a:bodyPr wrap="none">
            <a:spAutoFit/>
          </a:bodyPr>
          <a:lstStyle/>
          <a:p>
            <a:r>
              <a:rPr lang="en-US"/>
              <a:t>MN movement</a:t>
            </a:r>
          </a:p>
        </p:txBody>
      </p:sp>
      <p:grpSp>
        <p:nvGrpSpPr>
          <p:cNvPr id="7191"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200" name="TextBox 80"/>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grpSp>
        <p:nvGrpSpPr>
          <p:cNvPr id="7192" name="Group 81"/>
          <p:cNvGrpSpPr>
            <a:grpSpLocks/>
          </p:cNvGrpSpPr>
          <p:nvPr/>
        </p:nvGrpSpPr>
        <p:grpSpPr bwMode="auto">
          <a:xfrm>
            <a:off x="5029200" y="4678363"/>
            <a:ext cx="595313" cy="371475"/>
            <a:chOff x="1172817" y="1789044"/>
            <a:chExt cx="595035" cy="371061"/>
          </a:xfrm>
        </p:grpSpPr>
        <p:sp>
          <p:nvSpPr>
            <p:cNvPr id="83" name="Rectangle 82"/>
            <p:cNvSpPr/>
            <p:nvPr/>
          </p:nvSpPr>
          <p:spPr bwMode="auto">
            <a:xfrm>
              <a:off x="1180751" y="1789044"/>
              <a:ext cx="503002"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8" name="TextBox 83"/>
            <p:cNvSpPr txBox="1">
              <a:spLocks noChangeArrowheads="1"/>
            </p:cNvSpPr>
            <p:nvPr/>
          </p:nvSpPr>
          <p:spPr bwMode="auto">
            <a:xfrm>
              <a:off x="1172817" y="1789908"/>
              <a:ext cx="595035" cy="369332"/>
            </a:xfrm>
            <a:prstGeom prst="rect">
              <a:avLst/>
            </a:prstGeom>
            <a:noFill/>
            <a:ln w="9525">
              <a:noFill/>
              <a:miter lim="800000"/>
              <a:headEnd/>
              <a:tailEnd/>
            </a:ln>
          </p:spPr>
          <p:txBody>
            <a:bodyPr wrap="none">
              <a:spAutoFit/>
            </a:bodyPr>
            <a:lstStyle/>
            <a:p>
              <a:r>
                <a:rPr lang="en-US"/>
                <a:t>tAN</a:t>
              </a:r>
            </a:p>
          </p:txBody>
        </p:sp>
      </p:grpSp>
      <p:sp>
        <p:nvSpPr>
          <p:cNvPr id="7193"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6 w 4293704"/>
              <a:gd name="T11" fmla="*/ 309217 h 1621183"/>
              <a:gd name="T12" fmla="*/ 3896137 w 4293704"/>
              <a:gd name="T13" fmla="*/ 706783 h 1621183"/>
              <a:gd name="T14" fmla="*/ 4227440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7194"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6" name="TextBox 75"/>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OSFF can determine TSFF</a:t>
            </a:r>
            <a:endParaRPr lang="en-US" dirty="0"/>
          </a:p>
        </p:txBody>
      </p:sp>
      <p:sp>
        <p:nvSpPr>
          <p:cNvPr id="3" name="Content Placeholder 2"/>
          <p:cNvSpPr>
            <a:spLocks noGrp="1"/>
          </p:cNvSpPr>
          <p:nvPr>
            <p:ph idx="1"/>
          </p:nvPr>
        </p:nvSpPr>
        <p:spPr/>
        <p:txBody>
          <a:bodyPr/>
          <a:lstStyle/>
          <a:p>
            <a:r>
              <a:rPr lang="en-US" dirty="0" smtClean="0"/>
              <a:t>If UE supplies its location to OSFF when losing signal at its current </a:t>
            </a:r>
            <a:r>
              <a:rPr lang="en-US" dirty="0" err="1" smtClean="0"/>
              <a:t>PoA</a:t>
            </a:r>
            <a:r>
              <a:rPr lang="en-US" dirty="0" smtClean="0"/>
              <a:t>, OSFF can identify neighboring </a:t>
            </a:r>
            <a:r>
              <a:rPr lang="en-US" dirty="0" err="1" smtClean="0"/>
              <a:t>PoA</a:t>
            </a:r>
            <a:r>
              <a:rPr lang="en-US" dirty="0" smtClean="0"/>
              <a:t> for UE</a:t>
            </a:r>
          </a:p>
          <a:p>
            <a:r>
              <a:rPr lang="en-US" dirty="0" smtClean="0"/>
              <a:t>UE should supply preferred RAT</a:t>
            </a:r>
          </a:p>
          <a:p>
            <a:r>
              <a:rPr lang="en-US" dirty="0" smtClean="0"/>
              <a:t>Once OSFF determines TSFF, it can supply derived security </a:t>
            </a:r>
            <a:r>
              <a:rPr lang="en-US" dirty="0" err="1" smtClean="0"/>
              <a:t>assocition</a:t>
            </a:r>
            <a:r>
              <a:rPr lang="en-US" dirty="0" smtClean="0"/>
              <a:t> to TSFF and UE as before</a:t>
            </a:r>
          </a:p>
          <a:p>
            <a:r>
              <a:rPr lang="en-US" dirty="0" smtClean="0"/>
              <a:t>This would probably save UE power, since background or low duty-cycle scanning would no longer be needed.</a:t>
            </a:r>
          </a:p>
          <a:p>
            <a:r>
              <a:rPr lang="en-US" dirty="0" smtClean="0"/>
              <a:t>OSFF can also check policy requirements</a:t>
            </a:r>
          </a:p>
          <a:p>
            <a:pPr lvl="1"/>
            <a:r>
              <a:rPr lang="en-US" dirty="0" smtClean="0"/>
              <a:t>UEs home operator is known. </a:t>
            </a:r>
          </a:p>
          <a:p>
            <a:r>
              <a:rPr lang="en-US" dirty="0" smtClean="0"/>
              <a:t>OSFF can check with ANDSF if it exists; in that case, OSFF probably already has security association with ANDSF</a:t>
            </a:r>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MN </a:t>
            </a:r>
            <a:r>
              <a:rPr lang="en-US" smtClean="0">
                <a:sym typeface="Wingdings" pitchFamily="2" charset="2"/>
              </a:rPr>
              <a:t> SFF security</a:t>
            </a:r>
            <a:endParaRPr lang="en-US" smtClean="0"/>
          </a:p>
        </p:txBody>
      </p:sp>
      <p:sp>
        <p:nvSpPr>
          <p:cNvPr id="8195" name="Content Placeholder 2"/>
          <p:cNvSpPr>
            <a:spLocks noGrp="1"/>
          </p:cNvSpPr>
          <p:nvPr>
            <p:ph idx="1"/>
          </p:nvPr>
        </p:nvSpPr>
        <p:spPr/>
        <p:txBody>
          <a:bodyPr/>
          <a:lstStyle/>
          <a:p>
            <a:r>
              <a:rPr lang="en-US" smtClean="0"/>
              <a:t>Tunneled traffic between SFFs may traverse the internet </a:t>
            </a:r>
            <a:r>
              <a:rPr lang="en-US" smtClean="0">
                <a:sym typeface="Wingdings" pitchFamily="2" charset="2"/>
              </a:rPr>
              <a:t> tunnel security requirement</a:t>
            </a:r>
            <a:endParaRPr lang="en-US" smtClean="0"/>
          </a:p>
          <a:p>
            <a:r>
              <a:rPr lang="en-US" smtClean="0"/>
              <a:t>When MN enters a network, it gets a security association (SA) with the local SFF in the originating network (OSFF)</a:t>
            </a:r>
          </a:p>
          <a:p>
            <a:r>
              <a:rPr lang="en-US" smtClean="0"/>
              <a:t>When MN decides to handover to a target network, the OSFF uses its existing SA to tunnel preregistration traffic to target SFF (TSFF)</a:t>
            </a:r>
          </a:p>
          <a:p>
            <a:r>
              <a:rPr lang="en-US" smtClean="0"/>
              <a:t>OSFF also supplies derived (MN </a:t>
            </a:r>
            <a:r>
              <a:rPr lang="en-US" smtClean="0">
                <a:sym typeface="Wingdings" pitchFamily="2" charset="2"/>
              </a:rPr>
              <a:t> TSFF) </a:t>
            </a:r>
            <a:r>
              <a:rPr lang="en-US" smtClean="0"/>
              <a:t>security association to MN and TSFF as part of preregistration</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8E8808E2-D9DE-4F25-B470-2A90634B532B}" type="slidenum">
              <a:rPr lang="en-US"/>
              <a:pPr>
                <a:defRPr/>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MN moves: using OSFF</a:t>
            </a:r>
          </a:p>
        </p:txBody>
      </p:sp>
      <p:sp>
        <p:nvSpPr>
          <p:cNvPr id="3" name="Content Placeholder 2"/>
          <p:cNvSpPr>
            <a:spLocks noGrp="1"/>
          </p:cNvSpPr>
          <p:nvPr>
            <p:ph idx="1"/>
          </p:nvPr>
        </p:nvSpPr>
        <p:spPr>
          <a:xfrm>
            <a:off x="322263" y="1247775"/>
            <a:ext cx="8675687" cy="5165725"/>
          </a:xfrm>
        </p:spPr>
        <p:txBody>
          <a:bodyPr/>
          <a:lstStyle/>
          <a:p>
            <a:pPr>
              <a:buFontTx/>
              <a:buNone/>
              <a:defRPr/>
            </a:pPr>
            <a:r>
              <a:rPr lang="en-US" dirty="0" smtClean="0"/>
              <a:t>Handover preparation:</a:t>
            </a:r>
          </a:p>
          <a:p>
            <a:pPr>
              <a:defRPr/>
            </a:pPr>
            <a:r>
              <a:rPr lang="en-US" dirty="0" smtClean="0"/>
              <a:t>MN decides to move</a:t>
            </a:r>
          </a:p>
          <a:p>
            <a:pPr>
              <a:defRPr/>
            </a:pPr>
            <a:r>
              <a:rPr lang="en-US" dirty="0" smtClean="0"/>
              <a:t>MN acquires information about </a:t>
            </a:r>
            <a:r>
              <a:rPr lang="en-US" dirty="0" smtClean="0">
                <a:sym typeface="Wingdings" pitchFamily="2" charset="2"/>
              </a:rPr>
              <a:t>{</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endParaRPr lang="en-US" dirty="0" smtClean="0"/>
          </a:p>
          <a:p>
            <a:pPr>
              <a:defRPr/>
            </a:pPr>
            <a:r>
              <a:rPr lang="en-US" dirty="0" smtClean="0"/>
              <a:t>MN signals target network to complete preparation from its current point of attachment, in “originating network”</a:t>
            </a:r>
          </a:p>
          <a:p>
            <a:pPr>
              <a:buFontTx/>
              <a:buNone/>
              <a:defRPr/>
            </a:pPr>
            <a:endParaRPr lang="en-US" dirty="0" smtClean="0"/>
          </a:p>
          <a:p>
            <a:pPr marL="457200" indent="-457200">
              <a:buFont typeface="+mj-lt"/>
              <a:buAutoNum type="arabicPeriod"/>
              <a:defRPr/>
            </a:pPr>
            <a:r>
              <a:rPr lang="en-US" dirty="0" smtClean="0"/>
              <a:t>(a)  MN  </a:t>
            </a:r>
            <a:r>
              <a:rPr lang="en-US" dirty="0" smtClean="0">
                <a:sym typeface="Wingdings" pitchFamily="2" charset="2"/>
              </a:rPr>
              <a:t></a:t>
            </a:r>
            <a:r>
              <a:rPr lang="en-US" dirty="0" smtClean="0"/>
              <a:t> SFF in originating network (i.e., “OSFF”).</a:t>
            </a:r>
          </a:p>
          <a:p>
            <a:pPr marL="457200" indent="-457200">
              <a:buFont typeface="+mj-lt"/>
              <a:buAutoNum type="arabicPeriod"/>
              <a:defRPr/>
            </a:pPr>
            <a:r>
              <a:rPr lang="en-US" dirty="0" smtClean="0"/>
              <a:t>(b)  OSFF </a:t>
            </a:r>
            <a:r>
              <a:rPr lang="en-US" dirty="0" smtClean="0">
                <a:sym typeface="Wingdings" pitchFamily="2" charset="2"/>
              </a:rPr>
              <a:t>T</a:t>
            </a:r>
            <a:r>
              <a:rPr lang="en-US" dirty="0" smtClean="0"/>
              <a:t>SFF  in network of a roaming partner</a:t>
            </a:r>
          </a:p>
          <a:p>
            <a:pPr marL="457200" indent="-457200">
              <a:buFontTx/>
              <a:buNone/>
              <a:defRPr/>
            </a:pPr>
            <a:r>
              <a:rPr lang="en-US" dirty="0" smtClean="0"/>
              <a:t>Overall,  MN </a:t>
            </a:r>
            <a:r>
              <a:rPr lang="en-US" dirty="0" smtClean="0">
                <a:sym typeface="Wingdings" pitchFamily="2" charset="2"/>
              </a:rPr>
              <a:t> OSFF  T</a:t>
            </a:r>
            <a:r>
              <a:rPr lang="en-US" dirty="0" smtClean="0"/>
              <a:t>SFF </a:t>
            </a:r>
            <a:r>
              <a:rPr lang="en-US" dirty="0" smtClean="0">
                <a:sym typeface="Wingdings" pitchFamily="2" charset="2"/>
              </a:rPr>
              <a:t> {</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p>
          <a:p>
            <a:pPr>
              <a:buFontTx/>
              <a:buNone/>
              <a:defRPr/>
            </a:pP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D802A5B-71FC-40F9-96BF-D497F995BA43}" type="slidenum">
              <a:rPr lang="en-US"/>
              <a:pPr>
                <a:defRPr/>
              </a:pPr>
              <a:t>8</a:t>
            </a:fld>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HSFF = SFF located at Home Agent</a:t>
            </a:r>
          </a:p>
        </p:txBody>
      </p:sp>
      <p:sp>
        <p:nvSpPr>
          <p:cNvPr id="12291" name="Content Placeholder 2"/>
          <p:cNvSpPr>
            <a:spLocks noGrp="1"/>
          </p:cNvSpPr>
          <p:nvPr>
            <p:ph idx="1"/>
          </p:nvPr>
        </p:nvSpPr>
        <p:spPr>
          <a:xfrm>
            <a:off x="322263" y="1247775"/>
            <a:ext cx="8675687" cy="4924425"/>
          </a:xfrm>
        </p:spPr>
        <p:txBody>
          <a:bodyPr/>
          <a:lstStyle/>
          <a:p>
            <a:r>
              <a:rPr lang="en-US" smtClean="0"/>
              <a:t>Then, MN already has required security association</a:t>
            </a:r>
          </a:p>
          <a:p>
            <a:pPr lvl="1">
              <a:buFont typeface="Wingdings" pitchFamily="2" charset="2"/>
              <a:buChar char="Ø"/>
            </a:pPr>
            <a:r>
              <a:rPr lang="en-US" smtClean="0"/>
              <a:t>HSFF function is logically distinct from MIP</a:t>
            </a:r>
          </a:p>
          <a:p>
            <a:pPr lvl="1">
              <a:buFont typeface="Wingdings" pitchFamily="2" charset="2"/>
              <a:buChar char="Ø"/>
            </a:pPr>
            <a:r>
              <a:rPr lang="en-US" smtClean="0"/>
              <a:t>HSFF needs security associations with all SFFs</a:t>
            </a:r>
          </a:p>
          <a:p>
            <a:r>
              <a:rPr lang="en-US" smtClean="0"/>
              <a:t>The HSFF function offers advantages</a:t>
            </a:r>
          </a:p>
          <a:p>
            <a:pPr lvl="1">
              <a:buFont typeface="Wingdings" pitchFamily="2" charset="2"/>
              <a:buChar char="Ø"/>
            </a:pPr>
            <a:r>
              <a:rPr lang="en-US" smtClean="0"/>
              <a:t>eliminates need for MN to run IKE with target SFF</a:t>
            </a:r>
          </a:p>
          <a:p>
            <a:pPr lvl="1">
              <a:buFont typeface="Wingdings" pitchFamily="2" charset="2"/>
              <a:buChar char="Ø"/>
            </a:pPr>
            <a:r>
              <a:rPr lang="en-US" smtClean="0"/>
              <a:t>can enable external home agent functionality</a:t>
            </a:r>
          </a:p>
          <a:p>
            <a:pPr lvl="2">
              <a:buFont typeface="Courier New" pitchFamily="49" charset="0"/>
              <a:buChar char="o"/>
            </a:pPr>
            <a:r>
              <a:rPr lang="en-US" smtClean="0"/>
              <a:t> This could greatly simplify WiFi session continuity</a:t>
            </a:r>
          </a:p>
          <a:p>
            <a:pPr lvl="1">
              <a:buFont typeface="Wingdings" pitchFamily="2" charset="2"/>
              <a:buChar char="Ø"/>
            </a:pPr>
            <a:r>
              <a:rPr lang="en-US" smtClean="0"/>
              <a:t>can enable private addressing for core entities</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8/16/2011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58ADBB58-0A53-455B-AB99-4630A2F2F9CD}" type="slidenum">
              <a:rPr lang="en-US"/>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149</TotalTime>
  <Pages>15</Pages>
  <Words>1127</Words>
  <Application>Microsoft Office PowerPoint</Application>
  <PresentationFormat>Letter Paper (8.5x11 in)</PresentationFormat>
  <Paragraphs>132</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 presentation</vt:lpstr>
      <vt:lpstr>Slide 1</vt:lpstr>
      <vt:lpstr>Slide 2</vt:lpstr>
      <vt:lpstr>Outline of presentation</vt:lpstr>
      <vt:lpstr>Basic Assumptions: Enabling smooth handovers</vt:lpstr>
      <vt:lpstr>SFF-oriented handover optimization  supported by roaming agreement</vt:lpstr>
      <vt:lpstr>OSFF can determine TSFF</vt:lpstr>
      <vt:lpstr>MN  SFF security</vt:lpstr>
      <vt:lpstr>MN moves: using OSFF</vt:lpstr>
      <vt:lpstr>HSFF = SFF located at Home Agent</vt:lpstr>
      <vt:lpstr>Standardization requirement</vt:lpstr>
      <vt:lpstr>Operational requirements</vt:lpstr>
      <vt:lpstr>Can 802.11u ANQP be used?</vt:lpstr>
      <vt:lpstr>Next Steps</vt:lpstr>
    </vt:vector>
  </TitlesOfParts>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Charles Perkins</cp:lastModifiedBy>
  <cp:revision>35</cp:revision>
  <cp:lastPrinted>1999-04-27T06:51:51Z</cp:lastPrinted>
  <dcterms:created xsi:type="dcterms:W3CDTF">2004-05-12T03:24:18Z</dcterms:created>
  <dcterms:modified xsi:type="dcterms:W3CDTF">2011-08-17T04:43:05Z</dcterms:modified>
</cp:coreProperties>
</file>