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58" r:id="rId4"/>
    <p:sldId id="261" r:id="rId5"/>
    <p:sldId id="260" r:id="rId6"/>
    <p:sldId id="259" r:id="rId7"/>
    <p:sldId id="262" r:id="rId8"/>
  </p:sldIdLst>
  <p:sldSz cx="9144000" cy="6858000" type="letter"/>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1pPr>
    <a:lvl2pPr marL="4572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2pPr>
    <a:lvl3pPr marL="9144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3pPr>
    <a:lvl4pPr marL="13716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4pPr>
    <a:lvl5pPr marL="18288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EB9"/>
    <a:srgbClr val="66CCFF"/>
    <a:srgbClr val="C0FEF9"/>
    <a:srgbClr val="FAFD00"/>
    <a:srgbClr val="A2C1FE"/>
    <a:srgbClr val="063DE8"/>
    <a:srgbClr val="A9A9A9"/>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8576" autoAdjust="0"/>
    <p:restoredTop sz="94660"/>
  </p:normalViewPr>
  <p:slideViewPr>
    <p:cSldViewPr>
      <p:cViewPr>
        <p:scale>
          <a:sx n="60" d="100"/>
          <a:sy n="60" d="100"/>
        </p:scale>
        <p:origin x="-1896" y="-73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7497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3" name="Rectangle 3"/>
          <p:cNvSpPr>
            <a:spLocks noGrp="1" noRot="1" noChangeAspect="1" noChangeArrowheads="1" noTextEdit="1"/>
          </p:cNvSpPr>
          <p:nvPr>
            <p:ph type="sldImg" idx="2"/>
          </p:nvPr>
        </p:nvSpPr>
        <p:spPr bwMode="auto">
          <a:xfrm>
            <a:off x="1095375" y="844550"/>
            <a:ext cx="4538663" cy="3403600"/>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948043057"/>
      </p:ext>
    </p:extLst>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675672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168557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282021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685655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455888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B48CFA6E-F57A-4ECD-AAC5-C2C3404F7DF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655E1EBA-CD65-4AE8-A421-6258C1822A2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5D53AF5E-D191-4090-8BF0-638B9FF814C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5D560A83-DF6D-4711-B1E8-027D2D9B9DA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0A81EF0F-9A33-4A3E-9526-32BB383F125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DDE59DDD-B9F0-4D76-9A53-13BF3945C88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8" name="Rectangle 92"/>
          <p:cNvSpPr>
            <a:spLocks noGrp="1" noChangeArrowheads="1"/>
          </p:cNvSpPr>
          <p:nvPr>
            <p:ph type="sldNum" sz="quarter" idx="11"/>
          </p:nvPr>
        </p:nvSpPr>
        <p:spPr>
          <a:ln/>
        </p:spPr>
        <p:txBody>
          <a:bodyPr/>
          <a:lstStyle>
            <a:lvl1pPr>
              <a:defRPr/>
            </a:lvl1pPr>
          </a:lstStyle>
          <a:p>
            <a:pPr>
              <a:defRPr/>
            </a:pPr>
            <a:fld id="{69B94A7F-33AE-4355-87E0-305382459CE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4" name="Rectangle 92"/>
          <p:cNvSpPr>
            <a:spLocks noGrp="1" noChangeArrowheads="1"/>
          </p:cNvSpPr>
          <p:nvPr>
            <p:ph type="sldNum" sz="quarter" idx="11"/>
          </p:nvPr>
        </p:nvSpPr>
        <p:spPr>
          <a:ln/>
        </p:spPr>
        <p:txBody>
          <a:bodyPr/>
          <a:lstStyle>
            <a:lvl1pPr>
              <a:defRPr/>
            </a:lvl1pPr>
          </a:lstStyle>
          <a:p>
            <a:pPr>
              <a:defRPr/>
            </a:pPr>
            <a:fld id="{293607F4-D1B1-4E65-8A4C-67F442D801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3" name="Rectangle 92"/>
          <p:cNvSpPr>
            <a:spLocks noGrp="1" noChangeArrowheads="1"/>
          </p:cNvSpPr>
          <p:nvPr>
            <p:ph type="sldNum" sz="quarter" idx="11"/>
          </p:nvPr>
        </p:nvSpPr>
        <p:spPr>
          <a:ln/>
        </p:spPr>
        <p:txBody>
          <a:bodyPr/>
          <a:lstStyle>
            <a:lvl1pPr>
              <a:defRPr/>
            </a:lvl1pPr>
          </a:lstStyle>
          <a:p>
            <a:pPr>
              <a:defRPr/>
            </a:pPr>
            <a:fld id="{C06ED271-ED67-4803-B92B-3A06F234349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9DDE9EFA-C209-46B9-ACCF-987E37637E7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AB02E197-F801-4097-B4C1-0CF5F4BFF4B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Title: 36 pt Rotis Sans Serif</a:t>
            </a:r>
          </a:p>
        </p:txBody>
      </p:sp>
      <p:sp>
        <p:nvSpPr>
          <p:cNvPr id="2051" name="Rectangle 3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IEEE 802.21 Powerpoint Template</a:t>
            </a:r>
            <a:br>
              <a:rPr lang="en-US" smtClean="0"/>
            </a:br>
            <a:r>
              <a:rPr lang="en-US" smtClean="0"/>
              <a:t>(Rotis Sans Serif 24 pt)</a:t>
            </a:r>
          </a:p>
          <a:p>
            <a:pPr lvl="0"/>
            <a:r>
              <a:rPr lang="en-US" smtClean="0"/>
              <a:t>1st Level Bullet</a:t>
            </a:r>
          </a:p>
          <a:p>
            <a:pPr lvl="1"/>
            <a:r>
              <a:rPr lang="en-US" smtClean="0"/>
              <a:t>2nd Level Bullet</a:t>
            </a:r>
          </a:p>
          <a:p>
            <a:pPr lvl="2"/>
            <a:r>
              <a:rPr lang="en-US" smtClean="0"/>
              <a:t>3rd Level Bullet</a:t>
            </a:r>
          </a:p>
          <a:p>
            <a:pPr lvl="2"/>
            <a:endParaRPr lang="en-US" smtClean="0"/>
          </a:p>
          <a:p>
            <a:pPr lvl="1"/>
            <a:endParaRPr lang="en-US" smtClean="0"/>
          </a:p>
          <a:p>
            <a:pPr lvl="0"/>
            <a:endParaRPr lang="en-US" smtClean="0"/>
          </a:p>
          <a:p>
            <a:pPr lvl="0"/>
            <a:endParaRPr lang="en-US" smtClean="0"/>
          </a:p>
          <a:p>
            <a:pPr lvl="0"/>
            <a:r>
              <a:rPr lang="en-US" smtClean="0"/>
              <a:t/>
            </a:r>
            <a:br>
              <a:rPr lang="en-US" smtClean="0"/>
            </a:br>
            <a:endParaRPr lang="en-US" smtClean="0"/>
          </a:p>
        </p:txBody>
      </p:sp>
      <p:sp>
        <p:nvSpPr>
          <p:cNvPr id="1115" name="Rectangle 91"/>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400" smtClean="0">
                <a:latin typeface="+mn-lt"/>
              </a:defRPr>
            </a:lvl1pPr>
          </a:lstStyle>
          <a:p>
            <a:pPr>
              <a:defRPr/>
            </a:pPr>
            <a:r>
              <a:rPr lang="en-US"/>
              <a:t>21-07-xxxx-00-0000</a:t>
            </a:r>
          </a:p>
        </p:txBody>
      </p:sp>
      <p:sp>
        <p:nvSpPr>
          <p:cNvPr id="1116" name="Rectangle 92"/>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mn-lt"/>
              </a:defRPr>
            </a:lvl1pPr>
          </a:lstStyle>
          <a:p>
            <a:pPr>
              <a:defRPr/>
            </a:pPr>
            <a:fld id="{A9B4F10B-39AB-41E0-8C6C-478148D79E7B}" type="slidenum">
              <a:rPr lang="en-US"/>
              <a:pPr>
                <a:defRPr/>
              </a:pPr>
              <a:t>‹#›</a:t>
            </a:fld>
            <a:endParaRPr lang="en-US"/>
          </a:p>
        </p:txBody>
      </p:sp>
      <p:pic>
        <p:nvPicPr>
          <p:cNvPr id="2054" name="Picture 93"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94"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0"/>
          </p:nvPr>
        </p:nvSpPr>
        <p:spPr/>
        <p:txBody>
          <a:bodyPr/>
          <a:lstStyle/>
          <a:p>
            <a:pPr>
              <a:defRPr/>
            </a:pPr>
            <a:r>
              <a:rPr lang="en-US"/>
              <a:t>21-07-xxxx-00-0000</a:t>
            </a:r>
          </a:p>
        </p:txBody>
      </p:sp>
      <p:sp>
        <p:nvSpPr>
          <p:cNvPr id="3075" name="Rectangle 36"/>
          <p:cNvSpPr>
            <a:spLocks noGrp="1" noChangeArrowheads="1"/>
          </p:cNvSpPr>
          <p:nvPr>
            <p:ph type="body" idx="1"/>
          </p:nvPr>
        </p:nvSpPr>
        <p:spPr>
          <a:xfrm>
            <a:off x="439738" y="990600"/>
            <a:ext cx="8399462" cy="5334000"/>
          </a:xfrm>
          <a:solidFill>
            <a:srgbClr val="66CCFF"/>
          </a:solidFill>
        </p:spPr>
        <p:txBody>
          <a:bodyPr/>
          <a:lstStyle/>
          <a:p>
            <a:pPr>
              <a:buClr>
                <a:srgbClr val="FAFD00"/>
              </a:buClr>
              <a:buFontTx/>
              <a:buNone/>
            </a:pPr>
            <a:r>
              <a:rPr lang="en-US" b="1" dirty="0" smtClean="0">
                <a:cs typeface="Times New Roman" pitchFamily="18" charset="0"/>
              </a:rPr>
              <a:t>IEEE 802.21 MEDIA INDEPENDENT HANDOVER </a:t>
            </a:r>
          </a:p>
          <a:p>
            <a:pPr>
              <a:buClr>
                <a:srgbClr val="FAFD00"/>
              </a:buClr>
              <a:buFontTx/>
              <a:buNone/>
            </a:pPr>
            <a:r>
              <a:rPr lang="en-US" dirty="0" smtClean="0">
                <a:cs typeface="Times New Roman" pitchFamily="18" charset="0"/>
              </a:rPr>
              <a:t>DCN: </a:t>
            </a:r>
            <a:r>
              <a:rPr lang="en-US" dirty="0" smtClean="0"/>
              <a:t>DCN 21-11-0000</a:t>
            </a:r>
            <a:endParaRPr lang="en-US" dirty="0" smtClean="0">
              <a:cs typeface="Times New Roman" pitchFamily="18" charset="0"/>
            </a:endParaRPr>
          </a:p>
          <a:p>
            <a:pPr>
              <a:buClr>
                <a:srgbClr val="FAFD00"/>
              </a:buClr>
              <a:buFontTx/>
              <a:buNone/>
            </a:pPr>
            <a:r>
              <a:rPr lang="en-US" dirty="0" smtClean="0">
                <a:cs typeface="Times New Roman" pitchFamily="18" charset="0"/>
              </a:rPr>
              <a:t>Title: Command service for single radio handover</a:t>
            </a:r>
            <a:endParaRPr lang="en-US" b="1" dirty="0" smtClean="0">
              <a:cs typeface="Times New Roman" pitchFamily="18" charset="0"/>
            </a:endParaRPr>
          </a:p>
          <a:p>
            <a:pPr>
              <a:buClr>
                <a:srgbClr val="FAFD00"/>
              </a:buClr>
              <a:buFontTx/>
              <a:buNone/>
            </a:pPr>
            <a:r>
              <a:rPr lang="en-US" dirty="0" smtClean="0">
                <a:cs typeface="Times New Roman" pitchFamily="18" charset="0"/>
              </a:rPr>
              <a:t>Date Submitted: September 5, 2011</a:t>
            </a:r>
          </a:p>
          <a:p>
            <a:pPr>
              <a:buClr>
                <a:srgbClr val="FAFD00"/>
              </a:buClr>
              <a:buFontTx/>
              <a:buNone/>
            </a:pPr>
            <a:r>
              <a:rPr lang="en-US" dirty="0" smtClean="0">
                <a:cs typeface="Times New Roman" pitchFamily="18" charset="0"/>
              </a:rPr>
              <a:t>To be presented at IEEE 802.21interim meeting, Sep. 18</a:t>
            </a:r>
          </a:p>
          <a:p>
            <a:pPr>
              <a:buClr>
                <a:srgbClr val="FAFD00"/>
              </a:buClr>
              <a:buFontTx/>
              <a:buNone/>
            </a:pPr>
            <a:r>
              <a:rPr lang="en-US" dirty="0" smtClean="0">
                <a:cs typeface="Times New Roman" pitchFamily="18" charset="0"/>
              </a:rPr>
              <a:t>Authors or Source(s):</a:t>
            </a:r>
          </a:p>
          <a:p>
            <a:pPr>
              <a:buClr>
                <a:srgbClr val="FAFD00"/>
              </a:buClr>
              <a:buFontTx/>
              <a:buNone/>
            </a:pPr>
            <a:r>
              <a:rPr lang="en-US" dirty="0" smtClean="0">
                <a:cs typeface="Times New Roman" pitchFamily="18" charset="0"/>
              </a:rPr>
              <a:t> </a:t>
            </a:r>
            <a:r>
              <a:rPr lang="en-US" b="1" dirty="0" err="1" smtClean="0">
                <a:cs typeface="Times New Roman" pitchFamily="18" charset="0"/>
              </a:rPr>
              <a:t>Dapeng</a:t>
            </a:r>
            <a:r>
              <a:rPr lang="en-US" b="1" dirty="0" smtClean="0">
                <a:cs typeface="Times New Roman" pitchFamily="18" charset="0"/>
              </a:rPr>
              <a:t> Liu</a:t>
            </a:r>
          </a:p>
          <a:p>
            <a:pPr algn="just">
              <a:buClr>
                <a:srgbClr val="FAFD00"/>
              </a:buClr>
              <a:buFontTx/>
              <a:buNone/>
            </a:pPr>
            <a:r>
              <a:rPr lang="en-US" dirty="0" smtClean="0">
                <a:cs typeface="Times New Roman" pitchFamily="18" charset="0"/>
              </a:rPr>
              <a:t>Abstract: This proposal proposes extension of 802.21 command service for single </a:t>
            </a:r>
            <a:r>
              <a:rPr lang="en-US" smtClean="0">
                <a:cs typeface="Times New Roman" pitchFamily="18" charset="0"/>
              </a:rPr>
              <a:t>radio </a:t>
            </a:r>
            <a:r>
              <a:rPr lang="en-US" smtClean="0">
                <a:cs typeface="Times New Roman" pitchFamily="18" charset="0"/>
              </a:rPr>
              <a:t>handover.</a:t>
            </a:r>
            <a:endParaRPr lang="en-US" dirty="0" smtClean="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21-07-xxxx-00-0000</a:t>
            </a:r>
          </a:p>
        </p:txBody>
      </p:sp>
      <p:sp>
        <p:nvSpPr>
          <p:cNvPr id="4099"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b="1" smtClean="0">
                <a:cs typeface="Times New Roman" pitchFamily="18" charset="0"/>
              </a:rPr>
              <a:t>IEEE 802.21 presentation release statements</a:t>
            </a:r>
            <a:endParaRPr lang="en-US" smtClean="0">
              <a:cs typeface="Times New Roman" pitchFamily="18" charset="0"/>
            </a:endParaRPr>
          </a:p>
          <a:p>
            <a:pPr algn="just">
              <a:lnSpc>
                <a:spcPct val="80000"/>
              </a:lnSpc>
              <a:buClr>
                <a:srgbClr val="FAFD00"/>
              </a:buClr>
              <a:buSzPct val="200000"/>
              <a:buFontTx/>
              <a:buNone/>
            </a:pPr>
            <a:r>
              <a:rPr lang="en-US" sz="2000" smtClean="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sz="2000" smtClean="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2000" smtClean="0">
                <a:latin typeface="Times New Roman" pitchFamily="18" charset="0"/>
                <a:cs typeface="Times New Roman" pitchFamily="18" charset="0"/>
              </a:rPr>
              <a:t>’</a:t>
            </a:r>
            <a:r>
              <a:rPr lang="en-US" sz="2000" smtClean="0">
                <a:cs typeface="Times New Roman" pitchFamily="18" charset="0"/>
              </a:rPr>
              <a:t>s name any IEEE Standards publication even though it may include portions of this contribution; and at the IEEE</a:t>
            </a:r>
            <a:r>
              <a:rPr lang="en-US" sz="2000" smtClean="0">
                <a:latin typeface="Times New Roman" pitchFamily="18" charset="0"/>
                <a:cs typeface="Times New Roman" pitchFamily="18" charset="0"/>
              </a:rPr>
              <a:t>’</a:t>
            </a:r>
            <a:r>
              <a:rPr lang="en-US" sz="2000" smtClean="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sz="2000" smtClean="0">
                <a:cs typeface="Times New Roman" pitchFamily="18" charset="0"/>
              </a:rPr>
              <a:t>The contributor is familiar with IEEE patent policy, as outlined in </a:t>
            </a:r>
            <a:r>
              <a:rPr lang="en-US" sz="2000" smtClean="0">
                <a:cs typeface="Times New Roman" pitchFamily="18" charset="0"/>
                <a:hlinkClick r:id="rId3"/>
              </a:rPr>
              <a:t>Section 6.3 of the IEEE-SA Standards Board Operations Manual</a:t>
            </a:r>
            <a:r>
              <a:rPr lang="en-US" sz="2000" smtClean="0">
                <a:solidFill>
                  <a:srgbClr val="000099"/>
                </a:solidFill>
                <a:cs typeface="Times New Roman" pitchFamily="18" charset="0"/>
              </a:rPr>
              <a:t> </a:t>
            </a:r>
            <a:r>
              <a:rPr lang="en-US" sz="2000" smtClean="0">
                <a:cs typeface="Times New Roman" pitchFamily="18" charset="0"/>
              </a:rPr>
              <a:t>&lt;</a:t>
            </a:r>
            <a:r>
              <a:rPr lang="en-US" sz="2000" smtClean="0">
                <a:cs typeface="Times New Roman" pitchFamily="18" charset="0"/>
                <a:hlinkClick r:id="rId3"/>
              </a:rPr>
              <a:t>http://standards.ieee.org/guides/opman/sect6.html#6.3</a:t>
            </a:r>
            <a:r>
              <a:rPr lang="en-US" sz="2000" smtClean="0">
                <a:cs typeface="Times New Roman" pitchFamily="18" charset="0"/>
              </a:rPr>
              <a:t>&gt; and in </a:t>
            </a:r>
            <a:r>
              <a:rPr lang="en-US" sz="2000" i="1" smtClean="0">
                <a:cs typeface="Times New Roman" pitchFamily="18" charset="0"/>
              </a:rPr>
              <a:t>Understanding Patent Issues During IEEE Standards Development</a:t>
            </a:r>
            <a:r>
              <a:rPr lang="en-US" sz="2000" smtClean="0">
                <a:cs typeface="Times New Roman" pitchFamily="18" charset="0"/>
              </a:rPr>
              <a:t> </a:t>
            </a:r>
            <a:r>
              <a:rPr lang="en-US" sz="2000" smtClean="0">
                <a:cs typeface="Times New Roman" pitchFamily="18" charset="0"/>
                <a:hlinkClick r:id="rId4"/>
              </a:rPr>
              <a:t>http://standards.ieee.org/board/pat/guide.html</a:t>
            </a:r>
            <a:r>
              <a:rPr lang="en-US" sz="2000" smtClean="0">
                <a:cs typeface="Times New Roman" pitchFamily="18" charset="0"/>
              </a:rPr>
              <a:t>&gt;</a:t>
            </a:r>
            <a:r>
              <a:rPr lang="en-US" sz="2000" smtClean="0">
                <a:latin typeface="Times New Roman" pitchFamily="18" charset="0"/>
                <a:cs typeface="Times New Roman" pitchFamily="18" charset="0"/>
              </a:rPr>
              <a:t> </a:t>
            </a:r>
            <a:endParaRPr lang="en-US" sz="2000" smtClean="0"/>
          </a:p>
        </p:txBody>
      </p:sp>
      <p:sp>
        <p:nvSpPr>
          <p:cNvPr id="4100" name="Rectangle 7"/>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2400" b="1">
                <a:latin typeface="Times" pitchFamily="18" charset="0"/>
                <a:cs typeface="Times New Roman" pitchFamily="18" charset="0"/>
              </a:rPr>
              <a:t>IEEE 802.21 presentation release statements</a:t>
            </a:r>
            <a:endParaRPr lang="en-US" sz="2400">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cs typeface="Times New Roman" pitchFamily="18" charset="0"/>
              </a:rPr>
              <a:t>’</a:t>
            </a:r>
            <a:r>
              <a:rPr lang="en-US">
                <a:latin typeface="Times" pitchFamily="18" charset="0"/>
                <a:cs typeface="Times New Roman" pitchFamily="18" charset="0"/>
              </a:rPr>
              <a:t>s name any IEEE Standards publication even though it may include portions of this contribution; and at the IEEE</a:t>
            </a:r>
            <a:r>
              <a:rPr lang="en-US">
                <a:cs typeface="Times New Roman" pitchFamily="18" charset="0"/>
              </a:rPr>
              <a:t>’</a:t>
            </a:r>
            <a:r>
              <a:rPr lang="en-US">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atin typeface="Times" pitchFamily="18" charset="0"/>
                <a:cs typeface="Times New Roman" pitchFamily="18" charset="0"/>
              </a:rPr>
              <a:t>The contributor is familiar with IEEE patent policy, as stated in </a:t>
            </a:r>
            <a:r>
              <a:rPr lang="en-US">
                <a:latin typeface="Times" pitchFamily="18" charset="0"/>
                <a:cs typeface="Times New Roman" pitchFamily="18" charset="0"/>
                <a:hlinkClick r:id="rId3"/>
              </a:rPr>
              <a:t>Section 6 of the IEEE-SA Standards Board bylaws</a:t>
            </a:r>
            <a:r>
              <a:rPr lang="en-US">
                <a:solidFill>
                  <a:srgbClr val="000099"/>
                </a:solidFill>
                <a:latin typeface="Times" pitchFamily="18" charset="0"/>
                <a:cs typeface="Times New Roman" pitchFamily="18" charset="0"/>
              </a:rPr>
              <a:t> </a:t>
            </a:r>
            <a:r>
              <a:rPr lang="en-US">
                <a:latin typeface="Times" pitchFamily="18" charset="0"/>
                <a:cs typeface="Times New Roman" pitchFamily="18" charset="0"/>
              </a:rPr>
              <a:t>&lt;</a:t>
            </a:r>
            <a:r>
              <a:rPr lang="en-US">
                <a:latin typeface="Times" pitchFamily="18" charset="0"/>
                <a:cs typeface="Times New Roman" pitchFamily="18" charset="0"/>
                <a:hlinkClick r:id="rId5"/>
              </a:rPr>
              <a:t>http://standards.ieee.org/guides/bylaws/sect6-7.html#6</a:t>
            </a:r>
            <a:r>
              <a:rPr lang="en-US">
                <a:latin typeface="Times" pitchFamily="18" charset="0"/>
                <a:cs typeface="Times New Roman" pitchFamily="18" charset="0"/>
              </a:rPr>
              <a:t>&gt; and in </a:t>
            </a:r>
            <a:r>
              <a:rPr lang="en-US" i="1">
                <a:latin typeface="Times" pitchFamily="18" charset="0"/>
                <a:cs typeface="Times New Roman" pitchFamily="18" charset="0"/>
              </a:rPr>
              <a:t>Understanding Patent Issues During IEEE Standards Development</a:t>
            </a:r>
            <a:r>
              <a:rPr lang="en-US">
                <a:latin typeface="Times" pitchFamily="18" charset="0"/>
                <a:cs typeface="Times New Roman" pitchFamily="18" charset="0"/>
              </a:rPr>
              <a:t> </a:t>
            </a:r>
            <a:r>
              <a:rPr lang="en-US">
                <a:latin typeface="Times" pitchFamily="18" charset="0"/>
                <a:cs typeface="Times New Roman" pitchFamily="18" charset="0"/>
                <a:hlinkClick r:id="rId6"/>
              </a:rPr>
              <a:t>http://standards.ieee.org/board/pat/faq.pdf</a:t>
            </a:r>
            <a:r>
              <a:rPr lang="en-US">
                <a:latin typeface="Times" pitchFamily="18" charset="0"/>
                <a:cs typeface="Times New Roman" pitchFamily="18" charset="0"/>
              </a:rPr>
              <a:t>&gt;</a:t>
            </a:r>
            <a:r>
              <a:rPr lang="en-US">
                <a:cs typeface="Times New Roman" pitchFamily="18" charset="0"/>
              </a:rPr>
              <a:t> </a:t>
            </a:r>
            <a:endParaRPr lang="en-US">
              <a:latin typeface="Times"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Outline of presentation</a:t>
            </a:r>
          </a:p>
        </p:txBody>
      </p:sp>
      <p:sp>
        <p:nvSpPr>
          <p:cNvPr id="5123" name="Content Placeholder 2"/>
          <p:cNvSpPr>
            <a:spLocks noGrp="1"/>
          </p:cNvSpPr>
          <p:nvPr>
            <p:ph idx="1"/>
          </p:nvPr>
        </p:nvSpPr>
        <p:spPr/>
        <p:txBody>
          <a:bodyPr/>
          <a:lstStyle/>
          <a:p>
            <a:r>
              <a:rPr lang="en-US" dirty="0" smtClean="0"/>
              <a:t>Command service in 802.21</a:t>
            </a:r>
          </a:p>
          <a:p>
            <a:r>
              <a:rPr lang="en-US" dirty="0" smtClean="0"/>
              <a:t>Architecture </a:t>
            </a:r>
            <a:r>
              <a:rPr lang="en-US" dirty="0" smtClean="0"/>
              <a:t>overview</a:t>
            </a:r>
          </a:p>
          <a:p>
            <a:r>
              <a:rPr lang="en-US" dirty="0" smtClean="0"/>
              <a:t>Extension of 802.21 command service for single radio handover</a:t>
            </a:r>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9/6/2011</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2F18C955-AD5D-4EC0-973A-52FB6542AEC9}" type="slidenum">
              <a:rPr lang="en-US"/>
              <a:pPr>
                <a:defRPr/>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b="0" dirty="0" smtClean="0"/>
              <a:t>Command Service in 802.21</a:t>
            </a:r>
            <a:endParaRPr lang="zh-CN" altLang="en-US" sz="3200" b="0" dirty="0"/>
          </a:p>
        </p:txBody>
      </p:sp>
      <p:sp>
        <p:nvSpPr>
          <p:cNvPr id="4" name="页脚占位符 3"/>
          <p:cNvSpPr>
            <a:spLocks noGrp="1"/>
          </p:cNvSpPr>
          <p:nvPr>
            <p:ph type="ftr" sz="quarter" idx="10"/>
          </p:nvPr>
        </p:nvSpPr>
        <p:spPr/>
        <p:txBody>
          <a:bodyPr/>
          <a:lstStyle/>
          <a:p>
            <a:pPr>
              <a:defRPr/>
            </a:pPr>
            <a:r>
              <a:rPr lang="en-US" smtClean="0"/>
              <a:t>21-07-xxxx-00-0000</a:t>
            </a:r>
            <a:endParaRPr lang="en-US"/>
          </a:p>
        </p:txBody>
      </p:sp>
      <p:sp>
        <p:nvSpPr>
          <p:cNvPr id="5" name="圆角矩形 4"/>
          <p:cNvSpPr/>
          <p:nvPr/>
        </p:nvSpPr>
        <p:spPr bwMode="auto">
          <a:xfrm>
            <a:off x="1066800" y="1447800"/>
            <a:ext cx="1905000" cy="342900"/>
          </a:xfrm>
          <a:prstGeom prst="roundRect">
            <a:avLst/>
          </a:prstGeom>
          <a:solidFill>
            <a:srgbClr val="66CCFF"/>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MIH Users</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6" name="圆角矩形 5"/>
          <p:cNvSpPr/>
          <p:nvPr/>
        </p:nvSpPr>
        <p:spPr bwMode="auto">
          <a:xfrm>
            <a:off x="1086556" y="2400300"/>
            <a:ext cx="1905000" cy="342900"/>
          </a:xfrm>
          <a:prstGeom prst="roundRect">
            <a:avLst/>
          </a:prstGeom>
          <a:solidFill>
            <a:srgbClr val="66CCFF"/>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MIHF</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7" name="圆角矩形 6"/>
          <p:cNvSpPr/>
          <p:nvPr/>
        </p:nvSpPr>
        <p:spPr bwMode="auto">
          <a:xfrm>
            <a:off x="1086556" y="3352800"/>
            <a:ext cx="1905000" cy="342900"/>
          </a:xfrm>
          <a:prstGeom prst="roundRect">
            <a:avLst/>
          </a:prstGeom>
          <a:solidFill>
            <a:srgbClr val="66CCFF"/>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Lower Layers</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8" name="矩形 7"/>
          <p:cNvSpPr/>
          <p:nvPr/>
        </p:nvSpPr>
        <p:spPr bwMode="auto">
          <a:xfrm>
            <a:off x="762000" y="1219200"/>
            <a:ext cx="2514600" cy="3048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zh-CN" altLang="en-US" sz="2000" b="0" i="0" u="none" strike="noStrike" cap="none" normalizeH="0" baseline="0" smtClean="0">
              <a:ln>
                <a:noFill/>
              </a:ln>
              <a:solidFill>
                <a:schemeClr val="tx1"/>
              </a:solidFill>
              <a:effectLst/>
              <a:latin typeface="Times New Roman" pitchFamily="18" charset="0"/>
            </a:endParaRPr>
          </a:p>
        </p:txBody>
      </p:sp>
      <p:sp>
        <p:nvSpPr>
          <p:cNvPr id="9" name="圆角矩形 8"/>
          <p:cNvSpPr/>
          <p:nvPr/>
        </p:nvSpPr>
        <p:spPr bwMode="auto">
          <a:xfrm>
            <a:off x="5181600" y="1447800"/>
            <a:ext cx="1905000" cy="342900"/>
          </a:xfrm>
          <a:prstGeom prst="roundRect">
            <a:avLst/>
          </a:prstGeom>
          <a:solidFill>
            <a:srgbClr val="66CCFF"/>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MIH Users</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0" name="圆角矩形 9"/>
          <p:cNvSpPr/>
          <p:nvPr/>
        </p:nvSpPr>
        <p:spPr bwMode="auto">
          <a:xfrm>
            <a:off x="5201356" y="2400300"/>
            <a:ext cx="1905000" cy="342900"/>
          </a:xfrm>
          <a:prstGeom prst="roundRect">
            <a:avLst/>
          </a:prstGeom>
          <a:solidFill>
            <a:srgbClr val="66CCFF"/>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MIHF</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1" name="圆角矩形 10"/>
          <p:cNvSpPr/>
          <p:nvPr/>
        </p:nvSpPr>
        <p:spPr bwMode="auto">
          <a:xfrm>
            <a:off x="5201356" y="3352800"/>
            <a:ext cx="1905000" cy="342900"/>
          </a:xfrm>
          <a:prstGeom prst="roundRect">
            <a:avLst/>
          </a:prstGeom>
          <a:solidFill>
            <a:srgbClr val="66CCFF"/>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Lower Layers</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4876800" y="1219200"/>
            <a:ext cx="2514600" cy="3048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zh-CN" altLang="en-US" sz="20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1600199" y="3930134"/>
            <a:ext cx="768159" cy="369332"/>
          </a:xfrm>
          <a:prstGeom prst="rect">
            <a:avLst/>
          </a:prstGeom>
          <a:noFill/>
        </p:spPr>
        <p:txBody>
          <a:bodyPr wrap="none" rtlCol="0">
            <a:spAutoFit/>
          </a:bodyPr>
          <a:lstStyle/>
          <a:p>
            <a:r>
              <a:rPr lang="en-US" altLang="zh-CN" dirty="0" smtClean="0"/>
              <a:t>Local</a:t>
            </a:r>
            <a:endParaRPr lang="zh-CN" altLang="en-US" dirty="0"/>
          </a:p>
        </p:txBody>
      </p:sp>
      <p:sp>
        <p:nvSpPr>
          <p:cNvPr id="14" name="TextBox 13"/>
          <p:cNvSpPr txBox="1"/>
          <p:nvPr/>
        </p:nvSpPr>
        <p:spPr>
          <a:xfrm>
            <a:off x="5708841" y="3886200"/>
            <a:ext cx="981359" cy="369332"/>
          </a:xfrm>
          <a:prstGeom prst="rect">
            <a:avLst/>
          </a:prstGeom>
          <a:noFill/>
        </p:spPr>
        <p:txBody>
          <a:bodyPr wrap="none" rtlCol="0">
            <a:spAutoFit/>
          </a:bodyPr>
          <a:lstStyle/>
          <a:p>
            <a:r>
              <a:rPr lang="en-US" altLang="zh-CN" dirty="0" smtClean="0"/>
              <a:t>Remote</a:t>
            </a:r>
            <a:endParaRPr lang="zh-CN" altLang="en-US" dirty="0"/>
          </a:p>
        </p:txBody>
      </p:sp>
      <p:cxnSp>
        <p:nvCxnSpPr>
          <p:cNvPr id="16" name="直接箭头连接符 15"/>
          <p:cNvCxnSpPr>
            <a:endCxn id="6" idx="0"/>
          </p:cNvCxnSpPr>
          <p:nvPr/>
        </p:nvCxnSpPr>
        <p:spPr bwMode="auto">
          <a:xfrm>
            <a:off x="2039056" y="1790700"/>
            <a:ext cx="0" cy="609600"/>
          </a:xfrm>
          <a:prstGeom prst="straightConnector1">
            <a:avLst/>
          </a:prstGeom>
          <a:solidFill>
            <a:schemeClr val="bg1"/>
          </a:solidFill>
          <a:ln w="12700" cap="flat" cmpd="sng" algn="ctr">
            <a:solidFill>
              <a:schemeClr val="tx1"/>
            </a:solidFill>
            <a:prstDash val="solid"/>
            <a:round/>
            <a:headEnd type="none" w="med" len="med"/>
            <a:tailEnd type="arrow"/>
          </a:ln>
          <a:effectLst/>
        </p:spPr>
      </p:cxnSp>
      <p:cxnSp>
        <p:nvCxnSpPr>
          <p:cNvPr id="19" name="直接箭头连接符 18"/>
          <p:cNvCxnSpPr>
            <a:stCxn id="6" idx="3"/>
            <a:endCxn id="10" idx="1"/>
          </p:cNvCxnSpPr>
          <p:nvPr/>
        </p:nvCxnSpPr>
        <p:spPr bwMode="auto">
          <a:xfrm>
            <a:off x="2991556" y="2571750"/>
            <a:ext cx="2209800" cy="0"/>
          </a:xfrm>
          <a:prstGeom prst="straightConnector1">
            <a:avLst/>
          </a:prstGeom>
          <a:solidFill>
            <a:schemeClr val="bg1"/>
          </a:solidFill>
          <a:ln w="12700" cap="flat" cmpd="sng" algn="ctr">
            <a:solidFill>
              <a:schemeClr val="tx1"/>
            </a:solidFill>
            <a:prstDash val="solid"/>
            <a:round/>
            <a:headEnd type="none" w="med" len="med"/>
            <a:tailEnd type="arrow"/>
          </a:ln>
          <a:effectLst/>
        </p:spPr>
      </p:cxnSp>
      <p:cxnSp>
        <p:nvCxnSpPr>
          <p:cNvPr id="45" name="直接箭头连接符 44"/>
          <p:cNvCxnSpPr>
            <a:stCxn id="10" idx="2"/>
            <a:endCxn id="11" idx="0"/>
          </p:cNvCxnSpPr>
          <p:nvPr/>
        </p:nvCxnSpPr>
        <p:spPr bwMode="auto">
          <a:xfrm>
            <a:off x="6153856" y="2743200"/>
            <a:ext cx="0" cy="609600"/>
          </a:xfrm>
          <a:prstGeom prst="straightConnector1">
            <a:avLst/>
          </a:prstGeom>
          <a:solidFill>
            <a:schemeClr val="bg1"/>
          </a:solidFill>
          <a:ln w="12700" cap="flat" cmpd="sng" algn="ctr">
            <a:solidFill>
              <a:schemeClr val="tx1"/>
            </a:solidFill>
            <a:prstDash val="solid"/>
            <a:round/>
            <a:headEnd type="none" w="med" len="med"/>
            <a:tailEnd type="arrow"/>
          </a:ln>
          <a:effectLst/>
        </p:spPr>
      </p:cxnSp>
      <p:cxnSp>
        <p:nvCxnSpPr>
          <p:cNvPr id="64" name="直接箭头连接符 63"/>
          <p:cNvCxnSpPr/>
          <p:nvPr/>
        </p:nvCxnSpPr>
        <p:spPr bwMode="auto">
          <a:xfrm flipV="1">
            <a:off x="6172200" y="1790700"/>
            <a:ext cx="0" cy="609600"/>
          </a:xfrm>
          <a:prstGeom prst="straightConnector1">
            <a:avLst/>
          </a:prstGeom>
          <a:solidFill>
            <a:schemeClr val="bg1"/>
          </a:solidFill>
          <a:ln w="12700" cap="flat" cmpd="sng" algn="ctr">
            <a:solidFill>
              <a:schemeClr val="tx1"/>
            </a:solidFill>
            <a:prstDash val="solid"/>
            <a:round/>
            <a:headEnd type="none" w="med" len="med"/>
            <a:tailEnd type="arrow"/>
          </a:ln>
          <a:effectLst/>
        </p:spPr>
      </p:cxnSp>
      <p:sp>
        <p:nvSpPr>
          <p:cNvPr id="65" name="TextBox 64"/>
          <p:cNvSpPr txBox="1"/>
          <p:nvPr/>
        </p:nvSpPr>
        <p:spPr>
          <a:xfrm>
            <a:off x="688009" y="4724400"/>
            <a:ext cx="8380820" cy="1754326"/>
          </a:xfrm>
          <a:prstGeom prst="rect">
            <a:avLst/>
          </a:prstGeom>
          <a:noFill/>
        </p:spPr>
        <p:txBody>
          <a:bodyPr wrap="none" rtlCol="0">
            <a:spAutoFit/>
          </a:bodyPr>
          <a:lstStyle/>
          <a:p>
            <a:pPr marL="342900" indent="-342900">
              <a:buFont typeface="Arial" pitchFamily="34" charset="0"/>
              <a:buChar char="•"/>
            </a:pPr>
            <a:r>
              <a:rPr lang="en-US" altLang="zh-CN" dirty="0" smtClean="0"/>
              <a:t>Remote MIH command can be sent from local entity to remote entity</a:t>
            </a:r>
          </a:p>
          <a:p>
            <a:pPr marL="342900" indent="-342900">
              <a:buFont typeface="Arial" pitchFamily="34" charset="0"/>
              <a:buChar char="•"/>
            </a:pPr>
            <a:r>
              <a:rPr lang="en-US" altLang="zh-CN" dirty="0" smtClean="0"/>
              <a:t>Command Service could be extended to facilitate single radio handover</a:t>
            </a:r>
          </a:p>
          <a:p>
            <a:pPr marL="800100" lvl="1" indent="-342900">
              <a:buFont typeface="Arial" pitchFamily="34" charset="0"/>
              <a:buChar char="•"/>
            </a:pPr>
            <a:r>
              <a:rPr lang="en-US" altLang="zh-CN" dirty="0" smtClean="0"/>
              <a:t>Assumption: </a:t>
            </a:r>
          </a:p>
          <a:p>
            <a:pPr marL="1257300" lvl="2" indent="-342900">
              <a:buFont typeface="Arial" pitchFamily="34" charset="0"/>
              <a:buChar char="•"/>
            </a:pPr>
            <a:r>
              <a:rPr lang="en-US" altLang="zh-CN" dirty="0" smtClean="0"/>
              <a:t>MN is a MIH entity</a:t>
            </a:r>
          </a:p>
          <a:p>
            <a:pPr marL="1257300" lvl="2" indent="-342900">
              <a:buFont typeface="Arial" pitchFamily="34" charset="0"/>
              <a:buChar char="•"/>
            </a:pPr>
            <a:r>
              <a:rPr lang="en-US" altLang="zh-CN" dirty="0" smtClean="0"/>
              <a:t>Control Gateway is a MIH </a:t>
            </a:r>
            <a:r>
              <a:rPr lang="en-US" altLang="zh-CN" dirty="0" err="1" smtClean="0"/>
              <a:t>PoS</a:t>
            </a:r>
            <a:r>
              <a:rPr lang="en-US" altLang="zh-CN" dirty="0" smtClean="0"/>
              <a:t> </a:t>
            </a:r>
          </a:p>
          <a:p>
            <a:pPr marL="800100" lvl="1" indent="-342900">
              <a:buFont typeface="Arial" pitchFamily="34" charset="0"/>
              <a:buChar char="•"/>
            </a:pPr>
            <a:r>
              <a:rPr lang="en-US" altLang="zh-CN" dirty="0" smtClean="0"/>
              <a:t>Define media independent/common command for single radio handover</a:t>
            </a:r>
            <a:endParaRPr lang="zh-CN" altLang="en-US" dirty="0"/>
          </a:p>
        </p:txBody>
      </p:sp>
      <p:sp>
        <p:nvSpPr>
          <p:cNvPr id="66" name="TextBox 65"/>
          <p:cNvSpPr txBox="1"/>
          <p:nvPr/>
        </p:nvSpPr>
        <p:spPr>
          <a:xfrm>
            <a:off x="1617278" y="4299466"/>
            <a:ext cx="598241" cy="369332"/>
          </a:xfrm>
          <a:prstGeom prst="rect">
            <a:avLst/>
          </a:prstGeom>
          <a:noFill/>
        </p:spPr>
        <p:txBody>
          <a:bodyPr wrap="none" rtlCol="0">
            <a:spAutoFit/>
          </a:bodyPr>
          <a:lstStyle/>
          <a:p>
            <a:r>
              <a:rPr lang="en-US" altLang="zh-CN" dirty="0" smtClean="0"/>
              <a:t>MN</a:t>
            </a:r>
            <a:endParaRPr lang="zh-CN" altLang="en-US" dirty="0"/>
          </a:p>
        </p:txBody>
      </p:sp>
      <p:sp>
        <p:nvSpPr>
          <p:cNvPr id="67" name="TextBox 66"/>
          <p:cNvSpPr txBox="1"/>
          <p:nvPr/>
        </p:nvSpPr>
        <p:spPr>
          <a:xfrm>
            <a:off x="5760251" y="4316812"/>
            <a:ext cx="869149" cy="369332"/>
          </a:xfrm>
          <a:prstGeom prst="rect">
            <a:avLst/>
          </a:prstGeom>
          <a:noFill/>
        </p:spPr>
        <p:txBody>
          <a:bodyPr wrap="none" rtlCol="0">
            <a:spAutoFit/>
          </a:bodyPr>
          <a:lstStyle/>
          <a:p>
            <a:r>
              <a:rPr lang="en-US" altLang="zh-CN" dirty="0" smtClean="0"/>
              <a:t>C-GW</a:t>
            </a:r>
            <a:endParaRPr lang="zh-CN" altLang="en-US" dirty="0"/>
          </a:p>
        </p:txBody>
      </p:sp>
    </p:spTree>
    <p:extLst>
      <p:ext uri="{BB962C8B-B14F-4D97-AF65-F5344CB8AC3E}">
        <p14:creationId xmlns:p14="http://schemas.microsoft.com/office/powerpoint/2010/main" val="211623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2275" y="152400"/>
            <a:ext cx="8270875" cy="685800"/>
          </a:xfrm>
        </p:spPr>
        <p:txBody>
          <a:bodyPr/>
          <a:lstStyle/>
          <a:p>
            <a:r>
              <a:rPr lang="en-US" altLang="zh-CN" sz="3200" b="0" dirty="0"/>
              <a:t>Architecture </a:t>
            </a:r>
            <a:r>
              <a:rPr lang="en-US" altLang="zh-CN" sz="3200" b="0" dirty="0"/>
              <a:t>overview</a:t>
            </a:r>
            <a:endParaRPr lang="zh-CN" altLang="en-US" sz="3200" b="0" dirty="0"/>
          </a:p>
        </p:txBody>
      </p:sp>
      <p:sp>
        <p:nvSpPr>
          <p:cNvPr id="4" name="页脚占位符 3"/>
          <p:cNvSpPr>
            <a:spLocks noGrp="1"/>
          </p:cNvSpPr>
          <p:nvPr>
            <p:ph type="ftr" sz="quarter" idx="10"/>
          </p:nvPr>
        </p:nvSpPr>
        <p:spPr>
          <a:xfrm>
            <a:off x="381000" y="6421437"/>
            <a:ext cx="1981200" cy="284163"/>
          </a:xfrm>
        </p:spPr>
        <p:txBody>
          <a:bodyPr/>
          <a:lstStyle/>
          <a:p>
            <a:pPr>
              <a:defRPr/>
            </a:pPr>
            <a:r>
              <a:rPr lang="en-US" dirty="0" smtClean="0"/>
              <a:t>21-07-xxxx-00-0000</a:t>
            </a:r>
            <a:endParaRPr lang="en-US" dirty="0"/>
          </a:p>
        </p:txBody>
      </p:sp>
      <p:sp>
        <p:nvSpPr>
          <p:cNvPr id="5" name="云形 4"/>
          <p:cNvSpPr/>
          <p:nvPr/>
        </p:nvSpPr>
        <p:spPr bwMode="auto">
          <a:xfrm>
            <a:off x="1588911" y="1995976"/>
            <a:ext cx="2209800" cy="1219200"/>
          </a:xfrm>
          <a:prstGeom prst="cloud">
            <a:avLst/>
          </a:prstGeom>
          <a:solidFill>
            <a:srgbClr val="66CCFF"/>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Source</a:t>
            </a:r>
            <a:r>
              <a:rPr kumimoji="0" lang="en-US" altLang="zh-CN" sz="2000" b="0" i="0" u="none" strike="noStrike" cap="none" normalizeH="0" dirty="0" smtClean="0">
                <a:ln>
                  <a:noFill/>
                </a:ln>
                <a:solidFill>
                  <a:schemeClr val="tx1"/>
                </a:solidFill>
                <a:effectLst/>
                <a:latin typeface="Times New Roman" pitchFamily="18" charset="0"/>
              </a:rPr>
              <a:t> network</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6" name="云形 5"/>
          <p:cNvSpPr/>
          <p:nvPr/>
        </p:nvSpPr>
        <p:spPr bwMode="auto">
          <a:xfrm>
            <a:off x="5207000" y="2122976"/>
            <a:ext cx="1981200" cy="1200150"/>
          </a:xfrm>
          <a:prstGeom prst="cloud">
            <a:avLst/>
          </a:prstGeom>
          <a:solidFill>
            <a:srgbClr val="66CCFF"/>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dirty="0"/>
              <a:t>Target network</a:t>
            </a:r>
            <a:endParaRPr lang="zh-CN" altLang="en-US" dirty="0"/>
          </a:p>
        </p:txBody>
      </p:sp>
      <p:sp>
        <p:nvSpPr>
          <p:cNvPr id="7" name="圆柱形 6"/>
          <p:cNvSpPr/>
          <p:nvPr/>
        </p:nvSpPr>
        <p:spPr bwMode="auto">
          <a:xfrm>
            <a:off x="4032954" y="1143000"/>
            <a:ext cx="990600" cy="838200"/>
          </a:xfrm>
          <a:prstGeom prst="can">
            <a:avLst/>
          </a:prstGeom>
          <a:solidFill>
            <a:schemeClr val="accent5">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r>
              <a:rPr lang="en-US" altLang="zh-CN" sz="1200" dirty="0" smtClean="0"/>
              <a:t>Information</a:t>
            </a:r>
          </a:p>
          <a:p>
            <a:pPr marL="0" marR="0" indent="0" algn="l" defTabSz="914400" rtl="0" eaLnBrk="0" fontAlgn="base" latinLnBrk="0" hangingPunct="0">
              <a:lnSpc>
                <a:spcPct val="90000"/>
              </a:lnSpc>
              <a:spcBef>
                <a:spcPct val="0"/>
              </a:spcBef>
              <a:spcAft>
                <a:spcPct val="0"/>
              </a:spcAft>
              <a:buClrTx/>
              <a:buSzTx/>
              <a:buFontTx/>
              <a:buNone/>
              <a:tabLst/>
            </a:pPr>
            <a:r>
              <a:rPr lang="en-US" altLang="zh-CN" sz="1200" dirty="0" smtClean="0"/>
              <a:t>Repository</a:t>
            </a:r>
            <a:endParaRPr lang="zh-CN" altLang="en-US" sz="1200" dirty="0"/>
          </a:p>
        </p:txBody>
      </p:sp>
      <p:sp>
        <p:nvSpPr>
          <p:cNvPr id="8" name="圆角矩形 7"/>
          <p:cNvSpPr/>
          <p:nvPr/>
        </p:nvSpPr>
        <p:spPr bwMode="auto">
          <a:xfrm>
            <a:off x="5715000" y="1692588"/>
            <a:ext cx="1016000" cy="558094"/>
          </a:xfrm>
          <a:prstGeom prst="roundRect">
            <a:avLst/>
          </a:prstGeom>
          <a:solidFill>
            <a:schemeClr val="accent1">
              <a:lumMod val="60000"/>
              <a:lumOff val="4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lang="en-US" altLang="zh-CN" sz="1600" dirty="0" smtClean="0"/>
              <a:t>Control Gateway</a:t>
            </a:r>
            <a:endParaRPr kumimoji="0" lang="zh-CN" altLang="en-US" sz="1600" b="0" i="0" u="none" strike="noStrike" cap="none" normalizeH="0" baseline="0" dirty="0" smtClean="0">
              <a:ln>
                <a:noFill/>
              </a:ln>
              <a:solidFill>
                <a:schemeClr val="tx1"/>
              </a:solidFill>
              <a:effectLst/>
            </a:endParaRPr>
          </a:p>
        </p:txBody>
      </p:sp>
      <p:sp>
        <p:nvSpPr>
          <p:cNvPr id="9" name="圆角矩形 8"/>
          <p:cNvSpPr/>
          <p:nvPr/>
        </p:nvSpPr>
        <p:spPr bwMode="auto">
          <a:xfrm>
            <a:off x="4484511" y="4343400"/>
            <a:ext cx="697089" cy="381000"/>
          </a:xfrm>
          <a:prstGeom prst="roundRect">
            <a:avLst/>
          </a:prstGeom>
          <a:solidFill>
            <a:srgbClr val="00B050">
              <a:alpha val="40000"/>
            </a:srgbClr>
          </a:solidFill>
          <a:ln w="12700" cap="flat" cmpd="sng" algn="ctr">
            <a:solidFill>
              <a:schemeClr val="tx1"/>
            </a:solidFill>
            <a:prstDash val="solid"/>
            <a:round/>
            <a:headEnd type="none" w="med" len="med"/>
            <a:tailEnd type="none" w="med" len="med"/>
          </a:ln>
          <a:effectLst>
            <a:outerShdw blurRad="50800" dist="38100" dir="5400000" algn="t" rotWithShape="0">
              <a:prstClr val="black">
                <a:alpha val="40000"/>
              </a:prstClr>
            </a:outerShdw>
          </a:effectLst>
          <a:scene3d>
            <a:camera prst="orthographicFront"/>
            <a:lightRig rig="threePt" dir="t"/>
          </a:scene3d>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Times New Roman" pitchFamily="18" charset="0"/>
              </a:rPr>
              <a:t>MN</a:t>
            </a:r>
            <a:endParaRPr kumimoji="0" lang="zh-CN" altLang="en-US" sz="1600" b="0" i="0" u="none" strike="noStrike" cap="none" normalizeH="0" baseline="0" dirty="0" smtClean="0">
              <a:ln>
                <a:noFill/>
              </a:ln>
              <a:solidFill>
                <a:schemeClr val="tx1"/>
              </a:solidFill>
              <a:effectLst/>
              <a:latin typeface="Times New Roman" pitchFamily="18" charset="0"/>
            </a:endParaRPr>
          </a:p>
        </p:txBody>
      </p:sp>
      <p:sp>
        <p:nvSpPr>
          <p:cNvPr id="11" name="TextBox 10"/>
          <p:cNvSpPr txBox="1"/>
          <p:nvPr/>
        </p:nvSpPr>
        <p:spPr>
          <a:xfrm>
            <a:off x="5965557" y="1371600"/>
            <a:ext cx="514885" cy="313932"/>
          </a:xfrm>
          <a:prstGeom prst="rect">
            <a:avLst/>
          </a:prstGeom>
          <a:noFill/>
        </p:spPr>
        <p:txBody>
          <a:bodyPr wrap="none" rtlCol="0">
            <a:spAutoFit/>
          </a:bodyPr>
          <a:lstStyle/>
          <a:p>
            <a:r>
              <a:rPr lang="en-US" altLang="zh-CN" sz="1600" dirty="0" err="1" smtClean="0"/>
              <a:t>PoS</a:t>
            </a:r>
            <a:endParaRPr lang="zh-CN" altLang="en-US" sz="1600" dirty="0"/>
          </a:p>
        </p:txBody>
      </p:sp>
      <p:sp>
        <p:nvSpPr>
          <p:cNvPr id="12" name="任意多边形 11"/>
          <p:cNvSpPr/>
          <p:nvPr/>
        </p:nvSpPr>
        <p:spPr>
          <a:xfrm>
            <a:off x="2762983" y="1896845"/>
            <a:ext cx="2952017" cy="2655711"/>
          </a:xfrm>
          <a:custGeom>
            <a:avLst/>
            <a:gdLst>
              <a:gd name="connsiteX0" fmla="*/ 1721528 w 2952017"/>
              <a:gd name="connsiteY0" fmla="*/ 2731911 h 2731911"/>
              <a:gd name="connsiteX1" fmla="*/ 28195 w 2952017"/>
              <a:gd name="connsiteY1" fmla="*/ 1049867 h 2731911"/>
              <a:gd name="connsiteX2" fmla="*/ 2952017 w 2952017"/>
              <a:gd name="connsiteY2" fmla="*/ 0 h 2731911"/>
            </a:gdLst>
            <a:ahLst/>
            <a:cxnLst>
              <a:cxn ang="0">
                <a:pos x="connsiteX0" y="connsiteY0"/>
              </a:cxn>
              <a:cxn ang="0">
                <a:pos x="connsiteX1" y="connsiteY1"/>
              </a:cxn>
              <a:cxn ang="0">
                <a:pos x="connsiteX2" y="connsiteY2"/>
              </a:cxn>
            </a:cxnLst>
            <a:rect l="l" t="t" r="r" b="b"/>
            <a:pathLst>
              <a:path w="2952017" h="2731911">
                <a:moveTo>
                  <a:pt x="1721528" y="2731911"/>
                </a:moveTo>
                <a:cubicBezTo>
                  <a:pt x="772321" y="2118548"/>
                  <a:pt x="-176886" y="1505185"/>
                  <a:pt x="28195" y="1049867"/>
                </a:cubicBezTo>
                <a:cubicBezTo>
                  <a:pt x="233276" y="594549"/>
                  <a:pt x="1592646" y="297274"/>
                  <a:pt x="2952017" y="0"/>
                </a:cubicBezTo>
              </a:path>
            </a:pathLst>
          </a:custGeom>
          <a:ln w="57150" cmpd="dbl">
            <a:solidFill>
              <a:schemeClr val="accent1"/>
            </a:solidFill>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zh-CN" altLang="en-US" sz="2000" b="0" i="0" u="none" strike="noStrike" cap="none" normalizeH="0" baseline="0" smtClean="0">
              <a:ln>
                <a:noFill/>
              </a:ln>
              <a:solidFill>
                <a:schemeClr val="tx1"/>
              </a:solidFill>
              <a:effectLst/>
              <a:latin typeface="Times New Roman" pitchFamily="18" charset="0"/>
            </a:endParaRPr>
          </a:p>
        </p:txBody>
      </p:sp>
      <p:sp>
        <p:nvSpPr>
          <p:cNvPr id="15" name="TextBox 14"/>
          <p:cNvSpPr txBox="1"/>
          <p:nvPr/>
        </p:nvSpPr>
        <p:spPr>
          <a:xfrm>
            <a:off x="2133600" y="5826912"/>
            <a:ext cx="6224781" cy="313932"/>
          </a:xfrm>
          <a:prstGeom prst="rect">
            <a:avLst/>
          </a:prstGeom>
          <a:noFill/>
        </p:spPr>
        <p:txBody>
          <a:bodyPr wrap="none" rtlCol="0">
            <a:spAutoFit/>
          </a:bodyPr>
          <a:lstStyle/>
          <a:p>
            <a:r>
              <a:rPr lang="en-US" altLang="zh-CN" sz="1600" dirty="0" smtClean="0"/>
              <a:t>MIH </a:t>
            </a:r>
            <a:r>
              <a:rPr lang="en-US" altLang="zh-CN" sz="1600" dirty="0" smtClean="0"/>
              <a:t>command is</a:t>
            </a:r>
            <a:r>
              <a:rPr lang="en-US" altLang="zh-CN" sz="1600" dirty="0" smtClean="0"/>
              <a:t> </a:t>
            </a:r>
            <a:r>
              <a:rPr lang="en-US" altLang="zh-CN" sz="1600" dirty="0" smtClean="0"/>
              <a:t>encapsulated inside </a:t>
            </a:r>
            <a:r>
              <a:rPr lang="en-US" altLang="zh-CN" sz="1600" dirty="0" smtClean="0"/>
              <a:t>the tunnel between MN and C-GW</a:t>
            </a:r>
            <a:endParaRPr lang="zh-CN" altLang="en-US" sz="1600" dirty="0"/>
          </a:p>
        </p:txBody>
      </p:sp>
      <p:cxnSp>
        <p:nvCxnSpPr>
          <p:cNvPr id="19" name="直接箭头连接符 18"/>
          <p:cNvCxnSpPr/>
          <p:nvPr/>
        </p:nvCxnSpPr>
        <p:spPr bwMode="auto">
          <a:xfrm flipV="1">
            <a:off x="3181349" y="3954245"/>
            <a:ext cx="323850" cy="953911"/>
          </a:xfrm>
          <a:prstGeom prst="straightConnector1">
            <a:avLst/>
          </a:prstGeom>
          <a:solidFill>
            <a:schemeClr val="bg1"/>
          </a:solidFill>
          <a:ln w="12700" cap="flat" cmpd="sng" algn="ctr">
            <a:solidFill>
              <a:schemeClr val="tx1"/>
            </a:solidFill>
            <a:prstDash val="dash"/>
            <a:round/>
            <a:headEnd type="none" w="med" len="med"/>
            <a:tailEnd type="arrow"/>
          </a:ln>
          <a:effectLst/>
        </p:spPr>
      </p:cxnSp>
      <p:sp>
        <p:nvSpPr>
          <p:cNvPr id="3" name="矩形 2"/>
          <p:cNvSpPr/>
          <p:nvPr/>
        </p:nvSpPr>
        <p:spPr bwMode="auto">
          <a:xfrm>
            <a:off x="2209798" y="4943611"/>
            <a:ext cx="1295401" cy="435233"/>
          </a:xfrm>
          <a:prstGeom prst="rect">
            <a:avLst/>
          </a:prstGeom>
          <a:solidFill>
            <a:srgbClr val="FCFEB9"/>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rPr>
              <a:t>MIH Protocol header</a:t>
            </a:r>
            <a:endParaRPr kumimoji="0" lang="zh-CN" altLang="en-US" sz="1400" b="0" i="0" u="none" strike="noStrike" cap="none" normalizeH="0" baseline="0" dirty="0" smtClean="0">
              <a:ln>
                <a:noFill/>
              </a:ln>
              <a:solidFill>
                <a:schemeClr val="tx1"/>
              </a:solidFill>
              <a:effectLst/>
              <a:latin typeface="Times New Roman" pitchFamily="18" charset="0"/>
            </a:endParaRPr>
          </a:p>
        </p:txBody>
      </p:sp>
      <p:sp>
        <p:nvSpPr>
          <p:cNvPr id="18" name="矩形 17"/>
          <p:cNvSpPr/>
          <p:nvPr/>
        </p:nvSpPr>
        <p:spPr bwMode="auto">
          <a:xfrm>
            <a:off x="3505199" y="4943611"/>
            <a:ext cx="1295401" cy="435233"/>
          </a:xfrm>
          <a:prstGeom prst="rect">
            <a:avLst/>
          </a:prstGeom>
          <a:solidFill>
            <a:srgbClr val="FCFEB9"/>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r>
              <a:rPr lang="en-US" altLang="zh-CN" sz="1400" dirty="0" err="1" smtClean="0"/>
              <a:t>Sourece</a:t>
            </a:r>
            <a:r>
              <a:rPr lang="en-US" altLang="zh-CN" sz="1400" dirty="0" smtClean="0"/>
              <a:t> MIHF</a:t>
            </a:r>
          </a:p>
          <a:p>
            <a:pPr marL="0" marR="0" indent="0" algn="l" defTabSz="914400" rtl="0" eaLnBrk="0" fontAlgn="base" latinLnBrk="0" hangingPunct="0">
              <a:lnSpc>
                <a:spcPct val="9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rPr>
              <a:t>Identifier</a:t>
            </a:r>
            <a:r>
              <a:rPr kumimoji="0" lang="en-US" altLang="zh-CN" sz="1400" b="0" i="0" u="none" strike="noStrike" cap="none" normalizeH="0" dirty="0" smtClean="0">
                <a:ln>
                  <a:noFill/>
                </a:ln>
                <a:solidFill>
                  <a:schemeClr val="tx1"/>
                </a:solidFill>
                <a:effectLst/>
                <a:latin typeface="Times New Roman" pitchFamily="18" charset="0"/>
              </a:rPr>
              <a:t> TLV</a:t>
            </a:r>
            <a:endParaRPr kumimoji="0" lang="zh-CN" altLang="en-US" sz="1400" b="0" i="0" u="none" strike="noStrike" cap="none" normalizeH="0" baseline="0" dirty="0" smtClean="0">
              <a:ln>
                <a:noFill/>
              </a:ln>
              <a:solidFill>
                <a:schemeClr val="tx1"/>
              </a:solidFill>
              <a:effectLst/>
              <a:latin typeface="Times New Roman" pitchFamily="18" charset="0"/>
            </a:endParaRPr>
          </a:p>
        </p:txBody>
      </p:sp>
      <p:sp>
        <p:nvSpPr>
          <p:cNvPr id="20" name="矩形 19"/>
          <p:cNvSpPr/>
          <p:nvPr/>
        </p:nvSpPr>
        <p:spPr bwMode="auto">
          <a:xfrm>
            <a:off x="4800600" y="4943610"/>
            <a:ext cx="1295401" cy="435233"/>
          </a:xfrm>
          <a:prstGeom prst="rect">
            <a:avLst/>
          </a:prstGeom>
          <a:solidFill>
            <a:srgbClr val="FCFEB9"/>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r>
              <a:rPr lang="en-US" altLang="zh-CN" sz="1400" dirty="0" smtClean="0"/>
              <a:t>Des. MIHF</a:t>
            </a:r>
          </a:p>
          <a:p>
            <a:pPr marL="0" marR="0" indent="0" algn="l" defTabSz="914400" rtl="0" eaLnBrk="0" fontAlgn="base" latinLnBrk="0" hangingPunct="0">
              <a:lnSpc>
                <a:spcPct val="9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rPr>
              <a:t>Identifier</a:t>
            </a:r>
            <a:r>
              <a:rPr kumimoji="0" lang="en-US" altLang="zh-CN" sz="1400" b="0" i="0" u="none" strike="noStrike" cap="none" normalizeH="0" dirty="0" smtClean="0">
                <a:ln>
                  <a:noFill/>
                </a:ln>
                <a:solidFill>
                  <a:schemeClr val="tx1"/>
                </a:solidFill>
                <a:effectLst/>
                <a:latin typeface="Times New Roman" pitchFamily="18" charset="0"/>
              </a:rPr>
              <a:t> TLV</a:t>
            </a:r>
            <a:endParaRPr kumimoji="0" lang="zh-CN" altLang="en-US" sz="1400" b="0" i="0" u="none" strike="noStrike" cap="none" normalizeH="0" baseline="0" dirty="0" smtClean="0">
              <a:ln>
                <a:noFill/>
              </a:ln>
              <a:solidFill>
                <a:schemeClr val="tx1"/>
              </a:solidFill>
              <a:effectLst/>
              <a:latin typeface="Times New Roman" pitchFamily="18" charset="0"/>
            </a:endParaRPr>
          </a:p>
        </p:txBody>
      </p:sp>
      <p:sp>
        <p:nvSpPr>
          <p:cNvPr id="21" name="矩形 20"/>
          <p:cNvSpPr/>
          <p:nvPr/>
        </p:nvSpPr>
        <p:spPr bwMode="auto">
          <a:xfrm>
            <a:off x="6105849" y="4943611"/>
            <a:ext cx="2123751" cy="435233"/>
          </a:xfrm>
          <a:prstGeom prst="rect">
            <a:avLst/>
          </a:prstGeom>
          <a:solidFill>
            <a:srgbClr val="FCFEB9"/>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400" dirty="0"/>
              <a:t>MIH Service Specific TLV</a:t>
            </a:r>
            <a:endParaRPr lang="zh-CN" altLang="en-US" sz="1400" dirty="0"/>
          </a:p>
        </p:txBody>
      </p:sp>
      <p:sp>
        <p:nvSpPr>
          <p:cNvPr id="22" name="矩形 21"/>
          <p:cNvSpPr/>
          <p:nvPr/>
        </p:nvSpPr>
        <p:spPr bwMode="auto">
          <a:xfrm>
            <a:off x="609600" y="4943611"/>
            <a:ext cx="1600200" cy="435233"/>
          </a:xfrm>
          <a:prstGeom prst="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r>
              <a:rPr lang="en-US" altLang="zh-CN" sz="1400" dirty="0" smtClean="0"/>
              <a:t>Tunnel Header</a:t>
            </a:r>
            <a:endParaRPr kumimoji="0" lang="zh-CN" altLang="en-US" sz="1400" b="0" i="0" u="none" strike="noStrike" cap="none" normalizeH="0" baseline="0" dirty="0" smtClean="0">
              <a:ln>
                <a:noFill/>
              </a:ln>
              <a:solidFill>
                <a:schemeClr val="tx1"/>
              </a:solidFill>
              <a:effectLst/>
              <a:latin typeface="Times New Roman" pitchFamily="18" charset="0"/>
            </a:endParaRPr>
          </a:p>
        </p:txBody>
      </p:sp>
      <p:cxnSp>
        <p:nvCxnSpPr>
          <p:cNvPr id="13" name="直接连接符 12"/>
          <p:cNvCxnSpPr/>
          <p:nvPr/>
        </p:nvCxnSpPr>
        <p:spPr bwMode="auto">
          <a:xfrm>
            <a:off x="2209798" y="5378844"/>
            <a:ext cx="0" cy="381000"/>
          </a:xfrm>
          <a:prstGeom prst="line">
            <a:avLst/>
          </a:prstGeom>
          <a:solidFill>
            <a:schemeClr val="bg1"/>
          </a:solidFill>
          <a:ln w="12700" cap="flat" cmpd="sng" algn="ctr">
            <a:solidFill>
              <a:schemeClr val="tx1"/>
            </a:solidFill>
            <a:prstDash val="solid"/>
            <a:round/>
            <a:headEnd type="none" w="med" len="med"/>
            <a:tailEnd type="none" w="med" len="med"/>
          </a:ln>
          <a:effectLst/>
        </p:spPr>
      </p:cxnSp>
      <p:cxnSp>
        <p:nvCxnSpPr>
          <p:cNvPr id="23" name="直接连接符 22"/>
          <p:cNvCxnSpPr/>
          <p:nvPr/>
        </p:nvCxnSpPr>
        <p:spPr bwMode="auto">
          <a:xfrm>
            <a:off x="8229600" y="5340744"/>
            <a:ext cx="0" cy="381000"/>
          </a:xfrm>
          <a:prstGeom prst="line">
            <a:avLst/>
          </a:prstGeom>
          <a:solidFill>
            <a:schemeClr val="bg1"/>
          </a:solidFill>
          <a:ln w="12700" cap="flat" cmpd="sng" algn="ctr">
            <a:solidFill>
              <a:schemeClr val="tx1"/>
            </a:solidFill>
            <a:prstDash val="solid"/>
            <a:round/>
            <a:headEnd type="none" w="med" len="med"/>
            <a:tailEnd type="none" w="med" len="med"/>
          </a:ln>
          <a:effectLst/>
        </p:spPr>
      </p:cxnSp>
      <p:cxnSp>
        <p:nvCxnSpPr>
          <p:cNvPr id="24" name="直接连接符 23"/>
          <p:cNvCxnSpPr/>
          <p:nvPr/>
        </p:nvCxnSpPr>
        <p:spPr bwMode="auto">
          <a:xfrm>
            <a:off x="609600" y="5378844"/>
            <a:ext cx="0" cy="381000"/>
          </a:xfrm>
          <a:prstGeom prst="line">
            <a:avLst/>
          </a:prstGeom>
          <a:solidFill>
            <a:schemeClr val="bg1"/>
          </a:solidFill>
          <a:ln w="12700" cap="flat" cmpd="sng" algn="ctr">
            <a:solidFill>
              <a:schemeClr val="tx1"/>
            </a:solidFill>
            <a:prstDash val="solid"/>
            <a:round/>
            <a:headEnd type="none" w="med" len="med"/>
            <a:tailEnd type="none" w="med" len="med"/>
          </a:ln>
          <a:effectLst/>
        </p:spPr>
      </p:cxnSp>
      <p:cxnSp>
        <p:nvCxnSpPr>
          <p:cNvPr id="25" name="直接箭头连接符 24"/>
          <p:cNvCxnSpPr/>
          <p:nvPr/>
        </p:nvCxnSpPr>
        <p:spPr bwMode="auto">
          <a:xfrm>
            <a:off x="2209800" y="5531244"/>
            <a:ext cx="1943099" cy="0"/>
          </a:xfrm>
          <a:prstGeom prst="straightConnector1">
            <a:avLst/>
          </a:prstGeom>
          <a:solidFill>
            <a:schemeClr val="bg1"/>
          </a:solidFill>
          <a:ln w="12700" cap="flat" cmpd="sng" algn="ctr">
            <a:solidFill>
              <a:schemeClr val="tx1"/>
            </a:solidFill>
            <a:prstDash val="solid"/>
            <a:round/>
            <a:headEnd type="none" w="med" len="med"/>
            <a:tailEnd type="arrow"/>
          </a:ln>
          <a:effectLst/>
        </p:spPr>
      </p:cxnSp>
      <p:cxnSp>
        <p:nvCxnSpPr>
          <p:cNvPr id="27" name="直接箭头连接符 26"/>
          <p:cNvCxnSpPr/>
          <p:nvPr/>
        </p:nvCxnSpPr>
        <p:spPr bwMode="auto">
          <a:xfrm flipH="1">
            <a:off x="5791200" y="5531244"/>
            <a:ext cx="2438400" cy="0"/>
          </a:xfrm>
          <a:prstGeom prst="straightConnector1">
            <a:avLst/>
          </a:prstGeom>
          <a:solidFill>
            <a:schemeClr val="bg1"/>
          </a:solidFill>
          <a:ln w="12700" cap="flat" cmpd="sng" algn="ctr">
            <a:solidFill>
              <a:schemeClr val="tx1"/>
            </a:solidFill>
            <a:prstDash val="solid"/>
            <a:round/>
            <a:headEnd type="none" w="med" len="med"/>
            <a:tailEnd type="arrow"/>
          </a:ln>
          <a:effectLst/>
        </p:spPr>
      </p:cxnSp>
      <p:sp>
        <p:nvSpPr>
          <p:cNvPr id="28" name="TextBox 27"/>
          <p:cNvSpPr txBox="1"/>
          <p:nvPr/>
        </p:nvSpPr>
        <p:spPr>
          <a:xfrm>
            <a:off x="4268770" y="5422778"/>
            <a:ext cx="1446230" cy="313932"/>
          </a:xfrm>
          <a:prstGeom prst="rect">
            <a:avLst/>
          </a:prstGeom>
          <a:noFill/>
        </p:spPr>
        <p:txBody>
          <a:bodyPr wrap="none" rtlCol="0">
            <a:spAutoFit/>
          </a:bodyPr>
          <a:lstStyle/>
          <a:p>
            <a:r>
              <a:rPr lang="en-US" altLang="zh-CN" sz="1600" dirty="0" smtClean="0"/>
              <a:t>MIH command</a:t>
            </a:r>
            <a:endParaRPr lang="zh-CN" altLang="en-US" sz="1600" dirty="0"/>
          </a:p>
        </p:txBody>
      </p:sp>
      <p:cxnSp>
        <p:nvCxnSpPr>
          <p:cNvPr id="32" name="直接箭头连接符 31"/>
          <p:cNvCxnSpPr/>
          <p:nvPr/>
        </p:nvCxnSpPr>
        <p:spPr bwMode="auto">
          <a:xfrm>
            <a:off x="609600" y="5531244"/>
            <a:ext cx="1600198" cy="0"/>
          </a:xfrm>
          <a:prstGeom prst="straightConnector1">
            <a:avLst/>
          </a:prstGeom>
          <a:solidFill>
            <a:schemeClr val="bg1"/>
          </a:solidFill>
          <a:ln w="12700" cap="flat" cmpd="sng" algn="ctr">
            <a:solidFill>
              <a:schemeClr val="tx1"/>
            </a:solidFill>
            <a:prstDash val="solid"/>
            <a:round/>
            <a:headEnd type="arrow" w="med" len="med"/>
            <a:tailEnd type="arrow" w="med" len="med"/>
          </a:ln>
          <a:effectLst/>
        </p:spPr>
      </p:cxnSp>
      <p:sp>
        <p:nvSpPr>
          <p:cNvPr id="33" name="TextBox 32"/>
          <p:cNvSpPr txBox="1"/>
          <p:nvPr/>
        </p:nvSpPr>
        <p:spPr>
          <a:xfrm>
            <a:off x="609600" y="5522112"/>
            <a:ext cx="1403718" cy="313932"/>
          </a:xfrm>
          <a:prstGeom prst="rect">
            <a:avLst/>
          </a:prstGeom>
          <a:noFill/>
        </p:spPr>
        <p:txBody>
          <a:bodyPr wrap="none" rtlCol="0">
            <a:spAutoFit/>
          </a:bodyPr>
          <a:lstStyle/>
          <a:p>
            <a:r>
              <a:rPr lang="en-US" altLang="zh-CN" sz="1600" dirty="0" smtClean="0"/>
              <a:t>Tunnel Header</a:t>
            </a:r>
            <a:endParaRPr lang="zh-CN" altLang="en-US" sz="1600" dirty="0"/>
          </a:p>
        </p:txBody>
      </p:sp>
    </p:spTree>
    <p:extLst>
      <p:ext uri="{BB962C8B-B14F-4D97-AF65-F5344CB8AC3E}">
        <p14:creationId xmlns:p14="http://schemas.microsoft.com/office/powerpoint/2010/main" val="76235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3400" y="228600"/>
            <a:ext cx="8270875" cy="685800"/>
          </a:xfrm>
        </p:spPr>
        <p:txBody>
          <a:bodyPr/>
          <a:lstStyle/>
          <a:p>
            <a:r>
              <a:rPr lang="en-US" altLang="zh-CN" sz="2800" b="0" dirty="0"/>
              <a:t>Extension of 802.21 command service for single radio handover</a:t>
            </a:r>
          </a:p>
        </p:txBody>
      </p:sp>
      <p:sp>
        <p:nvSpPr>
          <p:cNvPr id="4" name="页脚占位符 3"/>
          <p:cNvSpPr>
            <a:spLocks noGrp="1"/>
          </p:cNvSpPr>
          <p:nvPr>
            <p:ph type="ftr" sz="quarter" idx="10"/>
          </p:nvPr>
        </p:nvSpPr>
        <p:spPr/>
        <p:txBody>
          <a:bodyPr/>
          <a:lstStyle/>
          <a:p>
            <a:pPr>
              <a:defRPr/>
            </a:pPr>
            <a:r>
              <a:rPr lang="en-US" smtClean="0"/>
              <a:t>21-07-xxxx-00-0000</a:t>
            </a:r>
            <a:endParaRPr lang="en-US"/>
          </a:p>
        </p:txBody>
      </p:sp>
      <p:graphicFrame>
        <p:nvGraphicFramePr>
          <p:cNvPr id="5" name="表格 4"/>
          <p:cNvGraphicFramePr>
            <a:graphicFrameLocks noGrp="1"/>
          </p:cNvGraphicFramePr>
          <p:nvPr>
            <p:extLst>
              <p:ext uri="{D42A27DB-BD31-4B8C-83A1-F6EECF244321}">
                <p14:modId xmlns:p14="http://schemas.microsoft.com/office/powerpoint/2010/main" val="1296243555"/>
              </p:ext>
            </p:extLst>
          </p:nvPr>
        </p:nvGraphicFramePr>
        <p:xfrm>
          <a:off x="228598" y="2112579"/>
          <a:ext cx="8382001" cy="2560320"/>
        </p:xfrm>
        <a:graphic>
          <a:graphicData uri="http://schemas.openxmlformats.org/drawingml/2006/table">
            <a:tbl>
              <a:tblPr firstRow="1" bandRow="1">
                <a:tableStyleId>{5C22544A-7EE6-4342-B048-85BDC9FD1C3A}</a:tableStyleId>
              </a:tblPr>
              <a:tblGrid>
                <a:gridCol w="2971802"/>
                <a:gridCol w="1752600"/>
                <a:gridCol w="3657599"/>
              </a:tblGrid>
              <a:tr h="370840">
                <a:tc>
                  <a:txBody>
                    <a:bodyPr/>
                    <a:lstStyle/>
                    <a:p>
                      <a:r>
                        <a:rPr lang="en-US" altLang="zh-CN" dirty="0" smtClean="0"/>
                        <a:t>MIH Command</a:t>
                      </a:r>
                      <a:endParaRPr lang="zh-CN" altLang="en-US" dirty="0"/>
                    </a:p>
                  </a:txBody>
                  <a:tcPr/>
                </a:tc>
                <a:tc>
                  <a:txBody>
                    <a:bodyPr/>
                    <a:lstStyle/>
                    <a:p>
                      <a:r>
                        <a:rPr lang="en-US" altLang="zh-CN" dirty="0" smtClean="0"/>
                        <a:t>(L)</a:t>
                      </a:r>
                      <a:r>
                        <a:rPr lang="en-US" altLang="zh-CN" dirty="0" err="1" smtClean="0"/>
                        <a:t>ocal</a:t>
                      </a:r>
                      <a:r>
                        <a:rPr lang="en-US" altLang="zh-CN" dirty="0" smtClean="0"/>
                        <a:t> (R)emote</a:t>
                      </a:r>
                      <a:endParaRPr lang="zh-CN" altLang="en-US" dirty="0"/>
                    </a:p>
                  </a:txBody>
                  <a:tcPr/>
                </a:tc>
                <a:tc>
                  <a:txBody>
                    <a:bodyPr/>
                    <a:lstStyle/>
                    <a:p>
                      <a:r>
                        <a:rPr lang="en-US" altLang="zh-CN" dirty="0" smtClean="0"/>
                        <a:t>Comments</a:t>
                      </a:r>
                      <a:endParaRPr lang="zh-CN"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err="1" smtClean="0"/>
                        <a:t>MIH_MN_SRHO_Prepare</a:t>
                      </a:r>
                      <a:endParaRPr lang="zh-CN" altLang="en-US" dirty="0" smtClean="0"/>
                    </a:p>
                    <a:p>
                      <a:endParaRPr lang="zh-CN" altLang="en-US" dirty="0"/>
                    </a:p>
                  </a:txBody>
                  <a:tcPr/>
                </a:tc>
                <a:tc>
                  <a:txBody>
                    <a:bodyPr/>
                    <a:lstStyle/>
                    <a:p>
                      <a:r>
                        <a:rPr lang="en-US" altLang="zh-CN" dirty="0" smtClean="0"/>
                        <a:t>R</a:t>
                      </a:r>
                      <a:endParaRPr lang="zh-CN" altLang="en-US" dirty="0"/>
                    </a:p>
                  </a:txBody>
                  <a:tcPr/>
                </a:tc>
                <a:tc>
                  <a:txBody>
                    <a:bodyPr/>
                    <a:lstStyle/>
                    <a:p>
                      <a:r>
                        <a:rPr lang="en-US" altLang="zh-CN" dirty="0" smtClean="0"/>
                        <a:t>Single radio handover prepare initiate: pre-register, pre-authentication </a:t>
                      </a:r>
                      <a:r>
                        <a:rPr lang="en-US" altLang="zh-CN" dirty="0" err="1" smtClean="0"/>
                        <a:t>etc</a:t>
                      </a:r>
                      <a:endParaRPr lang="zh-CN" altLang="en-US" dirty="0"/>
                    </a:p>
                  </a:txBody>
                  <a:tcPr/>
                </a:tc>
              </a:tr>
              <a:tr h="370840">
                <a:tc>
                  <a:txBody>
                    <a:bodyPr/>
                    <a:lstStyle/>
                    <a:p>
                      <a:r>
                        <a:rPr lang="en-US" altLang="zh-CN" dirty="0" err="1" smtClean="0"/>
                        <a:t>MIH_MN_SRHO_Commit</a:t>
                      </a:r>
                      <a:endParaRPr lang="zh-CN" altLang="en-US" dirty="0"/>
                    </a:p>
                  </a:txBody>
                  <a:tcPr/>
                </a:tc>
                <a:tc>
                  <a:txBody>
                    <a:bodyPr/>
                    <a:lstStyle/>
                    <a:p>
                      <a:r>
                        <a:rPr lang="en-US" altLang="zh-CN" dirty="0" smtClean="0"/>
                        <a:t>R</a:t>
                      </a:r>
                      <a:endParaRPr lang="zh-CN" altLang="en-US" dirty="0"/>
                    </a:p>
                  </a:txBody>
                  <a:tcPr/>
                </a:tc>
                <a:tc>
                  <a:txBody>
                    <a:bodyPr/>
                    <a:lstStyle/>
                    <a:p>
                      <a:r>
                        <a:rPr lang="en-US" altLang="zh-CN" dirty="0" smtClean="0"/>
                        <a:t>Command</a:t>
                      </a:r>
                      <a:r>
                        <a:rPr lang="en-US" altLang="zh-CN" baseline="0" dirty="0" smtClean="0"/>
                        <a:t> used by the MN to start handover execution</a:t>
                      </a:r>
                      <a:r>
                        <a:rPr lang="en-US" altLang="zh-CN" dirty="0" smtClean="0"/>
                        <a:t> </a:t>
                      </a:r>
                      <a:endParaRPr lang="zh-CN" altLang="en-US" dirty="0"/>
                    </a:p>
                  </a:txBody>
                  <a:tcPr/>
                </a:tc>
              </a:tr>
              <a:tr h="370840">
                <a:tc>
                  <a:txBody>
                    <a:bodyPr/>
                    <a:lstStyle/>
                    <a:p>
                      <a:r>
                        <a:rPr lang="en-US" altLang="zh-CN" dirty="0" err="1" smtClean="0"/>
                        <a:t>MIH_MN_SRHO_Complete</a:t>
                      </a:r>
                      <a:endParaRPr lang="zh-CN" altLang="en-US" dirty="0"/>
                    </a:p>
                  </a:txBody>
                  <a:tcPr/>
                </a:tc>
                <a:tc>
                  <a:txBody>
                    <a:bodyPr/>
                    <a:lstStyle/>
                    <a:p>
                      <a:r>
                        <a:rPr lang="en-US" altLang="zh-CN" dirty="0" smtClean="0"/>
                        <a:t>R</a:t>
                      </a:r>
                      <a:endParaRPr lang="zh-CN" altLang="en-US" dirty="0"/>
                    </a:p>
                  </a:txBody>
                  <a:tcPr/>
                </a:tc>
                <a:tc>
                  <a:txBody>
                    <a:bodyPr/>
                    <a:lstStyle/>
                    <a:p>
                      <a:r>
                        <a:rPr lang="en-US" altLang="zh-CN" dirty="0" smtClean="0"/>
                        <a:t>Command that</a:t>
                      </a:r>
                      <a:r>
                        <a:rPr lang="en-US" altLang="zh-CN" baseline="0" dirty="0" smtClean="0"/>
                        <a:t> indicates handover completion</a:t>
                      </a:r>
                      <a:endParaRPr lang="zh-CN" altLang="en-US" dirty="0"/>
                    </a:p>
                  </a:txBody>
                  <a:tcPr/>
                </a:tc>
              </a:tr>
            </a:tbl>
          </a:graphicData>
        </a:graphic>
      </p:graphicFrame>
    </p:spTree>
    <p:extLst>
      <p:ext uri="{BB962C8B-B14F-4D97-AF65-F5344CB8AC3E}">
        <p14:creationId xmlns:p14="http://schemas.microsoft.com/office/powerpoint/2010/main" val="2489380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0" dirty="0" smtClean="0"/>
              <a:t>Discussion</a:t>
            </a:r>
            <a:endParaRPr lang="zh-CN" altLang="en-US" b="0" dirty="0"/>
          </a:p>
        </p:txBody>
      </p:sp>
      <p:sp>
        <p:nvSpPr>
          <p:cNvPr id="3" name="内容占位符 2"/>
          <p:cNvSpPr>
            <a:spLocks noGrp="1"/>
          </p:cNvSpPr>
          <p:nvPr>
            <p:ph idx="1"/>
          </p:nvPr>
        </p:nvSpPr>
        <p:spPr/>
        <p:txBody>
          <a:bodyPr/>
          <a:lstStyle/>
          <a:p>
            <a:r>
              <a:rPr lang="en-US" altLang="zh-CN" sz="2800" dirty="0" smtClean="0"/>
              <a:t>Whether this is a valid direction for 802.21c?</a:t>
            </a:r>
            <a:endParaRPr lang="zh-CN" altLang="en-US" sz="2800" dirty="0"/>
          </a:p>
        </p:txBody>
      </p:sp>
      <p:sp>
        <p:nvSpPr>
          <p:cNvPr id="4" name="页脚占位符 3"/>
          <p:cNvSpPr>
            <a:spLocks noGrp="1"/>
          </p:cNvSpPr>
          <p:nvPr>
            <p:ph type="ftr" sz="quarter" idx="10"/>
          </p:nvPr>
        </p:nvSpPr>
        <p:spPr/>
        <p:txBody>
          <a:bodyPr/>
          <a:lstStyle/>
          <a:p>
            <a:pPr>
              <a:defRPr/>
            </a:pPr>
            <a:r>
              <a:rPr lang="en-US" smtClean="0"/>
              <a:t>21-07-xxxx-00-0000</a:t>
            </a:r>
            <a:endParaRPr lang="en-US"/>
          </a:p>
        </p:txBody>
      </p:sp>
    </p:spTree>
    <p:extLst>
      <p:ext uri="{BB962C8B-B14F-4D97-AF65-F5344CB8AC3E}">
        <p14:creationId xmlns:p14="http://schemas.microsoft.com/office/powerpoint/2010/main" val="974955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309</TotalTime>
  <Pages>15</Pages>
  <Words>632</Words>
  <Application>Microsoft Office PowerPoint</Application>
  <PresentationFormat>信纸(8.5x11 英寸)</PresentationFormat>
  <Paragraphs>78</Paragraphs>
  <Slides>7</Slides>
  <Notes>7</Notes>
  <HiddenSlides>0</HiddenSlides>
  <MMClips>0</MMClips>
  <ScaleCrop>false</ScaleCrop>
  <HeadingPairs>
    <vt:vector size="4" baseType="variant">
      <vt:variant>
        <vt:lpstr>主题</vt:lpstr>
      </vt:variant>
      <vt:variant>
        <vt:i4>1</vt:i4>
      </vt:variant>
      <vt:variant>
        <vt:lpstr>幻灯片标题</vt:lpstr>
      </vt:variant>
      <vt:variant>
        <vt:i4>7</vt:i4>
      </vt:variant>
    </vt:vector>
  </HeadingPairs>
  <TitlesOfParts>
    <vt:vector size="8" baseType="lpstr">
      <vt:lpstr>blank presentation</vt:lpstr>
      <vt:lpstr>PowerPoint 演示文稿</vt:lpstr>
      <vt:lpstr>PowerPoint 演示文稿</vt:lpstr>
      <vt:lpstr>Outline of presentation</vt:lpstr>
      <vt:lpstr>Command Service in 802.21</vt:lpstr>
      <vt:lpstr>Architecture overview</vt:lpstr>
      <vt:lpstr>Extension of 802.21 command service for single radio handover</vt:lpstr>
      <vt:lpstr>Discussion</vt:lpstr>
    </vt:vector>
  </TitlesOfParts>
  <Company>802.21 WG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802.21 WG Presentation Template</dc:title>
  <dc:creator>Michael G. Williams</dc:creator>
  <cp:lastModifiedBy>刘大鹏</cp:lastModifiedBy>
  <cp:revision>70</cp:revision>
  <cp:lastPrinted>1999-04-27T06:51:51Z</cp:lastPrinted>
  <dcterms:created xsi:type="dcterms:W3CDTF">2004-05-12T03:24:18Z</dcterms:created>
  <dcterms:modified xsi:type="dcterms:W3CDTF">2011-09-06T07:34:30Z</dcterms:modified>
</cp:coreProperties>
</file>