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66" r:id="rId2"/>
    <p:sldMasterId id="2147483878" r:id="rId3"/>
    <p:sldMasterId id="2147483890" r:id="rId4"/>
    <p:sldMasterId id="2147483734" r:id="rId5"/>
  </p:sldMasterIdLst>
  <p:notesMasterIdLst>
    <p:notesMasterId r:id="rId29"/>
  </p:notesMasterIdLst>
  <p:handoutMasterIdLst>
    <p:handoutMasterId r:id="rId30"/>
  </p:handoutMasterIdLst>
  <p:sldIdLst>
    <p:sldId id="413" r:id="rId6"/>
    <p:sldId id="357" r:id="rId7"/>
    <p:sldId id="311" r:id="rId8"/>
    <p:sldId id="38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393" r:id="rId23"/>
    <p:sldId id="394" r:id="rId24"/>
    <p:sldId id="414" r:id="rId25"/>
    <p:sldId id="386" r:id="rId26"/>
    <p:sldId id="391" r:id="rId27"/>
    <p:sldId id="399"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455"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2011</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2011</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September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September 2011</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4103277" y="394156"/>
            <a:ext cx="4172361"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21-11-0154-00-0000-Opening_Plenary_Notes.ppt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46</a:t>
            </a:r>
            <a:r>
              <a:rPr lang="en-US" b="1" dirty="0" smtClean="0">
                <a:latin typeface="Arial" charset="0"/>
              </a:rPr>
              <a:t/>
            </a:r>
            <a:br>
              <a:rPr lang="en-US" b="1" dirty="0" smtClean="0">
                <a:latin typeface="Arial" charset="0"/>
              </a:rPr>
            </a:br>
            <a:r>
              <a:rPr lang="en-US" b="1" dirty="0" smtClean="0">
                <a:latin typeface="Arial" charset="0"/>
              </a:rPr>
              <a:t>Bangkok, Thailand</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781800" cy="1219200"/>
          </a:xfrm>
        </p:spPr>
        <p:txBody>
          <a:bodyPr/>
          <a:lstStyle/>
          <a:p>
            <a:r>
              <a:rPr lang="en-US" sz="2800" dirty="0" smtClean="0">
                <a:latin typeface="Arial" charset="0"/>
              </a:rPr>
              <a:t>Subir Das</a:t>
            </a:r>
          </a:p>
          <a:p>
            <a:r>
              <a:rPr lang="en-US" sz="2800" dirty="0" smtClean="0">
                <a:latin typeface="Arial" charset="0"/>
              </a:rPr>
              <a:t>Subir at research dot </a:t>
            </a:r>
            <a:r>
              <a:rPr lang="en-US" sz="2800" dirty="0" err="1" smtClean="0">
                <a:latin typeface="Arial" charset="0"/>
              </a:rPr>
              <a:t>telcordia</a:t>
            </a:r>
            <a:r>
              <a:rPr lang="en-US" sz="2800" dirty="0" smtClean="0">
                <a:latin typeface="Arial" charset="0"/>
              </a:rPr>
              <a:t> dot com</a:t>
            </a: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September 2011</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dirty="0" smtClean="0"/>
              <a:t>September 2011</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10</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dirty="0" smtClean="0"/>
              <a:t>September 2011</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11</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dirty="0" smtClean="0"/>
              <a:t>September 2011</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12</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dirty="0" smtClean="0"/>
              <a:t>September 2011</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13</a:t>
            </a:fld>
            <a:endParaRPr lang="en-US"/>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dirty="0" smtClean="0"/>
              <a:t>September 2011</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14</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dirty="0" smtClean="0"/>
              <a:t>September 2011</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15</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dirty="0" smtClean="0"/>
              <a:t>September 2011</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16</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dirty="0" smtClean="0"/>
              <a:t>September 2011</a:t>
            </a:r>
            <a:endParaRPr lang="en-US" dirty="0"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304800" y="1371600"/>
            <a:ext cx="8686800" cy="4648200"/>
          </a:xfrm>
        </p:spPr>
        <p:txBody>
          <a:bodyPr/>
          <a:lstStyle/>
          <a:p>
            <a:pPr>
              <a:lnSpc>
                <a:spcPct val="80000"/>
              </a:lnSpc>
              <a:buNone/>
            </a:pPr>
            <a:endParaRPr lang="en-US" sz="2000" dirty="0" smtClean="0">
              <a:latin typeface="Arial" charset="0"/>
            </a:endParaRPr>
          </a:p>
          <a:p>
            <a:pPr>
              <a:lnSpc>
                <a:spcPct val="80000"/>
              </a:lnSpc>
            </a:pPr>
            <a:r>
              <a:rPr lang="en-US" sz="2000" dirty="0" smtClean="0">
                <a:latin typeface="Arial" charset="0"/>
              </a:rPr>
              <a:t>Working Group</a:t>
            </a:r>
          </a:p>
          <a:p>
            <a:pPr lvl="1">
              <a:lnSpc>
                <a:spcPct val="80000"/>
              </a:lnSpc>
            </a:pPr>
            <a:r>
              <a:rPr lang="en-US" sz="1600" dirty="0" smtClean="0">
                <a:latin typeface="Arial" charset="0"/>
              </a:rPr>
              <a:t>Completed  IEEE 802.21a  and IEEE 802.21b ballots</a:t>
            </a:r>
            <a:endParaRPr lang="en-US" sz="1600" dirty="0" smtClean="0">
              <a:latin typeface="Arial" charset="0"/>
            </a:endParaRPr>
          </a:p>
          <a:p>
            <a:pPr>
              <a:lnSpc>
                <a:spcPct val="80000"/>
              </a:lnSpc>
            </a:pPr>
            <a:endParaRPr lang="en-US" sz="2000" dirty="0" smtClean="0">
              <a:latin typeface="Arial" charset="0"/>
            </a:endParaRPr>
          </a:p>
          <a:p>
            <a:pPr>
              <a:lnSpc>
                <a:spcPct val="80000"/>
              </a:lnSpc>
            </a:pPr>
            <a:r>
              <a:rPr lang="en-US" sz="2000" dirty="0" smtClean="0">
                <a:latin typeface="Arial" charset="0"/>
              </a:rPr>
              <a:t>Task </a:t>
            </a:r>
            <a:r>
              <a:rPr lang="en-US" sz="2000" dirty="0" smtClean="0">
                <a:latin typeface="Arial" charset="0"/>
              </a:rPr>
              <a:t>Group Status</a:t>
            </a:r>
          </a:p>
          <a:p>
            <a:pPr lvl="1">
              <a:lnSpc>
                <a:spcPct val="80000"/>
              </a:lnSpc>
            </a:pPr>
            <a:r>
              <a:rPr lang="en-US" sz="1600" dirty="0" smtClean="0">
                <a:latin typeface="Arial" charset="0"/>
              </a:rPr>
              <a:t>802.21a </a:t>
            </a:r>
            <a:r>
              <a:rPr lang="en-US" sz="1600" dirty="0" smtClean="0">
                <a:latin typeface="Arial" charset="0"/>
              </a:rPr>
              <a:t>Security TG: work  completed </a:t>
            </a:r>
            <a:endParaRPr lang="en-US" sz="1200" dirty="0" smtClean="0">
              <a:latin typeface="Arial" charset="0"/>
            </a:endParaRP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802.21b Handover with Broadcast Services TG; </a:t>
            </a:r>
            <a:r>
              <a:rPr lang="en-US" sz="1600" dirty="0" smtClean="0">
                <a:latin typeface="Arial" charset="0"/>
              </a:rPr>
              <a:t>Work completed</a:t>
            </a: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802.21c Single Radio Handovers: </a:t>
            </a:r>
            <a:r>
              <a:rPr lang="en-US" sz="1600" dirty="0" smtClean="0">
                <a:latin typeface="Arial" charset="0"/>
              </a:rPr>
              <a:t>Proposals </a:t>
            </a:r>
            <a:r>
              <a:rPr lang="en-US" sz="1600" dirty="0" smtClean="0">
                <a:latin typeface="Arial" charset="0"/>
              </a:rPr>
              <a:t>updated; D</a:t>
            </a:r>
            <a:r>
              <a:rPr lang="en-US" sz="1600" dirty="0" smtClean="0">
                <a:latin typeface="Arial" charset="0"/>
              </a:rPr>
              <a:t>raft specification </a:t>
            </a:r>
            <a:r>
              <a:rPr lang="en-US" sz="1600" dirty="0" smtClean="0">
                <a:latin typeface="Arial" charset="0"/>
              </a:rPr>
              <a:t>is </a:t>
            </a:r>
            <a:r>
              <a:rPr lang="en-US" sz="1600" dirty="0" smtClean="0">
                <a:latin typeface="Arial" charset="0"/>
              </a:rPr>
              <a:t>underway</a:t>
            </a:r>
            <a:endParaRPr lang="en-US" sz="1600" dirty="0" smtClean="0">
              <a:latin typeface="Arial" charset="0"/>
            </a:endParaRPr>
          </a:p>
          <a:p>
            <a:pPr>
              <a:lnSpc>
                <a:spcPct val="80000"/>
              </a:lnSpc>
              <a:buNone/>
            </a:pPr>
            <a:r>
              <a:rPr lang="en-US" sz="1600" dirty="0" smtClean="0">
                <a:latin typeface="Arial" charset="0"/>
              </a:rPr>
              <a:t> </a:t>
            </a:r>
          </a:p>
          <a:p>
            <a:pPr lvl="1">
              <a:lnSpc>
                <a:spcPct val="80000"/>
              </a:lnSpc>
            </a:pP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6" name="Date Placeholder 5"/>
          <p:cNvSpPr>
            <a:spLocks noGrp="1"/>
          </p:cNvSpPr>
          <p:nvPr>
            <p:ph type="dt" sz="half" idx="10"/>
          </p:nvPr>
        </p:nvSpPr>
        <p:spPr>
          <a:xfrm>
            <a:off x="609600" y="6477000"/>
            <a:ext cx="1295400" cy="215444"/>
          </a:xfrm>
        </p:spPr>
        <p:txBody>
          <a:bodyPr/>
          <a:lstStyle/>
          <a:p>
            <a:pPr>
              <a:defRPr/>
            </a:pPr>
            <a:r>
              <a:rPr lang="en-US" dirty="0"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802.21a Sponsor </a:t>
            </a:r>
            <a:r>
              <a:rPr lang="en-US" sz="3200" dirty="0" smtClean="0">
                <a:solidFill>
                  <a:schemeClr val="accent2"/>
                </a:solidFill>
                <a:latin typeface="Arial" charset="0"/>
              </a:rPr>
              <a:t>Ballot </a:t>
            </a:r>
            <a:r>
              <a:rPr lang="en-US" sz="3200" dirty="0" smtClean="0">
                <a:solidFill>
                  <a:schemeClr val="accent2"/>
                </a:solidFill>
                <a:latin typeface="Arial" charset="0"/>
              </a:rPr>
              <a:t>Result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a:t>
            </a:r>
            <a:r>
              <a:rPr lang="en-US" sz="2400" dirty="0" smtClean="0">
                <a:latin typeface="Arial" charset="0"/>
              </a:rPr>
              <a:t>B </a:t>
            </a:r>
            <a:r>
              <a:rPr lang="en-US" sz="2400" dirty="0" smtClean="0">
                <a:latin typeface="Arial" charset="0"/>
              </a:rPr>
              <a:t>started on A</a:t>
            </a:r>
            <a:r>
              <a:rPr lang="en-US" sz="2400" dirty="0" smtClean="0">
                <a:latin typeface="Arial" charset="0"/>
              </a:rPr>
              <a:t>ugust</a:t>
            </a:r>
            <a:r>
              <a:rPr lang="en-US" sz="2400" dirty="0" smtClean="0">
                <a:latin typeface="Arial" charset="0"/>
              </a:rPr>
              <a:t> 2nd,  </a:t>
            </a:r>
            <a:r>
              <a:rPr lang="en-US" sz="2400" dirty="0" smtClean="0">
                <a:latin typeface="Arial" charset="0"/>
              </a:rPr>
              <a:t>2011 and ended on </a:t>
            </a:r>
            <a:r>
              <a:rPr lang="en-US" sz="2400" dirty="0" smtClean="0">
                <a:latin typeface="Arial" charset="0"/>
              </a:rPr>
              <a:t>August</a:t>
            </a:r>
            <a:r>
              <a:rPr lang="en-US" sz="2400" dirty="0" smtClean="0">
                <a:latin typeface="Arial" charset="0"/>
              </a:rPr>
              <a:t> </a:t>
            </a:r>
            <a:r>
              <a:rPr lang="en-US" sz="2400" dirty="0" smtClean="0">
                <a:latin typeface="Arial" charset="0"/>
              </a:rPr>
              <a:t>31st</a:t>
            </a:r>
            <a:r>
              <a:rPr lang="en-US" sz="2400" dirty="0" smtClean="0">
                <a:latin typeface="Arial" charset="0"/>
              </a:rPr>
              <a:t>, </a:t>
            </a:r>
            <a:r>
              <a:rPr lang="en-US" sz="2400" dirty="0" smtClean="0">
                <a:latin typeface="Arial" charset="0"/>
              </a:rPr>
              <a:t>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t>
            </a:r>
            <a:r>
              <a:rPr lang="en-US" sz="2400" dirty="0" smtClean="0">
                <a:latin typeface="Arial" charset="0"/>
                <a:cs typeface="Arial" charset="0"/>
              </a:rPr>
              <a:t>announced on September 01,  2011</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a:t>
            </a:r>
            <a:r>
              <a:rPr lang="en-US" sz="2000" dirty="0" smtClean="0">
                <a:latin typeface="Arial" charset="0"/>
                <a:cs typeface="Arial" charset="0"/>
              </a:rPr>
              <a:t>: 59</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a:t>
            </a:r>
            <a:r>
              <a:rPr lang="en-US" sz="2000" dirty="0" smtClean="0">
                <a:latin typeface="Arial" charset="0"/>
                <a:cs typeface="Arial" charset="0"/>
              </a:rPr>
              <a:t>:03</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03 </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81 %</a:t>
            </a:r>
            <a:endParaRPr lang="en-US" sz="2000" dirty="0" smtClean="0">
              <a:latin typeface="Arial" charset="0"/>
              <a:cs typeface="Arial" charset="0"/>
            </a:endParaRP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96%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endParaRPr lang="en-US" sz="2400" dirty="0" smtClean="0">
              <a:latin typeface="Arial" charset="0"/>
              <a:cs typeface="Arial" charset="0"/>
            </a:endParaRPr>
          </a:p>
          <a:p>
            <a:pPr lvl="1">
              <a:lnSpc>
                <a:spcPct val="80000"/>
              </a:lnSpc>
            </a:pPr>
            <a:r>
              <a:rPr lang="en-US" sz="2000" dirty="0" smtClean="0">
                <a:latin typeface="Arial" charset="0"/>
                <a:cs typeface="Arial" charset="0"/>
              </a:rPr>
              <a:t>Received 93 comments of which 28 must be satisfied</a:t>
            </a:r>
            <a:endParaRPr lang="en-US" sz="2000" dirty="0" smtClean="0">
              <a:latin typeface="Arial" charset="0"/>
              <a:cs typeface="Arial" charset="0"/>
            </a:endParaRP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September </a:t>
            </a:r>
            <a:r>
              <a:rPr lang="en-US"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19</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dirty="0" smtClean="0"/>
              <a:t>September 2011</a:t>
            </a:r>
            <a:endParaRPr lang="en-US" dirty="0"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27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802.21b Sponsor </a:t>
            </a:r>
            <a:r>
              <a:rPr lang="en-US" sz="3200" dirty="0" smtClean="0">
                <a:solidFill>
                  <a:schemeClr val="accent2"/>
                </a:solidFill>
                <a:latin typeface="Arial" charset="0"/>
              </a:rPr>
              <a:t>Ballot </a:t>
            </a:r>
            <a:r>
              <a:rPr lang="en-US" sz="3200" dirty="0" smtClean="0">
                <a:solidFill>
                  <a:schemeClr val="accent2"/>
                </a:solidFill>
                <a:latin typeface="Arial" charset="0"/>
              </a:rPr>
              <a:t>Result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a:t>
            </a:r>
            <a:r>
              <a:rPr lang="en-US" sz="2400" dirty="0" smtClean="0">
                <a:latin typeface="Arial" charset="0"/>
              </a:rPr>
              <a:t>B </a:t>
            </a:r>
            <a:r>
              <a:rPr lang="en-US" sz="2400" dirty="0" smtClean="0">
                <a:latin typeface="Arial" charset="0"/>
              </a:rPr>
              <a:t>started on A</a:t>
            </a:r>
            <a:r>
              <a:rPr lang="en-US" sz="2400" dirty="0" smtClean="0">
                <a:latin typeface="Arial" charset="0"/>
              </a:rPr>
              <a:t>ugust</a:t>
            </a:r>
            <a:r>
              <a:rPr lang="en-US" sz="2400" dirty="0" smtClean="0">
                <a:latin typeface="Arial" charset="0"/>
              </a:rPr>
              <a:t> 2nd,  </a:t>
            </a:r>
            <a:r>
              <a:rPr lang="en-US" sz="2400" dirty="0" smtClean="0">
                <a:latin typeface="Arial" charset="0"/>
              </a:rPr>
              <a:t>2011 and ended on </a:t>
            </a:r>
            <a:r>
              <a:rPr lang="en-US" sz="2400" dirty="0" smtClean="0">
                <a:latin typeface="Arial" charset="0"/>
              </a:rPr>
              <a:t>August</a:t>
            </a:r>
            <a:r>
              <a:rPr lang="en-US" sz="2400" dirty="0" smtClean="0">
                <a:latin typeface="Arial" charset="0"/>
              </a:rPr>
              <a:t> </a:t>
            </a:r>
            <a:r>
              <a:rPr lang="en-US" sz="2400" dirty="0" smtClean="0">
                <a:latin typeface="Arial" charset="0"/>
              </a:rPr>
              <a:t>31st</a:t>
            </a:r>
            <a:r>
              <a:rPr lang="en-US" sz="2400" dirty="0" smtClean="0">
                <a:latin typeface="Arial" charset="0"/>
              </a:rPr>
              <a:t>, </a:t>
            </a:r>
            <a:r>
              <a:rPr lang="en-US" sz="2400" dirty="0" smtClean="0">
                <a:latin typeface="Arial" charset="0"/>
              </a:rPr>
              <a:t>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t>
            </a:r>
            <a:r>
              <a:rPr lang="en-US" sz="2400" dirty="0" smtClean="0">
                <a:latin typeface="Arial" charset="0"/>
                <a:cs typeface="Arial" charset="0"/>
              </a:rPr>
              <a:t>announced on  September 01,  2011</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a:t>
            </a:r>
            <a:r>
              <a:rPr lang="en-US" sz="2000" dirty="0" smtClean="0">
                <a:latin typeface="Arial" charset="0"/>
                <a:cs typeface="Arial" charset="0"/>
              </a:rPr>
              <a:t>: 57</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a:t>
            </a:r>
            <a:r>
              <a:rPr lang="en-US" sz="2000" dirty="0" smtClean="0">
                <a:latin typeface="Arial" charset="0"/>
                <a:cs typeface="Arial" charset="0"/>
              </a:rPr>
              <a:t>:03</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02 </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82 %</a:t>
            </a:r>
            <a:endParaRPr lang="en-US" sz="2000" dirty="0" smtClean="0">
              <a:latin typeface="Arial" charset="0"/>
              <a:cs typeface="Arial" charset="0"/>
            </a:endParaRP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95%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endParaRPr lang="en-US" sz="2400" dirty="0" smtClean="0">
              <a:latin typeface="Arial" charset="0"/>
              <a:cs typeface="Arial" charset="0"/>
            </a:endParaRPr>
          </a:p>
          <a:p>
            <a:pPr lvl="1">
              <a:lnSpc>
                <a:spcPct val="80000"/>
              </a:lnSpc>
            </a:pPr>
            <a:r>
              <a:rPr lang="en-US" sz="2000" dirty="0" smtClean="0">
                <a:latin typeface="Arial" charset="0"/>
                <a:cs typeface="Arial" charset="0"/>
              </a:rPr>
              <a:t>Received 41 comments of which 19 must be satisfied </a:t>
            </a:r>
            <a:endParaRPr lang="en-US" sz="2000" dirty="0" smtClean="0">
              <a:latin typeface="Arial" charset="0"/>
              <a:cs typeface="Arial" charset="0"/>
            </a:endParaRP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September </a:t>
            </a:r>
            <a:r>
              <a:rPr lang="en-US"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20</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1219200" cy="215900"/>
          </a:xfrm>
          <a:noFill/>
        </p:spPr>
        <p:txBody>
          <a:bodyPr/>
          <a:lstStyle/>
          <a:p>
            <a:r>
              <a:rPr lang="en-US" dirty="0" smtClean="0"/>
              <a:t>September 2011</a:t>
            </a:r>
            <a:endParaRPr lang="en-US" dirty="0"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524000"/>
            <a:ext cx="8305800" cy="4343400"/>
          </a:xfrm>
        </p:spPr>
        <p:txBody>
          <a:bodyPr/>
          <a:lstStyle/>
          <a:p>
            <a:pPr>
              <a:lnSpc>
                <a:spcPct val="90000"/>
              </a:lnSpc>
            </a:pPr>
            <a:r>
              <a:rPr lang="en-US" sz="2400" dirty="0" smtClean="0">
                <a:latin typeface="Arial" charset="0"/>
              </a:rPr>
              <a:t>Working</a:t>
            </a:r>
            <a:r>
              <a:rPr lang="en-US" sz="2400" dirty="0" smtClean="0">
                <a:latin typeface="Arial" charset="0"/>
              </a:rPr>
              <a:t> </a:t>
            </a:r>
            <a:r>
              <a:rPr lang="en-US" sz="2400" dirty="0" smtClean="0">
                <a:latin typeface="Arial" charset="0"/>
              </a:rPr>
              <a:t>Group Activities</a:t>
            </a:r>
          </a:p>
          <a:p>
            <a:pPr lvl="1">
              <a:lnSpc>
                <a:spcPct val="90000"/>
              </a:lnSpc>
            </a:pPr>
            <a:r>
              <a:rPr lang="en-US" sz="2000" dirty="0" smtClean="0">
                <a:latin typeface="Arial" charset="0"/>
              </a:rPr>
              <a:t>IEEE 802.21a: Security Extensions to MIH Services</a:t>
            </a:r>
          </a:p>
          <a:p>
            <a:pPr lvl="2">
              <a:lnSpc>
                <a:spcPct val="90000"/>
              </a:lnSpc>
            </a:pPr>
            <a:r>
              <a:rPr lang="en-US" sz="1800" dirty="0" smtClean="0">
                <a:latin typeface="Arial" charset="0"/>
              </a:rPr>
              <a:t>Sponsor</a:t>
            </a:r>
            <a:r>
              <a:rPr lang="en-US" sz="1800" dirty="0" smtClean="0">
                <a:latin typeface="Arial" charset="0"/>
              </a:rPr>
              <a:t> Ballot comment resolution by BRC</a:t>
            </a:r>
            <a:endParaRPr lang="en-US" sz="1800" dirty="0" smtClean="0">
              <a:latin typeface="Arial" charset="0"/>
            </a:endParaRPr>
          </a:p>
          <a:p>
            <a:pPr lvl="1">
              <a:lnSpc>
                <a:spcPct val="90000"/>
              </a:lnSpc>
            </a:pPr>
            <a:r>
              <a:rPr lang="en-US" sz="2000" dirty="0" smtClean="0">
                <a:latin typeface="Arial" charset="0"/>
              </a:rPr>
              <a:t>IEEE 802.21b</a:t>
            </a:r>
            <a:r>
              <a:rPr lang="en-US" sz="2000" dirty="0" smtClean="0">
                <a:latin typeface="Arial" charset="0"/>
              </a:rPr>
              <a:t>: Handovers with Broadcast Services</a:t>
            </a:r>
          </a:p>
          <a:p>
            <a:pPr lvl="2">
              <a:lnSpc>
                <a:spcPct val="90000"/>
              </a:lnSpc>
            </a:pPr>
            <a:r>
              <a:rPr lang="en-US" sz="1800" dirty="0" smtClean="0">
                <a:latin typeface="Arial" charset="0"/>
              </a:rPr>
              <a:t>Sponsor Ballot comment resolution by BRC</a:t>
            </a:r>
          </a:p>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endParaRPr lang="en-US" sz="2600" dirty="0" smtClean="0">
              <a:latin typeface="Arial" charset="0"/>
            </a:endParaRP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endParaRPr lang="en-US" sz="1800" dirty="0" smtClean="0">
              <a:latin typeface="Arial" charset="0"/>
            </a:endParaRP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Future Project Planning Discussion</a:t>
            </a:r>
          </a:p>
          <a:p>
            <a:pPr lvl="1">
              <a:lnSpc>
                <a:spcPct val="90000"/>
              </a:lnSpc>
            </a:pPr>
            <a:r>
              <a:rPr lang="en-US" sz="2200" dirty="0" smtClean="0">
                <a:latin typeface="Arial" charset="0"/>
                <a:cs typeface="Arial" charset="0"/>
              </a:rPr>
              <a:t>Tuesday evening </a:t>
            </a:r>
            <a:endParaRPr lang="en-US" sz="2200" dirty="0" smtClean="0">
              <a:latin typeface="Arial" charset="0"/>
              <a:cs typeface="Arial" charset="0"/>
            </a:endParaRPr>
          </a:p>
          <a:p>
            <a:pPr lvl="1">
              <a:lnSpc>
                <a:spcPct val="90000"/>
              </a:lnSpc>
            </a:pPr>
            <a:endParaRPr lang="en-US" sz="2200" dirty="0" smtClean="0">
              <a:latin typeface="Arial" charset="0"/>
              <a:cs typeface="Arial" charset="0"/>
            </a:endParaRPr>
          </a:p>
          <a:p>
            <a:pPr lvl="2">
              <a:lnSpc>
                <a:spcPct val="90000"/>
              </a:lnSpc>
              <a:buFontTx/>
              <a:buNone/>
            </a:pPr>
            <a:r>
              <a:rPr lang="en-US" sz="1800" dirty="0" smtClean="0">
                <a:latin typeface="Arial" charset="0"/>
              </a:rPr>
              <a:t>	</a:t>
            </a:r>
            <a:endParaRPr lang="en-US" sz="1800" dirty="0" smtClean="0">
              <a:latin typeface="Arial" charset="0"/>
            </a:endParaRP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21</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1447800" cy="215900"/>
          </a:xfrm>
          <a:noFill/>
        </p:spPr>
        <p:txBody>
          <a:bodyPr/>
          <a:lstStyle/>
          <a:p>
            <a:r>
              <a:rPr lang="en-US" dirty="0" smtClean="0"/>
              <a:t>September 2011</a:t>
            </a:r>
            <a:endParaRPr lang="en-US" dirty="0"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2011</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685800" y="1676400"/>
            <a:ext cx="8305800" cy="44958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7-10 Nov 2011, Atlanta, USA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22</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4294967295"/>
          </p:nvPr>
        </p:nvSpPr>
        <p:spPr>
          <a:xfrm>
            <a:off x="685800" y="6477000"/>
            <a:ext cx="1295400" cy="215900"/>
          </a:xfrm>
          <a:prstGeom prst="rect">
            <a:avLst/>
          </a:prstGeom>
          <a:noFill/>
        </p:spPr>
        <p:txBody>
          <a:bodyPr/>
          <a:lstStyle/>
          <a:p>
            <a:r>
              <a:rPr lang="en-US" dirty="0" smtClean="0"/>
              <a:t>September 2011</a:t>
            </a:r>
            <a:endParaRPr lang="en-US" dirty="0"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447800"/>
            <a:ext cx="8305800" cy="4724400"/>
          </a:xfrm>
        </p:spPr>
        <p:txBody>
          <a:bodyPr/>
          <a:lstStyle/>
          <a:p>
            <a:pPr>
              <a:lnSpc>
                <a:spcPct val="90000"/>
              </a:lnSpc>
            </a:pPr>
            <a:r>
              <a:rPr lang="en-US" sz="2400" b="1" dirty="0" smtClean="0">
                <a:solidFill>
                  <a:srgbClr val="0000FF"/>
                </a:solidFill>
              </a:rPr>
              <a:t>Interim: </a:t>
            </a:r>
            <a:r>
              <a:rPr lang="en-US" sz="2400" b="1" dirty="0" smtClean="0">
                <a:solidFill>
                  <a:srgbClr val="0000FF"/>
                </a:solidFill>
              </a:rPr>
              <a:t>15-20 January </a:t>
            </a:r>
            <a:r>
              <a:rPr lang="en-US" sz="2400" b="1" dirty="0" smtClean="0">
                <a:solidFill>
                  <a:srgbClr val="0000FF"/>
                </a:solidFill>
              </a:rPr>
              <a:t>2012,  </a:t>
            </a:r>
            <a:r>
              <a:rPr lang="en-US" sz="2400" b="1" dirty="0" smtClean="0">
                <a:solidFill>
                  <a:srgbClr val="0000FF"/>
                </a:solidFill>
              </a:rPr>
              <a:t>US location</a:t>
            </a:r>
            <a:r>
              <a:rPr lang="en-US" sz="2400" b="1" dirty="0" smtClean="0">
                <a:solidFill>
                  <a:srgbClr val="0000FF"/>
                </a:solidFill>
              </a:rPr>
              <a:t> (Target)</a:t>
            </a:r>
            <a:r>
              <a:rPr lang="en-US" sz="2400" b="1" dirty="0" smtClean="0">
                <a:solidFill>
                  <a:srgbClr val="0000FF"/>
                </a:solidFill>
              </a:rPr>
              <a:t> </a:t>
            </a:r>
            <a:endParaRPr lang="en-US" sz="2400" b="1" dirty="0" smtClean="0">
              <a:solidFill>
                <a:srgbClr val="0000FF"/>
              </a:solidFill>
            </a:endParaRPr>
          </a:p>
          <a:p>
            <a:pPr lvl="1">
              <a:lnSpc>
                <a:spcPct val="90000"/>
              </a:lnSpc>
            </a:pPr>
            <a:r>
              <a:rPr lang="en-US" sz="2000" dirty="0" smtClean="0">
                <a:solidFill>
                  <a:srgbClr val="0000FF"/>
                </a:solidFill>
              </a:rPr>
              <a:t>C</a:t>
            </a:r>
            <a:r>
              <a:rPr lang="en-US" sz="2000" dirty="0" smtClean="0">
                <a:solidFill>
                  <a:srgbClr val="0000FF"/>
                </a:solidFill>
              </a:rPr>
              <a:t>o-located  with all 802 wireless groups (possibility)</a:t>
            </a:r>
            <a:endParaRPr lang="en-US" sz="2400" b="1" dirty="0" smtClean="0">
              <a:solidFill>
                <a:srgbClr val="FF0000"/>
              </a:solidFill>
            </a:endParaRPr>
          </a:p>
          <a:p>
            <a:pPr>
              <a:lnSpc>
                <a:spcPct val="90000"/>
              </a:lnSpc>
            </a:pPr>
            <a:r>
              <a:rPr lang="en-US" sz="2400" b="1" dirty="0" smtClean="0">
                <a:solidFill>
                  <a:srgbClr val="FF0000"/>
                </a:solidFill>
              </a:rPr>
              <a:t>Plenary: 11-16 March 2012,  </a:t>
            </a:r>
            <a:r>
              <a:rPr lang="en-US" sz="2400" b="1" dirty="0" smtClean="0">
                <a:solidFill>
                  <a:srgbClr val="FF0000"/>
                </a:solidFill>
              </a:rPr>
              <a:t>Big Island, </a:t>
            </a:r>
            <a:r>
              <a:rPr lang="en-US" sz="2400" b="1" dirty="0" smtClean="0">
                <a:solidFill>
                  <a:srgbClr val="FF0000"/>
                </a:solidFill>
              </a:rPr>
              <a:t>Hawaii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a:t>
            </a:r>
            <a:r>
              <a:rPr lang="en-US" sz="2400" b="1" dirty="0" smtClean="0">
                <a:solidFill>
                  <a:srgbClr val="0000FF"/>
                </a:solidFill>
              </a:rPr>
              <a:t>14-17 </a:t>
            </a:r>
            <a:r>
              <a:rPr lang="en-US" sz="2400" b="1" dirty="0" smtClean="0">
                <a:solidFill>
                  <a:srgbClr val="0000FF"/>
                </a:solidFill>
              </a:rPr>
              <a:t>May 2012</a:t>
            </a:r>
            <a:r>
              <a:rPr lang="en-US" sz="2400" b="1" dirty="0" smtClean="0">
                <a:solidFill>
                  <a:srgbClr val="0000FF"/>
                </a:solidFill>
              </a:rPr>
              <a:t> </a:t>
            </a:r>
            <a:r>
              <a:rPr lang="en-US" sz="2400" b="1" dirty="0" smtClean="0">
                <a:solidFill>
                  <a:srgbClr val="0000FF"/>
                </a:solidFill>
              </a:rPr>
              <a:t>(Target),  TBD </a:t>
            </a:r>
            <a:endParaRPr lang="en-US" sz="2400" b="1" dirty="0" smtClean="0">
              <a:solidFill>
                <a:srgbClr val="0000FF"/>
              </a:solidFill>
            </a:endParaRPr>
          </a:p>
          <a:p>
            <a:pPr lvl="1">
              <a:lnSpc>
                <a:spcPct val="90000"/>
              </a:lnSpc>
            </a:pPr>
            <a:r>
              <a:rPr lang="en-US" sz="2000" dirty="0" smtClean="0">
                <a:solidFill>
                  <a:srgbClr val="0000FF"/>
                </a:solidFill>
              </a:rPr>
              <a:t>C</a:t>
            </a:r>
            <a:r>
              <a:rPr lang="en-US" sz="2000" dirty="0" smtClean="0">
                <a:solidFill>
                  <a:srgbClr val="0000FF"/>
                </a:solidFill>
              </a:rPr>
              <a:t>o-located with</a:t>
            </a:r>
            <a:r>
              <a:rPr lang="en-US" sz="2000" dirty="0" smtClean="0">
                <a:solidFill>
                  <a:srgbClr val="0000FF"/>
                </a:solidFill>
              </a:rPr>
              <a:t> 802.16 or with other wireless groups (possibility)</a:t>
            </a:r>
            <a:endParaRPr lang="en-US" sz="2000" dirty="0" smtClean="0">
              <a:solidFill>
                <a:srgbClr val="0000FF"/>
              </a:solidFill>
            </a:endParaRP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smtClean="0">
                <a:solidFill>
                  <a:srgbClr val="0000FF"/>
                </a:solidFill>
              </a:rPr>
              <a:t>10-13 </a:t>
            </a:r>
            <a:r>
              <a:rPr lang="en-US" sz="2400" b="1" dirty="0" smtClean="0">
                <a:solidFill>
                  <a:srgbClr val="0000FF"/>
                </a:solidFill>
              </a:rPr>
              <a:t>September (Target) 2012</a:t>
            </a:r>
            <a:r>
              <a:rPr lang="en-US" sz="2400" b="1" dirty="0" smtClean="0">
                <a:solidFill>
                  <a:srgbClr val="0000FF"/>
                </a:solidFill>
              </a:rPr>
              <a:t>, </a:t>
            </a:r>
            <a:r>
              <a:rPr lang="en-US" sz="2400" b="1" dirty="0" smtClean="0">
                <a:solidFill>
                  <a:srgbClr val="0000FF"/>
                </a:solidFill>
              </a:rPr>
              <a:t>TBD </a:t>
            </a:r>
            <a:endParaRPr lang="en-US" sz="2400" b="1" dirty="0" smtClean="0">
              <a:solidFill>
                <a:srgbClr val="0000FF"/>
              </a:solidFill>
            </a:endParaRPr>
          </a:p>
          <a:p>
            <a:pPr lvl="1">
              <a:lnSpc>
                <a:spcPct val="90000"/>
              </a:lnSpc>
            </a:pPr>
            <a:r>
              <a:rPr lang="en-US" sz="2000" dirty="0" smtClean="0">
                <a:solidFill>
                  <a:srgbClr val="0000FF"/>
                </a:solidFill>
              </a:rPr>
              <a:t>C</a:t>
            </a:r>
            <a:r>
              <a:rPr lang="en-US" sz="2000" dirty="0" smtClean="0">
                <a:solidFill>
                  <a:srgbClr val="0000FF"/>
                </a:solidFill>
              </a:rPr>
              <a:t>o-located with</a:t>
            </a:r>
            <a:r>
              <a:rPr lang="en-US" sz="2000" dirty="0" smtClean="0">
                <a:solidFill>
                  <a:srgbClr val="0000FF"/>
                </a:solidFill>
              </a:rPr>
              <a:t> 802.16 or with other wireless groups (possibility)</a:t>
            </a:r>
            <a:r>
              <a:rPr lang="en-US" sz="2000" dirty="0" smtClean="0">
                <a:solidFill>
                  <a:srgbClr val="0000FF"/>
                </a:solidFill>
              </a:rPr>
              <a:t>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a:t>
            </a:r>
            <a:r>
              <a:rPr lang="en-US" sz="2000" dirty="0" smtClean="0">
                <a:solidFill>
                  <a:srgbClr val="FF0000"/>
                </a:solidFill>
              </a:rPr>
              <a:t>groups</a:t>
            </a:r>
            <a:endParaRPr lang="en-US" sz="2000" dirty="0" smtClean="0">
              <a:solidFill>
                <a:srgbClr val="FF0000"/>
              </a:solidFill>
            </a:endParaRPr>
          </a:p>
        </p:txBody>
      </p:sp>
      <p:sp>
        <p:nvSpPr>
          <p:cNvPr id="7" name="Slide Number Placeholder 5"/>
          <p:cNvSpPr txBox="1">
            <a:spLocks/>
          </p:cNvSpPr>
          <p:nvPr/>
        </p:nvSpPr>
        <p:spPr bwMode="auto">
          <a:xfrm>
            <a:off x="4191000" y="6477000"/>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742BCC51-E7F8-4B59-97C5-0AF7925240C8}"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4" name="Date Placeholder 3"/>
          <p:cNvSpPr txBox="1">
            <a:spLocks/>
          </p:cNvSpPr>
          <p:nvPr/>
        </p:nvSpPr>
        <p:spPr>
          <a:xfrm>
            <a:off x="685800" y="6477000"/>
            <a:ext cx="12954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September</a:t>
            </a:r>
            <a:r>
              <a:rPr lang="en-US"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4294967295"/>
          </p:nvPr>
        </p:nvSpPr>
        <p:spPr>
          <a:xfrm>
            <a:off x="685800" y="6477000"/>
            <a:ext cx="1447800" cy="215900"/>
          </a:xfrm>
          <a:prstGeom prst="rect">
            <a:avLst/>
          </a:prstGeom>
          <a:noFill/>
        </p:spPr>
        <p:txBody>
          <a:bodyPr/>
          <a:lstStyle/>
          <a:p>
            <a:r>
              <a:rPr lang="en-US" smtClean="0"/>
              <a:t>September 2011</a:t>
            </a:r>
            <a:endParaRPr lang="en-US" dirty="0"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791200"/>
            <a:ext cx="7315200" cy="307777"/>
          </a:xfrm>
          <a:prstGeom prst="rect">
            <a:avLst/>
          </a:prstGeom>
          <a:noFill/>
          <a:ln w="9525">
            <a:noFill/>
            <a:miter lim="800000"/>
            <a:headEnd/>
            <a:tailEnd/>
          </a:ln>
        </p:spPr>
        <p:txBody>
          <a:bodyPr wrap="square">
            <a:spAutoFit/>
          </a:bodyPr>
          <a:lstStyle/>
          <a:p>
            <a:pPr eaLnBrk="1" hangingPunct="1"/>
            <a:r>
              <a:rPr lang="en-US" sz="1400" dirty="0" smtClean="0"/>
              <a:t>SRHO: Single Radio </a:t>
            </a:r>
            <a:r>
              <a:rPr lang="en-US" sz="1400" dirty="0" smtClean="0"/>
              <a:t>Handovers;  </a:t>
            </a:r>
            <a:r>
              <a:rPr lang="en-US" sz="1400" b="1" dirty="0" smtClean="0"/>
              <a:t>Default </a:t>
            </a:r>
            <a:r>
              <a:rPr lang="en-US" sz="1400" b="1" dirty="0"/>
              <a:t>Location</a:t>
            </a:r>
            <a:r>
              <a:rPr lang="en-US" sz="1400" dirty="0" smtClean="0"/>
              <a:t>:  </a:t>
            </a:r>
            <a:r>
              <a:rPr lang="en-US" sz="1400" dirty="0" smtClean="0"/>
              <a:t>Lotus Suite 5</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5" name="Slide Number Placeholder 14"/>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graphicFrame>
        <p:nvGraphicFramePr>
          <p:cNvPr id="16" name="Table 15"/>
          <p:cNvGraphicFramePr>
            <a:graphicFrameLocks noGrp="1"/>
          </p:cNvGraphicFramePr>
          <p:nvPr/>
        </p:nvGraphicFramePr>
        <p:xfrm>
          <a:off x="914400" y="1864995"/>
          <a:ext cx="6858001" cy="3621404"/>
        </p:xfrm>
        <a:graphic>
          <a:graphicData uri="http://schemas.openxmlformats.org/drawingml/2006/table">
            <a:tbl>
              <a:tblPr/>
              <a:tblGrid>
                <a:gridCol w="1039813"/>
                <a:gridCol w="1246187"/>
                <a:gridCol w="1500188"/>
                <a:gridCol w="1428750"/>
                <a:gridCol w="1643063"/>
              </a:tblGrid>
              <a:tr h="643787">
                <a:tc>
                  <a:txBody>
                    <a:bodyPr/>
                    <a:lstStyle/>
                    <a:p>
                      <a:pPr marL="0" marR="0">
                        <a:spcBef>
                          <a:spcPts val="0"/>
                        </a:spcBef>
                        <a:spcAft>
                          <a:spcPts val="0"/>
                        </a:spcAft>
                      </a:pPr>
                      <a:r>
                        <a:rPr lang="en-US" sz="120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(Sept 19)</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(Sept 20)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Wednesday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(Sept 21)</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(Sept 22)</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318">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612">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8853">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Future Project Planning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171">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9663">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6:30 – 7:30p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Future Project Planning (Tentative)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1447800" cy="215444"/>
          </a:xfrm>
          <a:noFill/>
        </p:spPr>
        <p:txBody>
          <a:bodyPr/>
          <a:lstStyle/>
          <a:p>
            <a:r>
              <a:rPr lang="en-US" smtClean="0"/>
              <a:t>September 2011</a:t>
            </a:r>
            <a:endParaRPr lang="en-US" dirty="0"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chemeClr val="tx1"/>
                  </a:solidFill>
                  <a:prstDash val="solid"/>
                </a:ln>
                <a:solidFill>
                  <a:srgbClr val="FFFFFF"/>
                </a:solidFill>
              </a:rPr>
              <a:t>https</a:t>
            </a:r>
            <a:r>
              <a:rPr lang="en-US" sz="2000" dirty="0" smtClean="0">
                <a:ln w="18415" cmpd="sng">
                  <a:solidFill>
                    <a:schemeClr val="tx1"/>
                  </a:solidFill>
                  <a:prstDash val="solid"/>
                </a:ln>
                <a:solidFill>
                  <a:srgbClr val="FFFFFF"/>
                </a:solidFill>
              </a:rPr>
              <a:t>://</a:t>
            </a:r>
            <a:r>
              <a:rPr lang="en-US" sz="2000" dirty="0" smtClean="0">
                <a:ln w="18415" cmpd="sng">
                  <a:solidFill>
                    <a:schemeClr val="tx1"/>
                  </a:solidFill>
                  <a:prstDash val="solid"/>
                </a:ln>
                <a:solidFill>
                  <a:srgbClr val="FFFFFF"/>
                </a:solidFill>
              </a:rPr>
              <a:t>seabass</a:t>
            </a:r>
            <a:r>
              <a:rPr lang="en-US" sz="2000" dirty="0" smtClean="0">
                <a:ln w="18415" cmpd="sng">
                  <a:solidFill>
                    <a:schemeClr val="tx1"/>
                  </a:solidFill>
                  <a:prstDash val="solid"/>
                </a:ln>
                <a:solidFill>
                  <a:srgbClr val="FFFFFF"/>
                </a:solidFill>
              </a:rPr>
              <a:t>.ieee.org/imat</a:t>
            </a:r>
            <a:endParaRPr lang="en-US" altLang="ja-JP" sz="2000" dirty="0" smtClean="0">
              <a:ea typeface="ＭＳ Ｐゴシック" charset="-128"/>
            </a:endParaRP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16</a:t>
            </a:r>
            <a:endParaRPr lang="en-US" sz="2000" dirty="0" smtClean="0">
              <a:latin typeface="Arial" charset="0"/>
            </a:endParaRPr>
          </a:p>
          <a:p>
            <a:pPr>
              <a:lnSpc>
                <a:spcPct val="80000"/>
              </a:lnSpc>
              <a:defRPr/>
            </a:pPr>
            <a:r>
              <a:rPr lang="en-US" sz="2000" dirty="0" smtClean="0">
                <a:latin typeface="Arial" charset="0"/>
              </a:rPr>
              <a:t>12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t>
            </a:r>
            <a:r>
              <a:rPr lang="en-US" sz="2000" dirty="0" smtClean="0">
                <a:latin typeface="Arial" charset="0"/>
              </a:rPr>
              <a:t>are reported on the meeting minutes </a:t>
            </a:r>
            <a:endParaRPr lang="en-US" sz="2000" dirty="0" smtClean="0">
              <a:latin typeface="Arial" charset="0"/>
            </a:endParaRPr>
          </a:p>
          <a:p>
            <a:pPr lvl="1">
              <a:lnSpc>
                <a:spcPct val="80000"/>
              </a:lnSpc>
              <a:defRPr/>
            </a:pPr>
            <a:r>
              <a:rPr lang="en-US" sz="1800" dirty="0" smtClean="0">
                <a:latin typeface="Arial" charset="0"/>
              </a:rPr>
              <a:t>Please check the attendance records for any errors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5</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September 2011</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6</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dirty="0" smtClean="0"/>
              <a:t>September 2011</a:t>
            </a:r>
            <a:endParaRPr lang="en-US" dirty="0" smtClean="0"/>
          </a:p>
        </p:txBody>
      </p:sp>
      <p:sp>
        <p:nvSpPr>
          <p:cNvPr id="22533" name="Rectangle 2"/>
          <p:cNvSpPr>
            <a:spLocks noGrp="1" noChangeArrowheads="1"/>
          </p:cNvSpPr>
          <p:nvPr>
            <p:ph type="title"/>
          </p:nvPr>
        </p:nvSpPr>
        <p:spPr>
          <a:xfrm>
            <a:off x="685800" y="685800"/>
            <a:ext cx="7772400" cy="7620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85800" y="1371600"/>
            <a:ext cx="7848600" cy="4953000"/>
          </a:xfrm>
        </p:spPr>
        <p:txBody>
          <a:bodyPr/>
          <a:lstStyle/>
          <a:p>
            <a:pPr>
              <a:lnSpc>
                <a:spcPct val="90000"/>
              </a:lnSpc>
            </a:pPr>
            <a:r>
              <a:rPr lang="en-US" sz="2800" dirty="0" smtClean="0">
                <a:latin typeface="Arial" charset="0"/>
              </a:rPr>
              <a:t>Network Information</a:t>
            </a:r>
          </a:p>
          <a:p>
            <a:pPr lvl="1">
              <a:lnSpc>
                <a:spcPct val="90000"/>
              </a:lnSpc>
            </a:pPr>
            <a:r>
              <a:rPr lang="en-US" sz="2400" dirty="0" smtClean="0">
                <a:latin typeface="Arial" charset="0"/>
              </a:rPr>
              <a:t>Username: </a:t>
            </a:r>
            <a:r>
              <a:rPr lang="en-US" sz="2400" dirty="0" err="1" smtClean="0">
                <a:latin typeface="Arial" charset="0"/>
              </a:rPr>
              <a:t>wificentara</a:t>
            </a:r>
            <a:endParaRPr lang="en-US" sz="2400" dirty="0" smtClean="0">
              <a:latin typeface="Arial" charset="0"/>
            </a:endParaRPr>
          </a:p>
          <a:p>
            <a:pPr lvl="1">
              <a:lnSpc>
                <a:spcPct val="90000"/>
              </a:lnSpc>
            </a:pPr>
            <a:r>
              <a:rPr lang="en-US" sz="2400" dirty="0" smtClean="0">
                <a:latin typeface="Arial" charset="0"/>
              </a:rPr>
              <a:t>Passwd:wimax1911</a:t>
            </a:r>
          </a:p>
          <a:p>
            <a:pPr>
              <a:lnSpc>
                <a:spcPct val="90000"/>
              </a:lnSpc>
            </a:pPr>
            <a:r>
              <a:rPr lang="en-US" sz="2800" dirty="0" smtClean="0">
                <a:latin typeface="Arial" charset="0"/>
              </a:rPr>
              <a:t>Breaks</a:t>
            </a:r>
            <a:endParaRPr lang="en-US" sz="2800" dirty="0" smtClean="0">
              <a:latin typeface="Arial" charset="0"/>
            </a:endParaRP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dirty="0" smtClean="0">
                <a:latin typeface="Arial" charset="0"/>
              </a:rPr>
              <a:t>Lotus Suite 5</a:t>
            </a:r>
            <a:r>
              <a:rPr lang="en-US" dirty="0" smtClean="0">
                <a:latin typeface="Arial" charset="0"/>
              </a:rPr>
              <a:t> </a:t>
            </a:r>
            <a:endParaRPr lang="en-US" dirty="0" smtClean="0">
              <a:latin typeface="Arial" charset="0"/>
            </a:endParaRPr>
          </a:p>
          <a:p>
            <a:pPr>
              <a:lnSpc>
                <a:spcPct val="90000"/>
              </a:lnSpc>
            </a:pPr>
            <a:r>
              <a:rPr lang="en-US" sz="2800" dirty="0" smtClean="0">
                <a:latin typeface="Arial" charset="0"/>
              </a:rPr>
              <a:t>Wednesday Night </a:t>
            </a:r>
          </a:p>
          <a:p>
            <a:pPr lvl="1">
              <a:lnSpc>
                <a:spcPct val="90000"/>
              </a:lnSpc>
            </a:pPr>
            <a:r>
              <a:rPr lang="en-US" sz="2400" dirty="0" smtClean="0">
                <a:latin typeface="Arial" charset="0"/>
              </a:rPr>
              <a:t>Social </a:t>
            </a:r>
            <a:r>
              <a:rPr lang="en-US" sz="2400" dirty="0" smtClean="0">
                <a:latin typeface="Arial" charset="0"/>
              </a:rPr>
              <a:t>(6:30 or </a:t>
            </a:r>
            <a:r>
              <a:rPr lang="en-US" sz="2400" dirty="0" smtClean="0">
                <a:latin typeface="Arial" charset="0"/>
              </a:rPr>
              <a:t>7</a:t>
            </a:r>
            <a:r>
              <a:rPr lang="en-US" sz="2400" dirty="0" smtClean="0">
                <a:latin typeface="Arial" charset="0"/>
              </a:rPr>
              <a:t>:00 </a:t>
            </a:r>
            <a:r>
              <a:rPr lang="en-US" sz="2400" dirty="0" smtClean="0">
                <a:latin typeface="Arial" charset="0"/>
              </a:rPr>
              <a:t>pm onwards)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7</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dirty="0" smtClean="0"/>
              <a:t>September 2011</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8</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dirty="0" smtClean="0"/>
              <a:t>September 2011</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9</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31071</TotalTime>
  <Words>1946</Words>
  <Application>Microsoft Office PowerPoint</Application>
  <PresentationFormat>On-screen Show (4:3)</PresentationFormat>
  <Paragraphs>422</Paragraphs>
  <Slides>23</Slides>
  <Notes>23</Notes>
  <HiddenSlides>0</HiddenSlides>
  <MMClips>0</MMClips>
  <ScaleCrop>false</ScaleCrop>
  <HeadingPairs>
    <vt:vector size="4" baseType="variant">
      <vt:variant>
        <vt:lpstr>Theme</vt:lpstr>
      </vt:variant>
      <vt:variant>
        <vt:i4>5</vt:i4>
      </vt:variant>
      <vt:variant>
        <vt:lpstr>Slide Titles</vt:lpstr>
      </vt:variant>
      <vt:variant>
        <vt:i4>23</vt:i4>
      </vt:variant>
    </vt:vector>
  </HeadingPairs>
  <TitlesOfParts>
    <vt:vector size="28" baseType="lpstr">
      <vt:lpstr>802.11PowerPointTemplate-Landscape</vt:lpstr>
      <vt:lpstr>1_Custom Design</vt:lpstr>
      <vt:lpstr>2_Custom Design</vt:lpstr>
      <vt:lpstr>3_Custom Design</vt:lpstr>
      <vt:lpstr>Custom Design</vt:lpstr>
      <vt:lpstr>IEEE 802.21 Session #46 Bangkok, Thailand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Work Status </vt:lpstr>
      <vt:lpstr>IEEE 802.21a Sponsor Ballot Result </vt:lpstr>
      <vt:lpstr>IEEE 802.21b Sponsor Ballot Result </vt:lpstr>
      <vt:lpstr>Objectives for the September Meeting</vt:lpstr>
      <vt:lpstr>Future Sessions – 2011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453</cp:revision>
  <cp:lastPrinted>1998-02-10T13:28:06Z</cp:lastPrinted>
  <dcterms:created xsi:type="dcterms:W3CDTF">2002-07-08T22:03:28Z</dcterms:created>
  <dcterms:modified xsi:type="dcterms:W3CDTF">2011-09-20T02:21:08Z</dcterms:modified>
</cp:coreProperties>
</file>