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60" r:id="rId5"/>
    <p:sldId id="261" r:id="rId6"/>
    <p:sldId id="273" r:id="rId7"/>
    <p:sldId id="274" r:id="rId8"/>
    <p:sldId id="275" r:id="rId9"/>
    <p:sldId id="276" r:id="rId10"/>
    <p:sldId id="277" r:id="rId11"/>
  </p:sldIdLst>
  <p:sldSz cx="9144000" cy="6858000" type="letter"/>
  <p:notesSz cx="6729413" cy="9715500"/>
  <p:kinsoku lang="ja-JP" invalStChars="、。，．・：；？！゛゜ヽヾゝゞ々ー’”）〕］｝〉》」』】°‰′″℃￠％ぁぃぅぇぉっゃゅょゎァィゥェォッャュョヮヵヶ!%),.:;?]}｡｣､･ｧｨｩｪｫｬｭｮｯｰﾞﾟ" invalEndChars="‘“（〔［｛〈《「『【￥＄$([\{｢￡"/>
  <p:defaultTextStyle>
    <a:defPPr>
      <a:defRPr lang="en-US"/>
    </a:defPPr>
    <a:lvl1pPr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1pPr>
    <a:lvl2pPr marL="4572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2pPr>
    <a:lvl3pPr marL="9144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3pPr>
    <a:lvl4pPr marL="13716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4pPr>
    <a:lvl5pPr marL="1828800" algn="l" rtl="0" eaLnBrk="0" fontAlgn="base" hangingPunct="0">
      <a:lnSpc>
        <a:spcPct val="90000"/>
      </a:lnSpc>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C0FEF9"/>
    <a:srgbClr val="FAFD00"/>
    <a:srgbClr val="A2C1FE"/>
    <a:srgbClr val="063DE8"/>
    <a:srgbClr val="FCFEB9"/>
    <a:srgbClr val="A9A9A9"/>
    <a:srgbClr val="66CCFF"/>
    <a:srgbClr val="33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3" d="100"/>
          <a:sy n="73" d="100"/>
        </p:scale>
        <p:origin x="-354" y="-96"/>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896938" y="4630738"/>
            <a:ext cx="4935537" cy="4392612"/>
          </a:xfrm>
          <a:prstGeom prst="rect">
            <a:avLst/>
          </a:prstGeom>
          <a:noFill/>
          <a:ln w="12700">
            <a:noFill/>
            <a:miter lim="800000"/>
            <a:headEnd/>
            <a:tailEnd/>
          </a:ln>
          <a:effectLst/>
        </p:spPr>
        <p:txBody>
          <a:bodyPr vert="horz" wrap="square" lIns="89446" tIns="43938" rIns="89446" bIns="43938"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3" name="Rectangle 3"/>
          <p:cNvSpPr>
            <a:spLocks noGrp="1" noRot="1" noChangeAspect="1" noChangeArrowheads="1" noTextEdit="1"/>
          </p:cNvSpPr>
          <p:nvPr>
            <p:ph type="sldImg" idx="2"/>
          </p:nvPr>
        </p:nvSpPr>
        <p:spPr bwMode="auto">
          <a:xfrm>
            <a:off x="1095375" y="844550"/>
            <a:ext cx="4538663" cy="340360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notesStyle>
    <a:lvl1pPr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1pPr>
    <a:lvl2pPr marL="4572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2pPr>
    <a:lvl3pPr marL="9144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3pPr>
    <a:lvl4pPr marL="13716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4pPr>
    <a:lvl5pPr marL="1828800" algn="l" defTabSz="762000" rtl="0" eaLnBrk="0" fontAlgn="base" hangingPunct="0">
      <a:lnSpc>
        <a:spcPct val="90000"/>
      </a:lnSpc>
      <a:spcBef>
        <a:spcPct val="40000"/>
      </a:spcBef>
      <a:spcAft>
        <a:spcPct val="0"/>
      </a:spcAft>
      <a:defRPr sz="1000" kern="1200">
        <a:solidFill>
          <a:schemeClr val="tx1"/>
        </a:solidFill>
        <a:latin typeface="Rotis Sans Serif for Noki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B48CFA6E-F57A-4ECD-AAC5-C2C3404F7DF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655E1EBA-CD65-4AE8-A421-6258C1822A2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5D53AF5E-D191-4090-8BF0-638B9FF814C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5D560A83-DF6D-4711-B1E8-027D2D9B9DA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5" name="Rectangle 92"/>
          <p:cNvSpPr>
            <a:spLocks noGrp="1" noChangeArrowheads="1"/>
          </p:cNvSpPr>
          <p:nvPr>
            <p:ph type="sldNum" sz="quarter" idx="11"/>
          </p:nvPr>
        </p:nvSpPr>
        <p:spPr>
          <a:ln/>
        </p:spPr>
        <p:txBody>
          <a:bodyPr/>
          <a:lstStyle>
            <a:lvl1pPr>
              <a:defRPr/>
            </a:lvl1pPr>
          </a:lstStyle>
          <a:p>
            <a:pPr>
              <a:defRPr/>
            </a:pPr>
            <a:fld id="{0A81EF0F-9A33-4A3E-9526-32BB383F125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DDE59DDD-B9F0-4D76-9A53-13BF3945C88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8" name="Rectangle 92"/>
          <p:cNvSpPr>
            <a:spLocks noGrp="1" noChangeArrowheads="1"/>
          </p:cNvSpPr>
          <p:nvPr>
            <p:ph type="sldNum" sz="quarter" idx="11"/>
          </p:nvPr>
        </p:nvSpPr>
        <p:spPr>
          <a:ln/>
        </p:spPr>
        <p:txBody>
          <a:bodyPr/>
          <a:lstStyle>
            <a:lvl1pPr>
              <a:defRPr/>
            </a:lvl1pPr>
          </a:lstStyle>
          <a:p>
            <a:pPr>
              <a:defRPr/>
            </a:pPr>
            <a:fld id="{69B94A7F-33AE-4355-87E0-305382459CE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4" name="Rectangle 92"/>
          <p:cNvSpPr>
            <a:spLocks noGrp="1" noChangeArrowheads="1"/>
          </p:cNvSpPr>
          <p:nvPr>
            <p:ph type="sldNum" sz="quarter" idx="11"/>
          </p:nvPr>
        </p:nvSpPr>
        <p:spPr>
          <a:ln/>
        </p:spPr>
        <p:txBody>
          <a:bodyPr/>
          <a:lstStyle>
            <a:lvl1pPr>
              <a:defRPr/>
            </a:lvl1pPr>
          </a:lstStyle>
          <a:p>
            <a:pPr>
              <a:defRPr/>
            </a:pPr>
            <a:fld id="{293607F4-D1B1-4E65-8A4C-67F442D801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3" name="Rectangle 92"/>
          <p:cNvSpPr>
            <a:spLocks noGrp="1" noChangeArrowheads="1"/>
          </p:cNvSpPr>
          <p:nvPr>
            <p:ph type="sldNum" sz="quarter" idx="11"/>
          </p:nvPr>
        </p:nvSpPr>
        <p:spPr>
          <a:ln/>
        </p:spPr>
        <p:txBody>
          <a:bodyPr/>
          <a:lstStyle>
            <a:lvl1pPr>
              <a:defRPr/>
            </a:lvl1pPr>
          </a:lstStyle>
          <a:p>
            <a:pPr>
              <a:defRPr/>
            </a:pPr>
            <a:fld id="{C06ED271-ED67-4803-B92B-3A06F234349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9DDE9EFA-C209-46B9-ACCF-987E37637E7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1"/>
          <p:cNvSpPr>
            <a:spLocks noGrp="1" noChangeArrowheads="1"/>
          </p:cNvSpPr>
          <p:nvPr>
            <p:ph type="ftr" sz="quarter" idx="10"/>
          </p:nvPr>
        </p:nvSpPr>
        <p:spPr>
          <a:ln/>
        </p:spPr>
        <p:txBody>
          <a:bodyPr/>
          <a:lstStyle>
            <a:lvl1pPr>
              <a:defRPr/>
            </a:lvl1pPr>
          </a:lstStyle>
          <a:p>
            <a:pPr>
              <a:defRPr/>
            </a:pPr>
            <a:r>
              <a:rPr lang="en-US"/>
              <a:t>21-07-xxxx-00-0000</a:t>
            </a:r>
          </a:p>
        </p:txBody>
      </p:sp>
      <p:sp>
        <p:nvSpPr>
          <p:cNvPr id="6" name="Rectangle 92"/>
          <p:cNvSpPr>
            <a:spLocks noGrp="1" noChangeArrowheads="1"/>
          </p:cNvSpPr>
          <p:nvPr>
            <p:ph type="sldNum" sz="quarter" idx="11"/>
          </p:nvPr>
        </p:nvSpPr>
        <p:spPr>
          <a:ln/>
        </p:spPr>
        <p:txBody>
          <a:bodyPr/>
          <a:lstStyle>
            <a:lvl1pPr>
              <a:defRPr/>
            </a:lvl1pPr>
          </a:lstStyle>
          <a:p>
            <a:pPr>
              <a:defRPr/>
            </a:pPr>
            <a:fld id="{AB02E197-F801-4097-B4C1-0CF5F4BFF4B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Title: 36 pt Rotis Sans Serif</a:t>
            </a:r>
          </a:p>
        </p:txBody>
      </p:sp>
      <p:sp>
        <p:nvSpPr>
          <p:cNvPr id="2051" name="Rectangle 3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IEEE 802.21 Powerpoint Template</a:t>
            </a:r>
            <a:br>
              <a:rPr lang="en-US" smtClean="0"/>
            </a:br>
            <a:r>
              <a:rPr lang="en-US" smtClean="0"/>
              <a:t>(Rotis Sans Serif 24 pt)</a:t>
            </a:r>
          </a:p>
          <a:p>
            <a:pPr lvl="0"/>
            <a:r>
              <a:rPr lang="en-US" smtClean="0"/>
              <a:t>1st Level Bullet</a:t>
            </a:r>
          </a:p>
          <a:p>
            <a:pPr lvl="1"/>
            <a:r>
              <a:rPr lang="en-US" smtClean="0"/>
              <a:t>2nd Level Bullet</a:t>
            </a:r>
          </a:p>
          <a:p>
            <a:pPr lvl="2"/>
            <a:r>
              <a:rPr lang="en-US" smtClean="0"/>
              <a:t>3rd Level Bullet</a:t>
            </a:r>
          </a:p>
          <a:p>
            <a:pPr lvl="2"/>
            <a:endParaRPr lang="en-US" smtClean="0"/>
          </a:p>
          <a:p>
            <a:pPr lvl="1"/>
            <a:endParaRPr lang="en-US" smtClean="0"/>
          </a:p>
          <a:p>
            <a:pPr lvl="0"/>
            <a:endParaRPr lang="en-US" smtClean="0"/>
          </a:p>
          <a:p>
            <a:pPr lvl="0"/>
            <a:endParaRPr lang="en-US" smtClean="0"/>
          </a:p>
          <a:p>
            <a:pPr lvl="0"/>
            <a:r>
              <a:rPr lang="en-US" smtClean="0"/>
              <a:t/>
            </a:r>
            <a:br>
              <a:rPr lang="en-US" smtClean="0"/>
            </a:br>
            <a:endParaRPr lang="en-US" smtClean="0"/>
          </a:p>
        </p:txBody>
      </p:sp>
      <p:sp>
        <p:nvSpPr>
          <p:cNvPr id="1115" name="Rectangle 91"/>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400" smtClean="0">
                <a:latin typeface="+mn-lt"/>
              </a:defRPr>
            </a:lvl1pPr>
          </a:lstStyle>
          <a:p>
            <a:pPr>
              <a:defRPr/>
            </a:pPr>
            <a:r>
              <a:rPr lang="en-US"/>
              <a:t>21-07-xxxx-00-0000</a:t>
            </a:r>
          </a:p>
        </p:txBody>
      </p:sp>
      <p:sp>
        <p:nvSpPr>
          <p:cNvPr id="1116" name="Rectangle 92"/>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mn-lt"/>
              </a:defRPr>
            </a:lvl1pPr>
          </a:lstStyle>
          <a:p>
            <a:pPr>
              <a:defRPr/>
            </a:pPr>
            <a:fld id="{A9B4F10B-39AB-41E0-8C6C-478148D79E7B}" type="slidenum">
              <a:rPr lang="en-US"/>
              <a:pPr>
                <a:defRPr/>
              </a:pPr>
              <a:t>‹#›</a:t>
            </a:fld>
            <a:endParaRPr lang="en-US"/>
          </a:p>
        </p:txBody>
      </p:sp>
      <p:pic>
        <p:nvPicPr>
          <p:cNvPr id="2054" name="Picture 93"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94"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6pPr>
      <a:lvl7pPr marL="9144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7pPr>
      <a:lvl8pPr marL="13716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8pPr>
      <a:lvl9pPr marL="1828800" algn="ctr" defTabSz="762000" rtl="0" eaLnBrk="0" fontAlgn="base" hangingPunct="0">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a:spLocks noGrp="1"/>
          </p:cNvSpPr>
          <p:nvPr>
            <p:ph type="ftr" sz="quarter" idx="10"/>
          </p:nvPr>
        </p:nvSpPr>
        <p:spPr/>
        <p:txBody>
          <a:bodyPr/>
          <a:lstStyle/>
          <a:p>
            <a:pPr>
              <a:defRPr/>
            </a:pPr>
            <a:r>
              <a:rPr lang="en-US"/>
              <a:t>21-07-xxxx-00-0000</a:t>
            </a:r>
          </a:p>
        </p:txBody>
      </p:sp>
      <p:sp>
        <p:nvSpPr>
          <p:cNvPr id="3075" name="Rectangle 36"/>
          <p:cNvSpPr>
            <a:spLocks noGrp="1" noChangeArrowheads="1"/>
          </p:cNvSpPr>
          <p:nvPr>
            <p:ph type="body" idx="1"/>
          </p:nvPr>
        </p:nvSpPr>
        <p:spPr>
          <a:xfrm>
            <a:off x="439738" y="990600"/>
            <a:ext cx="8399462" cy="5334000"/>
          </a:xfrm>
          <a:solidFill>
            <a:srgbClr val="66CCFF"/>
          </a:solidFill>
        </p:spPr>
        <p:txBody>
          <a:bodyPr/>
          <a:lstStyle/>
          <a:p>
            <a:pPr>
              <a:buClr>
                <a:srgbClr val="FAFD00"/>
              </a:buClr>
              <a:buFontTx/>
              <a:buNone/>
            </a:pPr>
            <a:r>
              <a:rPr lang="en-US" b="1" dirty="0" smtClean="0">
                <a:cs typeface="Times New Roman" pitchFamily="18" charset="0"/>
              </a:rPr>
              <a:t>IEEE 802.21 MEDIA INDEPENDENT HANDOVER </a:t>
            </a:r>
          </a:p>
          <a:p>
            <a:pPr>
              <a:buClr>
                <a:srgbClr val="FAFD00"/>
              </a:buClr>
              <a:buFontTx/>
              <a:buNone/>
            </a:pPr>
            <a:r>
              <a:rPr lang="en-US" dirty="0" smtClean="0">
                <a:cs typeface="Times New Roman" pitchFamily="18" charset="0"/>
              </a:rPr>
              <a:t>DCN</a:t>
            </a:r>
            <a:r>
              <a:rPr lang="en-US" smtClean="0">
                <a:cs typeface="Times New Roman" pitchFamily="18" charset="0"/>
              </a:rPr>
              <a:t>: </a:t>
            </a:r>
            <a:r>
              <a:rPr lang="en-US" smtClean="0"/>
              <a:t>DCN 21-11-0158-00-0000</a:t>
            </a:r>
            <a:endParaRPr lang="en-US" dirty="0" smtClean="0">
              <a:cs typeface="Times New Roman" pitchFamily="18" charset="0"/>
            </a:endParaRPr>
          </a:p>
          <a:p>
            <a:pPr>
              <a:buClr>
                <a:srgbClr val="FAFD00"/>
              </a:buClr>
              <a:buFontTx/>
              <a:buNone/>
            </a:pPr>
            <a:r>
              <a:rPr lang="en-US" dirty="0" smtClean="0">
                <a:cs typeface="Times New Roman" pitchFamily="18" charset="0"/>
              </a:rPr>
              <a:t>Title: </a:t>
            </a:r>
            <a:r>
              <a:rPr lang="en-US" b="1" dirty="0" smtClean="0">
                <a:cs typeface="Times New Roman" pitchFamily="18" charset="0"/>
              </a:rPr>
              <a:t>Sept. 2011 proposals for future work in 802.21(c)</a:t>
            </a:r>
            <a:endParaRPr lang="en-US" b="1" dirty="0" smtClean="0">
              <a:cs typeface="Times New Roman" pitchFamily="18" charset="0"/>
            </a:endParaRPr>
          </a:p>
          <a:p>
            <a:pPr>
              <a:buClr>
                <a:srgbClr val="FAFD00"/>
              </a:buClr>
              <a:buFontTx/>
              <a:buNone/>
            </a:pPr>
            <a:r>
              <a:rPr lang="en-US" dirty="0" smtClean="0">
                <a:cs typeface="Times New Roman" pitchFamily="18" charset="0"/>
              </a:rPr>
              <a:t>Date Submitted: </a:t>
            </a:r>
            <a:r>
              <a:rPr lang="en-US" dirty="0" smtClean="0">
                <a:cs typeface="Times New Roman" pitchFamily="18" charset="0"/>
              </a:rPr>
              <a:t>September </a:t>
            </a:r>
            <a:r>
              <a:rPr lang="en-US" dirty="0" smtClean="0">
                <a:cs typeface="Times New Roman" pitchFamily="18" charset="0"/>
              </a:rPr>
              <a:t>20, </a:t>
            </a:r>
            <a:r>
              <a:rPr lang="en-US" dirty="0" smtClean="0">
                <a:cs typeface="Times New Roman" pitchFamily="18" charset="0"/>
              </a:rPr>
              <a:t>2011</a:t>
            </a:r>
          </a:p>
          <a:p>
            <a:pPr>
              <a:buClr>
                <a:srgbClr val="FAFD00"/>
              </a:buClr>
              <a:buFontTx/>
              <a:buNone/>
            </a:pPr>
            <a:r>
              <a:rPr lang="en-US" dirty="0" smtClean="0">
                <a:cs typeface="Times New Roman" pitchFamily="18" charset="0"/>
              </a:rPr>
              <a:t>To be presented at IEEE 802.21 </a:t>
            </a:r>
            <a:r>
              <a:rPr lang="en-US" dirty="0" smtClean="0">
                <a:cs typeface="Times New Roman" pitchFamily="18" charset="0"/>
              </a:rPr>
              <a:t>Bangkok meeting, Sep. 20</a:t>
            </a:r>
            <a:endParaRPr lang="en-US" dirty="0" smtClean="0">
              <a:cs typeface="Times New Roman" pitchFamily="18" charset="0"/>
            </a:endParaRPr>
          </a:p>
          <a:p>
            <a:pPr>
              <a:buClr>
                <a:srgbClr val="FAFD00"/>
              </a:buClr>
              <a:buFontTx/>
              <a:buNone/>
            </a:pPr>
            <a:r>
              <a:rPr lang="en-US" dirty="0" smtClean="0">
                <a:cs typeface="Times New Roman" pitchFamily="18" charset="0"/>
              </a:rPr>
              <a:t>Authors or Source(s):</a:t>
            </a:r>
          </a:p>
          <a:p>
            <a:pPr>
              <a:buClr>
                <a:srgbClr val="FAFD00"/>
              </a:buClr>
              <a:buFontTx/>
              <a:buNone/>
            </a:pPr>
            <a:r>
              <a:rPr lang="en-US" dirty="0" smtClean="0">
                <a:cs typeface="Times New Roman" pitchFamily="18" charset="0"/>
              </a:rPr>
              <a:t> </a:t>
            </a:r>
            <a:r>
              <a:rPr lang="en-US" b="1" dirty="0" smtClean="0">
                <a:cs typeface="Times New Roman" pitchFamily="18" charset="0"/>
              </a:rPr>
              <a:t>Charles E. Perkins</a:t>
            </a:r>
          </a:p>
          <a:p>
            <a:pPr algn="just">
              <a:buClr>
                <a:srgbClr val="FAFD00"/>
              </a:buClr>
              <a:buFontTx/>
              <a:buNone/>
            </a:pPr>
            <a:r>
              <a:rPr lang="en-US" dirty="0" smtClean="0">
                <a:cs typeface="Times New Roman" pitchFamily="18" charset="0"/>
              </a:rPr>
              <a:t>Abstract: </a:t>
            </a:r>
            <a:r>
              <a:rPr lang="en-US" dirty="0" smtClean="0">
                <a:cs typeface="Times New Roman" pitchFamily="18" charset="0"/>
              </a:rPr>
              <a:t>Several proposals for future work, mostly related to SFF-based handovers.  Performance improvements relate to more sophisticated management of network location database for access point neighborhoods</a:t>
            </a:r>
            <a:endParaRPr lang="en-US" dirty="0" smtClean="0">
              <a:cs typeface="Times New Roman" pitchFamily="18" charset="0"/>
            </a:endParaRPr>
          </a:p>
          <a:p>
            <a:pPr algn="just">
              <a:buFontTx/>
              <a:buNone/>
            </a:pPr>
            <a:endParaRPr lang="en-US" dirty="0" smtClean="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SFF Proposal into 3GPP</a:t>
            </a:r>
            <a:endParaRPr lang="en-US" dirty="0"/>
          </a:p>
        </p:txBody>
      </p:sp>
      <p:sp>
        <p:nvSpPr>
          <p:cNvPr id="3" name="Content Placeholder 2"/>
          <p:cNvSpPr>
            <a:spLocks noGrp="1"/>
          </p:cNvSpPr>
          <p:nvPr>
            <p:ph idx="1"/>
          </p:nvPr>
        </p:nvSpPr>
        <p:spPr/>
        <p:txBody>
          <a:bodyPr/>
          <a:lstStyle/>
          <a:p>
            <a:r>
              <a:rPr lang="en-US" dirty="0" smtClean="0"/>
              <a:t>Rename SFF to be </a:t>
            </a:r>
            <a:r>
              <a:rPr lang="en-US" dirty="0" smtClean="0"/>
              <a:t>MIFF (Media-Independent Forwarding Function)?</a:t>
            </a:r>
            <a:endParaRPr lang="en-US" dirty="0" smtClean="0"/>
          </a:p>
          <a:p>
            <a:r>
              <a:rPr lang="en-US" dirty="0" smtClean="0"/>
              <a:t>Develop comparison document</a:t>
            </a:r>
          </a:p>
          <a:p>
            <a:pPr lvl="1"/>
            <a:r>
              <a:rPr lang="en-US" dirty="0" smtClean="0"/>
              <a:t>Feature sets</a:t>
            </a:r>
          </a:p>
          <a:p>
            <a:r>
              <a:rPr lang="en-US" dirty="0" smtClean="0"/>
              <a:t>Performance improvement</a:t>
            </a:r>
          </a:p>
          <a:p>
            <a:r>
              <a:rPr lang="en-US" dirty="0" smtClean="0"/>
              <a:t>Improved manageability</a:t>
            </a:r>
          </a:p>
          <a:p>
            <a:r>
              <a:rPr lang="en-US" dirty="0" smtClean="0"/>
              <a:t>Easier implementation</a:t>
            </a:r>
          </a:p>
          <a:p>
            <a:r>
              <a:rPr lang="en-US" dirty="0" smtClean="0"/>
              <a:t>Co-author 3GPP contribution</a:t>
            </a:r>
          </a:p>
          <a:p>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21-07-xxxx-00-0000</a:t>
            </a:r>
          </a:p>
        </p:txBody>
      </p:sp>
      <p:sp>
        <p:nvSpPr>
          <p:cNvPr id="4099" name="Rectangle 6"/>
          <p:cNvSpPr>
            <a:spLocks noGrp="1" noChangeArrowheads="1"/>
          </p:cNvSpPr>
          <p:nvPr>
            <p:ph type="body" idx="1"/>
          </p:nvPr>
        </p:nvSpPr>
        <p:spPr>
          <a:xfrm>
            <a:off x="381000" y="990600"/>
            <a:ext cx="8493125" cy="5334000"/>
          </a:xfrm>
          <a:solidFill>
            <a:srgbClr val="66CCFF"/>
          </a:solidFill>
        </p:spPr>
        <p:txBody>
          <a:bodyPr/>
          <a:lstStyle/>
          <a:p>
            <a:pPr lvl="1">
              <a:lnSpc>
                <a:spcPct val="80000"/>
              </a:lnSpc>
              <a:buFontTx/>
              <a:buNone/>
            </a:pPr>
            <a:r>
              <a:rPr lang="en-US" b="1" smtClean="0">
                <a:cs typeface="Times New Roman" pitchFamily="18" charset="0"/>
              </a:rPr>
              <a:t>IEEE 802.21 presentation release statements</a:t>
            </a:r>
            <a:endParaRPr lang="en-US" smtClean="0">
              <a:cs typeface="Times New Roman" pitchFamily="18" charset="0"/>
            </a:endParaRPr>
          </a:p>
          <a:p>
            <a:pPr algn="just">
              <a:lnSpc>
                <a:spcPct val="80000"/>
              </a:lnSpc>
              <a:buClr>
                <a:srgbClr val="FAFD00"/>
              </a:buClr>
              <a:buSzPct val="200000"/>
              <a:buFontTx/>
              <a:buNone/>
            </a:pPr>
            <a:r>
              <a:rPr lang="en-US" sz="2000" smtClean="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sz="2000" smtClean="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2000" smtClean="0">
                <a:latin typeface="Times New Roman" pitchFamily="18" charset="0"/>
                <a:cs typeface="Times New Roman" pitchFamily="18" charset="0"/>
              </a:rPr>
              <a:t>’</a:t>
            </a:r>
            <a:r>
              <a:rPr lang="en-US" sz="2000" smtClean="0">
                <a:cs typeface="Times New Roman" pitchFamily="18" charset="0"/>
              </a:rPr>
              <a:t>s name any IEEE Standards publication even though it may include portions of this contribution; and at the IEEE</a:t>
            </a:r>
            <a:r>
              <a:rPr lang="en-US" sz="2000" smtClean="0">
                <a:latin typeface="Times New Roman" pitchFamily="18" charset="0"/>
                <a:cs typeface="Times New Roman" pitchFamily="18" charset="0"/>
              </a:rPr>
              <a:t>’</a:t>
            </a:r>
            <a:r>
              <a:rPr lang="en-US" sz="2000" smtClean="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sz="2000" smtClean="0">
                <a:cs typeface="Times New Roman" pitchFamily="18" charset="0"/>
              </a:rPr>
              <a:t>The contributor is familiar with IEEE patent policy, as outlined in </a:t>
            </a:r>
            <a:r>
              <a:rPr lang="en-US" sz="2000" smtClean="0">
                <a:cs typeface="Times New Roman" pitchFamily="18" charset="0"/>
                <a:hlinkClick r:id="rId3"/>
              </a:rPr>
              <a:t>Section 6.3 of the IEEE-SA Standards Board Operations Manual</a:t>
            </a:r>
            <a:r>
              <a:rPr lang="en-US" sz="2000" smtClean="0">
                <a:solidFill>
                  <a:srgbClr val="000099"/>
                </a:solidFill>
                <a:cs typeface="Times New Roman" pitchFamily="18" charset="0"/>
              </a:rPr>
              <a:t> </a:t>
            </a:r>
            <a:r>
              <a:rPr lang="en-US" sz="2000" smtClean="0">
                <a:cs typeface="Times New Roman" pitchFamily="18" charset="0"/>
              </a:rPr>
              <a:t>&lt;</a:t>
            </a:r>
            <a:r>
              <a:rPr lang="en-US" sz="2000" smtClean="0">
                <a:cs typeface="Times New Roman" pitchFamily="18" charset="0"/>
                <a:hlinkClick r:id="rId3"/>
              </a:rPr>
              <a:t>http://standards.ieee.org/guides/opman/sect6.html#6.3</a:t>
            </a:r>
            <a:r>
              <a:rPr lang="en-US" sz="2000" smtClean="0">
                <a:cs typeface="Times New Roman" pitchFamily="18" charset="0"/>
              </a:rPr>
              <a:t>&gt; and in </a:t>
            </a:r>
            <a:r>
              <a:rPr lang="en-US" sz="2000" i="1" smtClean="0">
                <a:cs typeface="Times New Roman" pitchFamily="18" charset="0"/>
              </a:rPr>
              <a:t>Understanding Patent Issues During IEEE Standards Development</a:t>
            </a:r>
            <a:r>
              <a:rPr lang="en-US" sz="2000" smtClean="0">
                <a:cs typeface="Times New Roman" pitchFamily="18" charset="0"/>
              </a:rPr>
              <a:t> </a:t>
            </a:r>
            <a:r>
              <a:rPr lang="en-US" sz="2000" smtClean="0">
                <a:cs typeface="Times New Roman" pitchFamily="18" charset="0"/>
                <a:hlinkClick r:id="rId4"/>
              </a:rPr>
              <a:t>http://standards.ieee.org/board/pat/guide.html</a:t>
            </a:r>
            <a:r>
              <a:rPr lang="en-US" sz="2000" smtClean="0">
                <a:cs typeface="Times New Roman" pitchFamily="18" charset="0"/>
              </a:rPr>
              <a:t>&gt;</a:t>
            </a:r>
            <a:r>
              <a:rPr lang="en-US" sz="2000" smtClean="0">
                <a:latin typeface="Times New Roman" pitchFamily="18" charset="0"/>
                <a:cs typeface="Times New Roman" pitchFamily="18" charset="0"/>
              </a:rPr>
              <a:t> </a:t>
            </a:r>
            <a:endParaRPr lang="en-US" sz="2000" smtClean="0"/>
          </a:p>
        </p:txBody>
      </p:sp>
      <p:sp>
        <p:nvSpPr>
          <p:cNvPr id="4100" name="Rectangle 7"/>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2400" b="1">
                <a:latin typeface="Times" pitchFamily="18" charset="0"/>
                <a:cs typeface="Times New Roman" pitchFamily="18" charset="0"/>
              </a:rPr>
              <a:t>IEEE 802.21 presentation release statements</a:t>
            </a:r>
            <a:endParaRPr lang="en-US" sz="2400">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cs typeface="Times New Roman" pitchFamily="18" charset="0"/>
              </a:rPr>
              <a:t>’</a:t>
            </a:r>
            <a:r>
              <a:rPr lang="en-US">
                <a:latin typeface="Times" pitchFamily="18" charset="0"/>
                <a:cs typeface="Times New Roman" pitchFamily="18" charset="0"/>
              </a:rPr>
              <a:t>s name any IEEE Standards publication even though it may include portions of this contribution; and at the IEEE</a:t>
            </a:r>
            <a:r>
              <a:rPr lang="en-US">
                <a:cs typeface="Times New Roman" pitchFamily="18" charset="0"/>
              </a:rPr>
              <a:t>’</a:t>
            </a:r>
            <a:r>
              <a:rPr lang="en-US">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atin typeface="Times" pitchFamily="18" charset="0"/>
                <a:cs typeface="Times New Roman" pitchFamily="18" charset="0"/>
              </a:rPr>
              <a:t>The contributor is familiar with IEEE patent policy, as stated in </a:t>
            </a:r>
            <a:r>
              <a:rPr lang="en-US">
                <a:latin typeface="Times" pitchFamily="18" charset="0"/>
                <a:cs typeface="Times New Roman" pitchFamily="18" charset="0"/>
                <a:hlinkClick r:id="rId3"/>
              </a:rPr>
              <a:t>Section 6 of the IEEE-SA Standards Board bylaws</a:t>
            </a:r>
            <a:r>
              <a:rPr lang="en-US">
                <a:solidFill>
                  <a:srgbClr val="000099"/>
                </a:solidFill>
                <a:latin typeface="Times" pitchFamily="18" charset="0"/>
                <a:cs typeface="Times New Roman" pitchFamily="18" charset="0"/>
              </a:rPr>
              <a:t> </a:t>
            </a:r>
            <a:r>
              <a:rPr lang="en-US">
                <a:latin typeface="Times" pitchFamily="18" charset="0"/>
                <a:cs typeface="Times New Roman" pitchFamily="18" charset="0"/>
              </a:rPr>
              <a:t>&lt;</a:t>
            </a:r>
            <a:r>
              <a:rPr lang="en-US">
                <a:latin typeface="Times" pitchFamily="18" charset="0"/>
                <a:cs typeface="Times New Roman" pitchFamily="18" charset="0"/>
                <a:hlinkClick r:id="rId5"/>
              </a:rPr>
              <a:t>http://standards.ieee.org/guides/bylaws/sect6-7.html#6</a:t>
            </a:r>
            <a:r>
              <a:rPr lang="en-US">
                <a:latin typeface="Times" pitchFamily="18" charset="0"/>
                <a:cs typeface="Times New Roman" pitchFamily="18" charset="0"/>
              </a:rPr>
              <a:t>&gt; and in </a:t>
            </a:r>
            <a:r>
              <a:rPr lang="en-US" i="1">
                <a:latin typeface="Times" pitchFamily="18" charset="0"/>
                <a:cs typeface="Times New Roman" pitchFamily="18" charset="0"/>
              </a:rPr>
              <a:t>Understanding Patent Issues During IEEE Standards Development</a:t>
            </a:r>
            <a:r>
              <a:rPr lang="en-US">
                <a:latin typeface="Times" pitchFamily="18" charset="0"/>
                <a:cs typeface="Times New Roman" pitchFamily="18" charset="0"/>
              </a:rPr>
              <a:t> </a:t>
            </a:r>
            <a:r>
              <a:rPr lang="en-US">
                <a:latin typeface="Times" pitchFamily="18" charset="0"/>
                <a:cs typeface="Times New Roman" pitchFamily="18" charset="0"/>
                <a:hlinkClick r:id="rId6"/>
              </a:rPr>
              <a:t>http://standards.ieee.org/board/pat/faq.pdf</a:t>
            </a:r>
            <a:r>
              <a:rPr lang="en-US">
                <a:latin typeface="Times" pitchFamily="18" charset="0"/>
                <a:cs typeface="Times New Roman" pitchFamily="18" charset="0"/>
              </a:rPr>
              <a:t>&gt;</a:t>
            </a:r>
            <a:r>
              <a:rPr lang="en-US">
                <a:cs typeface="Times New Roman" pitchFamily="18" charset="0"/>
              </a:rPr>
              <a:t> </a:t>
            </a:r>
            <a:endParaRPr lang="en-US">
              <a:latin typeface="Times"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Outline of presentation</a:t>
            </a:r>
          </a:p>
        </p:txBody>
      </p:sp>
      <p:sp>
        <p:nvSpPr>
          <p:cNvPr id="5123" name="Content Placeholder 2"/>
          <p:cNvSpPr>
            <a:spLocks noGrp="1"/>
          </p:cNvSpPr>
          <p:nvPr>
            <p:ph idx="1"/>
          </p:nvPr>
        </p:nvSpPr>
        <p:spPr/>
        <p:txBody>
          <a:bodyPr/>
          <a:lstStyle/>
          <a:p>
            <a:endParaRPr lang="en-US" dirty="0" smtClean="0"/>
          </a:p>
          <a:p>
            <a:r>
              <a:rPr lang="en-US" dirty="0" smtClean="0"/>
              <a:t>Proposals for new work</a:t>
            </a:r>
          </a:p>
          <a:p>
            <a:r>
              <a:rPr lang="en-US" dirty="0" smtClean="0"/>
              <a:t>Combining location data for target with SFF operation</a:t>
            </a:r>
          </a:p>
          <a:p>
            <a:r>
              <a:rPr lang="en-US" dirty="0" smtClean="0"/>
              <a:t>Defining PAWS-like access to common location database</a:t>
            </a:r>
          </a:p>
          <a:p>
            <a:r>
              <a:rPr lang="en-US" dirty="0" smtClean="0"/>
              <a:t>Caching operation [regional trickle charge + UE-specific loads]</a:t>
            </a:r>
          </a:p>
          <a:p>
            <a:r>
              <a:rPr lang="en-US" dirty="0" smtClean="0"/>
              <a:t>Policy features for MIIS</a:t>
            </a:r>
          </a:p>
          <a:p>
            <a:r>
              <a:rPr lang="en-US" dirty="0" smtClean="0"/>
              <a:t>SFF Proposal into 3GPP</a:t>
            </a:r>
          </a:p>
          <a:p>
            <a:pPr>
              <a:buNone/>
            </a:pPr>
            <a:endParaRPr lang="en-US" dirty="0" smtClean="0"/>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9/19/2011</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2F18C955-AD5D-4EC0-973A-52FB6542AEC9}" type="slidenum">
              <a:rPr lang="en-US"/>
              <a:pPr>
                <a:defRPr/>
              </a:pPr>
              <a:t>3</a:t>
            </a:fld>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Proposals for continuing work</a:t>
            </a:r>
          </a:p>
        </p:txBody>
      </p:sp>
      <p:sp>
        <p:nvSpPr>
          <p:cNvPr id="6147" name="Content Placeholder 2"/>
          <p:cNvSpPr>
            <a:spLocks noGrp="1"/>
          </p:cNvSpPr>
          <p:nvPr>
            <p:ph idx="1"/>
          </p:nvPr>
        </p:nvSpPr>
        <p:spPr/>
        <p:txBody>
          <a:bodyPr/>
          <a:lstStyle/>
          <a:p>
            <a:r>
              <a:rPr lang="en-US" dirty="0" smtClean="0"/>
              <a:t>Provide location data with SFF signaling</a:t>
            </a:r>
          </a:p>
          <a:p>
            <a:pPr lvl="1">
              <a:buFont typeface="Wingdings" pitchFamily="2" charset="2"/>
              <a:buChar char="Ø"/>
            </a:pPr>
            <a:r>
              <a:rPr lang="en-US" dirty="0" smtClean="0"/>
              <a:t>Procedurally natural, and timely</a:t>
            </a:r>
          </a:p>
          <a:p>
            <a:r>
              <a:rPr lang="en-US" dirty="0" smtClean="0"/>
              <a:t>Defining PAWS-like access to common location database</a:t>
            </a:r>
          </a:p>
          <a:p>
            <a:pPr lvl="1">
              <a:buFont typeface="Wingdings" pitchFamily="2" charset="2"/>
              <a:buChar char="Ø"/>
            </a:pPr>
            <a:r>
              <a:rPr lang="en-US" dirty="0" smtClean="0"/>
              <a:t>IETF [paws] BOF/working group already active</a:t>
            </a:r>
          </a:p>
          <a:p>
            <a:pPr lvl="1">
              <a:buFont typeface="Wingdings" pitchFamily="2" charset="2"/>
              <a:buChar char="Ø"/>
            </a:pPr>
            <a:r>
              <a:rPr lang="en-US" dirty="0" smtClean="0"/>
              <a:t>Make gap analysis for MIIS and ANDSF</a:t>
            </a:r>
          </a:p>
          <a:p>
            <a:r>
              <a:rPr lang="en-US" dirty="0" smtClean="0"/>
              <a:t>Caching operation [regional trickle charge + UE-specific loads]</a:t>
            </a:r>
          </a:p>
          <a:p>
            <a:pPr lvl="1">
              <a:buFont typeface="Wingdings" pitchFamily="2" charset="2"/>
              <a:buChar char="Ø"/>
            </a:pPr>
            <a:r>
              <a:rPr lang="en-US" dirty="0" smtClean="0"/>
              <a:t>MIIS maintains general information from LDB</a:t>
            </a:r>
          </a:p>
          <a:p>
            <a:pPr lvl="2">
              <a:buFont typeface="Wingdings" pitchFamily="2" charset="2"/>
              <a:buChar char="v"/>
            </a:pPr>
            <a:r>
              <a:rPr lang="en-US" sz="2000" dirty="0" smtClean="0"/>
              <a:t>(or perhaps SFF)</a:t>
            </a:r>
          </a:p>
          <a:p>
            <a:pPr lvl="1">
              <a:buFont typeface="Wingdings" pitchFamily="2" charset="2"/>
              <a:buChar char="Ø"/>
            </a:pPr>
            <a:r>
              <a:rPr lang="en-US" dirty="0" smtClean="0"/>
              <a:t>When UE attaches, SFF also loads UE-specific policy</a:t>
            </a:r>
          </a:p>
          <a:p>
            <a:pPr>
              <a:buFont typeface="Arial" pitchFamily="34" charset="0"/>
              <a:buChar char="•"/>
            </a:pPr>
            <a:r>
              <a:rPr lang="en-US" dirty="0" smtClean="0"/>
              <a:t>Policy features for MIIS</a:t>
            </a:r>
          </a:p>
          <a:p>
            <a:pPr lvl="1">
              <a:buFont typeface="Wingdings" pitchFamily="2" charset="2"/>
              <a:buChar char="Ø"/>
            </a:pPr>
            <a:r>
              <a:rPr lang="en-US" dirty="0" smtClean="0"/>
              <a:t>Could enable MIIS as alternative to ANDSF</a:t>
            </a:r>
          </a:p>
          <a:p>
            <a:r>
              <a:rPr lang="en-US" dirty="0" smtClean="0"/>
              <a:t>SFF Proposal into 3GPP</a:t>
            </a:r>
          </a:p>
          <a:p>
            <a:pPr lvl="1">
              <a:buFont typeface="Wingdings" pitchFamily="2" charset="2"/>
              <a:buChar char="Ø"/>
            </a:pPr>
            <a:r>
              <a:rPr lang="en-US" dirty="0" smtClean="0"/>
              <a:t>November SA2 in San Francisco?</a:t>
            </a:r>
          </a:p>
        </p:txBody>
      </p:sp>
      <p:sp>
        <p:nvSpPr>
          <p:cNvPr id="4" name="Footer Placeholder 3"/>
          <p:cNvSpPr>
            <a:spLocks noGrp="1"/>
          </p:cNvSpPr>
          <p:nvPr>
            <p:ph type="ftr" sz="quarter" idx="10"/>
          </p:nvPr>
        </p:nvSpPr>
        <p:spPr/>
        <p:txBody>
          <a:bodyPr/>
          <a:lstStyle/>
          <a:p>
            <a:pPr>
              <a:defRPr/>
            </a:pPr>
            <a:endParaRPr lang="en-US" dirty="0"/>
          </a:p>
        </p:txBody>
      </p:sp>
      <p:sp>
        <p:nvSpPr>
          <p:cNvPr id="5" name="Date Placeholder 4"/>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A529823D-3CD7-4AA2-878B-BEF1F78FD0AF}" type="datetime1">
              <a:rPr lang="en-US" sz="1400">
                <a:latin typeface="+mn-lt"/>
              </a:rPr>
              <a:pPr algn="r">
                <a:defRPr/>
              </a:pPr>
              <a:t>9/19/2011</a:t>
            </a:fld>
            <a:endParaRPr lang="en-US" sz="1400">
              <a:latin typeface="+mn-lt"/>
            </a:endParaRPr>
          </a:p>
        </p:txBody>
      </p:sp>
      <p:sp>
        <p:nvSpPr>
          <p:cNvPr id="6" name="Slide Number Placeholder 5"/>
          <p:cNvSpPr>
            <a:spLocks noGrp="1"/>
          </p:cNvSpPr>
          <p:nvPr>
            <p:ph type="sldNum" sz="quarter" idx="11"/>
          </p:nvPr>
        </p:nvSpPr>
        <p:spPr>
          <a:xfrm>
            <a:off x="152400" y="6686550"/>
            <a:ext cx="250825" cy="152400"/>
          </a:xfrm>
        </p:spPr>
        <p:txBody>
          <a:bodyPr/>
          <a:lstStyle/>
          <a:p>
            <a:pPr>
              <a:defRPr/>
            </a:pPr>
            <a:fld id="{7FF91EF1-2E60-4C97-AE94-8740525796B2}" type="slidenum">
              <a:rPr lang="en-US"/>
              <a:pPr>
                <a:defRPr/>
              </a:pPr>
              <a:t>4</a:t>
            </a:fld>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t>SFF-oriented handover</a:t>
            </a:r>
          </a:p>
        </p:txBody>
      </p:sp>
      <p:sp>
        <p:nvSpPr>
          <p:cNvPr id="3" name="Footer Placeholder 2"/>
          <p:cNvSpPr>
            <a:spLocks noGrp="1"/>
          </p:cNvSpPr>
          <p:nvPr>
            <p:ph type="ftr" sz="quarter" idx="10"/>
          </p:nvPr>
        </p:nvSpPr>
        <p:spPr/>
        <p:txBody>
          <a:bodyPr/>
          <a:lstStyle/>
          <a:p>
            <a:pPr>
              <a:defRPr/>
            </a:pPr>
            <a:endParaRPr lang="en-US" dirty="0"/>
          </a:p>
        </p:txBody>
      </p:sp>
      <p:sp>
        <p:nvSpPr>
          <p:cNvPr id="4" name="Date Placeholder 3"/>
          <p:cNvSpPr>
            <a:spLocks noGrp="1"/>
          </p:cNvSpPr>
          <p:nvPr>
            <p:ph type="dt" sz="quarter" idx="4294967295"/>
          </p:nvPr>
        </p:nvSpPr>
        <p:spPr bwMode="auto">
          <a:xfrm>
            <a:off x="7772400" y="6400800"/>
            <a:ext cx="685800" cy="381000"/>
          </a:xfrm>
          <a:prstGeom prst="rect">
            <a:avLst/>
          </a:prstGeom>
          <a:ln>
            <a:miter lim="800000"/>
            <a:headEnd/>
            <a:tailEnd/>
          </a:ln>
        </p:spPr>
        <p:txBody>
          <a:bodyPr/>
          <a:lstStyle/>
          <a:p>
            <a:pPr algn="r">
              <a:defRPr/>
            </a:pPr>
            <a:fld id="{5197B97C-C814-46FA-925F-CE5BA9C7CA55}" type="datetime1">
              <a:rPr lang="en-US" sz="1400">
                <a:latin typeface="+mn-lt"/>
              </a:rPr>
              <a:pPr algn="r">
                <a:defRPr/>
              </a:pPr>
              <a:t>9/19/2011</a:t>
            </a:fld>
            <a:endParaRPr lang="en-US" sz="1400">
              <a:latin typeface="+mn-lt"/>
            </a:endParaRPr>
          </a:p>
        </p:txBody>
      </p:sp>
      <p:sp>
        <p:nvSpPr>
          <p:cNvPr id="5" name="Slide Number Placeholder 4"/>
          <p:cNvSpPr>
            <a:spLocks noGrp="1"/>
          </p:cNvSpPr>
          <p:nvPr>
            <p:ph type="sldNum" sz="quarter" idx="11"/>
          </p:nvPr>
        </p:nvSpPr>
        <p:spPr>
          <a:xfrm>
            <a:off x="152400" y="6686550"/>
            <a:ext cx="250825" cy="152400"/>
          </a:xfrm>
        </p:spPr>
        <p:txBody>
          <a:bodyPr/>
          <a:lstStyle/>
          <a:p>
            <a:pPr>
              <a:defRPr/>
            </a:pPr>
            <a:fld id="{012FE76B-B038-43AB-A9A0-C3C3462C484B}" type="slidenum">
              <a:rPr lang="en-US"/>
              <a:pPr>
                <a:defRPr/>
              </a:pPr>
              <a:t>5</a:t>
            </a:fld>
            <a:endParaRPr lang="en-US"/>
          </a:p>
        </p:txBody>
      </p:sp>
      <p:grpSp>
        <p:nvGrpSpPr>
          <p:cNvPr id="7174" name="Group 7"/>
          <p:cNvGrpSpPr>
            <a:grpSpLocks/>
          </p:cNvGrpSpPr>
          <p:nvPr/>
        </p:nvGrpSpPr>
        <p:grpSpPr bwMode="auto">
          <a:xfrm>
            <a:off x="1347788" y="2781300"/>
            <a:ext cx="1454150" cy="904875"/>
            <a:chOff x="1002471" y="3523008"/>
            <a:chExt cx="1454269" cy="904875"/>
          </a:xfrm>
        </p:grpSpPr>
        <p:sp>
          <p:nvSpPr>
            <p:cNvPr id="6" name="AutoShape 5"/>
            <p:cNvSpPr>
              <a:spLocks noChangeArrowheads="1"/>
            </p:cNvSpPr>
            <p:nvPr/>
          </p:nvSpPr>
          <p:spPr bwMode="auto">
            <a:xfrm>
              <a:off x="1002471" y="3523008"/>
              <a:ext cx="1362186"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9" name="TextBox 6"/>
            <p:cNvSpPr txBox="1">
              <a:spLocks noChangeArrowheads="1"/>
            </p:cNvSpPr>
            <p:nvPr/>
          </p:nvSpPr>
          <p:spPr bwMode="auto">
            <a:xfrm>
              <a:off x="1656521" y="3644348"/>
              <a:ext cx="800219" cy="369332"/>
            </a:xfrm>
            <a:prstGeom prst="rect">
              <a:avLst/>
            </a:prstGeom>
            <a:noFill/>
            <a:ln w="9525">
              <a:noFill/>
              <a:miter lim="800000"/>
              <a:headEnd/>
              <a:tailEnd/>
            </a:ln>
          </p:spPr>
          <p:txBody>
            <a:bodyPr wrap="none">
              <a:spAutoFit/>
            </a:bodyPr>
            <a:lstStyle/>
            <a:p>
              <a:r>
                <a:rPr lang="en-US"/>
                <a:t>OSFF</a:t>
              </a:r>
            </a:p>
          </p:txBody>
        </p:sp>
      </p:grpSp>
      <p:grpSp>
        <p:nvGrpSpPr>
          <p:cNvPr id="7175" name="Group 8"/>
          <p:cNvGrpSpPr>
            <a:grpSpLocks/>
          </p:cNvGrpSpPr>
          <p:nvPr/>
        </p:nvGrpSpPr>
        <p:grpSpPr bwMode="auto">
          <a:xfrm>
            <a:off x="5686425" y="1501775"/>
            <a:ext cx="1441450" cy="904875"/>
            <a:chOff x="1002471" y="3523008"/>
            <a:chExt cx="1441445" cy="904875"/>
          </a:xfrm>
        </p:grpSpPr>
        <p:sp>
          <p:nvSpPr>
            <p:cNvPr id="10" name="AutoShape 5"/>
            <p:cNvSpPr>
              <a:spLocks noChangeArrowheads="1"/>
            </p:cNvSpPr>
            <p:nvPr/>
          </p:nvSpPr>
          <p:spPr bwMode="auto">
            <a:xfrm>
              <a:off x="1002471" y="3523008"/>
              <a:ext cx="1362070"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7" name="TextBox 10"/>
            <p:cNvSpPr txBox="1">
              <a:spLocks noChangeArrowheads="1"/>
            </p:cNvSpPr>
            <p:nvPr/>
          </p:nvSpPr>
          <p:spPr bwMode="auto">
            <a:xfrm>
              <a:off x="1656521" y="3644348"/>
              <a:ext cx="787395" cy="369332"/>
            </a:xfrm>
            <a:prstGeom prst="rect">
              <a:avLst/>
            </a:prstGeom>
            <a:noFill/>
            <a:ln w="9525">
              <a:noFill/>
              <a:miter lim="800000"/>
              <a:headEnd/>
              <a:tailEnd/>
            </a:ln>
          </p:spPr>
          <p:txBody>
            <a:bodyPr wrap="none">
              <a:spAutoFit/>
            </a:bodyPr>
            <a:lstStyle/>
            <a:p>
              <a:r>
                <a:rPr lang="en-US"/>
                <a:t>HSFF</a:t>
              </a:r>
            </a:p>
          </p:txBody>
        </p:sp>
      </p:grpSp>
      <p:grpSp>
        <p:nvGrpSpPr>
          <p:cNvPr id="7176" name="Group 11"/>
          <p:cNvGrpSpPr>
            <a:grpSpLocks/>
          </p:cNvGrpSpPr>
          <p:nvPr/>
        </p:nvGrpSpPr>
        <p:grpSpPr bwMode="auto">
          <a:xfrm>
            <a:off x="4700588" y="4068763"/>
            <a:ext cx="1414462" cy="904875"/>
            <a:chOff x="1002471" y="3523008"/>
            <a:chExt cx="1415797" cy="904875"/>
          </a:xfrm>
        </p:grpSpPr>
        <p:sp>
          <p:nvSpPr>
            <p:cNvPr id="13" name="AutoShape 5"/>
            <p:cNvSpPr>
              <a:spLocks noChangeArrowheads="1"/>
            </p:cNvSpPr>
            <p:nvPr/>
          </p:nvSpPr>
          <p:spPr bwMode="auto">
            <a:xfrm>
              <a:off x="1002471" y="3523008"/>
              <a:ext cx="1361771" cy="904875"/>
            </a:xfrm>
            <a:prstGeom prst="cloudCallout">
              <a:avLst>
                <a:gd name="adj1" fmla="val -28648"/>
                <a:gd name="adj2" fmla="val 40949"/>
              </a:avLst>
            </a:prstGeom>
            <a:gradFill rotWithShape="0">
              <a:gsLst>
                <a:gs pos="0">
                  <a:srgbClr val="9BC1FF"/>
                </a:gs>
                <a:gs pos="100000">
                  <a:srgbClr val="3F80CD"/>
                </a:gs>
              </a:gsLst>
              <a:lin ang="5400000" scaled="1"/>
            </a:gradFill>
            <a:ln w="19050">
              <a:solidFill>
                <a:srgbClr val="4A7EBB"/>
              </a:solidFill>
              <a:round/>
              <a:headEnd/>
              <a:tailEnd/>
            </a:ln>
            <a:effectLst>
              <a:outerShdw blurRad="38100" dist="25400" dir="5400000" algn="ctr" rotWithShape="0">
                <a:srgbClr val="000000">
                  <a:alpha val="35001"/>
                </a:srgbClr>
              </a:outerShdw>
            </a:effectLst>
          </p:spPr>
          <p:txBody>
            <a:bodyPr tIns="91440" bIns="91440"/>
            <a:lstStyle/>
            <a:p>
              <a:pPr eaLnBrk="1" hangingPunct="1">
                <a:lnSpc>
                  <a:spcPct val="100000"/>
                </a:lnSpc>
                <a:defRPr/>
              </a:pPr>
              <a:endParaRPr lang="en-US" sz="1600" dirty="0">
                <a:latin typeface="Cambria" charset="0"/>
                <a:ea typeface="Times New Roman" charset="0"/>
              </a:endParaRPr>
            </a:p>
          </p:txBody>
        </p:sp>
        <p:sp>
          <p:nvSpPr>
            <p:cNvPr id="7235" name="TextBox 13"/>
            <p:cNvSpPr txBox="1">
              <a:spLocks noChangeArrowheads="1"/>
            </p:cNvSpPr>
            <p:nvPr/>
          </p:nvSpPr>
          <p:spPr bwMode="auto">
            <a:xfrm>
              <a:off x="1656521" y="3644348"/>
              <a:ext cx="761747" cy="369332"/>
            </a:xfrm>
            <a:prstGeom prst="rect">
              <a:avLst/>
            </a:prstGeom>
            <a:noFill/>
            <a:ln w="9525">
              <a:noFill/>
              <a:miter lim="800000"/>
              <a:headEnd/>
              <a:tailEnd/>
            </a:ln>
          </p:spPr>
          <p:txBody>
            <a:bodyPr wrap="none">
              <a:spAutoFit/>
            </a:bodyPr>
            <a:lstStyle/>
            <a:p>
              <a:r>
                <a:rPr lang="en-US"/>
                <a:t>TSFF</a:t>
              </a:r>
            </a:p>
          </p:txBody>
        </p:sp>
      </p:grpSp>
      <p:grpSp>
        <p:nvGrpSpPr>
          <p:cNvPr id="7177" name="Group 36"/>
          <p:cNvGrpSpPr>
            <a:grpSpLocks/>
          </p:cNvGrpSpPr>
          <p:nvPr/>
        </p:nvGrpSpPr>
        <p:grpSpPr bwMode="auto">
          <a:xfrm>
            <a:off x="5640388" y="2417763"/>
            <a:ext cx="330200" cy="481012"/>
            <a:chOff x="5726" y="10976"/>
            <a:chExt cx="247" cy="629"/>
          </a:xfrm>
        </p:grpSpPr>
        <p:sp>
          <p:nvSpPr>
            <p:cNvPr id="7223"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24"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25"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26"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27"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28"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29"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30"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31"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32"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33"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7178" name="Group 36"/>
          <p:cNvGrpSpPr>
            <a:grpSpLocks/>
          </p:cNvGrpSpPr>
          <p:nvPr/>
        </p:nvGrpSpPr>
        <p:grpSpPr bwMode="auto">
          <a:xfrm>
            <a:off x="4932363" y="5035550"/>
            <a:ext cx="328612" cy="481013"/>
            <a:chOff x="5726" y="10976"/>
            <a:chExt cx="247" cy="629"/>
          </a:xfrm>
        </p:grpSpPr>
        <p:sp>
          <p:nvSpPr>
            <p:cNvPr id="7212"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13"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14"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15"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16"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17"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18"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19"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20"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21"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22"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7179" name="Group 36"/>
          <p:cNvGrpSpPr>
            <a:grpSpLocks/>
          </p:cNvGrpSpPr>
          <p:nvPr/>
        </p:nvGrpSpPr>
        <p:grpSpPr bwMode="auto">
          <a:xfrm>
            <a:off x="1308100" y="3703638"/>
            <a:ext cx="328613" cy="481012"/>
            <a:chOff x="5726" y="10976"/>
            <a:chExt cx="247" cy="629"/>
          </a:xfrm>
        </p:grpSpPr>
        <p:sp>
          <p:nvSpPr>
            <p:cNvPr id="7201"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7202"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7203"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7204"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7205"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7206"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7207"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7208"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7209"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7210"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7211"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7180" name="Picture 52" descr="uc_phone"/>
          <p:cNvPicPr>
            <a:picLocks noChangeAspect="1" noChangeArrowheads="1"/>
          </p:cNvPicPr>
          <p:nvPr/>
        </p:nvPicPr>
        <p:blipFill>
          <a:blip r:embed="rId2" cstate="print"/>
          <a:srcRect/>
          <a:stretch>
            <a:fillRect/>
          </a:stretch>
        </p:blipFill>
        <p:spPr bwMode="auto">
          <a:xfrm>
            <a:off x="809625" y="4548188"/>
            <a:ext cx="327025" cy="673100"/>
          </a:xfrm>
          <a:prstGeom prst="rect">
            <a:avLst/>
          </a:prstGeom>
          <a:noFill/>
          <a:ln w="9525">
            <a:noFill/>
            <a:miter lim="800000"/>
            <a:headEnd/>
            <a:tailEnd/>
          </a:ln>
        </p:spPr>
      </p:pic>
      <p:cxnSp>
        <p:nvCxnSpPr>
          <p:cNvPr id="7181" name="Straight Arrow Connector 53"/>
          <p:cNvCxnSpPr>
            <a:cxnSpLocks noChangeShapeType="1"/>
            <a:endCxn id="7237" idx="1"/>
          </p:cNvCxnSpPr>
          <p:nvPr/>
        </p:nvCxnSpPr>
        <p:spPr bwMode="auto">
          <a:xfrm flipV="1">
            <a:off x="2597150" y="1808163"/>
            <a:ext cx="3743325" cy="1147762"/>
          </a:xfrm>
          <a:prstGeom prst="straightConnector1">
            <a:avLst/>
          </a:prstGeom>
          <a:noFill/>
          <a:ln w="38100" algn="ctr">
            <a:solidFill>
              <a:schemeClr val="tx1"/>
            </a:solidFill>
            <a:round/>
            <a:headEnd type="arrow" w="med" len="med"/>
            <a:tailEnd type="arrow" w="med" len="med"/>
          </a:ln>
        </p:spPr>
      </p:cxnSp>
      <p:cxnSp>
        <p:nvCxnSpPr>
          <p:cNvPr id="7182" name="Straight Arrow Connector 55"/>
          <p:cNvCxnSpPr>
            <a:cxnSpLocks noChangeShapeType="1"/>
          </p:cNvCxnSpPr>
          <p:nvPr/>
        </p:nvCxnSpPr>
        <p:spPr bwMode="auto">
          <a:xfrm rot="5400000" flipH="1" flipV="1">
            <a:off x="4988719" y="2750344"/>
            <a:ext cx="2293937" cy="714375"/>
          </a:xfrm>
          <a:prstGeom prst="straightConnector1">
            <a:avLst/>
          </a:prstGeom>
          <a:noFill/>
          <a:ln w="38100" algn="ctr">
            <a:solidFill>
              <a:schemeClr val="tx1"/>
            </a:solidFill>
            <a:round/>
            <a:headEnd type="arrow" w="med" len="med"/>
            <a:tailEnd type="arrow" w="med" len="med"/>
          </a:ln>
        </p:spPr>
      </p:cxnSp>
      <p:cxnSp>
        <p:nvCxnSpPr>
          <p:cNvPr id="7183" name="Straight Arrow Connector 57"/>
          <p:cNvCxnSpPr>
            <a:cxnSpLocks noChangeShapeType="1"/>
            <a:stCxn id="7235" idx="1"/>
          </p:cNvCxnSpPr>
          <p:nvPr/>
        </p:nvCxnSpPr>
        <p:spPr bwMode="auto">
          <a:xfrm rot="10800000">
            <a:off x="2471738" y="3238500"/>
            <a:ext cx="2882900" cy="1136650"/>
          </a:xfrm>
          <a:prstGeom prst="straightConnector1">
            <a:avLst/>
          </a:prstGeom>
          <a:noFill/>
          <a:ln w="38100" algn="ctr">
            <a:solidFill>
              <a:schemeClr val="tx1"/>
            </a:solidFill>
            <a:round/>
            <a:headEnd type="arrow" w="med" len="med"/>
            <a:tailEnd type="arrow" w="med" len="med"/>
          </a:ln>
        </p:spPr>
      </p:cxnSp>
      <p:cxnSp>
        <p:nvCxnSpPr>
          <p:cNvPr id="7184" name="Straight Arrow Connector 60"/>
          <p:cNvCxnSpPr>
            <a:cxnSpLocks noChangeShapeType="1"/>
          </p:cNvCxnSpPr>
          <p:nvPr/>
        </p:nvCxnSpPr>
        <p:spPr bwMode="auto">
          <a:xfrm rot="10800000">
            <a:off x="1338263" y="4875213"/>
            <a:ext cx="3181350" cy="1247775"/>
          </a:xfrm>
          <a:prstGeom prst="straightConnector1">
            <a:avLst/>
          </a:prstGeom>
          <a:noFill/>
          <a:ln w="38100" algn="ctr">
            <a:solidFill>
              <a:schemeClr val="tx1"/>
            </a:solidFill>
            <a:prstDash val="sysDash"/>
            <a:round/>
            <a:headEnd type="arrow" w="med" len="med"/>
            <a:tailEnd/>
          </a:ln>
        </p:spPr>
      </p:cxnSp>
      <p:cxnSp>
        <p:nvCxnSpPr>
          <p:cNvPr id="7185" name="Straight Arrow Connector 65"/>
          <p:cNvCxnSpPr>
            <a:cxnSpLocks noChangeShapeType="1"/>
          </p:cNvCxnSpPr>
          <p:nvPr/>
        </p:nvCxnSpPr>
        <p:spPr bwMode="auto">
          <a:xfrm>
            <a:off x="7197725" y="4684713"/>
            <a:ext cx="1530350" cy="6350"/>
          </a:xfrm>
          <a:prstGeom prst="straightConnector1">
            <a:avLst/>
          </a:prstGeom>
          <a:noFill/>
          <a:ln w="38100" algn="ctr">
            <a:solidFill>
              <a:schemeClr val="tx1"/>
            </a:solidFill>
            <a:round/>
            <a:headEnd type="arrow" w="med" len="med"/>
            <a:tailEnd type="arrow" w="med" len="med"/>
          </a:ln>
        </p:spPr>
      </p:cxnSp>
      <p:sp>
        <p:nvSpPr>
          <p:cNvPr id="7186" name="TextBox 67"/>
          <p:cNvSpPr txBox="1">
            <a:spLocks noChangeArrowheads="1"/>
          </p:cNvSpPr>
          <p:nvPr/>
        </p:nvSpPr>
        <p:spPr bwMode="auto">
          <a:xfrm>
            <a:off x="7177088" y="4279900"/>
            <a:ext cx="1570037" cy="369888"/>
          </a:xfrm>
          <a:prstGeom prst="rect">
            <a:avLst/>
          </a:prstGeom>
          <a:noFill/>
          <a:ln w="9525">
            <a:noFill/>
            <a:miter lim="800000"/>
            <a:headEnd/>
            <a:tailEnd/>
          </a:ln>
        </p:spPr>
        <p:txBody>
          <a:bodyPr wrap="none">
            <a:spAutoFit/>
          </a:bodyPr>
          <a:lstStyle/>
          <a:p>
            <a:r>
              <a:rPr lang="en-US"/>
              <a:t>Inter SFF SA</a:t>
            </a:r>
          </a:p>
        </p:txBody>
      </p:sp>
      <p:cxnSp>
        <p:nvCxnSpPr>
          <p:cNvPr id="7187" name="Straight Arrow Connector 70"/>
          <p:cNvCxnSpPr>
            <a:cxnSpLocks noChangeShapeType="1"/>
          </p:cNvCxnSpPr>
          <p:nvPr/>
        </p:nvCxnSpPr>
        <p:spPr bwMode="auto">
          <a:xfrm>
            <a:off x="7259638" y="5407025"/>
            <a:ext cx="1404937" cy="1588"/>
          </a:xfrm>
          <a:prstGeom prst="straightConnector1">
            <a:avLst/>
          </a:prstGeom>
          <a:noFill/>
          <a:ln w="12700" algn="ctr">
            <a:solidFill>
              <a:schemeClr val="tx1"/>
            </a:solidFill>
            <a:round/>
            <a:headEnd/>
            <a:tailEnd type="arrow" w="med" len="med"/>
          </a:ln>
        </p:spPr>
      </p:cxnSp>
      <p:sp>
        <p:nvSpPr>
          <p:cNvPr id="7188" name="TextBox 71"/>
          <p:cNvSpPr txBox="1">
            <a:spLocks noChangeArrowheads="1"/>
          </p:cNvSpPr>
          <p:nvPr/>
        </p:nvSpPr>
        <p:spPr bwMode="auto">
          <a:xfrm>
            <a:off x="7119938" y="5035550"/>
            <a:ext cx="1684337" cy="369888"/>
          </a:xfrm>
          <a:prstGeom prst="rect">
            <a:avLst/>
          </a:prstGeom>
          <a:noFill/>
          <a:ln w="9525">
            <a:noFill/>
            <a:miter lim="800000"/>
            <a:headEnd/>
            <a:tailEnd/>
          </a:ln>
        </p:spPr>
        <p:txBody>
          <a:bodyPr wrap="none">
            <a:spAutoFit/>
          </a:bodyPr>
          <a:lstStyle/>
          <a:p>
            <a:r>
              <a:rPr lang="en-US"/>
              <a:t>Preregistration</a:t>
            </a:r>
          </a:p>
        </p:txBody>
      </p:sp>
      <p:cxnSp>
        <p:nvCxnSpPr>
          <p:cNvPr id="7189" name="Straight Arrow Connector 72"/>
          <p:cNvCxnSpPr>
            <a:cxnSpLocks noChangeShapeType="1"/>
          </p:cNvCxnSpPr>
          <p:nvPr/>
        </p:nvCxnSpPr>
        <p:spPr bwMode="auto">
          <a:xfrm rot="10800000">
            <a:off x="7250113" y="3883025"/>
            <a:ext cx="1423987" cy="19050"/>
          </a:xfrm>
          <a:prstGeom prst="straightConnector1">
            <a:avLst/>
          </a:prstGeom>
          <a:noFill/>
          <a:ln w="38100" algn="ctr">
            <a:solidFill>
              <a:schemeClr val="tx1"/>
            </a:solidFill>
            <a:prstDash val="sysDash"/>
            <a:round/>
            <a:headEnd type="arrow" w="med" len="med"/>
            <a:tailEnd/>
          </a:ln>
        </p:spPr>
      </p:cxnSp>
      <p:sp>
        <p:nvSpPr>
          <p:cNvPr id="7190" name="TextBox 74"/>
          <p:cNvSpPr txBox="1">
            <a:spLocks noChangeArrowheads="1"/>
          </p:cNvSpPr>
          <p:nvPr/>
        </p:nvSpPr>
        <p:spPr bwMode="auto">
          <a:xfrm>
            <a:off x="7119938" y="3484563"/>
            <a:ext cx="1684337" cy="369887"/>
          </a:xfrm>
          <a:prstGeom prst="rect">
            <a:avLst/>
          </a:prstGeom>
          <a:noFill/>
          <a:ln w="9525">
            <a:noFill/>
            <a:miter lim="800000"/>
            <a:headEnd/>
            <a:tailEnd/>
          </a:ln>
        </p:spPr>
        <p:txBody>
          <a:bodyPr wrap="none">
            <a:spAutoFit/>
          </a:bodyPr>
          <a:lstStyle/>
          <a:p>
            <a:r>
              <a:rPr lang="en-US"/>
              <a:t>MN movement</a:t>
            </a:r>
          </a:p>
        </p:txBody>
      </p:sp>
      <p:grpSp>
        <p:nvGrpSpPr>
          <p:cNvPr id="7191" name="Group 78"/>
          <p:cNvGrpSpPr>
            <a:grpSpLocks/>
          </p:cNvGrpSpPr>
          <p:nvPr/>
        </p:nvGrpSpPr>
        <p:grpSpPr bwMode="auto">
          <a:xfrm>
            <a:off x="5724525" y="2008188"/>
            <a:ext cx="519113" cy="369887"/>
            <a:chOff x="1172817" y="1789044"/>
            <a:chExt cx="518091" cy="371061"/>
          </a:xfrm>
        </p:grpSpPr>
        <p:sp>
          <p:nvSpPr>
            <p:cNvPr id="80" name="Rectangle 79"/>
            <p:cNvSpPr/>
            <p:nvPr/>
          </p:nvSpPr>
          <p:spPr bwMode="auto">
            <a:xfrm>
              <a:off x="1180739" y="1789044"/>
              <a:ext cx="502246"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200" name="TextBox 80"/>
            <p:cNvSpPr txBox="1">
              <a:spLocks noChangeArrowheads="1"/>
            </p:cNvSpPr>
            <p:nvPr/>
          </p:nvSpPr>
          <p:spPr bwMode="auto">
            <a:xfrm>
              <a:off x="1172817" y="1789908"/>
              <a:ext cx="518091" cy="369332"/>
            </a:xfrm>
            <a:prstGeom prst="rect">
              <a:avLst/>
            </a:prstGeom>
            <a:noFill/>
            <a:ln w="9525">
              <a:noFill/>
              <a:miter lim="800000"/>
              <a:headEnd/>
              <a:tailEnd/>
            </a:ln>
          </p:spPr>
          <p:txBody>
            <a:bodyPr wrap="none">
              <a:spAutoFit/>
            </a:bodyPr>
            <a:lstStyle/>
            <a:p>
              <a:r>
                <a:rPr lang="en-US"/>
                <a:t>AN</a:t>
              </a:r>
            </a:p>
          </p:txBody>
        </p:sp>
      </p:grpSp>
      <p:grpSp>
        <p:nvGrpSpPr>
          <p:cNvPr id="7192" name="Group 81"/>
          <p:cNvGrpSpPr>
            <a:grpSpLocks/>
          </p:cNvGrpSpPr>
          <p:nvPr/>
        </p:nvGrpSpPr>
        <p:grpSpPr bwMode="auto">
          <a:xfrm>
            <a:off x="5029200" y="4678363"/>
            <a:ext cx="595313" cy="371475"/>
            <a:chOff x="1172817" y="1789044"/>
            <a:chExt cx="595035" cy="371061"/>
          </a:xfrm>
        </p:grpSpPr>
        <p:sp>
          <p:nvSpPr>
            <p:cNvPr id="83" name="Rectangle 82"/>
            <p:cNvSpPr/>
            <p:nvPr/>
          </p:nvSpPr>
          <p:spPr bwMode="auto">
            <a:xfrm>
              <a:off x="1180751" y="1789044"/>
              <a:ext cx="503002"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198" name="TextBox 83"/>
            <p:cNvSpPr txBox="1">
              <a:spLocks noChangeArrowheads="1"/>
            </p:cNvSpPr>
            <p:nvPr/>
          </p:nvSpPr>
          <p:spPr bwMode="auto">
            <a:xfrm>
              <a:off x="1172817" y="1789908"/>
              <a:ext cx="595035" cy="369332"/>
            </a:xfrm>
            <a:prstGeom prst="rect">
              <a:avLst/>
            </a:prstGeom>
            <a:noFill/>
            <a:ln w="9525">
              <a:noFill/>
              <a:miter lim="800000"/>
              <a:headEnd/>
              <a:tailEnd/>
            </a:ln>
          </p:spPr>
          <p:txBody>
            <a:bodyPr wrap="none">
              <a:spAutoFit/>
            </a:bodyPr>
            <a:lstStyle/>
            <a:p>
              <a:r>
                <a:rPr lang="en-US"/>
                <a:t>tAN</a:t>
              </a:r>
            </a:p>
          </p:txBody>
        </p:sp>
      </p:grpSp>
      <p:sp>
        <p:nvSpPr>
          <p:cNvPr id="7193" name="Freeform 68"/>
          <p:cNvSpPr>
            <a:spLocks/>
          </p:cNvSpPr>
          <p:nvPr/>
        </p:nvSpPr>
        <p:spPr bwMode="auto">
          <a:xfrm>
            <a:off x="1206500" y="3149600"/>
            <a:ext cx="4292600" cy="1620838"/>
          </a:xfrm>
          <a:custGeom>
            <a:avLst/>
            <a:gdLst>
              <a:gd name="T0" fmla="*/ 0 w 4293704"/>
              <a:gd name="T1" fmla="*/ 1515165 h 1621183"/>
              <a:gd name="T2" fmla="*/ 265043 w 4293704"/>
              <a:gd name="T3" fmla="*/ 958574 h 1621183"/>
              <a:gd name="T4" fmla="*/ 649356 w 4293704"/>
              <a:gd name="T5" fmla="*/ 269461 h 1621183"/>
              <a:gd name="T6" fmla="*/ 1351722 w 4293704"/>
              <a:gd name="T7" fmla="*/ 44174 h 1621183"/>
              <a:gd name="T8" fmla="*/ 1921565 w 4293704"/>
              <a:gd name="T9" fmla="*/ 44174 h 1621183"/>
              <a:gd name="T10" fmla="*/ 2849216 w 4293704"/>
              <a:gd name="T11" fmla="*/ 309217 h 1621183"/>
              <a:gd name="T12" fmla="*/ 3896137 w 4293704"/>
              <a:gd name="T13" fmla="*/ 706783 h 1621183"/>
              <a:gd name="T14" fmla="*/ 4227440 w 4293704"/>
              <a:gd name="T15" fmla="*/ 1183861 h 1621183"/>
              <a:gd name="T16" fmla="*/ 4293704 w 4293704"/>
              <a:gd name="T17" fmla="*/ 1621183 h 162118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293704" h="1621183">
                <a:moveTo>
                  <a:pt x="0" y="1515165"/>
                </a:moveTo>
                <a:cubicBezTo>
                  <a:pt x="78408" y="1340678"/>
                  <a:pt x="156817" y="1166191"/>
                  <a:pt x="265043" y="958574"/>
                </a:cubicBezTo>
                <a:cubicBezTo>
                  <a:pt x="373269" y="750957"/>
                  <a:pt x="468243" y="421861"/>
                  <a:pt x="649356" y="269461"/>
                </a:cubicBezTo>
                <a:cubicBezTo>
                  <a:pt x="830469" y="117061"/>
                  <a:pt x="1139687" y="81722"/>
                  <a:pt x="1351722" y="44174"/>
                </a:cubicBezTo>
                <a:cubicBezTo>
                  <a:pt x="1563757" y="6626"/>
                  <a:pt x="1671983" y="0"/>
                  <a:pt x="1921565" y="44174"/>
                </a:cubicBezTo>
                <a:cubicBezTo>
                  <a:pt x="2171147" y="88348"/>
                  <a:pt x="2520121" y="198782"/>
                  <a:pt x="2849217" y="309217"/>
                </a:cubicBezTo>
                <a:cubicBezTo>
                  <a:pt x="3178313" y="419652"/>
                  <a:pt x="3666435" y="561009"/>
                  <a:pt x="3896139" y="706783"/>
                </a:cubicBezTo>
                <a:cubicBezTo>
                  <a:pt x="4125843" y="852557"/>
                  <a:pt x="4161182" y="1031461"/>
                  <a:pt x="4227443" y="1183861"/>
                </a:cubicBezTo>
                <a:cubicBezTo>
                  <a:pt x="4293704" y="1336261"/>
                  <a:pt x="4293704" y="1478722"/>
                  <a:pt x="4293704" y="1621183"/>
                </a:cubicBezTo>
              </a:path>
            </a:pathLst>
          </a:custGeom>
          <a:noFill/>
          <a:ln w="12700" cap="flat" cmpd="sng" algn="ctr">
            <a:solidFill>
              <a:schemeClr val="tx1"/>
            </a:solidFill>
            <a:prstDash val="solid"/>
            <a:round/>
            <a:headEnd type="none" w="med" len="med"/>
            <a:tailEnd type="arrow" w="med" len="med"/>
          </a:ln>
        </p:spPr>
        <p:txBody>
          <a:bodyPr anchor="ctr">
            <a:spAutoFit/>
          </a:bodyPr>
          <a:lstStyle/>
          <a:p>
            <a:endParaRPr lang="en-US"/>
          </a:p>
        </p:txBody>
      </p:sp>
      <p:grpSp>
        <p:nvGrpSpPr>
          <p:cNvPr id="7194" name="Group 77"/>
          <p:cNvGrpSpPr>
            <a:grpSpLocks/>
          </p:cNvGrpSpPr>
          <p:nvPr/>
        </p:nvGrpSpPr>
        <p:grpSpPr bwMode="auto">
          <a:xfrm>
            <a:off x="1557338" y="3340100"/>
            <a:ext cx="517525" cy="369888"/>
            <a:chOff x="1172817" y="1789044"/>
            <a:chExt cx="518091" cy="371061"/>
          </a:xfrm>
        </p:grpSpPr>
        <p:sp>
          <p:nvSpPr>
            <p:cNvPr id="77" name="Rectangle 76"/>
            <p:cNvSpPr/>
            <p:nvPr/>
          </p:nvSpPr>
          <p:spPr bwMode="auto">
            <a:xfrm>
              <a:off x="1180763" y="1789044"/>
              <a:ext cx="502199" cy="371061"/>
            </a:xfrm>
            <a:prstGeom prst="rect">
              <a:avLst/>
            </a:prstGeom>
            <a:solidFill>
              <a:schemeClr val="accent3"/>
            </a:solidFill>
            <a:ln w="12700" cap="flat" cmpd="sng" algn="ctr">
              <a:solidFill>
                <a:schemeClr val="tx1"/>
              </a:solidFill>
              <a:prstDash val="solid"/>
              <a:round/>
              <a:headEnd type="none" w="med" len="med"/>
              <a:tailEnd type="none" w="med" len="med"/>
            </a:ln>
            <a:effectLst/>
          </p:spPr>
          <p:txBody>
            <a:bodyPr anchor="ctr">
              <a:spAutoFit/>
            </a:bodyPr>
            <a:lstStyle/>
            <a:p>
              <a:pPr eaLnBrk="1" hangingPunct="1">
                <a:lnSpc>
                  <a:spcPct val="100000"/>
                </a:lnSpc>
                <a:defRPr/>
              </a:pPr>
              <a:endParaRPr lang="en-US" sz="1800" b="1">
                <a:latin typeface="Arial" charset="0"/>
              </a:endParaRPr>
            </a:p>
          </p:txBody>
        </p:sp>
        <p:sp>
          <p:nvSpPr>
            <p:cNvPr id="7196" name="TextBox 75"/>
            <p:cNvSpPr txBox="1">
              <a:spLocks noChangeArrowheads="1"/>
            </p:cNvSpPr>
            <p:nvPr/>
          </p:nvSpPr>
          <p:spPr bwMode="auto">
            <a:xfrm>
              <a:off x="1172817" y="1789908"/>
              <a:ext cx="518091" cy="369332"/>
            </a:xfrm>
            <a:prstGeom prst="rect">
              <a:avLst/>
            </a:prstGeom>
            <a:noFill/>
            <a:ln w="9525">
              <a:noFill/>
              <a:miter lim="800000"/>
              <a:headEnd/>
              <a:tailEnd/>
            </a:ln>
          </p:spPr>
          <p:txBody>
            <a:bodyPr wrap="none">
              <a:spAutoFit/>
            </a:bodyPr>
            <a:lstStyle/>
            <a:p>
              <a:r>
                <a:rPr lang="en-US"/>
                <a:t>AN</a:t>
              </a:r>
            </a:p>
          </p:txBody>
        </p:sp>
      </p:gr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Location data during SFF signaling</a:t>
            </a:r>
            <a:endParaRPr lang="en-US" dirty="0"/>
          </a:p>
        </p:txBody>
      </p:sp>
      <p:sp>
        <p:nvSpPr>
          <p:cNvPr id="3" name="Content Placeholder 2"/>
          <p:cNvSpPr>
            <a:spLocks noGrp="1"/>
          </p:cNvSpPr>
          <p:nvPr>
            <p:ph idx="1"/>
          </p:nvPr>
        </p:nvSpPr>
        <p:spPr/>
        <p:txBody>
          <a:bodyPr/>
          <a:lstStyle/>
          <a:p>
            <a:r>
              <a:rPr lang="en-US" dirty="0" smtClean="0"/>
              <a:t>When UE signals for handover, should also get target location information</a:t>
            </a:r>
          </a:p>
          <a:p>
            <a:r>
              <a:rPr lang="en-US" dirty="0" smtClean="0"/>
              <a:t>The IEs are already defined  in 802.21 spec</a:t>
            </a:r>
          </a:p>
          <a:p>
            <a:pPr lvl="1">
              <a:buFont typeface="Wingdings" pitchFamily="2" charset="2"/>
              <a:buChar char="Ø"/>
            </a:pPr>
            <a:r>
              <a:rPr lang="en-US" dirty="0" smtClean="0"/>
              <a:t>table F.13 (page 240) and F.14 (Thanks, Antonio)</a:t>
            </a:r>
          </a:p>
          <a:p>
            <a:r>
              <a:rPr lang="en-US" dirty="0" smtClean="0"/>
              <a:t>Is anything else needed?</a:t>
            </a:r>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159750" cy="685800"/>
          </a:xfrm>
        </p:spPr>
        <p:txBody>
          <a:bodyPr/>
          <a:lstStyle/>
          <a:p>
            <a:r>
              <a:rPr lang="en-US" dirty="0" smtClean="0"/>
              <a:t>Access to common location database</a:t>
            </a:r>
            <a:endParaRPr lang="en-US" dirty="0"/>
          </a:p>
        </p:txBody>
      </p:sp>
      <p:sp>
        <p:nvSpPr>
          <p:cNvPr id="3" name="Content Placeholder 2"/>
          <p:cNvSpPr>
            <a:spLocks noGrp="1"/>
          </p:cNvSpPr>
          <p:nvPr>
            <p:ph idx="1"/>
          </p:nvPr>
        </p:nvSpPr>
        <p:spPr/>
        <p:txBody>
          <a:bodyPr/>
          <a:lstStyle/>
          <a:p>
            <a:r>
              <a:rPr lang="en-US" dirty="0" smtClean="0"/>
              <a:t>Look for similarity to ongoing activity in IETF [paws] </a:t>
            </a:r>
            <a:r>
              <a:rPr lang="en-US" dirty="0" err="1" smtClean="0"/>
              <a:t>wg</a:t>
            </a:r>
            <a:endParaRPr lang="en-US" dirty="0" smtClean="0"/>
          </a:p>
          <a:p>
            <a:pPr lvl="1">
              <a:buFont typeface="Wingdings" pitchFamily="2" charset="2"/>
              <a:buChar char="Ø"/>
            </a:pPr>
            <a:r>
              <a:rPr lang="en-US" dirty="0" smtClean="0"/>
              <a:t>PAWS is UE-specific</a:t>
            </a:r>
          </a:p>
          <a:p>
            <a:pPr lvl="1">
              <a:buFont typeface="Wingdings" pitchFamily="2" charset="2"/>
              <a:buChar char="Ø"/>
            </a:pPr>
            <a:r>
              <a:rPr lang="en-US" dirty="0" smtClean="0"/>
              <a:t>Make gap analysis</a:t>
            </a:r>
          </a:p>
          <a:p>
            <a:r>
              <a:rPr lang="en-US" dirty="0" smtClean="0"/>
              <a:t>Need to define</a:t>
            </a:r>
          </a:p>
          <a:p>
            <a:pPr lvl="1">
              <a:buFont typeface="Wingdings" pitchFamily="2" charset="2"/>
              <a:buChar char="Ø"/>
            </a:pPr>
            <a:r>
              <a:rPr lang="en-US" dirty="0" smtClean="0"/>
              <a:t>“regions” </a:t>
            </a:r>
          </a:p>
          <a:p>
            <a:pPr lvl="1">
              <a:buFont typeface="Wingdings" pitchFamily="2" charset="2"/>
              <a:buChar char="Ø"/>
            </a:pPr>
            <a:r>
              <a:rPr lang="en-US" dirty="0" smtClean="0"/>
              <a:t>“neighboring regions”</a:t>
            </a:r>
          </a:p>
          <a:p>
            <a:pPr lvl="1">
              <a:buFont typeface="Wingdings" pitchFamily="2" charset="2"/>
              <a:buChar char="Ø"/>
            </a:pPr>
            <a:r>
              <a:rPr lang="en-US" dirty="0" smtClean="0"/>
              <a:t> access </a:t>
            </a:r>
            <a:r>
              <a:rPr lang="en-US" dirty="0" smtClean="0"/>
              <a:t>point “neighborhoods”</a:t>
            </a:r>
          </a:p>
          <a:p>
            <a:r>
              <a:rPr lang="en-US" dirty="0" smtClean="0"/>
              <a:t>Needs to work for ANDSF and for 802.21 MIIS</a:t>
            </a:r>
          </a:p>
          <a:p>
            <a:r>
              <a:rPr lang="en-US" dirty="0" smtClean="0"/>
              <a:t>Need to include data defined for service-query definitions</a:t>
            </a:r>
          </a:p>
          <a:p>
            <a:r>
              <a:rPr lang="en-US" dirty="0" smtClean="0"/>
              <a:t>SFF should notify UE that it maintains cached data</a:t>
            </a:r>
          </a:p>
          <a:p>
            <a:pPr>
              <a:buNone/>
            </a:pPr>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Caching operation for location data</a:t>
            </a:r>
            <a:endParaRPr lang="en-US" dirty="0"/>
          </a:p>
        </p:txBody>
      </p:sp>
      <p:sp>
        <p:nvSpPr>
          <p:cNvPr id="3" name="Content Placeholder 2"/>
          <p:cNvSpPr>
            <a:spLocks noGrp="1"/>
          </p:cNvSpPr>
          <p:nvPr>
            <p:ph idx="1"/>
          </p:nvPr>
        </p:nvSpPr>
        <p:spPr/>
        <p:txBody>
          <a:bodyPr/>
          <a:lstStyle/>
          <a:p>
            <a:r>
              <a:rPr lang="en-US" dirty="0" smtClean="0"/>
              <a:t>Each operator authoritative for its own access points</a:t>
            </a:r>
          </a:p>
          <a:p>
            <a:r>
              <a:rPr lang="en-US" dirty="0" smtClean="0"/>
              <a:t>For each neighbor, bulk “zone transfer” upon SFF initialization</a:t>
            </a:r>
          </a:p>
          <a:p>
            <a:r>
              <a:rPr lang="en-US" dirty="0" smtClean="0"/>
              <a:t>Neighborhood / regional trickle charge possible</a:t>
            </a:r>
          </a:p>
          <a:p>
            <a:pPr lvl="1">
              <a:buFont typeface="Wingdings" pitchFamily="2" charset="2"/>
              <a:buChar char="Ø"/>
            </a:pPr>
            <a:r>
              <a:rPr lang="en-US" dirty="0" smtClean="0"/>
              <a:t>Rate of update?</a:t>
            </a:r>
          </a:p>
          <a:p>
            <a:pPr lvl="1">
              <a:buFont typeface="Wingdings" pitchFamily="2" charset="2"/>
              <a:buChar char="Ø"/>
            </a:pPr>
            <a:r>
              <a:rPr lang="en-US" dirty="0" smtClean="0"/>
              <a:t>Publish / subscribe model of operation?</a:t>
            </a:r>
          </a:p>
          <a:p>
            <a:pPr>
              <a:buFont typeface="Arial" pitchFamily="34" charset="0"/>
              <a:buChar char="•"/>
            </a:pPr>
            <a:r>
              <a:rPr lang="en-US" dirty="0" smtClean="0"/>
              <a:t>MIIS maintains general information from LDB</a:t>
            </a:r>
          </a:p>
          <a:p>
            <a:pPr lvl="1">
              <a:buFont typeface="Wingdings" pitchFamily="2" charset="2"/>
              <a:buChar char="Ø"/>
            </a:pPr>
            <a:r>
              <a:rPr lang="en-US" sz="2600" dirty="0" smtClean="0"/>
              <a:t>(or perhaps SFF)</a:t>
            </a:r>
            <a:endParaRPr lang="en-US" dirty="0" smtClean="0"/>
          </a:p>
          <a:p>
            <a:r>
              <a:rPr lang="en-US" dirty="0" smtClean="0"/>
              <a:t>UE-specific information / policy loaded “on demand”</a:t>
            </a:r>
          </a:p>
          <a:p>
            <a:pPr lvl="1">
              <a:buFont typeface="Wingdings" pitchFamily="2" charset="2"/>
              <a:buChar char="Ø"/>
            </a:pPr>
            <a:r>
              <a:rPr lang="en-US" dirty="0" smtClean="0"/>
              <a:t>When UE attaches, SFF also loads UE-specific policy</a:t>
            </a:r>
          </a:p>
          <a:p>
            <a:pPr lvl="1">
              <a:buFont typeface="Wingdings" pitchFamily="2" charset="2"/>
              <a:buChar char="Ø"/>
            </a:pPr>
            <a:r>
              <a:rPr lang="en-US" dirty="0" smtClean="0"/>
              <a:t>Should UE policy information be maintained even after the UE departs, in case of return?</a:t>
            </a:r>
          </a:p>
          <a:p>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features for MIIS</a:t>
            </a:r>
          </a:p>
        </p:txBody>
      </p:sp>
      <p:sp>
        <p:nvSpPr>
          <p:cNvPr id="3" name="Content Placeholder 2"/>
          <p:cNvSpPr>
            <a:spLocks noGrp="1"/>
          </p:cNvSpPr>
          <p:nvPr>
            <p:ph idx="1"/>
          </p:nvPr>
        </p:nvSpPr>
        <p:spPr/>
        <p:txBody>
          <a:bodyPr/>
          <a:lstStyle/>
          <a:p>
            <a:r>
              <a:rPr lang="en-US" dirty="0" smtClean="0"/>
              <a:t>802.21 compares favorably against ANDSF in many respects</a:t>
            </a:r>
          </a:p>
          <a:p>
            <a:pPr lvl="1">
              <a:buFont typeface="Wingdings" pitchFamily="2" charset="2"/>
              <a:buChar char="Ø"/>
            </a:pPr>
            <a:r>
              <a:rPr lang="en-US" dirty="0" smtClean="0"/>
              <a:t>Recent activities offer additional performance improvements</a:t>
            </a:r>
          </a:p>
          <a:p>
            <a:r>
              <a:rPr lang="en-US" dirty="0" smtClean="0"/>
              <a:t>ANDSF enables per-UE policy controls for network selection</a:t>
            </a:r>
          </a:p>
          <a:p>
            <a:r>
              <a:rPr lang="en-US" dirty="0" smtClean="0"/>
              <a:t>Proposal: map 3GPP ANDSF policy OMA stanzas into 802.21</a:t>
            </a:r>
          </a:p>
          <a:p>
            <a:pPr lvl="1">
              <a:buFont typeface="Wingdings" pitchFamily="2" charset="2"/>
              <a:buChar char="Ø"/>
            </a:pPr>
            <a:r>
              <a:rPr lang="en-US" dirty="0" smtClean="0"/>
              <a:t>TS 24.312</a:t>
            </a:r>
            <a:endParaRPr lang="en-US" dirty="0"/>
          </a:p>
        </p:txBody>
      </p:sp>
      <p:sp>
        <p:nvSpPr>
          <p:cNvPr id="4" name="Footer Placeholder 3"/>
          <p:cNvSpPr>
            <a:spLocks noGrp="1"/>
          </p:cNvSpPr>
          <p:nvPr>
            <p:ph type="ftr" sz="quarter" idx="10"/>
          </p:nvPr>
        </p:nvSpPr>
        <p:spPr/>
        <p:txBody>
          <a:bodyPr/>
          <a:lstStyle/>
          <a:p>
            <a:pPr>
              <a:defRPr/>
            </a:pPr>
            <a:r>
              <a:rPr lang="en-US" smtClean="0"/>
              <a:t>21-07-xxxx-00-0000</a:t>
            </a:r>
            <a:endParaRPr lang="en-US"/>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C:\USERS\USERINF\MSOFFICE\TEMPLATE\blank presentation.pot</Template>
  <TotalTime>895</TotalTime>
  <Pages>15</Pages>
  <Words>866</Words>
  <Application>Microsoft Office PowerPoint</Application>
  <PresentationFormat>Letter Paper (8.5x11 in)</PresentationFormat>
  <Paragraphs>102</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blank presentation</vt:lpstr>
      <vt:lpstr>Slide 1</vt:lpstr>
      <vt:lpstr>Slide 2</vt:lpstr>
      <vt:lpstr>Outline of presentation</vt:lpstr>
      <vt:lpstr>Proposals for continuing work</vt:lpstr>
      <vt:lpstr>SFF-oriented handover</vt:lpstr>
      <vt:lpstr>Location data during SFF signaling</vt:lpstr>
      <vt:lpstr>Access to common location database</vt:lpstr>
      <vt:lpstr>Caching operation for location data</vt:lpstr>
      <vt:lpstr>Policy features for MIIS</vt:lpstr>
      <vt:lpstr>SFF Proposal into 3GPP</vt:lpstr>
    </vt:vector>
  </TitlesOfParts>
  <Company>802.21 WG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802.21 WG Presentation Template</dc:title>
  <dc:creator>Michael G. Williams</dc:creator>
  <cp:lastModifiedBy>Charles Perkins</cp:lastModifiedBy>
  <cp:revision>42</cp:revision>
  <cp:lastPrinted>1999-04-27T06:51:51Z</cp:lastPrinted>
  <dcterms:created xsi:type="dcterms:W3CDTF">2004-05-12T03:24:18Z</dcterms:created>
  <dcterms:modified xsi:type="dcterms:W3CDTF">2011-09-19T18:23:38Z</dcterms:modified>
</cp:coreProperties>
</file>