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5" r:id="rId2"/>
    <p:sldId id="266" r:id="rId3"/>
    <p:sldId id="257" r:id="rId4"/>
    <p:sldId id="258" r:id="rId5"/>
    <p:sldId id="260" r:id="rId6"/>
    <p:sldId id="261" r:id="rId7"/>
    <p:sldId id="262" r:id="rId8"/>
    <p:sldId id="264" r:id="rId9"/>
    <p:sldId id="263" r:id="rId1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Fernando Bernal" initials="FB" lastIdx="2"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3962236-4E2C-4CB8-AF5D-584C31A2A952}" type="datetimeFigureOut">
              <a:rPr kumimoji="1" lang="ja-JP" altLang="en-US" smtClean="0"/>
              <a:pPr/>
              <a:t>2011/9/28</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E13024-9A69-4717-A2A1-ACC7F4361821}"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4</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5AE13024-9A69-4717-A2A1-ACC7F4361821}" type="slidenum">
              <a:rPr kumimoji="1" lang="ja-JP" altLang="en-US" smtClean="0"/>
              <a:pPr/>
              <a:t>5</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5F427-A6F1-4D11-A7BD-359BF9C146DA}" type="datetimeFigureOut">
              <a:rPr lang="es-ES" smtClean="0"/>
              <a:pPr/>
              <a:t>28/09/2011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3EBF57DC-5E00-4B5F-808D-D1C3BEA59517}"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5F427-A6F1-4D11-A7BD-359BF9C146DA}" type="datetimeFigureOut">
              <a:rPr lang="es-ES" smtClean="0"/>
              <a:pPr/>
              <a:t>28/09/2011</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BF57DC-5E00-4B5F-808D-D1C3BEA59517}"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127.0.0.1:4664/cache?event_id=757737&amp;schema_id=1&amp;s=5X0vID10lu_E6yrIkWkNd4Wz2H8&amp;q=hancock" TargetMode="External"/><Relationship Id="rId2" Type="http://schemas.openxmlformats.org/officeDocument/2006/relationships/hyperlink" Target="http://standards.ieee.org/guides/opman/sect6.html" TargetMode="External"/><Relationship Id="rId1" Type="http://schemas.openxmlformats.org/officeDocument/2006/relationships/slideLayout" Target="../slideLayouts/slideLayout2.xml"/><Relationship Id="rId4" Type="http://schemas.openxmlformats.org/officeDocument/2006/relationships/hyperlink" Target="http://standards.ieee.org/board/pat/faq.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bwMode="auto">
          <a:xfrm>
            <a:off x="6553200" y="6400800"/>
            <a:ext cx="2133600" cy="365125"/>
          </a:xfrm>
          <a:noFill/>
          <a:ln>
            <a:miter lim="800000"/>
            <a:headEnd/>
            <a:tailEnd/>
          </a:ln>
        </p:spPr>
        <p:txBody>
          <a:bodyPr/>
          <a:lstStyle/>
          <a:p>
            <a:r>
              <a:rPr lang="en-US" altLang="ja-JP">
                <a:solidFill>
                  <a:schemeClr val="tx1"/>
                </a:solidFill>
                <a:latin typeface="Times" charset="0"/>
              </a:rPr>
              <a:t>1</a:t>
            </a:r>
          </a:p>
        </p:txBody>
      </p:sp>
      <p:sp>
        <p:nvSpPr>
          <p:cNvPr id="13315" name="Rectangle 36"/>
          <p:cNvSpPr txBox="1">
            <a:spLocks noChangeArrowheads="1"/>
          </p:cNvSpPr>
          <p:nvPr/>
        </p:nvSpPr>
        <p:spPr bwMode="auto">
          <a:xfrm>
            <a:off x="468313" y="304800"/>
            <a:ext cx="8399462" cy="6172200"/>
          </a:xfrm>
          <a:prstGeom prst="rect">
            <a:avLst/>
          </a:prstGeom>
          <a:solidFill>
            <a:srgbClr val="66CCFF"/>
          </a:solidFill>
          <a:ln w="9525">
            <a:noFill/>
            <a:miter lim="800000"/>
            <a:headEnd/>
            <a:tailEnd/>
          </a:ln>
        </p:spPr>
        <p:txBody>
          <a:bodyPr/>
          <a:lstStyle/>
          <a:p>
            <a:pPr>
              <a:lnSpc>
                <a:spcPct val="80000"/>
              </a:lnSpc>
              <a:spcBef>
                <a:spcPct val="20000"/>
              </a:spcBef>
              <a:buClr>
                <a:srgbClr val="FAFD00"/>
              </a:buClr>
            </a:pPr>
            <a:r>
              <a:rPr lang="en-US" sz="3200" b="1" dirty="0">
                <a:latin typeface="Calibri" pitchFamily="34" charset="0"/>
                <a:cs typeface="Times New Roman" pitchFamily="18" charset="0"/>
              </a:rPr>
              <a:t>IEEE 802.21 MEDIA INDEPENDENT HANDOVER </a:t>
            </a:r>
          </a:p>
          <a:p>
            <a:pPr>
              <a:lnSpc>
                <a:spcPct val="80000"/>
              </a:lnSpc>
              <a:spcBef>
                <a:spcPct val="20000"/>
              </a:spcBef>
              <a:buClr>
                <a:srgbClr val="FAFD00"/>
              </a:buClr>
            </a:pPr>
            <a:r>
              <a:rPr lang="en-US" sz="3200" dirty="0">
                <a:latin typeface="Calibri" pitchFamily="34" charset="0"/>
                <a:cs typeface="Times New Roman" pitchFamily="18" charset="0"/>
              </a:rPr>
              <a:t>DCN</a:t>
            </a:r>
            <a:r>
              <a:rPr lang="en-US" sz="3200" dirty="0" smtClean="0">
                <a:latin typeface="Calibri" pitchFamily="34" charset="0"/>
                <a:cs typeface="Times New Roman" pitchFamily="18" charset="0"/>
              </a:rPr>
              <a:t>: </a:t>
            </a:r>
            <a:r>
              <a:rPr lang="en-US" sz="3200" b="1" dirty="0" smtClean="0"/>
              <a:t>21-11-0164-00-0sec</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Title: </a:t>
            </a:r>
            <a:r>
              <a:rPr lang="en-US" sz="3200" dirty="0" smtClean="0">
                <a:latin typeface="Calibri" pitchFamily="34" charset="0"/>
                <a:cs typeface="Times New Roman" pitchFamily="18" charset="0"/>
              </a:rPr>
              <a:t>ERP proposal</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Date Submitted: </a:t>
            </a:r>
            <a:r>
              <a:rPr lang="en-US" sz="3200" dirty="0" smtClean="0">
                <a:latin typeface="Calibri" pitchFamily="34" charset="0"/>
                <a:cs typeface="Times New Roman" pitchFamily="18" charset="0"/>
              </a:rPr>
              <a:t>September 28, </a:t>
            </a:r>
            <a:r>
              <a:rPr lang="en-US" sz="3200" dirty="0" smtClean="0">
                <a:latin typeface="Calibri" pitchFamily="34" charset="0"/>
                <a:cs typeface="Times New Roman" pitchFamily="18" charset="0"/>
              </a:rPr>
              <a:t>2011</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smtClean="0">
                <a:latin typeface="Calibri" pitchFamily="34" charset="0"/>
                <a:cs typeface="Times New Roman" pitchFamily="18" charset="0"/>
              </a:rPr>
              <a:t>Authors </a:t>
            </a:r>
            <a:r>
              <a:rPr lang="en-US" sz="3200" dirty="0">
                <a:latin typeface="Calibri" pitchFamily="34" charset="0"/>
                <a:cs typeface="Times New Roman" pitchFamily="18" charset="0"/>
              </a:rPr>
              <a:t>or Source(s): Fernando </a:t>
            </a:r>
            <a:r>
              <a:rPr lang="en-US" sz="3200" dirty="0" smtClean="0">
                <a:latin typeface="Calibri" pitchFamily="34" charset="0"/>
                <a:cs typeface="Times New Roman" pitchFamily="18" charset="0"/>
              </a:rPr>
              <a:t>Bernal-Hidalgo, </a:t>
            </a:r>
            <a:r>
              <a:rPr lang="en-US" sz="3200" dirty="0">
                <a:latin typeface="Calibri" pitchFamily="34" charset="0"/>
                <a:cs typeface="Times New Roman" pitchFamily="18" charset="0"/>
              </a:rPr>
              <a:t>Rafa Marín-López</a:t>
            </a:r>
          </a:p>
          <a:p>
            <a:pPr>
              <a:lnSpc>
                <a:spcPct val="80000"/>
              </a:lnSpc>
              <a:spcBef>
                <a:spcPct val="20000"/>
              </a:spcBef>
              <a:buFont typeface="Arial" pitchFamily="34" charset="0"/>
              <a:buNone/>
            </a:pPr>
            <a:r>
              <a:rPr lang="en-US" sz="3200" dirty="0">
                <a:latin typeface="Calibri" pitchFamily="34" charset="0"/>
                <a:cs typeface="Times New Roman" pitchFamily="18" charset="0"/>
              </a:rPr>
              <a:t>Abstract: </a:t>
            </a:r>
          </a:p>
          <a:p>
            <a:pPr>
              <a:lnSpc>
                <a:spcPct val="80000"/>
              </a:lnSpc>
              <a:spcBef>
                <a:spcPct val="20000"/>
              </a:spcBef>
            </a:pPr>
            <a:r>
              <a:rPr lang="en-US" sz="3200" dirty="0" smtClean="0">
                <a:latin typeface="Calibri" pitchFamily="34" charset="0"/>
                <a:cs typeface="Times New Roman" pitchFamily="18" charset="0"/>
              </a:rPr>
              <a:t>Modifications to be carried out in current draft</a:t>
            </a:r>
            <a:endParaRPr lang="en-US" sz="3200" dirty="0">
              <a:latin typeface="Calibri" pitchFamily="34" charset="0"/>
              <a:cs typeface="Times New Roman" pitchFamily="18" charset="0"/>
            </a:endParaRPr>
          </a:p>
          <a:p>
            <a:pPr>
              <a:lnSpc>
                <a:spcPct val="80000"/>
              </a:lnSpc>
              <a:spcBef>
                <a:spcPct val="20000"/>
              </a:spcBef>
              <a:buFont typeface="Arial" pitchFamily="34" charset="0"/>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5"/>
          <p:cNvSpPr>
            <a:spLocks noGrp="1"/>
          </p:cNvSpPr>
          <p:nvPr>
            <p:ph type="sldNum" sz="quarter" idx="12"/>
          </p:nvPr>
        </p:nvSpPr>
        <p:spPr bwMode="auto">
          <a:noFill/>
          <a:ln>
            <a:miter lim="800000"/>
            <a:headEnd/>
            <a:tailEnd/>
          </a:ln>
        </p:spPr>
        <p:txBody>
          <a:bodyPr/>
          <a:lstStyle/>
          <a:p>
            <a:r>
              <a:rPr lang="en-US" altLang="ja-JP">
                <a:solidFill>
                  <a:srgbClr val="000000"/>
                </a:solidFill>
                <a:latin typeface="Times" charset="0"/>
              </a:rPr>
              <a:t>2</a:t>
            </a:r>
          </a:p>
        </p:txBody>
      </p:sp>
      <p:sp>
        <p:nvSpPr>
          <p:cNvPr id="14339" name="Rectangle 3"/>
          <p:cNvSpPr>
            <a:spLocks noChangeArrowheads="1"/>
          </p:cNvSpPr>
          <p:nvPr/>
        </p:nvSpPr>
        <p:spPr bwMode="auto">
          <a:xfrm>
            <a:off x="323850" y="333375"/>
            <a:ext cx="8493125" cy="5678488"/>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charset="0"/>
                <a:cs typeface="Times New Roman" pitchFamily="18" charset="0"/>
              </a:rPr>
              <a:t>IEEE 802.21 presentation release statements</a:t>
            </a:r>
            <a:endParaRPr lang="en-US" sz="2400">
              <a:latin typeface="Times" charset="0"/>
              <a:cs typeface="Times New Roman" pitchFamily="18" charset="0"/>
            </a:endParaRP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a:latin typeface="Times New Roman" pitchFamily="18" charset="0"/>
                <a:cs typeface="Times New Roman" pitchFamily="18" charset="0"/>
              </a:rPr>
              <a:t>’</a:t>
            </a:r>
            <a:r>
              <a:rPr lang="en-US" sz="2000">
                <a:latin typeface="Times" charset="0"/>
                <a:cs typeface="Times New Roman" pitchFamily="18" charset="0"/>
              </a:rPr>
              <a:t>s name any IEEE Standards publication even though it may include portions of this contribution; and at the IEEE</a:t>
            </a:r>
            <a:r>
              <a:rPr lang="en-US" sz="2000">
                <a:latin typeface="Times New Roman" pitchFamily="18" charset="0"/>
                <a:cs typeface="Times New Roman" pitchFamily="18" charset="0"/>
              </a:rPr>
              <a:t>’</a:t>
            </a:r>
            <a:r>
              <a:rPr lang="en-US" sz="2000">
                <a:latin typeface="Times"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2000">
                <a:latin typeface="Times" charset="0"/>
                <a:cs typeface="Times New Roman" pitchFamily="18" charset="0"/>
              </a:rPr>
              <a:t>The contributor is familiar with IEEE patent policy, as stated in </a:t>
            </a:r>
            <a:r>
              <a:rPr lang="en-US" sz="2000">
                <a:latin typeface="Times" charset="0"/>
                <a:cs typeface="Times New Roman" pitchFamily="18" charset="0"/>
                <a:hlinkClick r:id="rId2"/>
              </a:rPr>
              <a:t>Section 6 of the IEEE-SA Standards Board bylaws</a:t>
            </a:r>
            <a:r>
              <a:rPr lang="en-US" sz="2000">
                <a:solidFill>
                  <a:srgbClr val="000099"/>
                </a:solidFill>
                <a:latin typeface="Times" charset="0"/>
                <a:cs typeface="Times New Roman" pitchFamily="18" charset="0"/>
              </a:rPr>
              <a:t> </a:t>
            </a:r>
            <a:r>
              <a:rPr lang="en-US" sz="2000">
                <a:latin typeface="Times" charset="0"/>
                <a:cs typeface="Times New Roman" pitchFamily="18" charset="0"/>
              </a:rPr>
              <a:t>&lt;</a:t>
            </a:r>
            <a:r>
              <a:rPr lang="en-US" sz="2000">
                <a:latin typeface="Times" charset="0"/>
                <a:cs typeface="Times New Roman" pitchFamily="18" charset="0"/>
                <a:hlinkClick r:id="rId3"/>
              </a:rPr>
              <a:t>http://standards.ieee.org/guides/bylaws/sect6-7.html#6</a:t>
            </a:r>
            <a:r>
              <a:rPr lang="en-US" sz="2000">
                <a:latin typeface="Times" charset="0"/>
                <a:cs typeface="Times New Roman" pitchFamily="18" charset="0"/>
              </a:rPr>
              <a:t>&gt; and in </a:t>
            </a:r>
            <a:r>
              <a:rPr lang="en-US" sz="2000" i="1">
                <a:latin typeface="Times" charset="0"/>
                <a:cs typeface="Times New Roman" pitchFamily="18" charset="0"/>
              </a:rPr>
              <a:t>Understanding Patent Issues During IEEE Standards Development</a:t>
            </a:r>
            <a:r>
              <a:rPr lang="en-US" sz="2000">
                <a:latin typeface="Times" charset="0"/>
                <a:cs typeface="Times New Roman" pitchFamily="18" charset="0"/>
              </a:rPr>
              <a:t> </a:t>
            </a:r>
            <a:r>
              <a:rPr lang="en-US" sz="2000">
                <a:latin typeface="Times" charset="0"/>
                <a:cs typeface="Times New Roman" pitchFamily="18" charset="0"/>
                <a:hlinkClick r:id="rId4"/>
              </a:rPr>
              <a:t>http://standards.ieee.org/board/pat/faq.pdf</a:t>
            </a:r>
            <a:r>
              <a:rPr lang="en-US" sz="2000">
                <a:latin typeface="Times" charset="0"/>
                <a:cs typeface="Times New Roman" pitchFamily="18" charset="0"/>
              </a:rPr>
              <a:t>&gt;</a:t>
            </a:r>
            <a:r>
              <a:rPr lang="en-US" sz="2000">
                <a:latin typeface="Times New Roman" pitchFamily="18" charset="0"/>
                <a:cs typeface="Times New Roman" pitchFamily="18" charset="0"/>
              </a:rPr>
              <a:t> </a:t>
            </a:r>
            <a:endParaRPr lang="en-US" sz="2000">
              <a:latin typeface="Times"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ERP </a:t>
            </a:r>
            <a:r>
              <a:rPr lang="es-ES" dirty="0" err="1" smtClean="0"/>
              <a:t>User</a:t>
            </a:r>
            <a:r>
              <a:rPr lang="es-ES" dirty="0" smtClean="0"/>
              <a:t> </a:t>
            </a:r>
            <a:r>
              <a:rPr lang="es-ES" dirty="0" err="1" smtClean="0"/>
              <a:t>Initiated</a:t>
            </a:r>
            <a:r>
              <a:rPr lang="es-ES" dirty="0" smtClean="0"/>
              <a:t/>
            </a:r>
            <a:br>
              <a:rPr lang="es-ES" dirty="0" smtClean="0"/>
            </a:br>
            <a:r>
              <a:rPr lang="es-ES" sz="2700" dirty="0" smtClean="0"/>
              <a:t>MIH Access </a:t>
            </a:r>
            <a:r>
              <a:rPr lang="es-ES" sz="2700" dirty="0" err="1" smtClean="0"/>
              <a:t>Authentication</a:t>
            </a:r>
            <a:r>
              <a:rPr lang="es-ES" sz="2700" dirty="0" smtClean="0"/>
              <a:t> </a:t>
            </a:r>
            <a:r>
              <a:rPr lang="es-ES" sz="2700" dirty="0" err="1" smtClean="0"/>
              <a:t>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1" name="Straight Arrow Connector 10"/>
          <p:cNvCxnSpPr/>
          <p:nvPr/>
        </p:nvCxnSpPr>
        <p:spPr>
          <a:xfrm>
            <a:off x="1928794" y="335756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928794" y="4570420"/>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857356" y="2857496"/>
            <a:ext cx="5241820" cy="369332"/>
          </a:xfrm>
          <a:prstGeom prst="rect">
            <a:avLst/>
          </a:prstGeom>
          <a:noFill/>
        </p:spPr>
        <p:txBody>
          <a:bodyPr wrap="none" rtlCol="0">
            <a:spAutoFit/>
          </a:bodyPr>
          <a:lstStyle/>
          <a:p>
            <a:r>
              <a:rPr lang="es-ES" dirty="0" err="1" smtClean="0"/>
              <a:t>MIH_Auth</a:t>
            </a:r>
            <a:r>
              <a:rPr lang="es-ES" dirty="0" smtClean="0"/>
              <a:t> </a:t>
            </a:r>
            <a:r>
              <a:rPr lang="es-ES" dirty="0" err="1" smtClean="0"/>
              <a:t>request</a:t>
            </a:r>
            <a:r>
              <a:rPr lang="es-ES" dirty="0" smtClean="0"/>
              <a:t> (EAP-</a:t>
            </a:r>
            <a:r>
              <a:rPr lang="es-ES" dirty="0" err="1" smtClean="0"/>
              <a:t>Initiate</a:t>
            </a:r>
            <a:r>
              <a:rPr lang="es-ES" dirty="0" smtClean="0"/>
              <a:t>/Re-</a:t>
            </a:r>
            <a:r>
              <a:rPr lang="es-ES" dirty="0" err="1" smtClean="0"/>
              <a:t>Auth</a:t>
            </a:r>
            <a:r>
              <a:rPr lang="es-ES" dirty="0" smtClean="0"/>
              <a:t>, </a:t>
            </a:r>
            <a:r>
              <a:rPr lang="es-ES" dirty="0" err="1" smtClean="0"/>
              <a:t>parameters</a:t>
            </a:r>
            <a:r>
              <a:rPr lang="es-ES" dirty="0" smtClean="0"/>
              <a:t>)</a:t>
            </a:r>
            <a:endParaRPr lang="es-ES" dirty="0"/>
          </a:p>
        </p:txBody>
      </p:sp>
      <p:sp>
        <p:nvSpPr>
          <p:cNvPr id="17" name="TextBox 16"/>
          <p:cNvSpPr txBox="1"/>
          <p:nvPr/>
        </p:nvSpPr>
        <p:spPr>
          <a:xfrm>
            <a:off x="1947144" y="4070354"/>
            <a:ext cx="5125186" cy="369332"/>
          </a:xfrm>
          <a:prstGeom prst="rect">
            <a:avLst/>
          </a:prstGeom>
          <a:noFill/>
        </p:spPr>
        <p:txBody>
          <a:bodyPr wrap="none" rtlCol="0">
            <a:spAutoFit/>
          </a:bodyPr>
          <a:lstStyle/>
          <a:p>
            <a:r>
              <a:rPr lang="es-ES" dirty="0" err="1" smtClean="0"/>
              <a:t>MIH_Auth</a:t>
            </a:r>
            <a:r>
              <a:rPr lang="es-ES" dirty="0" smtClean="0"/>
              <a:t> response (EAP-</a:t>
            </a:r>
            <a:r>
              <a:rPr lang="es-ES" dirty="0" err="1" smtClean="0"/>
              <a:t>Finish</a:t>
            </a:r>
            <a:r>
              <a:rPr lang="es-ES" dirty="0" smtClean="0"/>
              <a:t>/Re-</a:t>
            </a:r>
            <a:r>
              <a:rPr lang="es-ES" dirty="0" err="1" smtClean="0"/>
              <a:t>Auth</a:t>
            </a:r>
            <a:r>
              <a:rPr lang="es-ES" dirty="0" smtClean="0"/>
              <a:t>, </a:t>
            </a:r>
            <a:r>
              <a:rPr lang="es-ES" dirty="0" err="1" smtClean="0"/>
              <a:t>selections</a:t>
            </a:r>
            <a:r>
              <a:rPr lang="es-ES" dirty="0" smtClean="0"/>
              <a:t>)</a:t>
            </a:r>
            <a:endParaRPr lang="es-E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ERP Network Initiated (1)</a:t>
            </a:r>
            <a:br>
              <a:rPr lang="es-ES" dirty="0" smtClean="0"/>
            </a:br>
            <a:r>
              <a:rPr lang="es-ES" sz="2700" dirty="0" smtClean="0"/>
              <a:t>MIH Access Authentication 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1928794" y="4357694"/>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28794" y="5143512"/>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57356" y="3857628"/>
            <a:ext cx="5241820" cy="369332"/>
          </a:xfrm>
          <a:prstGeom prst="rect">
            <a:avLst/>
          </a:prstGeom>
          <a:noFill/>
        </p:spPr>
        <p:txBody>
          <a:bodyPr wrap="none" rtlCol="0">
            <a:spAutoFit/>
          </a:bodyPr>
          <a:lstStyle/>
          <a:p>
            <a:r>
              <a:rPr lang="es-ES" dirty="0" err="1" smtClean="0"/>
              <a:t>MIH_Auth</a:t>
            </a:r>
            <a:r>
              <a:rPr lang="es-ES" dirty="0" smtClean="0"/>
              <a:t> </a:t>
            </a:r>
            <a:r>
              <a:rPr lang="es-ES" dirty="0" err="1" smtClean="0"/>
              <a:t>request</a:t>
            </a:r>
            <a:r>
              <a:rPr lang="es-ES" dirty="0" smtClean="0"/>
              <a:t> (EAP-</a:t>
            </a:r>
            <a:r>
              <a:rPr lang="es-ES" dirty="0" err="1" smtClean="0"/>
              <a:t>Initiate</a:t>
            </a:r>
            <a:r>
              <a:rPr lang="es-ES" dirty="0" smtClean="0"/>
              <a:t>/Re-</a:t>
            </a:r>
            <a:r>
              <a:rPr lang="es-ES" dirty="0" err="1" smtClean="0"/>
              <a:t>Auth</a:t>
            </a:r>
            <a:r>
              <a:rPr lang="es-ES" dirty="0" smtClean="0"/>
              <a:t>, </a:t>
            </a:r>
            <a:r>
              <a:rPr lang="es-ES" dirty="0" err="1" smtClean="0"/>
              <a:t>parameters</a:t>
            </a:r>
            <a:r>
              <a:rPr lang="es-ES" dirty="0" smtClean="0"/>
              <a:t>)</a:t>
            </a:r>
            <a:endParaRPr lang="es-ES" dirty="0"/>
          </a:p>
        </p:txBody>
      </p:sp>
      <p:sp>
        <p:nvSpPr>
          <p:cNvPr id="15" name="TextBox 14"/>
          <p:cNvSpPr txBox="1"/>
          <p:nvPr/>
        </p:nvSpPr>
        <p:spPr>
          <a:xfrm>
            <a:off x="1947144" y="4643446"/>
            <a:ext cx="5125186" cy="369332"/>
          </a:xfrm>
          <a:prstGeom prst="rect">
            <a:avLst/>
          </a:prstGeom>
          <a:noFill/>
        </p:spPr>
        <p:txBody>
          <a:bodyPr wrap="none" rtlCol="0">
            <a:spAutoFit/>
          </a:bodyPr>
          <a:lstStyle/>
          <a:p>
            <a:r>
              <a:rPr lang="es-ES" dirty="0" err="1" smtClean="0"/>
              <a:t>MIH_Auth</a:t>
            </a:r>
            <a:r>
              <a:rPr lang="es-ES" dirty="0" smtClean="0"/>
              <a:t> response (EAP-</a:t>
            </a:r>
            <a:r>
              <a:rPr lang="es-ES" dirty="0" err="1" smtClean="0"/>
              <a:t>Finish</a:t>
            </a:r>
            <a:r>
              <a:rPr lang="es-ES" dirty="0" smtClean="0"/>
              <a:t>/Re-</a:t>
            </a:r>
            <a:r>
              <a:rPr lang="es-ES" dirty="0" err="1" smtClean="0"/>
              <a:t>Auth</a:t>
            </a:r>
            <a:r>
              <a:rPr lang="es-ES" dirty="0" smtClean="0"/>
              <a:t>, </a:t>
            </a:r>
            <a:r>
              <a:rPr lang="es-ES" dirty="0" err="1" smtClean="0"/>
              <a:t>selections</a:t>
            </a:r>
            <a:r>
              <a:rPr lang="es-ES" dirty="0" smtClean="0"/>
              <a:t>)</a:t>
            </a:r>
            <a:endParaRPr lang="es-ES" dirty="0"/>
          </a:p>
        </p:txBody>
      </p:sp>
      <p:cxnSp>
        <p:nvCxnSpPr>
          <p:cNvPr id="11" name="Straight Arrow Connector 10"/>
          <p:cNvCxnSpPr/>
          <p:nvPr/>
        </p:nvCxnSpPr>
        <p:spPr>
          <a:xfrm>
            <a:off x="1928794" y="328453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051720" y="2846942"/>
            <a:ext cx="4818563" cy="369332"/>
          </a:xfrm>
          <a:prstGeom prst="rect">
            <a:avLst/>
          </a:prstGeom>
          <a:noFill/>
        </p:spPr>
        <p:txBody>
          <a:bodyPr wrap="none" rtlCol="0">
            <a:spAutoFit/>
          </a:bodyPr>
          <a:lstStyle/>
          <a:p>
            <a:r>
              <a:rPr lang="es-ES" dirty="0" smtClean="0"/>
              <a:t>MIH_Auth indication (EAP-Initiate/ Re-auth-Start)</a:t>
            </a:r>
            <a:endParaRPr lang="es-ES" dirty="0"/>
          </a:p>
        </p:txBody>
      </p:sp>
      <p:sp>
        <p:nvSpPr>
          <p:cNvPr id="19" name="TextBox 18"/>
          <p:cNvSpPr txBox="1"/>
          <p:nvPr/>
        </p:nvSpPr>
        <p:spPr>
          <a:xfrm>
            <a:off x="6072198" y="2071678"/>
            <a:ext cx="829394" cy="369332"/>
          </a:xfrm>
          <a:prstGeom prst="rect">
            <a:avLst/>
          </a:prstGeom>
          <a:noFill/>
        </p:spPr>
        <p:txBody>
          <a:bodyPr wrap="none" rtlCol="0">
            <a:spAutoFit/>
          </a:bodyPr>
          <a:lstStyle/>
          <a:p>
            <a:r>
              <a:rPr lang="es-ES" dirty="0" err="1" smtClean="0"/>
              <a:t>Trigger</a:t>
            </a:r>
            <a:endParaRPr lang="es-E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s-ES" dirty="0" smtClean="0"/>
              <a:t>ERP Network Initiated (2)</a:t>
            </a:r>
            <a:br>
              <a:rPr lang="es-ES" dirty="0" smtClean="0"/>
            </a:br>
            <a:r>
              <a:rPr lang="es-ES" sz="2700" dirty="0" smtClean="0"/>
              <a:t>MIH Access Authentication Phase</a:t>
            </a:r>
            <a:endParaRPr lang="es-ES" sz="2700" dirty="0"/>
          </a:p>
        </p:txBody>
      </p:sp>
      <p:sp>
        <p:nvSpPr>
          <p:cNvPr id="4" name="Rectangle 3"/>
          <p:cNvSpPr/>
          <p:nvPr/>
        </p:nvSpPr>
        <p:spPr>
          <a:xfrm>
            <a:off x="1285852"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Peer</a:t>
            </a:r>
          </a:p>
          <a:p>
            <a:pPr algn="ctr"/>
            <a:r>
              <a:rPr lang="es-ES" dirty="0" smtClean="0"/>
              <a:t>MN</a:t>
            </a:r>
            <a:endParaRPr lang="es-ES" dirty="0"/>
          </a:p>
        </p:txBody>
      </p:sp>
      <p:sp>
        <p:nvSpPr>
          <p:cNvPr id="5" name="Rectangle 4"/>
          <p:cNvSpPr/>
          <p:nvPr/>
        </p:nvSpPr>
        <p:spPr>
          <a:xfrm>
            <a:off x="6500826" y="1500174"/>
            <a:ext cx="1214446" cy="500066"/>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s-ES" dirty="0" smtClean="0"/>
              <a:t>EAP </a:t>
            </a:r>
            <a:r>
              <a:rPr lang="es-ES" dirty="0" err="1" smtClean="0"/>
              <a:t>Auth</a:t>
            </a:r>
            <a:r>
              <a:rPr lang="es-ES" dirty="0" smtClean="0"/>
              <a:t>.</a:t>
            </a:r>
          </a:p>
          <a:p>
            <a:pPr algn="ctr"/>
            <a:r>
              <a:rPr lang="es-ES" dirty="0" err="1" smtClean="0"/>
              <a:t>PoS</a:t>
            </a:r>
            <a:endParaRPr lang="es-ES" dirty="0"/>
          </a:p>
        </p:txBody>
      </p:sp>
      <p:cxnSp>
        <p:nvCxnSpPr>
          <p:cNvPr id="7" name="Straight Connector 6"/>
          <p:cNvCxnSpPr>
            <a:stCxn id="4" idx="2"/>
          </p:cNvCxnSpPr>
          <p:nvPr/>
        </p:nvCxnSpPr>
        <p:spPr>
          <a:xfrm rot="5400000">
            <a:off x="-446519"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8" name="Straight Connector 7"/>
          <p:cNvCxnSpPr/>
          <p:nvPr/>
        </p:nvCxnSpPr>
        <p:spPr>
          <a:xfrm rot="5400000">
            <a:off x="4768454" y="4304116"/>
            <a:ext cx="4643470" cy="35719"/>
          </a:xfrm>
          <a:prstGeom prst="line">
            <a:avLst/>
          </a:prstGeom>
        </p:spPr>
        <p:style>
          <a:lnRef idx="2">
            <a:schemeClr val="dk1"/>
          </a:lnRef>
          <a:fillRef idx="0">
            <a:schemeClr val="dk1"/>
          </a:fillRef>
          <a:effectRef idx="1">
            <a:schemeClr val="dk1"/>
          </a:effectRef>
          <a:fontRef idx="minor">
            <a:schemeClr val="tx1"/>
          </a:fontRef>
        </p:style>
      </p:cxnSp>
      <p:cxnSp>
        <p:nvCxnSpPr>
          <p:cNvPr id="10" name="Straight Arrow Connector 9"/>
          <p:cNvCxnSpPr/>
          <p:nvPr/>
        </p:nvCxnSpPr>
        <p:spPr>
          <a:xfrm>
            <a:off x="1928794" y="4357694"/>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1928794" y="5143512"/>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857356" y="3857628"/>
            <a:ext cx="5241820" cy="369332"/>
          </a:xfrm>
          <a:prstGeom prst="rect">
            <a:avLst/>
          </a:prstGeom>
          <a:noFill/>
        </p:spPr>
        <p:txBody>
          <a:bodyPr wrap="none" rtlCol="0">
            <a:spAutoFit/>
          </a:bodyPr>
          <a:lstStyle/>
          <a:p>
            <a:r>
              <a:rPr lang="es-ES" dirty="0" err="1" smtClean="0"/>
              <a:t>MIH_Auth</a:t>
            </a:r>
            <a:r>
              <a:rPr lang="es-ES" dirty="0" smtClean="0"/>
              <a:t> </a:t>
            </a:r>
            <a:r>
              <a:rPr lang="es-ES" dirty="0" err="1" smtClean="0"/>
              <a:t>request</a:t>
            </a:r>
            <a:r>
              <a:rPr lang="es-ES" dirty="0" smtClean="0"/>
              <a:t> (EAP-</a:t>
            </a:r>
            <a:r>
              <a:rPr lang="es-ES" dirty="0" err="1" smtClean="0"/>
              <a:t>Initiate</a:t>
            </a:r>
            <a:r>
              <a:rPr lang="es-ES" dirty="0" smtClean="0"/>
              <a:t>/Re-</a:t>
            </a:r>
            <a:r>
              <a:rPr lang="es-ES" dirty="0" err="1" smtClean="0"/>
              <a:t>Auth</a:t>
            </a:r>
            <a:r>
              <a:rPr lang="es-ES" dirty="0" smtClean="0"/>
              <a:t>, </a:t>
            </a:r>
            <a:r>
              <a:rPr lang="es-ES" dirty="0" err="1" smtClean="0"/>
              <a:t>parameters</a:t>
            </a:r>
            <a:r>
              <a:rPr lang="es-ES" dirty="0" smtClean="0"/>
              <a:t>)</a:t>
            </a:r>
            <a:endParaRPr lang="es-ES" dirty="0"/>
          </a:p>
        </p:txBody>
      </p:sp>
      <p:sp>
        <p:nvSpPr>
          <p:cNvPr id="15" name="TextBox 14"/>
          <p:cNvSpPr txBox="1"/>
          <p:nvPr/>
        </p:nvSpPr>
        <p:spPr>
          <a:xfrm>
            <a:off x="1947144" y="4643446"/>
            <a:ext cx="5125186" cy="369332"/>
          </a:xfrm>
          <a:prstGeom prst="rect">
            <a:avLst/>
          </a:prstGeom>
          <a:noFill/>
        </p:spPr>
        <p:txBody>
          <a:bodyPr wrap="none" rtlCol="0">
            <a:spAutoFit/>
          </a:bodyPr>
          <a:lstStyle/>
          <a:p>
            <a:r>
              <a:rPr lang="es-ES" dirty="0" err="1" smtClean="0"/>
              <a:t>MIH_Auth</a:t>
            </a:r>
            <a:r>
              <a:rPr lang="es-ES" dirty="0" smtClean="0"/>
              <a:t> response (EAP-</a:t>
            </a:r>
            <a:r>
              <a:rPr lang="es-ES" dirty="0" err="1" smtClean="0"/>
              <a:t>Finish</a:t>
            </a:r>
            <a:r>
              <a:rPr lang="es-ES" dirty="0" smtClean="0"/>
              <a:t>/Re-</a:t>
            </a:r>
            <a:r>
              <a:rPr lang="es-ES" dirty="0" err="1" smtClean="0"/>
              <a:t>Auth</a:t>
            </a:r>
            <a:r>
              <a:rPr lang="es-ES" dirty="0" smtClean="0"/>
              <a:t>, </a:t>
            </a:r>
            <a:r>
              <a:rPr lang="es-ES" dirty="0" err="1" smtClean="0"/>
              <a:t>selections</a:t>
            </a:r>
            <a:r>
              <a:rPr lang="es-ES" dirty="0" smtClean="0"/>
              <a:t>)</a:t>
            </a:r>
            <a:endParaRPr lang="es-ES" dirty="0"/>
          </a:p>
        </p:txBody>
      </p:sp>
      <p:cxnSp>
        <p:nvCxnSpPr>
          <p:cNvPr id="11" name="Straight Arrow Connector 10"/>
          <p:cNvCxnSpPr/>
          <p:nvPr/>
        </p:nvCxnSpPr>
        <p:spPr>
          <a:xfrm>
            <a:off x="1928794" y="3284536"/>
            <a:ext cx="5143536" cy="1588"/>
          </a:xfrm>
          <a:prstGeom prst="straightConnector1">
            <a:avLst/>
          </a:prstGeom>
          <a:ln>
            <a:headEnd type="arrow"/>
            <a:tailEnd type="non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195736" y="2846942"/>
            <a:ext cx="4122475" cy="369332"/>
          </a:xfrm>
          <a:prstGeom prst="rect">
            <a:avLst/>
          </a:prstGeom>
          <a:noFill/>
        </p:spPr>
        <p:txBody>
          <a:bodyPr wrap="none" rtlCol="0">
            <a:spAutoFit/>
          </a:bodyPr>
          <a:lstStyle/>
          <a:p>
            <a:r>
              <a:rPr lang="es-ES" dirty="0" smtClean="0"/>
              <a:t>MIH_Auth request (EAP-Request/Identity)</a:t>
            </a:r>
            <a:endParaRPr lang="es-ES" dirty="0"/>
          </a:p>
        </p:txBody>
      </p:sp>
      <p:sp>
        <p:nvSpPr>
          <p:cNvPr id="19" name="TextBox 18"/>
          <p:cNvSpPr txBox="1"/>
          <p:nvPr/>
        </p:nvSpPr>
        <p:spPr>
          <a:xfrm>
            <a:off x="6072198" y="2071678"/>
            <a:ext cx="829394" cy="369332"/>
          </a:xfrm>
          <a:prstGeom prst="rect">
            <a:avLst/>
          </a:prstGeom>
          <a:noFill/>
        </p:spPr>
        <p:txBody>
          <a:bodyPr wrap="none" rtlCol="0">
            <a:spAutoFit/>
          </a:bodyPr>
          <a:lstStyle/>
          <a:p>
            <a:r>
              <a:rPr lang="es-ES" dirty="0" err="1" smtClean="0"/>
              <a:t>Trigger</a:t>
            </a:r>
            <a:endParaRPr lang="es-ES" dirty="0"/>
          </a:p>
        </p:txBody>
      </p:sp>
      <p:cxnSp>
        <p:nvCxnSpPr>
          <p:cNvPr id="18" name="Straight Arrow Connector 9"/>
          <p:cNvCxnSpPr/>
          <p:nvPr/>
        </p:nvCxnSpPr>
        <p:spPr>
          <a:xfrm>
            <a:off x="1907704" y="3717032"/>
            <a:ext cx="514353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extBox 11"/>
          <p:cNvSpPr txBox="1"/>
          <p:nvPr/>
        </p:nvSpPr>
        <p:spPr>
          <a:xfrm>
            <a:off x="3305319" y="3419708"/>
            <a:ext cx="2058769" cy="369332"/>
          </a:xfrm>
          <a:prstGeom prst="rect">
            <a:avLst/>
          </a:prstGeom>
          <a:noFill/>
        </p:spPr>
        <p:txBody>
          <a:bodyPr wrap="none" rtlCol="0">
            <a:spAutoFit/>
          </a:bodyPr>
          <a:lstStyle/>
          <a:p>
            <a:r>
              <a:rPr lang="es-ES" dirty="0" smtClean="0"/>
              <a:t>MIH_Auth response</a:t>
            </a:r>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Draft Modifications</a:t>
            </a:r>
            <a:endParaRPr lang="en-US" dirty="0"/>
          </a:p>
        </p:txBody>
      </p:sp>
      <p:sp>
        <p:nvSpPr>
          <p:cNvPr id="3" name="Content Placeholder 2"/>
          <p:cNvSpPr>
            <a:spLocks noGrp="1"/>
          </p:cNvSpPr>
          <p:nvPr>
            <p:ph idx="1"/>
          </p:nvPr>
        </p:nvSpPr>
        <p:spPr/>
        <p:txBody>
          <a:bodyPr/>
          <a:lstStyle/>
          <a:p>
            <a:r>
              <a:rPr lang="en-US" b="1" dirty="0" smtClean="0"/>
              <a:t>8.6.1.12 </a:t>
            </a:r>
            <a:r>
              <a:rPr lang="en-US" b="1" dirty="0" err="1" smtClean="0"/>
              <a:t>MIH_Auth</a:t>
            </a:r>
            <a:r>
              <a:rPr lang="en-US" b="1" dirty="0" smtClean="0"/>
              <a:t> request</a:t>
            </a:r>
          </a:p>
          <a:p>
            <a:pPr lvl="1"/>
            <a:r>
              <a:rPr lang="es-ES" i="1" dirty="0" smtClean="0"/>
              <a:t>D04 version</a:t>
            </a:r>
            <a:endParaRPr lang="en-US" i="1" dirty="0" smtClean="0"/>
          </a:p>
          <a:p>
            <a:pPr lvl="2"/>
            <a:r>
              <a:rPr lang="en-US" i="1" dirty="0" smtClean="0"/>
              <a:t>This message is used for an MIHF in a </a:t>
            </a:r>
            <a:r>
              <a:rPr lang="en-US" i="1" dirty="0" err="1" smtClean="0"/>
              <a:t>PoS</a:t>
            </a:r>
            <a:r>
              <a:rPr lang="en-US" i="1" dirty="0" smtClean="0"/>
              <a:t> to send EAP messages in an MIH service authentication.</a:t>
            </a:r>
          </a:p>
          <a:p>
            <a:pPr lvl="1"/>
            <a:r>
              <a:rPr lang="es-ES" i="1" dirty="0" smtClean="0"/>
              <a:t>Modification proposed:</a:t>
            </a:r>
          </a:p>
          <a:p>
            <a:pPr lvl="2"/>
            <a:r>
              <a:rPr lang="es-ES" i="1" dirty="0" smtClean="0"/>
              <a:t>This message is used for an MIHF both in MN and PoS to send EAP or ERP messages in an MIH service authentication.</a:t>
            </a:r>
            <a:endParaRPr lang="en-US"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Draft Modifications</a:t>
            </a:r>
            <a:endParaRPr lang="en-US" dirty="0"/>
          </a:p>
        </p:txBody>
      </p:sp>
      <p:sp>
        <p:nvSpPr>
          <p:cNvPr id="3" name="Content Placeholder 2"/>
          <p:cNvSpPr>
            <a:spLocks noGrp="1"/>
          </p:cNvSpPr>
          <p:nvPr>
            <p:ph idx="1"/>
          </p:nvPr>
        </p:nvSpPr>
        <p:spPr/>
        <p:txBody>
          <a:bodyPr/>
          <a:lstStyle/>
          <a:p>
            <a:r>
              <a:rPr lang="en-US" b="1" dirty="0" smtClean="0"/>
              <a:t>8.6.1.13 </a:t>
            </a:r>
            <a:r>
              <a:rPr lang="en-US" b="1" dirty="0" err="1" smtClean="0"/>
              <a:t>MIH_Auth</a:t>
            </a:r>
            <a:r>
              <a:rPr lang="en-US" b="1" dirty="0" smtClean="0"/>
              <a:t> response</a:t>
            </a:r>
          </a:p>
          <a:p>
            <a:pPr lvl="1" algn="just"/>
            <a:r>
              <a:rPr lang="es-ES" i="1" dirty="0" smtClean="0"/>
              <a:t>D04 version</a:t>
            </a:r>
            <a:endParaRPr lang="en-US" i="1" dirty="0" smtClean="0"/>
          </a:p>
          <a:p>
            <a:pPr lvl="2"/>
            <a:r>
              <a:rPr lang="en-US" sz="2800" i="1" dirty="0" smtClean="0"/>
              <a:t>This message is used for an MIHF in an MN to send EAP messages in an MIH service authentication</a:t>
            </a:r>
            <a:r>
              <a:rPr lang="en-US" dirty="0" smtClean="0"/>
              <a:t>.</a:t>
            </a:r>
          </a:p>
          <a:p>
            <a:pPr lvl="1"/>
            <a:r>
              <a:rPr lang="es-ES" i="1" dirty="0" smtClean="0"/>
              <a:t>Modification proposed:</a:t>
            </a:r>
          </a:p>
          <a:p>
            <a:pPr lvl="2"/>
            <a:r>
              <a:rPr lang="es-ES" i="1" dirty="0" smtClean="0"/>
              <a:t>This message is used for an MIHF both MN and PoS to send EAP or ERP messages in an MIH service authentication.</a:t>
            </a:r>
          </a:p>
          <a:p>
            <a:pPr lvl="2"/>
            <a:endParaRPr lang="en-US" i="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Draft Modifications</a:t>
            </a:r>
            <a:endParaRPr lang="en-US" dirty="0"/>
          </a:p>
        </p:txBody>
      </p:sp>
      <p:sp>
        <p:nvSpPr>
          <p:cNvPr id="3" name="Content Placeholder 2"/>
          <p:cNvSpPr>
            <a:spLocks noGrp="1"/>
          </p:cNvSpPr>
          <p:nvPr>
            <p:ph idx="1"/>
          </p:nvPr>
        </p:nvSpPr>
        <p:spPr>
          <a:xfrm>
            <a:off x="457200" y="1411560"/>
            <a:ext cx="8229600" cy="5257800"/>
          </a:xfrm>
        </p:spPr>
        <p:txBody>
          <a:bodyPr>
            <a:normAutofit fontScale="47500" lnSpcReduction="20000"/>
          </a:bodyPr>
          <a:lstStyle/>
          <a:p>
            <a:r>
              <a:rPr lang="en-US" sz="5100" b="1" dirty="0" smtClean="0"/>
              <a:t>8.6.1.11 </a:t>
            </a:r>
            <a:r>
              <a:rPr lang="en-US" sz="5100" b="1" dirty="0" err="1" smtClean="0"/>
              <a:t>MIH_Auth</a:t>
            </a:r>
            <a:r>
              <a:rPr lang="en-US" sz="5100" b="1" dirty="0" smtClean="0"/>
              <a:t> indication</a:t>
            </a:r>
          </a:p>
          <a:p>
            <a:pPr lvl="1"/>
            <a:r>
              <a:rPr lang="es-ES" sz="4000" i="1" dirty="0" smtClean="0"/>
              <a:t>D04 version</a:t>
            </a:r>
            <a:endParaRPr lang="en-US" sz="4000" i="1" dirty="0" smtClean="0"/>
          </a:p>
          <a:p>
            <a:pPr lvl="2"/>
            <a:r>
              <a:rPr lang="en-US" sz="4000" i="1" dirty="0" smtClean="0"/>
              <a:t>This is used for an MIHF to perform (D)TLS exchange with another MIHF to establish or terminate a (D)TLS-generated MIH SA, or to communicate with another MIHF to initiate an MIH service access authentication through EAP. In the former case, an </a:t>
            </a:r>
            <a:r>
              <a:rPr lang="en-US" sz="4000" i="1" dirty="0" err="1" smtClean="0"/>
              <a:t>AuthenticationContent</a:t>
            </a:r>
            <a:r>
              <a:rPr lang="en-US" sz="4000" i="1" dirty="0" smtClean="0"/>
              <a:t> shall be included to carry a TLS record of type handshake, change </a:t>
            </a:r>
            <a:r>
              <a:rPr lang="en-US" sz="4000" i="1" dirty="0" err="1" smtClean="0"/>
              <a:t>ciphersuite</a:t>
            </a:r>
            <a:r>
              <a:rPr lang="en-US" sz="4000" i="1" dirty="0" smtClean="0"/>
              <a:t> or alert message.</a:t>
            </a:r>
          </a:p>
          <a:p>
            <a:pPr lvl="1"/>
            <a:r>
              <a:rPr lang="es-ES" sz="4400" i="1" dirty="0" smtClean="0"/>
              <a:t>Modification proposed</a:t>
            </a:r>
          </a:p>
          <a:p>
            <a:pPr lvl="2"/>
            <a:r>
              <a:rPr lang="en-US" sz="4000" i="1" dirty="0" smtClean="0"/>
              <a:t>This is used for an MIHF to perform (D)TLS exchange with another MIHF to establish or terminate a (D)TLS-generated MIH SA, or to communicate with another MIHF to initiate an MIH service access authentication through EAP or ERP. In the former case, an </a:t>
            </a:r>
            <a:r>
              <a:rPr lang="en-US" sz="4000" i="1" dirty="0" err="1" smtClean="0"/>
              <a:t>AuthenticationContent</a:t>
            </a:r>
            <a:r>
              <a:rPr lang="en-US" sz="4000" i="1" dirty="0" smtClean="0"/>
              <a:t> shall be included to carry a TLS record of type handshake, change </a:t>
            </a:r>
            <a:r>
              <a:rPr lang="en-US" sz="4000" i="1" dirty="0" err="1" smtClean="0"/>
              <a:t>ciphersuite</a:t>
            </a:r>
            <a:r>
              <a:rPr lang="en-US" sz="4000" i="1" dirty="0" smtClean="0"/>
              <a:t> or alert message.  In the latter case,</a:t>
            </a:r>
            <a:br>
              <a:rPr lang="en-US" sz="4000" i="1" dirty="0" smtClean="0"/>
            </a:br>
            <a:r>
              <a:rPr lang="en-US" sz="4000" i="1" dirty="0" err="1" smtClean="0"/>
              <a:t>AuthenticationContent</a:t>
            </a:r>
            <a:r>
              <a:rPr lang="en-US" sz="4000" i="1" dirty="0" smtClean="0"/>
              <a:t> shall be included to carry an ERP payload message when ERP is initiated by a </a:t>
            </a:r>
            <a:r>
              <a:rPr lang="en-US" sz="4000" i="1" dirty="0" err="1" smtClean="0"/>
              <a:t>PoS</a:t>
            </a:r>
            <a:r>
              <a:rPr lang="en-US" sz="4000" i="1" dirty="0" smtClean="0"/>
              <a:t>.  This message shall not be used when EAP is initiated by a </a:t>
            </a:r>
            <a:r>
              <a:rPr lang="en-US" sz="4000" i="1" dirty="0" err="1" smtClean="0"/>
              <a:t>PoS</a:t>
            </a:r>
            <a:r>
              <a:rPr lang="en-US" sz="4000" i="1" dirty="0" smtClean="0"/>
              <a:t> or when ERP is initiated by a MN, and </a:t>
            </a:r>
            <a:r>
              <a:rPr lang="en-US" sz="4000" i="1" dirty="0" err="1" smtClean="0"/>
              <a:t>MIH_Auth</a:t>
            </a:r>
            <a:r>
              <a:rPr lang="en-US" sz="4000" i="1" dirty="0" smtClean="0"/>
              <a:t> request message shall be used instead.</a:t>
            </a:r>
          </a:p>
          <a:p>
            <a:pPr lvl="1"/>
            <a:endParaRPr lang="en-US" sz="4400" i="1" dirty="0" smtClean="0"/>
          </a:p>
          <a:p>
            <a:pPr lvl="2"/>
            <a:endParaRPr lang="en-US" i="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dirty="0" smtClean="0"/>
              <a:t>Draft Modifications</a:t>
            </a:r>
            <a:endParaRPr lang="en-US" dirty="0"/>
          </a:p>
        </p:txBody>
      </p:sp>
      <p:sp>
        <p:nvSpPr>
          <p:cNvPr id="3" name="Content Placeholder 2"/>
          <p:cNvSpPr>
            <a:spLocks noGrp="1"/>
          </p:cNvSpPr>
          <p:nvPr>
            <p:ph idx="1"/>
          </p:nvPr>
        </p:nvSpPr>
        <p:spPr/>
        <p:txBody>
          <a:bodyPr/>
          <a:lstStyle/>
          <a:p>
            <a:r>
              <a:rPr lang="en-US" sz="2800" b="1" dirty="0" smtClean="0"/>
              <a:t>Figure 31—Main Stages with MN Initiated Authentication</a:t>
            </a:r>
          </a:p>
          <a:p>
            <a:pPr lvl="1"/>
            <a:r>
              <a:rPr lang="es-ES" sz="2000" b="1" dirty="0" smtClean="0"/>
              <a:t>Modification proposed:</a:t>
            </a:r>
          </a:p>
          <a:p>
            <a:pPr lvl="2"/>
            <a:r>
              <a:rPr lang="es-ES" sz="1600" b="1" dirty="0" smtClean="0"/>
              <a:t>Remove ERP from figure in MIH Service Access Authentication Phase</a:t>
            </a:r>
            <a:endParaRPr lang="en-US" sz="2800" dirty="0" smtClean="0"/>
          </a:p>
          <a:p>
            <a:r>
              <a:rPr lang="en-US" sz="2800" b="1" dirty="0" smtClean="0"/>
              <a:t>Figure 32—Main Stages with Network Initiated Authentication</a:t>
            </a:r>
          </a:p>
          <a:p>
            <a:pPr lvl="1"/>
            <a:r>
              <a:rPr lang="es-ES" sz="2000" b="1" dirty="0" smtClean="0"/>
              <a:t>Modification proposed</a:t>
            </a:r>
          </a:p>
          <a:p>
            <a:pPr lvl="2"/>
            <a:r>
              <a:rPr lang="es-ES" sz="1600" b="1" dirty="0" smtClean="0"/>
              <a:t>Remove ERP from figure in MIH Service Access Authentication  Phase</a:t>
            </a:r>
            <a:endParaRPr lang="en-US" sz="1600" dirty="0" smtClean="0"/>
          </a:p>
          <a:p>
            <a:pPr lvl="2"/>
            <a:endParaRPr lang="en-US" i="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TotalTime>
  <Words>628</Words>
  <Application>Microsoft Office PowerPoint</Application>
  <PresentationFormat>On-screen Show (4:3)</PresentationFormat>
  <Paragraphs>67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Slide 2</vt:lpstr>
      <vt:lpstr>ERP User Initiated MIH Access Authentication Phase</vt:lpstr>
      <vt:lpstr>ERP Network Initiated (1) MIH Access Authentication Phase</vt:lpstr>
      <vt:lpstr>ERP Network Initiated (2) MIH Access Authentication Phase</vt:lpstr>
      <vt:lpstr>Draft Modifications</vt:lpstr>
      <vt:lpstr>Draft Modifications</vt:lpstr>
      <vt:lpstr>Draft Modifications</vt:lpstr>
      <vt:lpstr>Draft Modifications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ERP Update</dc:title>
  <dc:creator>Fernando Bernal</dc:creator>
  <cp:lastModifiedBy>Fernando</cp:lastModifiedBy>
  <cp:revision>23</cp:revision>
  <dcterms:created xsi:type="dcterms:W3CDTF">2011-09-23T07:46:42Z</dcterms:created>
  <dcterms:modified xsi:type="dcterms:W3CDTF">2011-09-28T12:36:59Z</dcterms:modified>
</cp:coreProperties>
</file>