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5" r:id="rId2"/>
    <p:sldId id="266" r:id="rId3"/>
    <p:sldId id="267" r:id="rId4"/>
    <p:sldId id="268" r:id="rId5"/>
    <p:sldId id="269" r:id="rId6"/>
    <p:sldId id="270" r:id="rId7"/>
    <p:sldId id="271" r:id="rId8"/>
    <p:sldId id="272"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rnando Bernal" initials="F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5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commentAuthors" Target="commentAuthor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962236-4E2C-4CB8-AF5D-584C31A2A952}" type="datetimeFigureOut">
              <a:rPr kumimoji="1" lang="ja-JP" altLang="en-US" smtClean="0"/>
              <a:pPr/>
              <a:t>12/10/11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E13024-9A69-4717-A2A1-ACC7F4361821}" type="slidenum">
              <a:rPr kumimoji="1" lang="ja-JP" altLang="en-US" smtClean="0"/>
              <a:pPr/>
              <a:t>‹#›</a:t>
            </a:fld>
            <a:endParaRPr kumimoji="1" lang="ja-JP" altLang="en-US"/>
          </a:p>
        </p:txBody>
      </p:sp>
    </p:spTree>
    <p:extLst>
      <p:ext uri="{BB962C8B-B14F-4D97-AF65-F5344CB8AC3E}">
        <p14:creationId xmlns:p14="http://schemas.microsoft.com/office/powerpoint/2010/main" val="12409785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12/10/11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12/10/11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12/10/11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12/10/11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5F427-A6F1-4D11-A7BD-359BF9C146DA}" type="datetimeFigureOut">
              <a:rPr lang="es-ES" smtClean="0"/>
              <a:pPr/>
              <a:t>12/10/11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C5F5F427-A6F1-4D11-A7BD-359BF9C146DA}" type="datetimeFigureOut">
              <a:rPr lang="es-ES" smtClean="0"/>
              <a:pPr/>
              <a:t>12/10/11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C5F5F427-A6F1-4D11-A7BD-359BF9C146DA}" type="datetimeFigureOut">
              <a:rPr lang="es-ES" smtClean="0"/>
              <a:pPr/>
              <a:t>12/10/11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C5F5F427-A6F1-4D11-A7BD-359BF9C146DA}" type="datetimeFigureOut">
              <a:rPr lang="es-ES" smtClean="0"/>
              <a:pPr/>
              <a:t>12/10/11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5F427-A6F1-4D11-A7BD-359BF9C146DA}" type="datetimeFigureOut">
              <a:rPr lang="es-ES" smtClean="0"/>
              <a:pPr/>
              <a:t>12/10/11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5F427-A6F1-4D11-A7BD-359BF9C146DA}" type="datetimeFigureOut">
              <a:rPr lang="es-ES" smtClean="0"/>
              <a:pPr/>
              <a:t>12/10/11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5F427-A6F1-4D11-A7BD-359BF9C146DA}" type="datetimeFigureOut">
              <a:rPr lang="es-ES" smtClean="0"/>
              <a:pPr/>
              <a:t>12/10/11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5F427-A6F1-4D11-A7BD-359BF9C146DA}" type="datetimeFigureOut">
              <a:rPr lang="es-ES" smtClean="0"/>
              <a:pPr/>
              <a:t>12/10/11</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F57DC-5E00-4B5F-808D-D1C3BEA59517}"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standards.ieee.org/guides/opman/sect6.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bwMode="auto">
          <a:xfrm>
            <a:off x="6553200" y="6400800"/>
            <a:ext cx="2133600" cy="365125"/>
          </a:xfrm>
          <a:noFill/>
          <a:ln>
            <a:miter lim="800000"/>
            <a:headEnd/>
            <a:tailEnd/>
          </a:ln>
        </p:spPr>
        <p:txBody>
          <a:bodyPr/>
          <a:lstStyle/>
          <a:p>
            <a:r>
              <a:rPr lang="en-US" altLang="ja-JP">
                <a:solidFill>
                  <a:schemeClr val="tx1"/>
                </a:solidFill>
                <a:latin typeface="Times" charset="0"/>
              </a:rPr>
              <a:t>1</a:t>
            </a:r>
          </a:p>
        </p:txBody>
      </p:sp>
      <p:sp>
        <p:nvSpPr>
          <p:cNvPr id="13315" name="Rectangle 36"/>
          <p:cNvSpPr txBox="1">
            <a:spLocks noChangeArrowheads="1"/>
          </p:cNvSpPr>
          <p:nvPr/>
        </p:nvSpPr>
        <p:spPr bwMode="auto">
          <a:xfrm>
            <a:off x="468313" y="304800"/>
            <a:ext cx="8399462" cy="6172200"/>
          </a:xfrm>
          <a:prstGeom prst="rect">
            <a:avLst/>
          </a:prstGeom>
          <a:solidFill>
            <a:srgbClr val="66CCFF"/>
          </a:solidFill>
          <a:ln w="9525">
            <a:noFill/>
            <a:miter lim="800000"/>
            <a:headEnd/>
            <a:tailEnd/>
          </a:ln>
        </p:spPr>
        <p:txBody>
          <a:bodyPr/>
          <a:lstStyle/>
          <a:p>
            <a:pPr>
              <a:lnSpc>
                <a:spcPct val="80000"/>
              </a:lnSpc>
              <a:spcBef>
                <a:spcPct val="20000"/>
              </a:spcBef>
              <a:buClr>
                <a:srgbClr val="FAFD00"/>
              </a:buClr>
            </a:pPr>
            <a:r>
              <a:rPr lang="en-US" sz="3200" b="1" dirty="0">
                <a:latin typeface="Calibri" pitchFamily="34" charset="0"/>
                <a:cs typeface="Times New Roman" pitchFamily="18" charset="0"/>
              </a:rPr>
              <a:t>IEEE 802.21 MEDIA INDEPENDENT HANDOVER </a:t>
            </a:r>
          </a:p>
          <a:p>
            <a:pPr>
              <a:lnSpc>
                <a:spcPct val="80000"/>
              </a:lnSpc>
              <a:spcBef>
                <a:spcPct val="20000"/>
              </a:spcBef>
              <a:buClr>
                <a:srgbClr val="FAFD00"/>
              </a:buClr>
            </a:pPr>
            <a:r>
              <a:rPr lang="en-US" sz="3200" dirty="0">
                <a:latin typeface="Calibri" pitchFamily="34" charset="0"/>
                <a:cs typeface="Times New Roman" pitchFamily="18" charset="0"/>
              </a:rPr>
              <a:t>DCN</a:t>
            </a:r>
            <a:r>
              <a:rPr lang="en-US" sz="3200" dirty="0" smtClean="0">
                <a:latin typeface="Calibri" pitchFamily="34" charset="0"/>
                <a:cs typeface="Times New Roman" pitchFamily="18" charset="0"/>
              </a:rPr>
              <a:t>: </a:t>
            </a:r>
            <a:r>
              <a:rPr lang="en-US" sz="3200" b="1" dirty="0" smtClean="0"/>
              <a:t>21-11-0164-02-0sec</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Title: </a:t>
            </a:r>
            <a:r>
              <a:rPr lang="en-US" sz="3200" dirty="0" smtClean="0">
                <a:latin typeface="Calibri" pitchFamily="34" charset="0"/>
                <a:cs typeface="Times New Roman" pitchFamily="18" charset="0"/>
              </a:rPr>
              <a:t>ERP proposal</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Date Submitted: </a:t>
            </a:r>
            <a:r>
              <a:rPr lang="en-US" sz="3200" dirty="0" smtClean="0">
                <a:latin typeface="Calibri" pitchFamily="34" charset="0"/>
                <a:cs typeface="Times New Roman" pitchFamily="18" charset="0"/>
              </a:rPr>
              <a:t>October 11, 2011</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smtClean="0">
                <a:latin typeface="Calibri" pitchFamily="34" charset="0"/>
                <a:cs typeface="Times New Roman" pitchFamily="18" charset="0"/>
              </a:rPr>
              <a:t>Authors </a:t>
            </a:r>
            <a:r>
              <a:rPr lang="en-US" sz="3200" dirty="0">
                <a:latin typeface="Calibri" pitchFamily="34" charset="0"/>
                <a:cs typeface="Times New Roman" pitchFamily="18" charset="0"/>
              </a:rPr>
              <a:t>or Source(s): Fernando </a:t>
            </a:r>
            <a:r>
              <a:rPr lang="en-US" sz="3200" dirty="0" smtClean="0">
                <a:latin typeface="Calibri" pitchFamily="34" charset="0"/>
                <a:cs typeface="Times New Roman" pitchFamily="18" charset="0"/>
              </a:rPr>
              <a:t>Bernal-Hidalgo, </a:t>
            </a:r>
            <a:r>
              <a:rPr lang="en-US" sz="3200" dirty="0">
                <a:latin typeface="Calibri" pitchFamily="34" charset="0"/>
                <a:cs typeface="Times New Roman" pitchFamily="18" charset="0"/>
              </a:rPr>
              <a:t>Rafa Marín-López</a:t>
            </a:r>
          </a:p>
          <a:p>
            <a:pPr>
              <a:lnSpc>
                <a:spcPct val="80000"/>
              </a:lnSpc>
              <a:spcBef>
                <a:spcPct val="20000"/>
              </a:spcBef>
              <a:buFont typeface="Arial" pitchFamily="34" charset="0"/>
              <a:buNone/>
            </a:pPr>
            <a:r>
              <a:rPr lang="en-US" sz="3200" dirty="0">
                <a:latin typeface="Calibri" pitchFamily="34" charset="0"/>
                <a:cs typeface="Times New Roman" pitchFamily="18" charset="0"/>
              </a:rPr>
              <a:t>Abstract: </a:t>
            </a:r>
          </a:p>
          <a:p>
            <a:pPr>
              <a:lnSpc>
                <a:spcPct val="80000"/>
              </a:lnSpc>
              <a:spcBef>
                <a:spcPct val="20000"/>
              </a:spcBef>
            </a:pPr>
            <a:r>
              <a:rPr lang="en-US" sz="3200" dirty="0">
                <a:latin typeface="Calibri" pitchFamily="34" charset="0"/>
                <a:cs typeface="Times New Roman" pitchFamily="18" charset="0"/>
              </a:rPr>
              <a:t>Modifications to be carried out in current D04 related with comment #24.</a:t>
            </a:r>
          </a:p>
          <a:p>
            <a:pPr>
              <a:lnSpc>
                <a:spcPct val="80000"/>
              </a:lnSpc>
              <a:spcBef>
                <a:spcPct val="20000"/>
              </a:spcBef>
              <a:buFont typeface="Arial" pitchFamily="34" charset="0"/>
              <a:buNone/>
            </a:pPr>
            <a:endParaRPr lang="en-US" sz="20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p:cNvSpPr>
            <a:spLocks noGrp="1"/>
          </p:cNvSpPr>
          <p:nvPr>
            <p:ph type="sldNum" sz="quarter" idx="12"/>
          </p:nvPr>
        </p:nvSpPr>
        <p:spPr bwMode="auto">
          <a:noFill/>
          <a:ln>
            <a:miter lim="800000"/>
            <a:headEnd/>
            <a:tailEnd/>
          </a:ln>
        </p:spPr>
        <p:txBody>
          <a:bodyPr/>
          <a:lstStyle/>
          <a:p>
            <a:r>
              <a:rPr lang="en-US" altLang="ja-JP">
                <a:solidFill>
                  <a:srgbClr val="000000"/>
                </a:solidFill>
                <a:latin typeface="Times" charset="0"/>
              </a:rPr>
              <a:t>2</a:t>
            </a:r>
          </a:p>
        </p:txBody>
      </p:sp>
      <p:sp>
        <p:nvSpPr>
          <p:cNvPr id="14339" name="Rectangle 3"/>
          <p:cNvSpPr>
            <a:spLocks noChangeArrowheads="1"/>
          </p:cNvSpPr>
          <p:nvPr/>
        </p:nvSpPr>
        <p:spPr bwMode="auto">
          <a:xfrm>
            <a:off x="323850" y="333375"/>
            <a:ext cx="8493125" cy="5678488"/>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pitchFamily="18" charset="0"/>
              </a:rPr>
              <a:t>IEEE 802.21 presentation release statements</a:t>
            </a:r>
            <a:endParaRPr lang="en-US" sz="24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a:latin typeface="Times New Roman" pitchFamily="18" charset="0"/>
                <a:cs typeface="Times New Roman" pitchFamily="18" charset="0"/>
              </a:rPr>
              <a:t>’</a:t>
            </a:r>
            <a:r>
              <a:rPr lang="en-US" sz="2000">
                <a:latin typeface="Times" charset="0"/>
                <a:cs typeface="Times New Roman" pitchFamily="18" charset="0"/>
              </a:rPr>
              <a:t>s name any IEEE Standards publication even though it may include portions of this contribution; and at the IEEE</a:t>
            </a:r>
            <a:r>
              <a:rPr lang="en-US" sz="2000">
                <a:latin typeface="Times New Roman" pitchFamily="18" charset="0"/>
                <a:cs typeface="Times New Roman" pitchFamily="18" charset="0"/>
              </a:rPr>
              <a:t>’</a:t>
            </a:r>
            <a:r>
              <a:rPr lang="en-US" sz="20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a:latin typeface="Times" charset="0"/>
                <a:cs typeface="Times New Roman" pitchFamily="18" charset="0"/>
              </a:rPr>
              <a:t>The contributor is familiar with IEEE patent policy, as stated in </a:t>
            </a:r>
            <a:r>
              <a:rPr lang="en-US" sz="2000">
                <a:latin typeface="Times" charset="0"/>
                <a:cs typeface="Times New Roman" pitchFamily="18" charset="0"/>
                <a:hlinkClick r:id="rId2"/>
              </a:rPr>
              <a:t>Section 6 of the IEEE-SA Standards Board bylaws</a:t>
            </a:r>
            <a:r>
              <a:rPr lang="en-US" sz="2000">
                <a:solidFill>
                  <a:srgbClr val="000099"/>
                </a:solidFill>
                <a:latin typeface="Times" charset="0"/>
                <a:cs typeface="Times New Roman" pitchFamily="18" charset="0"/>
              </a:rPr>
              <a:t> </a:t>
            </a:r>
            <a:r>
              <a:rPr lang="en-US" sz="2000">
                <a:latin typeface="Times" charset="0"/>
                <a:cs typeface="Times New Roman" pitchFamily="18" charset="0"/>
              </a:rPr>
              <a:t>&lt;</a:t>
            </a:r>
            <a:r>
              <a:rPr lang="en-US" sz="2000">
                <a:latin typeface="Times" charset="0"/>
                <a:cs typeface="Times New Roman" pitchFamily="18" charset="0"/>
                <a:hlinkClick r:id="rId3"/>
              </a:rPr>
              <a:t>http://standards.ieee.org/guides/bylaws/sect6-7.html#6</a:t>
            </a:r>
            <a:r>
              <a:rPr lang="en-US" sz="2000">
                <a:latin typeface="Times" charset="0"/>
                <a:cs typeface="Times New Roman" pitchFamily="18" charset="0"/>
              </a:rPr>
              <a:t>&gt; and in </a:t>
            </a:r>
            <a:r>
              <a:rPr lang="en-US" sz="2000" i="1">
                <a:latin typeface="Times" charset="0"/>
                <a:cs typeface="Times New Roman" pitchFamily="18" charset="0"/>
              </a:rPr>
              <a:t>Understanding Patent Issues During IEEE Standards Development</a:t>
            </a:r>
            <a:r>
              <a:rPr lang="en-US" sz="2000">
                <a:latin typeface="Times" charset="0"/>
                <a:cs typeface="Times New Roman" pitchFamily="18" charset="0"/>
              </a:rPr>
              <a:t> </a:t>
            </a:r>
            <a:r>
              <a:rPr lang="en-US" sz="2000">
                <a:latin typeface="Times" charset="0"/>
                <a:cs typeface="Times New Roman" pitchFamily="18" charset="0"/>
                <a:hlinkClick r:id="rId4"/>
              </a:rPr>
              <a:t>http://standards.ieee.org/board/pat/faq.pdf</a:t>
            </a:r>
            <a:r>
              <a:rPr lang="en-US" sz="2000">
                <a:latin typeface="Times" charset="0"/>
                <a:cs typeface="Times New Roman" pitchFamily="18" charset="0"/>
              </a:rPr>
              <a:t>&gt;</a:t>
            </a:r>
            <a:r>
              <a:rPr lang="en-US" sz="2000">
                <a:latin typeface="Times New Roman" pitchFamily="18" charset="0"/>
                <a:cs typeface="Times New Roman" pitchFamily="18" charset="0"/>
              </a:rPr>
              <a:t> </a:t>
            </a:r>
            <a:endParaRPr lang="en-US" sz="2000">
              <a:latin typeface="Times"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AUTH TLV </a:t>
            </a:r>
            <a:br>
              <a:rPr lang="es-ES" dirty="0" smtClean="0"/>
            </a:br>
            <a:r>
              <a:rPr lang="es-ES" dirty="0" smtClean="0"/>
              <a:t>Generation</a:t>
            </a:r>
            <a:endParaRPr lang="en-US" dirty="0"/>
          </a:p>
        </p:txBody>
      </p:sp>
      <p:sp>
        <p:nvSpPr>
          <p:cNvPr id="3" name="Content Placeholder 2"/>
          <p:cNvSpPr>
            <a:spLocks noGrp="1"/>
          </p:cNvSpPr>
          <p:nvPr>
            <p:ph idx="1"/>
          </p:nvPr>
        </p:nvSpPr>
        <p:spPr>
          <a:xfrm>
            <a:off x="179512" y="1600200"/>
            <a:ext cx="8784976" cy="4525963"/>
          </a:xfrm>
        </p:spPr>
        <p:txBody>
          <a:bodyPr>
            <a:normAutofit/>
          </a:bodyPr>
          <a:lstStyle/>
          <a:p>
            <a:r>
              <a:rPr lang="es-ES" dirty="0" smtClean="0"/>
              <a:t>How to generate the AUTH TLV</a:t>
            </a:r>
          </a:p>
          <a:p>
            <a:pPr lvl="1"/>
            <a:r>
              <a:rPr lang="es-ES" sz="2400" i="1" dirty="0" smtClean="0"/>
              <a:t>PRF(K, </a:t>
            </a:r>
            <a:r>
              <a:rPr lang="es-ES" sz="2400" i="1" dirty="0" smtClean="0"/>
              <a:t>“</a:t>
            </a:r>
            <a:r>
              <a:rPr lang="es-ES" sz="2400" i="1" dirty="0" smtClean="0"/>
              <a:t>AUTH_TLV”</a:t>
            </a:r>
            <a:r>
              <a:rPr lang="es-ES" sz="2400" i="1" dirty="0" smtClean="0"/>
              <a:t> </a:t>
            </a:r>
            <a:r>
              <a:rPr lang="es-ES" sz="2400" i="1" dirty="0" smtClean="0"/>
              <a:t>| </a:t>
            </a:r>
            <a:r>
              <a:rPr lang="es-ES" sz="2400" i="1" dirty="0" err="1" smtClean="0"/>
              <a:t>MNCiphersuite</a:t>
            </a:r>
            <a:r>
              <a:rPr lang="es-ES" sz="2400" i="1" dirty="0" smtClean="0"/>
              <a:t> </a:t>
            </a:r>
            <a:r>
              <a:rPr lang="es-ES" sz="2400" i="1" dirty="0" smtClean="0"/>
              <a:t>| </a:t>
            </a:r>
            <a:r>
              <a:rPr lang="es-ES" sz="2400" i="1" dirty="0" err="1" smtClean="0"/>
              <a:t>PoSCiphersuite</a:t>
            </a:r>
            <a:r>
              <a:rPr lang="es-ES" sz="2400" i="1" dirty="0" smtClean="0"/>
              <a:t>)</a:t>
            </a:r>
            <a:endParaRPr lang="es-ES" sz="2400" i="1" dirty="0" smtClean="0"/>
          </a:p>
          <a:p>
            <a:pPr lvl="2"/>
            <a:r>
              <a:rPr lang="es-ES" dirty="0" smtClean="0"/>
              <a:t>K = MSK </a:t>
            </a:r>
            <a:r>
              <a:rPr lang="es-ES" dirty="0" err="1" smtClean="0"/>
              <a:t>or</a:t>
            </a:r>
            <a:r>
              <a:rPr lang="es-ES" dirty="0" smtClean="0"/>
              <a:t> </a:t>
            </a:r>
            <a:r>
              <a:rPr lang="es-ES" dirty="0" err="1" smtClean="0"/>
              <a:t>rMSK</a:t>
            </a:r>
            <a:r>
              <a:rPr lang="es-ES" dirty="0" smtClean="0"/>
              <a:t> </a:t>
            </a:r>
            <a:r>
              <a:rPr lang="en-US" dirty="0" smtClean="0">
                <a:sym typeface="Wingdings"/>
              </a:rPr>
              <a:t> No need to define a new key in the key hierarchy.</a:t>
            </a:r>
            <a:endParaRPr lang="es-ES" dirty="0" smtClean="0"/>
          </a:p>
          <a:p>
            <a:pPr lvl="2"/>
            <a:r>
              <a:rPr lang="es-ES" dirty="0" err="1" smtClean="0"/>
              <a:t>MNCiphersuite</a:t>
            </a:r>
            <a:r>
              <a:rPr lang="es-ES" dirty="0" smtClean="0"/>
              <a:t> </a:t>
            </a:r>
            <a:r>
              <a:rPr lang="es-ES" dirty="0" smtClean="0"/>
              <a:t>= the ciphersuite sent by the MN</a:t>
            </a:r>
          </a:p>
          <a:p>
            <a:pPr lvl="2"/>
            <a:r>
              <a:rPr lang="es-ES" dirty="0" smtClean="0"/>
              <a:t>PoSCiphersuite = the ciphersuite sent by the PoS</a:t>
            </a:r>
          </a:p>
          <a:p>
            <a:pPr lvl="2"/>
            <a:r>
              <a:rPr lang="es-ES" dirty="0" smtClean="0"/>
              <a:t>PRF </a:t>
            </a:r>
            <a:r>
              <a:rPr lang="es-ES" dirty="0" err="1" smtClean="0"/>
              <a:t>is</a:t>
            </a:r>
            <a:r>
              <a:rPr lang="es-ES" dirty="0" smtClean="0"/>
              <a:t> </a:t>
            </a:r>
            <a:r>
              <a:rPr lang="es-ES" dirty="0" err="1" smtClean="0"/>
              <a:t>the</a:t>
            </a:r>
            <a:r>
              <a:rPr lang="es-ES" dirty="0" smtClean="0"/>
              <a:t> </a:t>
            </a:r>
            <a:r>
              <a:rPr lang="es-ES" dirty="0" err="1" smtClean="0"/>
              <a:t>one</a:t>
            </a:r>
            <a:r>
              <a:rPr lang="es-ES" dirty="0" smtClean="0"/>
              <a:t> </a:t>
            </a:r>
            <a:r>
              <a:rPr lang="es-ES" dirty="0" err="1" smtClean="0"/>
              <a:t>selected</a:t>
            </a:r>
            <a:r>
              <a:rPr lang="es-ES" dirty="0" smtClean="0"/>
              <a:t> in </a:t>
            </a:r>
            <a:r>
              <a:rPr lang="es-ES" dirty="0" err="1" smtClean="0"/>
              <a:t>the</a:t>
            </a:r>
            <a:r>
              <a:rPr lang="es-ES" dirty="0" smtClean="0"/>
              <a:t> KDF_LIST</a:t>
            </a:r>
          </a:p>
          <a:p>
            <a:pPr lvl="3"/>
            <a:r>
              <a:rPr lang="es-ES" sz="1600" dirty="0" smtClean="0"/>
              <a:t>KDF_CMAC_AES</a:t>
            </a:r>
          </a:p>
          <a:p>
            <a:pPr lvl="3"/>
            <a:r>
              <a:rPr lang="es-ES" sz="1600" dirty="0" smtClean="0"/>
              <a:t>KDF_HMAC_SHA1</a:t>
            </a:r>
          </a:p>
          <a:p>
            <a:pPr lvl="3"/>
            <a:r>
              <a:rPr lang="es-ES" sz="1600" dirty="0" smtClean="0"/>
              <a:t>KDF_HMAC_SHA256</a:t>
            </a:r>
          </a:p>
          <a:p>
            <a:pPr lvl="1"/>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Draft Modifications</a:t>
            </a:r>
            <a:endParaRPr lang="en-US" dirty="0"/>
          </a:p>
        </p:txBody>
      </p:sp>
      <p:sp>
        <p:nvSpPr>
          <p:cNvPr id="3" name="Content Placeholder 2"/>
          <p:cNvSpPr>
            <a:spLocks noGrp="1"/>
          </p:cNvSpPr>
          <p:nvPr>
            <p:ph idx="1"/>
          </p:nvPr>
        </p:nvSpPr>
        <p:spPr/>
        <p:txBody>
          <a:bodyPr/>
          <a:lstStyle/>
          <a:p>
            <a:r>
              <a:rPr lang="es-ES" dirty="0" smtClean="0"/>
              <a:t>Rename </a:t>
            </a:r>
          </a:p>
          <a:p>
            <a:pPr lvl="1"/>
            <a:r>
              <a:rPr lang="es-ES" dirty="0" err="1" smtClean="0"/>
              <a:t>Change</a:t>
            </a:r>
            <a:r>
              <a:rPr lang="es-ES" dirty="0" smtClean="0"/>
              <a:t> KDF_LIST to PRF_LIST</a:t>
            </a:r>
          </a:p>
          <a:p>
            <a:r>
              <a:rPr lang="es-ES" dirty="0" smtClean="0"/>
              <a:t>Modify definition</a:t>
            </a:r>
          </a:p>
          <a:p>
            <a:pPr lvl="1"/>
            <a:r>
              <a:rPr lang="es-ES" dirty="0" smtClean="0"/>
              <a:t>PRF_LIST </a:t>
            </a:r>
          </a:p>
          <a:p>
            <a:pPr lvl="2"/>
            <a:r>
              <a:rPr lang="es-ES" dirty="0" smtClean="0"/>
              <a:t>Bit 0: KDF_AES_CMAC </a:t>
            </a:r>
            <a:r>
              <a:rPr lang="en-US" dirty="0" smtClean="0">
                <a:sym typeface="Wingdings"/>
              </a:rPr>
              <a:t> PRF_AES_CMAC</a:t>
            </a:r>
          </a:p>
          <a:p>
            <a:pPr lvl="2"/>
            <a:r>
              <a:rPr lang="en-US" dirty="0" smtClean="0">
                <a:sym typeface="Wingdings"/>
              </a:rPr>
              <a:t>Bit 1: KDF_HMAC_SHA1 PRF_HMAC_SHA1</a:t>
            </a:r>
            <a:endParaRPr lang="es-ES" dirty="0" smtClean="0"/>
          </a:p>
          <a:p>
            <a:pPr lvl="1"/>
            <a:r>
              <a:rPr lang="es-ES" dirty="0" err="1" smtClean="0"/>
              <a:t>We</a:t>
            </a:r>
            <a:r>
              <a:rPr lang="es-ES" dirty="0" smtClean="0"/>
              <a:t> </a:t>
            </a:r>
            <a:r>
              <a:rPr lang="es-ES" dirty="0" err="1" smtClean="0"/>
              <a:t>missed</a:t>
            </a:r>
            <a:r>
              <a:rPr lang="es-ES" dirty="0" smtClean="0"/>
              <a:t> KDF_HMAC_SHA256. </a:t>
            </a:r>
            <a:r>
              <a:rPr lang="es-ES" dirty="0" err="1" smtClean="0"/>
              <a:t>Add</a:t>
            </a:r>
            <a:r>
              <a:rPr lang="es-ES" dirty="0" smtClean="0"/>
              <a:t> </a:t>
            </a:r>
            <a:r>
              <a:rPr lang="es-ES" dirty="0" err="1" smtClean="0"/>
              <a:t>it</a:t>
            </a:r>
            <a:r>
              <a:rPr lang="es-ES" dirty="0" smtClean="0"/>
              <a:t>:</a:t>
            </a:r>
          </a:p>
          <a:p>
            <a:pPr lvl="2"/>
            <a:r>
              <a:rPr lang="es-ES" dirty="0" smtClean="0"/>
              <a:t>Bit 2 : KDF_HMAC_SHA256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a:t>
            </a:r>
            <a:r>
              <a:rPr lang="es-ES" dirty="0" err="1" smtClean="0"/>
              <a:t>User</a:t>
            </a:r>
            <a:r>
              <a:rPr lang="es-ES" dirty="0" smtClean="0"/>
              <a:t> </a:t>
            </a:r>
            <a:r>
              <a:rPr lang="es-ES" dirty="0" err="1" smtClean="0"/>
              <a:t>Initiated</a:t>
            </a:r>
            <a:r>
              <a:rPr lang="es-ES" dirty="0" smtClean="0"/>
              <a:t/>
            </a:r>
            <a:br>
              <a:rPr lang="es-ES" dirty="0" smtClean="0"/>
            </a:br>
            <a:r>
              <a:rPr lang="es-ES" sz="2700" dirty="0" smtClean="0"/>
              <a:t>MIH Access </a:t>
            </a:r>
            <a:r>
              <a:rPr lang="es-ES" sz="2700" dirty="0" err="1" smtClean="0"/>
              <a:t>Authentication</a:t>
            </a:r>
            <a:r>
              <a:rPr lang="es-ES" sz="2700" dirty="0" smtClean="0"/>
              <a:t> </a:t>
            </a:r>
            <a:r>
              <a:rPr lang="es-ES" sz="2700" dirty="0" err="1" smtClean="0"/>
              <a:t>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1928794" y="392906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928794" y="436351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39752" y="3573016"/>
            <a:ext cx="4154277" cy="307777"/>
          </a:xfrm>
          <a:prstGeom prst="rect">
            <a:avLst/>
          </a:prstGeom>
          <a:noFill/>
        </p:spPr>
        <p:txBody>
          <a:bodyPr wrap="none" rtlCol="0">
            <a:spAutoFit/>
          </a:bodyPr>
          <a:lstStyle/>
          <a:p>
            <a:r>
              <a:rPr lang="es-ES" sz="1400" dirty="0" smtClean="0"/>
              <a:t>MIH_Auth request (EAP-Initiate/Re-Auth, </a:t>
            </a:r>
            <a:r>
              <a:rPr lang="es-ES" sz="1400" b="1" dirty="0" err="1" smtClean="0"/>
              <a:t>parameters</a:t>
            </a:r>
            <a:r>
              <a:rPr lang="es-ES" sz="1400" dirty="0" smtClean="0"/>
              <a:t>)</a:t>
            </a:r>
            <a:endParaRPr lang="es-ES" sz="1400" dirty="0"/>
          </a:p>
        </p:txBody>
      </p:sp>
      <p:sp>
        <p:nvSpPr>
          <p:cNvPr id="17" name="TextBox 16"/>
          <p:cNvSpPr txBox="1"/>
          <p:nvPr/>
        </p:nvSpPr>
        <p:spPr>
          <a:xfrm>
            <a:off x="1947144" y="4070354"/>
            <a:ext cx="4533688" cy="307777"/>
          </a:xfrm>
          <a:prstGeom prst="rect">
            <a:avLst/>
          </a:prstGeom>
          <a:noFill/>
        </p:spPr>
        <p:txBody>
          <a:bodyPr wrap="none" rtlCol="0">
            <a:spAutoFit/>
          </a:bodyPr>
          <a:lstStyle/>
          <a:p>
            <a:r>
              <a:rPr lang="es-ES" sz="1400" dirty="0"/>
              <a:t>MIH_Auth response (EAP-Finish/Re-</a:t>
            </a:r>
            <a:r>
              <a:rPr lang="es-ES" sz="1400" dirty="0" err="1"/>
              <a:t>Auth</a:t>
            </a:r>
            <a:r>
              <a:rPr lang="es-ES" sz="1400" dirty="0"/>
              <a:t>, </a:t>
            </a:r>
            <a:r>
              <a:rPr lang="es-ES" sz="1400" b="1" dirty="0" err="1"/>
              <a:t>selections</a:t>
            </a:r>
            <a:r>
              <a:rPr lang="es-ES" sz="1400" dirty="0"/>
              <a:t>, AUTH)</a:t>
            </a:r>
          </a:p>
        </p:txBody>
      </p:sp>
      <p:cxnSp>
        <p:nvCxnSpPr>
          <p:cNvPr id="19" name="Straight Arrow Connector 18"/>
          <p:cNvCxnSpPr/>
          <p:nvPr/>
        </p:nvCxnSpPr>
        <p:spPr>
          <a:xfrm>
            <a:off x="1907134" y="249802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07134" y="313938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771800" y="2060848"/>
            <a:ext cx="3335144" cy="369332"/>
          </a:xfrm>
          <a:prstGeom prst="rect">
            <a:avLst/>
          </a:prstGeom>
          <a:noFill/>
        </p:spPr>
        <p:txBody>
          <a:bodyPr wrap="none" rtlCol="0">
            <a:spAutoFit/>
          </a:bodyPr>
          <a:lstStyle/>
          <a:p>
            <a:r>
              <a:rPr lang="es-ES" dirty="0" smtClean="0"/>
              <a:t>MIH Capability Discovery Request</a:t>
            </a:r>
            <a:endParaRPr lang="es-ES" dirty="0"/>
          </a:p>
        </p:txBody>
      </p:sp>
      <p:sp>
        <p:nvSpPr>
          <p:cNvPr id="22" name="TextBox 21"/>
          <p:cNvSpPr txBox="1"/>
          <p:nvPr/>
        </p:nvSpPr>
        <p:spPr>
          <a:xfrm>
            <a:off x="2755823" y="2636912"/>
            <a:ext cx="3472361" cy="369332"/>
          </a:xfrm>
          <a:prstGeom prst="rect">
            <a:avLst/>
          </a:prstGeom>
          <a:noFill/>
        </p:spPr>
        <p:txBody>
          <a:bodyPr wrap="none" rtlCol="0">
            <a:spAutoFit/>
          </a:bodyPr>
          <a:lstStyle/>
          <a:p>
            <a:r>
              <a:rPr lang="es-ES" dirty="0" smtClean="0"/>
              <a:t>MIH Capability Discovery Response</a:t>
            </a:r>
            <a:endParaRPr lang="es-ES" dirty="0"/>
          </a:p>
        </p:txBody>
      </p:sp>
      <p:cxnSp>
        <p:nvCxnSpPr>
          <p:cNvPr id="23" name="Straight Arrow Connector 22"/>
          <p:cNvCxnSpPr/>
          <p:nvPr/>
        </p:nvCxnSpPr>
        <p:spPr>
          <a:xfrm>
            <a:off x="1907704" y="5085184"/>
            <a:ext cx="514353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907134" y="588240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907134" y="652375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347864" y="5445224"/>
            <a:ext cx="2667333" cy="369332"/>
          </a:xfrm>
          <a:prstGeom prst="rect">
            <a:avLst/>
          </a:prstGeom>
          <a:noFill/>
        </p:spPr>
        <p:txBody>
          <a:bodyPr wrap="none" rtlCol="0">
            <a:spAutoFit/>
          </a:bodyPr>
          <a:lstStyle/>
          <a:p>
            <a:r>
              <a:rPr lang="es-ES" dirty="0" smtClean="0"/>
              <a:t>MIH Termination Resquest</a:t>
            </a:r>
            <a:endParaRPr lang="es-ES" dirty="0"/>
          </a:p>
        </p:txBody>
      </p:sp>
      <p:sp>
        <p:nvSpPr>
          <p:cNvPr id="27" name="TextBox 26"/>
          <p:cNvSpPr txBox="1"/>
          <p:nvPr/>
        </p:nvSpPr>
        <p:spPr>
          <a:xfrm>
            <a:off x="3347864" y="6093296"/>
            <a:ext cx="2714782" cy="369332"/>
          </a:xfrm>
          <a:prstGeom prst="rect">
            <a:avLst/>
          </a:prstGeom>
          <a:noFill/>
        </p:spPr>
        <p:txBody>
          <a:bodyPr wrap="none" rtlCol="0">
            <a:spAutoFit/>
          </a:bodyPr>
          <a:lstStyle/>
          <a:p>
            <a:r>
              <a:rPr lang="es-ES" dirty="0" smtClean="0"/>
              <a:t>MIH Termination Response</a:t>
            </a:r>
            <a:endParaRPr lang="es-ES" dirty="0"/>
          </a:p>
        </p:txBody>
      </p:sp>
      <p:sp>
        <p:nvSpPr>
          <p:cNvPr id="28" name="TextBox 27"/>
          <p:cNvSpPr txBox="1"/>
          <p:nvPr/>
        </p:nvSpPr>
        <p:spPr>
          <a:xfrm>
            <a:off x="4429124" y="4759709"/>
            <a:ext cx="357790" cy="369332"/>
          </a:xfrm>
          <a:prstGeom prst="rect">
            <a:avLst/>
          </a:prstGeom>
          <a:noFill/>
        </p:spPr>
        <p:txBody>
          <a:bodyPr wrap="none" rtlCol="0">
            <a:spAutoFit/>
          </a:bodyPr>
          <a:lstStyle/>
          <a:p>
            <a:r>
              <a:rPr lang="es-ES" dirty="0" smtClean="0"/>
              <a:t>...</a:t>
            </a:r>
            <a:endParaRPr lang="es-ES" dirty="0"/>
          </a:p>
        </p:txBody>
      </p:sp>
      <p:sp>
        <p:nvSpPr>
          <p:cNvPr id="29" name="Rectangle 28"/>
          <p:cNvSpPr/>
          <p:nvPr/>
        </p:nvSpPr>
        <p:spPr>
          <a:xfrm>
            <a:off x="179512" y="2060848"/>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79512" y="3429000"/>
            <a:ext cx="7344816" cy="1296144"/>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79512" y="4869160"/>
            <a:ext cx="7344816" cy="43204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79512" y="5445224"/>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79512" y="2348880"/>
            <a:ext cx="1656351" cy="523220"/>
          </a:xfrm>
          <a:prstGeom prst="rect">
            <a:avLst/>
          </a:prstGeom>
          <a:noFill/>
        </p:spPr>
        <p:txBody>
          <a:bodyPr wrap="none" rtlCol="0">
            <a:spAutoFit/>
          </a:bodyPr>
          <a:lstStyle/>
          <a:p>
            <a:pPr algn="ctr"/>
            <a:r>
              <a:rPr lang="es-ES" sz="1400" dirty="0" smtClean="0"/>
              <a:t>Capability Discovery</a:t>
            </a:r>
          </a:p>
          <a:p>
            <a:pPr algn="ctr"/>
            <a:r>
              <a:rPr lang="es-ES" sz="1400" dirty="0" smtClean="0"/>
              <a:t>Phase</a:t>
            </a:r>
            <a:endParaRPr lang="en-US" sz="1400" dirty="0"/>
          </a:p>
        </p:txBody>
      </p:sp>
      <p:sp>
        <p:nvSpPr>
          <p:cNvPr id="34" name="TextBox 33"/>
          <p:cNvSpPr txBox="1"/>
          <p:nvPr/>
        </p:nvSpPr>
        <p:spPr>
          <a:xfrm>
            <a:off x="370339" y="3789040"/>
            <a:ext cx="1274708" cy="738664"/>
          </a:xfrm>
          <a:prstGeom prst="rect">
            <a:avLst/>
          </a:prstGeom>
          <a:noFill/>
        </p:spPr>
        <p:txBody>
          <a:bodyPr wrap="none" rtlCol="0">
            <a:spAutoFit/>
          </a:bodyPr>
          <a:lstStyle/>
          <a:p>
            <a:pPr algn="ctr"/>
            <a:r>
              <a:rPr lang="es-ES" sz="1400" dirty="0" smtClean="0"/>
              <a:t>MIH Service </a:t>
            </a:r>
          </a:p>
          <a:p>
            <a:pPr algn="ctr"/>
            <a:r>
              <a:rPr lang="es-ES" sz="1400" dirty="0" smtClean="0"/>
              <a:t>Authentication</a:t>
            </a:r>
          </a:p>
          <a:p>
            <a:pPr algn="ctr"/>
            <a:r>
              <a:rPr lang="es-ES" sz="1400" dirty="0" smtClean="0"/>
              <a:t>Phase</a:t>
            </a:r>
            <a:endParaRPr lang="en-US" sz="1400" dirty="0"/>
          </a:p>
        </p:txBody>
      </p:sp>
      <p:sp>
        <p:nvSpPr>
          <p:cNvPr id="35" name="TextBox 34"/>
          <p:cNvSpPr txBox="1"/>
          <p:nvPr/>
        </p:nvSpPr>
        <p:spPr>
          <a:xfrm>
            <a:off x="390340" y="4823492"/>
            <a:ext cx="1234698" cy="523220"/>
          </a:xfrm>
          <a:prstGeom prst="rect">
            <a:avLst/>
          </a:prstGeom>
          <a:noFill/>
        </p:spPr>
        <p:txBody>
          <a:bodyPr wrap="none" rtlCol="0">
            <a:spAutoFit/>
          </a:bodyPr>
          <a:lstStyle/>
          <a:p>
            <a:pPr algn="ctr"/>
            <a:r>
              <a:rPr lang="es-ES" sz="1400" dirty="0" smtClean="0"/>
              <a:t>Service Access</a:t>
            </a:r>
          </a:p>
          <a:p>
            <a:pPr algn="ctr"/>
            <a:r>
              <a:rPr lang="es-ES" sz="1400" dirty="0" smtClean="0"/>
              <a:t>Phase</a:t>
            </a:r>
            <a:endParaRPr lang="en-US" sz="1400" dirty="0"/>
          </a:p>
        </p:txBody>
      </p:sp>
      <p:sp>
        <p:nvSpPr>
          <p:cNvPr id="36" name="TextBox 35"/>
          <p:cNvSpPr txBox="1"/>
          <p:nvPr/>
        </p:nvSpPr>
        <p:spPr>
          <a:xfrm>
            <a:off x="475332" y="5805264"/>
            <a:ext cx="1064715" cy="523220"/>
          </a:xfrm>
          <a:prstGeom prst="rect">
            <a:avLst/>
          </a:prstGeom>
          <a:noFill/>
        </p:spPr>
        <p:txBody>
          <a:bodyPr wrap="none" rtlCol="0">
            <a:spAutoFit/>
          </a:bodyPr>
          <a:lstStyle/>
          <a:p>
            <a:pPr algn="ctr"/>
            <a:r>
              <a:rPr lang="es-ES" sz="1400" dirty="0" smtClean="0"/>
              <a:t>Termination</a:t>
            </a:r>
          </a:p>
          <a:p>
            <a:pPr algn="ctr"/>
            <a:r>
              <a:rPr lang="es-ES" sz="1400" dirty="0" smtClean="0"/>
              <a:t>Phase</a:t>
            </a:r>
            <a:endParaRPr lang="en-US" sz="1400" dirty="0"/>
          </a:p>
        </p:txBody>
      </p:sp>
    </p:spTree>
    <p:extLst>
      <p:ext uri="{BB962C8B-B14F-4D97-AF65-F5344CB8AC3E}">
        <p14:creationId xmlns:p14="http://schemas.microsoft.com/office/powerpoint/2010/main" val="1901837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ormAutofit fontScale="90000"/>
          </a:bodyPr>
          <a:lstStyle/>
          <a:p>
            <a:r>
              <a:rPr lang="es-ES" dirty="0" smtClean="0"/>
              <a:t>ERP Network Initiated (1)</a:t>
            </a:r>
            <a:br>
              <a:rPr lang="es-ES" dirty="0" smtClean="0"/>
            </a:br>
            <a:r>
              <a:rPr lang="es-ES" sz="2700" dirty="0" smtClean="0"/>
              <a:t>MIH Access Authentication 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1928794" y="436351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463740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26934" y="3933056"/>
            <a:ext cx="5265346" cy="369332"/>
          </a:xfrm>
          <a:prstGeom prst="rect">
            <a:avLst/>
          </a:prstGeom>
          <a:noFill/>
        </p:spPr>
        <p:txBody>
          <a:bodyPr wrap="none" rtlCol="0">
            <a:spAutoFit/>
          </a:bodyPr>
          <a:lstStyle/>
          <a:p>
            <a:r>
              <a:rPr lang="es-ES" dirty="0"/>
              <a:t>MIH_Auth request (EAP-Initiate/Re-Auth, </a:t>
            </a:r>
            <a:r>
              <a:rPr lang="es-ES" b="1" dirty="0" err="1"/>
              <a:t>parameters</a:t>
            </a:r>
            <a:r>
              <a:rPr lang="es-ES" dirty="0"/>
              <a:t>)</a:t>
            </a:r>
          </a:p>
        </p:txBody>
      </p:sp>
      <p:sp>
        <p:nvSpPr>
          <p:cNvPr id="15" name="TextBox 14"/>
          <p:cNvSpPr txBox="1"/>
          <p:nvPr/>
        </p:nvSpPr>
        <p:spPr>
          <a:xfrm>
            <a:off x="1835696" y="4293096"/>
            <a:ext cx="5173211" cy="338554"/>
          </a:xfrm>
          <a:prstGeom prst="rect">
            <a:avLst/>
          </a:prstGeom>
          <a:noFill/>
        </p:spPr>
        <p:txBody>
          <a:bodyPr wrap="none" rtlCol="0">
            <a:spAutoFit/>
          </a:bodyPr>
          <a:lstStyle>
            <a:defPPr>
              <a:defRPr lang="es-ES"/>
            </a:defPPr>
            <a:lvl1pPr>
              <a:defRPr sz="1200"/>
            </a:lvl1pPr>
          </a:lstStyle>
          <a:p>
            <a:r>
              <a:rPr lang="es-ES" sz="1600" dirty="0"/>
              <a:t>MIH_Auth response (EAP-Finish/Re-Auth, </a:t>
            </a:r>
            <a:r>
              <a:rPr lang="es-ES" sz="1600" b="1" dirty="0" err="1"/>
              <a:t>selections</a:t>
            </a:r>
            <a:r>
              <a:rPr lang="es-ES" sz="1600" dirty="0"/>
              <a:t>, AUTH)</a:t>
            </a:r>
          </a:p>
        </p:txBody>
      </p:sp>
      <p:cxnSp>
        <p:nvCxnSpPr>
          <p:cNvPr id="11" name="Straight Arrow Connector 10"/>
          <p:cNvCxnSpPr/>
          <p:nvPr/>
        </p:nvCxnSpPr>
        <p:spPr>
          <a:xfrm>
            <a:off x="1928794" y="379458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51720" y="3491716"/>
            <a:ext cx="4818563" cy="369332"/>
          </a:xfrm>
          <a:prstGeom prst="rect">
            <a:avLst/>
          </a:prstGeom>
          <a:noFill/>
        </p:spPr>
        <p:txBody>
          <a:bodyPr wrap="none" rtlCol="0">
            <a:spAutoFit/>
          </a:bodyPr>
          <a:lstStyle/>
          <a:p>
            <a:r>
              <a:rPr lang="es-ES" dirty="0" smtClean="0"/>
              <a:t>MIH_Auth indication (EAP-Initiate/ Re-auth-Start)</a:t>
            </a:r>
            <a:endParaRPr lang="es-ES" dirty="0"/>
          </a:p>
        </p:txBody>
      </p:sp>
      <p:sp>
        <p:nvSpPr>
          <p:cNvPr id="19" name="TextBox 18"/>
          <p:cNvSpPr txBox="1"/>
          <p:nvPr/>
        </p:nvSpPr>
        <p:spPr>
          <a:xfrm>
            <a:off x="6444208" y="3203684"/>
            <a:ext cx="757259" cy="338554"/>
          </a:xfrm>
          <a:prstGeom prst="rect">
            <a:avLst/>
          </a:prstGeom>
          <a:noFill/>
        </p:spPr>
        <p:txBody>
          <a:bodyPr wrap="none" rtlCol="0">
            <a:spAutoFit/>
          </a:bodyPr>
          <a:lstStyle/>
          <a:p>
            <a:r>
              <a:rPr lang="es-ES" sz="1600" dirty="0" err="1" smtClean="0"/>
              <a:t>Trigger</a:t>
            </a:r>
            <a:endParaRPr lang="es-ES" sz="1600" dirty="0"/>
          </a:p>
        </p:txBody>
      </p:sp>
      <p:cxnSp>
        <p:nvCxnSpPr>
          <p:cNvPr id="16" name="Straight Arrow Connector 15"/>
          <p:cNvCxnSpPr/>
          <p:nvPr/>
        </p:nvCxnSpPr>
        <p:spPr>
          <a:xfrm>
            <a:off x="1907134" y="249802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907134" y="313938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71800" y="2060848"/>
            <a:ext cx="3335144" cy="369332"/>
          </a:xfrm>
          <a:prstGeom prst="rect">
            <a:avLst/>
          </a:prstGeom>
          <a:noFill/>
        </p:spPr>
        <p:txBody>
          <a:bodyPr wrap="none" rtlCol="0">
            <a:spAutoFit/>
          </a:bodyPr>
          <a:lstStyle/>
          <a:p>
            <a:r>
              <a:rPr lang="es-ES" dirty="0" smtClean="0"/>
              <a:t>MIH Capability Discovery Request</a:t>
            </a:r>
            <a:endParaRPr lang="es-ES" dirty="0"/>
          </a:p>
        </p:txBody>
      </p:sp>
      <p:sp>
        <p:nvSpPr>
          <p:cNvPr id="20" name="TextBox 19"/>
          <p:cNvSpPr txBox="1"/>
          <p:nvPr/>
        </p:nvSpPr>
        <p:spPr>
          <a:xfrm>
            <a:off x="2755823" y="2636912"/>
            <a:ext cx="3472361" cy="369332"/>
          </a:xfrm>
          <a:prstGeom prst="rect">
            <a:avLst/>
          </a:prstGeom>
          <a:noFill/>
        </p:spPr>
        <p:txBody>
          <a:bodyPr wrap="none" rtlCol="0">
            <a:spAutoFit/>
          </a:bodyPr>
          <a:lstStyle/>
          <a:p>
            <a:r>
              <a:rPr lang="es-ES" dirty="0" smtClean="0"/>
              <a:t>MIH Capability Discovery Response</a:t>
            </a:r>
            <a:endParaRPr lang="es-ES" dirty="0"/>
          </a:p>
        </p:txBody>
      </p:sp>
      <p:sp>
        <p:nvSpPr>
          <p:cNvPr id="21" name="Rectangle 20"/>
          <p:cNvSpPr/>
          <p:nvPr/>
        </p:nvSpPr>
        <p:spPr>
          <a:xfrm>
            <a:off x="179512" y="2060848"/>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79512" y="2348880"/>
            <a:ext cx="1656351" cy="523220"/>
          </a:xfrm>
          <a:prstGeom prst="rect">
            <a:avLst/>
          </a:prstGeom>
          <a:noFill/>
        </p:spPr>
        <p:txBody>
          <a:bodyPr wrap="none" rtlCol="0">
            <a:spAutoFit/>
          </a:bodyPr>
          <a:lstStyle/>
          <a:p>
            <a:pPr algn="ctr"/>
            <a:r>
              <a:rPr lang="es-ES" sz="1400" dirty="0" smtClean="0"/>
              <a:t>Capability Discovery</a:t>
            </a:r>
          </a:p>
          <a:p>
            <a:pPr algn="ctr"/>
            <a:r>
              <a:rPr lang="es-ES" sz="1400" dirty="0" smtClean="0"/>
              <a:t>Phase</a:t>
            </a:r>
            <a:endParaRPr lang="en-US" sz="1400" dirty="0"/>
          </a:p>
        </p:txBody>
      </p:sp>
      <p:cxnSp>
        <p:nvCxnSpPr>
          <p:cNvPr id="23" name="Straight Arrow Connector 22"/>
          <p:cNvCxnSpPr/>
          <p:nvPr/>
        </p:nvCxnSpPr>
        <p:spPr>
          <a:xfrm>
            <a:off x="1907704" y="5157192"/>
            <a:ext cx="514353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907134" y="588240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907134" y="652375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347864" y="5445224"/>
            <a:ext cx="2667333" cy="369332"/>
          </a:xfrm>
          <a:prstGeom prst="rect">
            <a:avLst/>
          </a:prstGeom>
          <a:noFill/>
        </p:spPr>
        <p:txBody>
          <a:bodyPr wrap="none" rtlCol="0">
            <a:spAutoFit/>
          </a:bodyPr>
          <a:lstStyle/>
          <a:p>
            <a:r>
              <a:rPr lang="es-ES" dirty="0" smtClean="0"/>
              <a:t>MIH Termination Resquest</a:t>
            </a:r>
            <a:endParaRPr lang="es-ES" dirty="0"/>
          </a:p>
        </p:txBody>
      </p:sp>
      <p:sp>
        <p:nvSpPr>
          <p:cNvPr id="27" name="TextBox 26"/>
          <p:cNvSpPr txBox="1"/>
          <p:nvPr/>
        </p:nvSpPr>
        <p:spPr>
          <a:xfrm>
            <a:off x="3347864" y="6093296"/>
            <a:ext cx="2714782" cy="369332"/>
          </a:xfrm>
          <a:prstGeom prst="rect">
            <a:avLst/>
          </a:prstGeom>
          <a:noFill/>
        </p:spPr>
        <p:txBody>
          <a:bodyPr wrap="none" rtlCol="0">
            <a:spAutoFit/>
          </a:bodyPr>
          <a:lstStyle/>
          <a:p>
            <a:r>
              <a:rPr lang="es-ES" dirty="0" smtClean="0"/>
              <a:t>MIH Termination Response</a:t>
            </a:r>
            <a:endParaRPr lang="es-ES" dirty="0"/>
          </a:p>
        </p:txBody>
      </p:sp>
      <p:sp>
        <p:nvSpPr>
          <p:cNvPr id="28" name="TextBox 27"/>
          <p:cNvSpPr txBox="1"/>
          <p:nvPr/>
        </p:nvSpPr>
        <p:spPr>
          <a:xfrm>
            <a:off x="4283968" y="4859868"/>
            <a:ext cx="357790" cy="369332"/>
          </a:xfrm>
          <a:prstGeom prst="rect">
            <a:avLst/>
          </a:prstGeom>
          <a:noFill/>
        </p:spPr>
        <p:txBody>
          <a:bodyPr wrap="none" rtlCol="0">
            <a:spAutoFit/>
          </a:bodyPr>
          <a:lstStyle/>
          <a:p>
            <a:r>
              <a:rPr lang="es-ES" dirty="0" smtClean="0"/>
              <a:t>...</a:t>
            </a:r>
            <a:endParaRPr lang="es-ES" dirty="0"/>
          </a:p>
        </p:txBody>
      </p:sp>
      <p:sp>
        <p:nvSpPr>
          <p:cNvPr id="29" name="Rectangle 28"/>
          <p:cNvSpPr/>
          <p:nvPr/>
        </p:nvSpPr>
        <p:spPr>
          <a:xfrm>
            <a:off x="179512" y="4901412"/>
            <a:ext cx="7344816" cy="43204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79512" y="5445224"/>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90340" y="4823492"/>
            <a:ext cx="1234698" cy="523220"/>
          </a:xfrm>
          <a:prstGeom prst="rect">
            <a:avLst/>
          </a:prstGeom>
          <a:noFill/>
        </p:spPr>
        <p:txBody>
          <a:bodyPr wrap="none" rtlCol="0">
            <a:spAutoFit/>
          </a:bodyPr>
          <a:lstStyle/>
          <a:p>
            <a:pPr algn="ctr"/>
            <a:r>
              <a:rPr lang="es-ES" sz="1400" dirty="0" smtClean="0"/>
              <a:t>Service Access</a:t>
            </a:r>
          </a:p>
          <a:p>
            <a:pPr algn="ctr"/>
            <a:r>
              <a:rPr lang="es-ES" sz="1400" dirty="0" smtClean="0"/>
              <a:t>Phase</a:t>
            </a:r>
            <a:endParaRPr lang="en-US" sz="1400" dirty="0"/>
          </a:p>
        </p:txBody>
      </p:sp>
      <p:sp>
        <p:nvSpPr>
          <p:cNvPr id="32" name="TextBox 31"/>
          <p:cNvSpPr txBox="1"/>
          <p:nvPr/>
        </p:nvSpPr>
        <p:spPr>
          <a:xfrm>
            <a:off x="475332" y="5805264"/>
            <a:ext cx="1064715" cy="523220"/>
          </a:xfrm>
          <a:prstGeom prst="rect">
            <a:avLst/>
          </a:prstGeom>
          <a:noFill/>
        </p:spPr>
        <p:txBody>
          <a:bodyPr wrap="none" rtlCol="0">
            <a:spAutoFit/>
          </a:bodyPr>
          <a:lstStyle/>
          <a:p>
            <a:pPr algn="ctr"/>
            <a:r>
              <a:rPr lang="es-ES" sz="1400" dirty="0" smtClean="0"/>
              <a:t>Termination</a:t>
            </a:r>
          </a:p>
          <a:p>
            <a:pPr algn="ctr"/>
            <a:r>
              <a:rPr lang="es-ES" sz="1400" dirty="0" smtClean="0"/>
              <a:t>Phase</a:t>
            </a:r>
            <a:endParaRPr lang="en-US" sz="1400" dirty="0"/>
          </a:p>
        </p:txBody>
      </p:sp>
      <p:sp>
        <p:nvSpPr>
          <p:cNvPr id="33" name="Rectangle 32"/>
          <p:cNvSpPr/>
          <p:nvPr/>
        </p:nvSpPr>
        <p:spPr>
          <a:xfrm>
            <a:off x="179512" y="3501008"/>
            <a:ext cx="7344816" cy="1296144"/>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70339" y="3789040"/>
            <a:ext cx="1274708" cy="738664"/>
          </a:xfrm>
          <a:prstGeom prst="rect">
            <a:avLst/>
          </a:prstGeom>
          <a:noFill/>
        </p:spPr>
        <p:txBody>
          <a:bodyPr wrap="none" rtlCol="0">
            <a:spAutoFit/>
          </a:bodyPr>
          <a:lstStyle/>
          <a:p>
            <a:pPr algn="ctr"/>
            <a:r>
              <a:rPr lang="es-ES" sz="1400" dirty="0" smtClean="0"/>
              <a:t>MIH Service </a:t>
            </a:r>
          </a:p>
          <a:p>
            <a:pPr algn="ctr"/>
            <a:r>
              <a:rPr lang="es-ES" sz="1400" dirty="0" smtClean="0"/>
              <a:t>Authentication</a:t>
            </a:r>
          </a:p>
          <a:p>
            <a:pPr algn="ctr"/>
            <a:r>
              <a:rPr lang="es-ES" sz="1400" dirty="0" smtClean="0"/>
              <a:t>Phase</a:t>
            </a:r>
            <a:endParaRPr lang="en-US" sz="1400" dirty="0"/>
          </a:p>
        </p:txBody>
      </p:sp>
    </p:spTree>
    <p:extLst>
      <p:ext uri="{BB962C8B-B14F-4D97-AF65-F5344CB8AC3E}">
        <p14:creationId xmlns:p14="http://schemas.microsoft.com/office/powerpoint/2010/main" val="306229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Network Initiated (2)</a:t>
            </a:r>
            <a:br>
              <a:rPr lang="es-ES" dirty="0" smtClean="0"/>
            </a:br>
            <a:r>
              <a:rPr lang="es-ES" sz="2700" dirty="0" smtClean="0"/>
              <a:t>MIH Access Authentication 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1928794" y="4132410"/>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450912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336678" y="3841303"/>
            <a:ext cx="4154277" cy="307777"/>
          </a:xfrm>
          <a:prstGeom prst="rect">
            <a:avLst/>
          </a:prstGeom>
          <a:noFill/>
        </p:spPr>
        <p:txBody>
          <a:bodyPr wrap="none" rtlCol="0">
            <a:spAutoFit/>
          </a:bodyPr>
          <a:lstStyle/>
          <a:p>
            <a:r>
              <a:rPr lang="es-ES" sz="1400" dirty="0" smtClean="0"/>
              <a:t>MIH_Auth request (EAP-Initiate/Re-Auth, </a:t>
            </a:r>
            <a:r>
              <a:rPr lang="es-ES" sz="1400" b="1" dirty="0" err="1" smtClean="0"/>
              <a:t>parameters</a:t>
            </a:r>
            <a:r>
              <a:rPr lang="es-ES" sz="1400" dirty="0" smtClean="0"/>
              <a:t>)</a:t>
            </a:r>
            <a:endParaRPr lang="es-ES" sz="1400" dirty="0"/>
          </a:p>
        </p:txBody>
      </p:sp>
      <p:sp>
        <p:nvSpPr>
          <p:cNvPr id="15" name="TextBox 14"/>
          <p:cNvSpPr txBox="1"/>
          <p:nvPr/>
        </p:nvSpPr>
        <p:spPr>
          <a:xfrm>
            <a:off x="2339752" y="4221088"/>
            <a:ext cx="4549643" cy="307777"/>
          </a:xfrm>
          <a:prstGeom prst="rect">
            <a:avLst/>
          </a:prstGeom>
          <a:noFill/>
        </p:spPr>
        <p:txBody>
          <a:bodyPr wrap="none" rtlCol="0">
            <a:spAutoFit/>
          </a:bodyPr>
          <a:lstStyle/>
          <a:p>
            <a:r>
              <a:rPr lang="es-ES" sz="1400" dirty="0" smtClean="0"/>
              <a:t>MIH_Auth response (EAP-Finish/Re-Auth, </a:t>
            </a:r>
            <a:r>
              <a:rPr lang="es-ES" sz="1400" b="1" dirty="0" err="1" smtClean="0"/>
              <a:t>selections</a:t>
            </a:r>
            <a:r>
              <a:rPr lang="es-ES" sz="1400" dirty="0" smtClean="0"/>
              <a:t>, AUTH)</a:t>
            </a:r>
            <a:endParaRPr lang="es-ES" sz="1400" dirty="0"/>
          </a:p>
        </p:txBody>
      </p:sp>
      <p:cxnSp>
        <p:nvCxnSpPr>
          <p:cNvPr id="11" name="Straight Arrow Connector 10"/>
          <p:cNvCxnSpPr/>
          <p:nvPr/>
        </p:nvCxnSpPr>
        <p:spPr>
          <a:xfrm>
            <a:off x="1928794" y="343454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9752" y="3089716"/>
            <a:ext cx="4122475" cy="369332"/>
          </a:xfrm>
          <a:prstGeom prst="rect">
            <a:avLst/>
          </a:prstGeom>
          <a:noFill/>
        </p:spPr>
        <p:txBody>
          <a:bodyPr wrap="none" rtlCol="0">
            <a:spAutoFit/>
          </a:bodyPr>
          <a:lstStyle/>
          <a:p>
            <a:r>
              <a:rPr lang="es-ES" dirty="0" smtClean="0"/>
              <a:t>MIH_Auth request (EAP-Request/Identity)</a:t>
            </a:r>
            <a:endParaRPr lang="es-ES" dirty="0"/>
          </a:p>
        </p:txBody>
      </p:sp>
      <p:sp>
        <p:nvSpPr>
          <p:cNvPr id="19" name="TextBox 18"/>
          <p:cNvSpPr txBox="1"/>
          <p:nvPr/>
        </p:nvSpPr>
        <p:spPr>
          <a:xfrm>
            <a:off x="6372200" y="2843644"/>
            <a:ext cx="829394" cy="369332"/>
          </a:xfrm>
          <a:prstGeom prst="rect">
            <a:avLst/>
          </a:prstGeom>
          <a:noFill/>
        </p:spPr>
        <p:txBody>
          <a:bodyPr wrap="none" rtlCol="0">
            <a:spAutoFit/>
          </a:bodyPr>
          <a:lstStyle/>
          <a:p>
            <a:r>
              <a:rPr lang="es-ES" dirty="0" err="1" smtClean="0"/>
              <a:t>Trigger</a:t>
            </a:r>
            <a:endParaRPr lang="es-ES" dirty="0"/>
          </a:p>
        </p:txBody>
      </p:sp>
      <p:cxnSp>
        <p:nvCxnSpPr>
          <p:cNvPr id="18" name="Straight Arrow Connector 9"/>
          <p:cNvCxnSpPr/>
          <p:nvPr/>
        </p:nvCxnSpPr>
        <p:spPr>
          <a:xfrm>
            <a:off x="1907704" y="371703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1"/>
          <p:cNvSpPr txBox="1"/>
          <p:nvPr/>
        </p:nvSpPr>
        <p:spPr>
          <a:xfrm>
            <a:off x="3305319" y="3419708"/>
            <a:ext cx="2058769" cy="369332"/>
          </a:xfrm>
          <a:prstGeom prst="rect">
            <a:avLst/>
          </a:prstGeom>
          <a:noFill/>
        </p:spPr>
        <p:txBody>
          <a:bodyPr wrap="none" rtlCol="0">
            <a:spAutoFit/>
          </a:bodyPr>
          <a:lstStyle/>
          <a:p>
            <a:r>
              <a:rPr lang="es-ES" dirty="0" smtClean="0"/>
              <a:t>MIH_Auth response</a:t>
            </a:r>
            <a:endParaRPr lang="es-ES" dirty="0"/>
          </a:p>
        </p:txBody>
      </p:sp>
      <p:sp>
        <p:nvSpPr>
          <p:cNvPr id="16" name="Rectangle 15"/>
          <p:cNvSpPr/>
          <p:nvPr/>
        </p:nvSpPr>
        <p:spPr>
          <a:xfrm>
            <a:off x="179512" y="3140968"/>
            <a:ext cx="7344816" cy="158417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70339" y="3571786"/>
            <a:ext cx="1274708" cy="738664"/>
          </a:xfrm>
          <a:prstGeom prst="rect">
            <a:avLst/>
          </a:prstGeom>
          <a:noFill/>
        </p:spPr>
        <p:txBody>
          <a:bodyPr wrap="square" rtlCol="0">
            <a:spAutoFit/>
          </a:bodyPr>
          <a:lstStyle/>
          <a:p>
            <a:pPr algn="ctr"/>
            <a:r>
              <a:rPr lang="es-ES" sz="1400" dirty="0" smtClean="0"/>
              <a:t>MIH Service </a:t>
            </a:r>
          </a:p>
          <a:p>
            <a:pPr algn="ctr"/>
            <a:r>
              <a:rPr lang="es-ES" sz="1400" dirty="0" smtClean="0"/>
              <a:t>Authentication</a:t>
            </a:r>
          </a:p>
          <a:p>
            <a:pPr algn="ctr"/>
            <a:r>
              <a:rPr lang="es-ES" sz="1400" dirty="0" smtClean="0"/>
              <a:t>Phase</a:t>
            </a:r>
            <a:endParaRPr lang="en-US" sz="1400" dirty="0"/>
          </a:p>
        </p:txBody>
      </p:sp>
      <p:cxnSp>
        <p:nvCxnSpPr>
          <p:cNvPr id="21" name="Straight Arrow Connector 20"/>
          <p:cNvCxnSpPr/>
          <p:nvPr/>
        </p:nvCxnSpPr>
        <p:spPr>
          <a:xfrm>
            <a:off x="1907134" y="2348880"/>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907134" y="2699628"/>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71800" y="2060848"/>
            <a:ext cx="3335144" cy="369332"/>
          </a:xfrm>
          <a:prstGeom prst="rect">
            <a:avLst/>
          </a:prstGeom>
          <a:noFill/>
        </p:spPr>
        <p:txBody>
          <a:bodyPr wrap="none" rtlCol="0">
            <a:spAutoFit/>
          </a:bodyPr>
          <a:lstStyle/>
          <a:p>
            <a:r>
              <a:rPr lang="es-ES" dirty="0" smtClean="0"/>
              <a:t>MIH Capability Discovery Request</a:t>
            </a:r>
            <a:endParaRPr lang="es-ES" dirty="0"/>
          </a:p>
        </p:txBody>
      </p:sp>
      <p:sp>
        <p:nvSpPr>
          <p:cNvPr id="24" name="TextBox 23"/>
          <p:cNvSpPr txBox="1"/>
          <p:nvPr/>
        </p:nvSpPr>
        <p:spPr>
          <a:xfrm>
            <a:off x="2755823" y="2411596"/>
            <a:ext cx="3472361" cy="369332"/>
          </a:xfrm>
          <a:prstGeom prst="rect">
            <a:avLst/>
          </a:prstGeom>
          <a:noFill/>
        </p:spPr>
        <p:txBody>
          <a:bodyPr wrap="none" rtlCol="0">
            <a:spAutoFit/>
          </a:bodyPr>
          <a:lstStyle/>
          <a:p>
            <a:r>
              <a:rPr lang="es-ES" dirty="0" smtClean="0"/>
              <a:t>MIH Capability Discovery Response</a:t>
            </a:r>
            <a:endParaRPr lang="es-ES" dirty="0"/>
          </a:p>
        </p:txBody>
      </p:sp>
      <p:sp>
        <p:nvSpPr>
          <p:cNvPr id="25" name="Rectangle 24"/>
          <p:cNvSpPr/>
          <p:nvPr/>
        </p:nvSpPr>
        <p:spPr>
          <a:xfrm>
            <a:off x="179512" y="2060848"/>
            <a:ext cx="7344816" cy="86409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79512" y="2348880"/>
            <a:ext cx="1656351" cy="523220"/>
          </a:xfrm>
          <a:prstGeom prst="rect">
            <a:avLst/>
          </a:prstGeom>
          <a:noFill/>
        </p:spPr>
        <p:txBody>
          <a:bodyPr wrap="none" rtlCol="0">
            <a:spAutoFit/>
          </a:bodyPr>
          <a:lstStyle/>
          <a:p>
            <a:pPr algn="ctr"/>
            <a:r>
              <a:rPr lang="es-ES" sz="1400" dirty="0" smtClean="0"/>
              <a:t>Capability Discovery</a:t>
            </a:r>
          </a:p>
          <a:p>
            <a:pPr algn="ctr"/>
            <a:r>
              <a:rPr lang="es-ES" sz="1400" dirty="0" smtClean="0"/>
              <a:t>Phase</a:t>
            </a:r>
            <a:endParaRPr lang="en-US" sz="1400" dirty="0"/>
          </a:p>
        </p:txBody>
      </p:sp>
      <p:cxnSp>
        <p:nvCxnSpPr>
          <p:cNvPr id="27" name="Straight Arrow Connector 26"/>
          <p:cNvCxnSpPr/>
          <p:nvPr/>
        </p:nvCxnSpPr>
        <p:spPr>
          <a:xfrm>
            <a:off x="1907704" y="5157192"/>
            <a:ext cx="514353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907134" y="588240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907134" y="6245464"/>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347864" y="5564492"/>
            <a:ext cx="2667333" cy="369332"/>
          </a:xfrm>
          <a:prstGeom prst="rect">
            <a:avLst/>
          </a:prstGeom>
          <a:noFill/>
        </p:spPr>
        <p:txBody>
          <a:bodyPr wrap="none" rtlCol="0">
            <a:spAutoFit/>
          </a:bodyPr>
          <a:lstStyle/>
          <a:p>
            <a:r>
              <a:rPr lang="es-ES" dirty="0" smtClean="0"/>
              <a:t>MIH Termination Resquest</a:t>
            </a:r>
            <a:endParaRPr lang="es-ES" dirty="0"/>
          </a:p>
        </p:txBody>
      </p:sp>
      <p:sp>
        <p:nvSpPr>
          <p:cNvPr id="31" name="TextBox 30"/>
          <p:cNvSpPr txBox="1"/>
          <p:nvPr/>
        </p:nvSpPr>
        <p:spPr>
          <a:xfrm>
            <a:off x="3347864" y="5907768"/>
            <a:ext cx="2714782" cy="369332"/>
          </a:xfrm>
          <a:prstGeom prst="rect">
            <a:avLst/>
          </a:prstGeom>
          <a:noFill/>
        </p:spPr>
        <p:txBody>
          <a:bodyPr wrap="none" rtlCol="0">
            <a:spAutoFit/>
          </a:bodyPr>
          <a:lstStyle/>
          <a:p>
            <a:r>
              <a:rPr lang="es-ES" dirty="0" smtClean="0"/>
              <a:t>MIH Termination Response</a:t>
            </a:r>
            <a:endParaRPr lang="es-ES" dirty="0"/>
          </a:p>
        </p:txBody>
      </p:sp>
      <p:sp>
        <p:nvSpPr>
          <p:cNvPr id="32" name="TextBox 31"/>
          <p:cNvSpPr txBox="1"/>
          <p:nvPr/>
        </p:nvSpPr>
        <p:spPr>
          <a:xfrm>
            <a:off x="4283968" y="4859868"/>
            <a:ext cx="357790" cy="369332"/>
          </a:xfrm>
          <a:prstGeom prst="rect">
            <a:avLst/>
          </a:prstGeom>
          <a:noFill/>
        </p:spPr>
        <p:txBody>
          <a:bodyPr wrap="none" rtlCol="0">
            <a:spAutoFit/>
          </a:bodyPr>
          <a:lstStyle/>
          <a:p>
            <a:r>
              <a:rPr lang="es-ES" dirty="0" smtClean="0"/>
              <a:t>...</a:t>
            </a:r>
            <a:endParaRPr lang="es-ES" dirty="0"/>
          </a:p>
        </p:txBody>
      </p:sp>
      <p:sp>
        <p:nvSpPr>
          <p:cNvPr id="33" name="Rectangle 32"/>
          <p:cNvSpPr/>
          <p:nvPr/>
        </p:nvSpPr>
        <p:spPr>
          <a:xfrm>
            <a:off x="179512" y="4901412"/>
            <a:ext cx="7344816" cy="43204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79512" y="5445224"/>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90340" y="4823492"/>
            <a:ext cx="1234698" cy="523220"/>
          </a:xfrm>
          <a:prstGeom prst="rect">
            <a:avLst/>
          </a:prstGeom>
          <a:noFill/>
        </p:spPr>
        <p:txBody>
          <a:bodyPr wrap="none" rtlCol="0">
            <a:spAutoFit/>
          </a:bodyPr>
          <a:lstStyle/>
          <a:p>
            <a:pPr algn="ctr"/>
            <a:r>
              <a:rPr lang="es-ES" sz="1400" dirty="0" smtClean="0"/>
              <a:t>Service Access</a:t>
            </a:r>
          </a:p>
          <a:p>
            <a:pPr algn="ctr"/>
            <a:r>
              <a:rPr lang="es-ES" sz="1400" dirty="0" smtClean="0"/>
              <a:t>Phase</a:t>
            </a:r>
            <a:endParaRPr lang="en-US" sz="1400" dirty="0"/>
          </a:p>
        </p:txBody>
      </p:sp>
      <p:sp>
        <p:nvSpPr>
          <p:cNvPr id="36" name="TextBox 35"/>
          <p:cNvSpPr txBox="1"/>
          <p:nvPr/>
        </p:nvSpPr>
        <p:spPr>
          <a:xfrm>
            <a:off x="475332" y="5805264"/>
            <a:ext cx="1064715" cy="523220"/>
          </a:xfrm>
          <a:prstGeom prst="rect">
            <a:avLst/>
          </a:prstGeom>
          <a:noFill/>
        </p:spPr>
        <p:txBody>
          <a:bodyPr wrap="none" rtlCol="0">
            <a:spAutoFit/>
          </a:bodyPr>
          <a:lstStyle/>
          <a:p>
            <a:pPr algn="ctr"/>
            <a:r>
              <a:rPr lang="es-ES" sz="1400" dirty="0" smtClean="0"/>
              <a:t>Termination</a:t>
            </a:r>
          </a:p>
          <a:p>
            <a:pPr algn="ctr"/>
            <a:r>
              <a:rPr lang="es-ES" sz="1400" dirty="0" smtClean="0"/>
              <a:t>Phase</a:t>
            </a:r>
            <a:endParaRPr lang="en-US" sz="1400" dirty="0"/>
          </a:p>
        </p:txBody>
      </p:sp>
    </p:spTree>
    <p:extLst>
      <p:ext uri="{BB962C8B-B14F-4D97-AF65-F5344CB8AC3E}">
        <p14:creationId xmlns:p14="http://schemas.microsoft.com/office/powerpoint/2010/main" val="77680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DICUSSION</a:t>
            </a:r>
            <a:endParaRPr lang="en-US" dirty="0"/>
          </a:p>
        </p:txBody>
      </p:sp>
      <p:sp>
        <p:nvSpPr>
          <p:cNvPr id="3" name="Content Placeholder 2"/>
          <p:cNvSpPr>
            <a:spLocks noGrp="1"/>
          </p:cNvSpPr>
          <p:nvPr>
            <p:ph idx="1"/>
          </p:nvPr>
        </p:nvSpPr>
        <p:spPr/>
        <p:txBody>
          <a:bodyPr>
            <a:normAutofit fontScale="85000" lnSpcReduction="20000"/>
          </a:bodyPr>
          <a:lstStyle/>
          <a:p>
            <a:r>
              <a:rPr lang="es-ES" dirty="0" err="1"/>
              <a:t>S</a:t>
            </a:r>
            <a:r>
              <a:rPr lang="es-ES" dirty="0" err="1" smtClean="0"/>
              <a:t>hould</a:t>
            </a:r>
            <a:r>
              <a:rPr lang="es-ES" dirty="0" smtClean="0"/>
              <a:t> </a:t>
            </a:r>
            <a:r>
              <a:rPr lang="es-ES" dirty="0" err="1" smtClean="0"/>
              <a:t>the</a:t>
            </a:r>
            <a:r>
              <a:rPr lang="es-ES" dirty="0" smtClean="0"/>
              <a:t> MIH Service Authentication Phase be </a:t>
            </a:r>
            <a:r>
              <a:rPr lang="es-ES" dirty="0" err="1" smtClean="0"/>
              <a:t>protected</a:t>
            </a:r>
            <a:r>
              <a:rPr lang="es-ES" dirty="0" smtClean="0"/>
              <a:t> </a:t>
            </a:r>
            <a:r>
              <a:rPr lang="es-ES" dirty="0" err="1" smtClean="0"/>
              <a:t>by</a:t>
            </a:r>
            <a:r>
              <a:rPr lang="es-ES" dirty="0" smtClean="0"/>
              <a:t> </a:t>
            </a:r>
            <a:r>
              <a:rPr lang="es-ES" dirty="0" err="1" smtClean="0"/>
              <a:t>an</a:t>
            </a:r>
            <a:r>
              <a:rPr lang="es-ES" dirty="0" smtClean="0"/>
              <a:t> </a:t>
            </a:r>
            <a:r>
              <a:rPr lang="es-ES" dirty="0" err="1" smtClean="0"/>
              <a:t>existing</a:t>
            </a:r>
            <a:r>
              <a:rPr lang="es-ES" dirty="0" smtClean="0"/>
              <a:t> MIH SA </a:t>
            </a:r>
            <a:r>
              <a:rPr lang="es-ES" dirty="0" err="1" smtClean="0"/>
              <a:t>during</a:t>
            </a:r>
            <a:r>
              <a:rPr lang="es-ES" dirty="0" smtClean="0"/>
              <a:t> re-</a:t>
            </a:r>
            <a:r>
              <a:rPr lang="es-ES" dirty="0" err="1" smtClean="0"/>
              <a:t>authentication</a:t>
            </a:r>
            <a:r>
              <a:rPr lang="es-ES" dirty="0" smtClean="0"/>
              <a:t> </a:t>
            </a:r>
            <a:r>
              <a:rPr lang="es-ES" dirty="0" err="1" smtClean="0"/>
              <a:t>with</a:t>
            </a:r>
            <a:r>
              <a:rPr lang="es-ES" dirty="0" smtClean="0"/>
              <a:t> </a:t>
            </a:r>
            <a:r>
              <a:rPr lang="es-ES" dirty="0" err="1" smtClean="0"/>
              <a:t>the</a:t>
            </a:r>
            <a:r>
              <a:rPr lang="es-ES" dirty="0" smtClean="0"/>
              <a:t> </a:t>
            </a:r>
            <a:r>
              <a:rPr lang="es-ES" dirty="0" err="1" smtClean="0"/>
              <a:t>same</a:t>
            </a:r>
            <a:r>
              <a:rPr lang="es-ES" dirty="0" smtClean="0"/>
              <a:t> </a:t>
            </a:r>
            <a:r>
              <a:rPr lang="es-ES" dirty="0" err="1" smtClean="0"/>
              <a:t>PoS</a:t>
            </a:r>
            <a:r>
              <a:rPr lang="es-ES" dirty="0" smtClean="0"/>
              <a:t>?</a:t>
            </a:r>
          </a:p>
          <a:p>
            <a:pPr lvl="1"/>
            <a:r>
              <a:rPr lang="es-ES" dirty="0" err="1" smtClean="0"/>
              <a:t>We</a:t>
            </a:r>
            <a:r>
              <a:rPr lang="es-ES" dirty="0" smtClean="0"/>
              <a:t> </a:t>
            </a:r>
            <a:r>
              <a:rPr lang="es-ES" dirty="0" err="1" smtClean="0"/>
              <a:t>believe</a:t>
            </a:r>
            <a:r>
              <a:rPr lang="es-ES" dirty="0" smtClean="0"/>
              <a:t> </a:t>
            </a:r>
            <a:r>
              <a:rPr lang="es-ES" dirty="0" err="1" smtClean="0"/>
              <a:t>that</a:t>
            </a:r>
            <a:r>
              <a:rPr lang="es-ES" dirty="0" smtClean="0"/>
              <a:t> MIH_AUTH </a:t>
            </a:r>
            <a:r>
              <a:rPr lang="es-ES" dirty="0" err="1" smtClean="0"/>
              <a:t>messages</a:t>
            </a:r>
            <a:r>
              <a:rPr lang="es-ES" dirty="0" smtClean="0"/>
              <a:t> </a:t>
            </a:r>
            <a:r>
              <a:rPr lang="es-ES" dirty="0" err="1" smtClean="0"/>
              <a:t>should</a:t>
            </a:r>
            <a:r>
              <a:rPr lang="es-ES" dirty="0" smtClean="0"/>
              <a:t> be </a:t>
            </a:r>
            <a:r>
              <a:rPr lang="es-ES" dirty="0" err="1" smtClean="0"/>
              <a:t>always</a:t>
            </a:r>
            <a:r>
              <a:rPr lang="es-ES" dirty="0" smtClean="0"/>
              <a:t> </a:t>
            </a:r>
            <a:r>
              <a:rPr lang="es-ES" dirty="0" err="1" smtClean="0"/>
              <a:t>protected</a:t>
            </a:r>
            <a:r>
              <a:rPr lang="es-ES" dirty="0" smtClean="0"/>
              <a:t> </a:t>
            </a:r>
            <a:r>
              <a:rPr lang="es-ES" dirty="0" err="1" smtClean="0"/>
              <a:t>by</a:t>
            </a:r>
            <a:r>
              <a:rPr lang="es-ES" dirty="0" smtClean="0"/>
              <a:t> </a:t>
            </a:r>
            <a:r>
              <a:rPr lang="es-ES" dirty="0" err="1" smtClean="0"/>
              <a:t>using</a:t>
            </a:r>
            <a:r>
              <a:rPr lang="es-ES" dirty="0" smtClean="0"/>
              <a:t> AUTH TLV </a:t>
            </a:r>
            <a:r>
              <a:rPr lang="en-US" dirty="0" smtClean="0">
                <a:sym typeface="Wingdings"/>
              </a:rPr>
              <a:t> </a:t>
            </a:r>
            <a:r>
              <a:rPr lang="es-ES_tradnl" b="1" dirty="0" err="1" smtClean="0">
                <a:sym typeface="Wingdings"/>
              </a:rPr>
              <a:t>To</a:t>
            </a:r>
            <a:r>
              <a:rPr lang="es-ES_tradnl" b="1" dirty="0" smtClean="0">
                <a:sym typeface="Wingdings"/>
              </a:rPr>
              <a:t> </a:t>
            </a:r>
            <a:r>
              <a:rPr lang="es-ES_tradnl" b="1" dirty="0" err="1" smtClean="0">
                <a:sym typeface="Wingdings"/>
              </a:rPr>
              <a:t>not</a:t>
            </a:r>
            <a:r>
              <a:rPr lang="es-ES_tradnl" b="1" dirty="0" smtClean="0">
                <a:sym typeface="Wingdings"/>
              </a:rPr>
              <a:t> use MIH SA</a:t>
            </a:r>
            <a:endParaRPr lang="es-ES" b="1" dirty="0" smtClean="0"/>
          </a:p>
          <a:p>
            <a:r>
              <a:rPr lang="es-ES" dirty="0" err="1" smtClean="0"/>
              <a:t>How</a:t>
            </a:r>
            <a:r>
              <a:rPr lang="es-ES" dirty="0" smtClean="0"/>
              <a:t> </a:t>
            </a:r>
            <a:r>
              <a:rPr lang="es-ES" dirty="0" err="1" smtClean="0"/>
              <a:t>is</a:t>
            </a:r>
            <a:r>
              <a:rPr lang="es-ES" dirty="0" smtClean="0"/>
              <a:t> AUTH TLV </a:t>
            </a:r>
            <a:r>
              <a:rPr lang="es-ES" dirty="0" err="1" smtClean="0"/>
              <a:t>generated</a:t>
            </a:r>
            <a:r>
              <a:rPr lang="es-ES" dirty="0" smtClean="0"/>
              <a:t> (</a:t>
            </a:r>
            <a:r>
              <a:rPr lang="es-ES" dirty="0" err="1" smtClean="0"/>
              <a:t>key</a:t>
            </a:r>
            <a:r>
              <a:rPr lang="es-ES" dirty="0" smtClean="0"/>
              <a:t> </a:t>
            </a:r>
            <a:r>
              <a:rPr lang="es-ES" dirty="0" err="1" smtClean="0"/>
              <a:t>used</a:t>
            </a:r>
            <a:r>
              <a:rPr lang="es-ES" dirty="0" smtClean="0"/>
              <a:t> and </a:t>
            </a:r>
            <a:r>
              <a:rPr lang="es-ES" dirty="0" err="1" smtClean="0"/>
              <a:t>ciphersuite</a:t>
            </a:r>
            <a:r>
              <a:rPr lang="es-ES" dirty="0" smtClean="0"/>
              <a:t>)?</a:t>
            </a:r>
          </a:p>
          <a:p>
            <a:pPr lvl="1"/>
            <a:r>
              <a:rPr lang="es-ES" b="1" dirty="0" smtClean="0"/>
              <a:t>Done</a:t>
            </a:r>
          </a:p>
          <a:p>
            <a:r>
              <a:rPr lang="es-ES" dirty="0" err="1" smtClean="0"/>
              <a:t>Should</a:t>
            </a:r>
            <a:r>
              <a:rPr lang="es-ES" dirty="0" smtClean="0"/>
              <a:t> </a:t>
            </a:r>
            <a:r>
              <a:rPr lang="es-ES" dirty="0" err="1" smtClean="0"/>
              <a:t>we</a:t>
            </a:r>
            <a:r>
              <a:rPr lang="es-ES" dirty="0" smtClean="0"/>
              <a:t> </a:t>
            </a:r>
            <a:r>
              <a:rPr lang="es-ES" dirty="0" err="1" smtClean="0"/>
              <a:t>add</a:t>
            </a:r>
            <a:r>
              <a:rPr lang="es-ES" dirty="0" smtClean="0"/>
              <a:t> a new </a:t>
            </a:r>
            <a:r>
              <a:rPr lang="es-ES" dirty="0" err="1" smtClean="0"/>
              <a:t>section</a:t>
            </a:r>
            <a:r>
              <a:rPr lang="es-ES" dirty="0" smtClean="0"/>
              <a:t> </a:t>
            </a:r>
            <a:r>
              <a:rPr lang="es-ES" dirty="0" err="1" smtClean="0"/>
              <a:t>explaining</a:t>
            </a:r>
            <a:r>
              <a:rPr lang="es-ES" dirty="0" smtClean="0"/>
              <a:t> </a:t>
            </a:r>
            <a:r>
              <a:rPr lang="es-ES" dirty="0" err="1" smtClean="0"/>
              <a:t>how</a:t>
            </a:r>
            <a:r>
              <a:rPr lang="es-ES" dirty="0" smtClean="0"/>
              <a:t> </a:t>
            </a:r>
            <a:r>
              <a:rPr lang="es-ES" dirty="0" err="1" smtClean="0"/>
              <a:t>downgrading</a:t>
            </a:r>
            <a:r>
              <a:rPr lang="es-ES" dirty="0" smtClean="0"/>
              <a:t> </a:t>
            </a:r>
            <a:r>
              <a:rPr lang="es-ES" dirty="0" err="1" smtClean="0"/>
              <a:t>attack</a:t>
            </a:r>
            <a:r>
              <a:rPr lang="es-ES" dirty="0" smtClean="0"/>
              <a:t> </a:t>
            </a:r>
            <a:r>
              <a:rPr lang="es-ES" dirty="0" err="1" smtClean="0"/>
              <a:t>is</a:t>
            </a:r>
            <a:r>
              <a:rPr lang="es-ES" dirty="0" smtClean="0"/>
              <a:t> </a:t>
            </a:r>
            <a:r>
              <a:rPr lang="es-ES" dirty="0" err="1" smtClean="0"/>
              <a:t>avoided</a:t>
            </a:r>
            <a:r>
              <a:rPr lang="es-ES" dirty="0" smtClean="0"/>
              <a:t>?</a:t>
            </a:r>
          </a:p>
          <a:p>
            <a:pPr lvl="1"/>
            <a:r>
              <a:rPr lang="es-ES" b="1" dirty="0" smtClean="0"/>
              <a:t>No</a:t>
            </a:r>
            <a:r>
              <a:rPr lang="es-ES" dirty="0" smtClean="0"/>
              <a:t>. </a:t>
            </a:r>
            <a:r>
              <a:rPr lang="es-ES" dirty="0" err="1" smtClean="0"/>
              <a:t>Nevertheless</a:t>
            </a:r>
            <a:r>
              <a:rPr lang="es-ES" dirty="0" smtClean="0"/>
              <a:t>, </a:t>
            </a:r>
            <a:r>
              <a:rPr lang="es-ES" dirty="0" err="1" smtClean="0"/>
              <a:t>the</a:t>
            </a:r>
            <a:r>
              <a:rPr lang="es-ES" dirty="0" smtClean="0"/>
              <a:t> </a:t>
            </a:r>
            <a:r>
              <a:rPr lang="es-ES" dirty="0" err="1" smtClean="0"/>
              <a:t>way</a:t>
            </a:r>
            <a:r>
              <a:rPr lang="es-ES" dirty="0" smtClean="0"/>
              <a:t> </a:t>
            </a:r>
            <a:r>
              <a:rPr lang="es-ES" dirty="0" err="1" smtClean="0"/>
              <a:t>how</a:t>
            </a:r>
            <a:r>
              <a:rPr lang="es-ES" dirty="0" smtClean="0"/>
              <a:t> AUTH TLV </a:t>
            </a:r>
            <a:r>
              <a:rPr lang="es-ES" dirty="0" err="1" smtClean="0"/>
              <a:t>is</a:t>
            </a:r>
            <a:r>
              <a:rPr lang="es-ES" dirty="0" smtClean="0"/>
              <a:t> </a:t>
            </a:r>
            <a:r>
              <a:rPr lang="es-ES" dirty="0" err="1" smtClean="0"/>
              <a:t>generated</a:t>
            </a:r>
            <a:r>
              <a:rPr lang="es-ES" dirty="0" smtClean="0"/>
              <a:t> </a:t>
            </a:r>
            <a:r>
              <a:rPr lang="es-ES" dirty="0" err="1" smtClean="0"/>
              <a:t>solves</a:t>
            </a:r>
            <a:r>
              <a:rPr lang="es-ES" dirty="0" smtClean="0"/>
              <a:t> </a:t>
            </a:r>
            <a:r>
              <a:rPr lang="es-ES" dirty="0" err="1" smtClean="0"/>
              <a:t>the</a:t>
            </a:r>
            <a:r>
              <a:rPr lang="es-ES" dirty="0" smtClean="0"/>
              <a:t> </a:t>
            </a:r>
            <a:r>
              <a:rPr lang="es-ES" dirty="0" err="1" smtClean="0"/>
              <a:t>problem</a:t>
            </a:r>
            <a:r>
              <a:rPr lang="es-ES" dirty="0" smtClean="0"/>
              <a:t>.</a:t>
            </a:r>
          </a:p>
          <a:p>
            <a:endParaRPr lang="en-US" dirty="0"/>
          </a:p>
        </p:txBody>
      </p:sp>
    </p:spTree>
    <p:extLst>
      <p:ext uri="{BB962C8B-B14F-4D97-AF65-F5344CB8AC3E}">
        <p14:creationId xmlns:p14="http://schemas.microsoft.com/office/powerpoint/2010/main" val="239870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3420</TotalTime>
  <Words>713</Words>
  <Application>Microsoft Macintosh PowerPoint</Application>
  <PresentationFormat>On-screen Show (4:3)</PresentationFormat>
  <Paragraphs>110</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AUTH TLV  Generation</vt:lpstr>
      <vt:lpstr>Draft Modifications</vt:lpstr>
      <vt:lpstr>ERP User Initiated MIH Access Authentication Phase</vt:lpstr>
      <vt:lpstr>ERP Network Initiated (1) MIH Access Authentication Phase</vt:lpstr>
      <vt:lpstr>ERP Network Initiated (2) MIH Access Authentication Phase</vt:lpstr>
      <vt:lpstr>DICUSSION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Update</dc:title>
  <dc:creator>Fernando Bernal</dc:creator>
  <cp:lastModifiedBy>rml</cp:lastModifiedBy>
  <cp:revision>74</cp:revision>
  <dcterms:created xsi:type="dcterms:W3CDTF">2011-09-23T07:46:42Z</dcterms:created>
  <dcterms:modified xsi:type="dcterms:W3CDTF">2011-10-12T09:06:39Z</dcterms:modified>
</cp:coreProperties>
</file>