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5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866" r:id="rId2"/>
    <p:sldMasterId id="2147483878" r:id="rId3"/>
    <p:sldMasterId id="2147483890" r:id="rId4"/>
    <p:sldMasterId id="2147483734" r:id="rId5"/>
  </p:sldMasterIdLst>
  <p:notesMasterIdLst>
    <p:notesMasterId r:id="rId16"/>
  </p:notesMasterIdLst>
  <p:handoutMasterIdLst>
    <p:handoutMasterId r:id="rId17"/>
  </p:handoutMasterIdLst>
  <p:sldIdLst>
    <p:sldId id="396" r:id="rId6"/>
    <p:sldId id="357" r:id="rId7"/>
    <p:sldId id="311" r:id="rId8"/>
    <p:sldId id="389" r:id="rId9"/>
    <p:sldId id="397" r:id="rId10"/>
    <p:sldId id="400" r:id="rId11"/>
    <p:sldId id="401" r:id="rId12"/>
    <p:sldId id="402" r:id="rId13"/>
    <p:sldId id="403" r:id="rId14"/>
    <p:sldId id="406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7" autoAdjust="0"/>
    <p:restoredTop sz="86455" autoAdjust="0"/>
  </p:normalViewPr>
  <p:slideViewPr>
    <p:cSldViewPr>
      <p:cViewPr varScale="1">
        <p:scale>
          <a:sx n="110" d="100"/>
          <a:sy n="110" d="100"/>
        </p:scale>
        <p:origin x="-20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6" y="1836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274" y="-72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XXXX, His Company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4900" y="677863"/>
            <a:ext cx="4641850" cy="348138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81100" y="677863"/>
            <a:ext cx="4625975" cy="3468687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994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39941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250"/>
            <a:ext cx="1060450" cy="2159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39942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39943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Page </a:t>
            </a:r>
            <a:fld id="{47E86FD9-54B1-4280-945A-202E0A5B216E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09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4096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250"/>
            <a:ext cx="1060450" cy="2159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409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4096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Page </a:t>
            </a:r>
            <a:fld id="{FD72ED04-A864-4DC0-A8CE-E9B26A560A8E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04900" y="754063"/>
            <a:ext cx="4641850" cy="3481387"/>
          </a:xfrm>
          <a:prstGeom prst="rect">
            <a:avLst/>
          </a:prstGeo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658444" y="8985250"/>
            <a:ext cx="76944" cy="184666"/>
          </a:xfrm>
          <a:prstGeom prst="rect">
            <a:avLst/>
          </a:prstGeom>
          <a:noFill/>
        </p:spPr>
        <p:txBody>
          <a:bodyPr/>
          <a:lstStyle/>
          <a:p>
            <a:fld id="{A5A66FE3-4EA4-4A7C-93CD-A0B5BA7A87B6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7113" y="312738"/>
            <a:ext cx="5149850" cy="3863975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BCC7-F472-4271-BB1B-1A8EC1372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0285-F893-4790-A724-96E45CA15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7D7D-18D4-4AC8-B10F-B8A600454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65D2E-6FA3-4BB9-988F-6FBC2B61D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5C69D-B6EE-44D1-87BC-41A786391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05D2-4AE7-473C-8F39-C4B4E0701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E1F64-50B1-418F-962C-B808F147E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3493-D78E-476E-ADFE-FC7DA51746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10AF9-D278-49BA-91C2-3547396931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5F29-A17C-4417-B3CB-6150805275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AC610-B033-4125-93E1-31603498A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516578" y="394156"/>
            <a:ext cx="4759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21-11-0173-00-0000-Joint_Plenary_Opening_Report.ppt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4" r:id="rId2"/>
    <p:sldLayoutId id="2147483865" r:id="rId3"/>
    <p:sldLayoutId id="2147483862" r:id="rId4"/>
    <p:sldLayoutId id="2147483863" r:id="rId5"/>
    <p:sldLayoutId id="2147483837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  <p:sldLayoutId id="2147483860" r:id="rId17"/>
    <p:sldLayoutId id="2147483861" r:id="rId1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79E6CA-7F7D-4CC3-86DB-B6301A399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609600"/>
            <a:ext cx="8610600" cy="3429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Joint Opening Plenary</a:t>
            </a: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IEEE 802.21 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Media Independent Handover Services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Session #</a:t>
            </a: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47</a:t>
            </a:r>
            <a:r>
              <a:rPr lang="en-US" sz="3600" b="1" dirty="0" smtClean="0">
                <a:latin typeface="Arial" charset="0"/>
              </a:rPr>
              <a:t/>
            </a:r>
            <a:br>
              <a:rPr lang="en-US" sz="3600" b="1" dirty="0" smtClean="0">
                <a:latin typeface="Arial" charset="0"/>
              </a:rPr>
            </a:br>
            <a:r>
              <a:rPr lang="en-US" sz="3200" b="1" dirty="0" smtClean="0">
                <a:solidFill>
                  <a:schemeClr val="accent2"/>
                </a:solidFill>
                <a:latin typeface="Arial" charset="0"/>
              </a:rPr>
              <a:t>Atlanta</a:t>
            </a:r>
            <a:endParaRPr lang="en-US" sz="3200" b="1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Subir at research dot </a:t>
            </a:r>
            <a:r>
              <a:rPr lang="en-US" sz="2800" b="1" dirty="0" err="1" smtClean="0">
                <a:solidFill>
                  <a:schemeClr val="accent2"/>
                </a:solidFill>
                <a:latin typeface="Arial" charset="0"/>
              </a:rPr>
              <a:t>telcordia</a:t>
            </a:r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 dot com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Date Placeholder 3"/>
          <p:cNvSpPr txBox="1">
            <a:spLocks/>
          </p:cNvSpPr>
          <p:nvPr/>
        </p:nvSpPr>
        <p:spPr>
          <a:xfrm>
            <a:off x="685800" y="6477000"/>
            <a:ext cx="1371600" cy="2159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Nov</a:t>
            </a:r>
            <a:r>
              <a:rPr lang="en-US" dirty="0" smtClean="0"/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85800" y="6477000"/>
            <a:ext cx="1295400" cy="2159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Nov </a:t>
            </a:r>
            <a:r>
              <a:rPr lang="en-US" dirty="0" smtClean="0"/>
              <a:t>2011</a:t>
            </a:r>
            <a:endParaRPr lang="en-US" dirty="0" smtClean="0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2012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058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15-20 January 2012,  Jacksonville, Florida, US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 with all 802 wireless groups 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11-16 March 2012,  Big Island, Hawaii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14-17 May 2012 (Target),  TBD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802.16 or with other wireless groups (possibility)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15-20 July 2012,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Diego, CA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10-13 September (Target) 2012, TBD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802.16 or with other wireless groups (possibility)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11-16 Nov 2012,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Antonio, TX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 bwMode="auto">
          <a:xfrm>
            <a:off x="4191000" y="6477000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742BCC51-E7F8-4B59-97C5-0AF7925240C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  <a:noFill/>
        </p:spPr>
        <p:txBody>
          <a:bodyPr/>
          <a:lstStyle/>
          <a:p>
            <a:pPr defTabSz="960438"/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WG Officers</a:t>
            </a:r>
          </a:p>
        </p:txBody>
      </p:sp>
      <p:graphicFrame>
        <p:nvGraphicFramePr>
          <p:cNvPr id="181251" name="Group 3"/>
          <p:cNvGraphicFramePr>
            <a:graphicFrameLocks noGrp="1"/>
          </p:cNvGraphicFramePr>
          <p:nvPr>
            <p:ph idx="1"/>
          </p:nvPr>
        </p:nvGraphicFramePr>
        <p:xfrm>
          <a:off x="1295400" y="1447800"/>
          <a:ext cx="6781800" cy="3718560"/>
        </p:xfrm>
        <a:graphic>
          <a:graphicData uri="http://schemas.openxmlformats.org/drawingml/2006/table">
            <a:tbl>
              <a:tblPr/>
              <a:tblGrid>
                <a:gridCol w="2819400"/>
                <a:gridCol w="3962400"/>
              </a:tblGrid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Office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Officer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Chair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Subir Das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Vice Chair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Juan Carlos Zuniga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Secretary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Anthony Chan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Editor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David Cypher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2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802.11 Liaison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Clint Chaplin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802.16 Liaison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Peretz Feder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IETF Liaison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Yoshihiro Ohba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43" name="Rectangle 32"/>
          <p:cNvSpPr>
            <a:spLocks noChangeArrowheads="1"/>
          </p:cNvSpPr>
          <p:nvPr/>
        </p:nvSpPr>
        <p:spPr bwMode="auto">
          <a:xfrm>
            <a:off x="381000" y="5562600"/>
            <a:ext cx="8153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latin typeface="Arial" charset="0"/>
              </a:rPr>
              <a:t>The WG has </a:t>
            </a:r>
            <a:r>
              <a:rPr lang="en-US" sz="2400" dirty="0" smtClean="0">
                <a:latin typeface="Arial" charset="0"/>
              </a:rPr>
              <a:t>28 </a:t>
            </a:r>
            <a:r>
              <a:rPr lang="en-US" sz="2400" dirty="0">
                <a:latin typeface="Arial" charset="0"/>
              </a:rPr>
              <a:t>voting members as of this meeting</a:t>
            </a:r>
          </a:p>
        </p:txBody>
      </p:sp>
      <p:sp>
        <p:nvSpPr>
          <p:cNvPr id="11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Date Placeholder 3"/>
          <p:cNvSpPr txBox="1">
            <a:spLocks/>
          </p:cNvSpPr>
          <p:nvPr/>
        </p:nvSpPr>
        <p:spPr>
          <a:xfrm>
            <a:off x="685800" y="6477000"/>
            <a:ext cx="1371600" cy="2159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Nov</a:t>
            </a:r>
            <a:r>
              <a:rPr lang="en-US" dirty="0" smtClean="0"/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447800"/>
          </a:xfrm>
        </p:spPr>
        <p:txBody>
          <a:bodyPr/>
          <a:lstStyle/>
          <a:p>
            <a:r>
              <a:rPr lang="en-US" sz="4000" b="1" dirty="0" smtClean="0">
                <a:latin typeface="Arial" charset="0"/>
              </a:rPr>
              <a:t>IEEE 802.21</a:t>
            </a:r>
            <a:br>
              <a:rPr lang="en-US" sz="4000" b="1" dirty="0" smtClean="0">
                <a:latin typeface="Arial" charset="0"/>
              </a:rPr>
            </a:br>
            <a:r>
              <a:rPr lang="en-US" sz="4000" b="1" dirty="0" smtClean="0">
                <a:latin typeface="Arial" charset="0"/>
              </a:rPr>
              <a:t>Meeting Server Details</a:t>
            </a:r>
          </a:p>
        </p:txBody>
      </p:sp>
      <p:sp>
        <p:nvSpPr>
          <p:cNvPr id="18438" name="Rectangle 3"/>
          <p:cNvSpPr>
            <a:spLocks noChangeArrowheads="1"/>
          </p:cNvSpPr>
          <p:nvPr/>
        </p:nvSpPr>
        <p:spPr bwMode="auto">
          <a:xfrm>
            <a:off x="914400" y="2590800"/>
            <a:ext cx="7391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3200"/>
              <a:t>http://mentor.ieee.org/802.21/documents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800">
                <a:solidFill>
                  <a:srgbClr val="3399FF"/>
                </a:solidFill>
                <a:latin typeface="Arial" charset="0"/>
              </a:rPr>
              <a:t> </a:t>
            </a:r>
          </a:p>
        </p:txBody>
      </p:sp>
      <p:sp>
        <p:nvSpPr>
          <p:cNvPr id="4" name="Date Placeholder 3"/>
          <p:cNvSpPr txBox="1">
            <a:spLocks/>
          </p:cNvSpPr>
          <p:nvPr/>
        </p:nvSpPr>
        <p:spPr>
          <a:xfrm>
            <a:off x="685800" y="6477000"/>
            <a:ext cx="990600" cy="2159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/>
              <a:t>Nov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2011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4038600" y="6477000"/>
            <a:ext cx="760412" cy="180975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CDF237D2-9025-4C3F-BEA0-3F53B88EEF6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772400" cy="9144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  <a:latin typeface="Arial" charset="0"/>
              </a:rPr>
              <a:t>Session Time and Location  </a:t>
            </a:r>
            <a:br>
              <a:rPr lang="en-US" sz="3600" dirty="0" smtClean="0">
                <a:solidFill>
                  <a:schemeClr val="tx1"/>
                </a:solidFill>
                <a:latin typeface="Arial" charset="0"/>
              </a:rPr>
            </a:br>
            <a:endParaRPr lang="en-US" sz="140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9462" name="Text Box 47"/>
          <p:cNvSpPr txBox="1">
            <a:spLocks noChangeArrowheads="1"/>
          </p:cNvSpPr>
          <p:nvPr/>
        </p:nvSpPr>
        <p:spPr bwMode="auto">
          <a:xfrm>
            <a:off x="914400" y="5791200"/>
            <a:ext cx="7315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1400" b="1" dirty="0" smtClean="0"/>
              <a:t>Default </a:t>
            </a:r>
            <a:r>
              <a:rPr lang="en-US" sz="1400" b="1" dirty="0"/>
              <a:t>Location</a:t>
            </a:r>
            <a:r>
              <a:rPr lang="en-US" sz="1400" dirty="0" smtClean="0"/>
              <a:t>:  </a:t>
            </a:r>
            <a:r>
              <a:rPr lang="en-US" sz="1400" dirty="0" err="1" smtClean="0"/>
              <a:t>Techwood</a:t>
            </a:r>
            <a:r>
              <a:rPr lang="en-US" sz="1400" dirty="0" smtClean="0"/>
              <a:t> , Atlanta CC Level</a:t>
            </a:r>
            <a:r>
              <a:rPr lang="en-US" sz="1400" dirty="0" smtClean="0"/>
              <a:t> </a:t>
            </a:r>
            <a:endParaRPr lang="en-US" sz="1400" dirty="0"/>
          </a:p>
          <a:p>
            <a:pPr eaLnBrk="1" hangingPunct="1"/>
            <a:r>
              <a:rPr lang="en-US" sz="1400" dirty="0"/>
              <a:t>SRHO: Single Radio Handovers</a:t>
            </a:r>
          </a:p>
        </p:txBody>
      </p:sp>
      <p:sp>
        <p:nvSpPr>
          <p:cNvPr id="19463" name="Rectangle 6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sp>
        <p:nvSpPr>
          <p:cNvPr id="19520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521" name="Rectangle 6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914400" y="1773554"/>
          <a:ext cx="7315200" cy="3408045"/>
        </p:xfrm>
        <a:graphic>
          <a:graphicData uri="http://schemas.openxmlformats.org/drawingml/2006/table">
            <a:tbl>
              <a:tblPr/>
              <a:tblGrid>
                <a:gridCol w="1109134"/>
                <a:gridCol w="1329266"/>
                <a:gridCol w="1600200"/>
                <a:gridCol w="1524000"/>
                <a:gridCol w="1752600"/>
              </a:tblGrid>
              <a:tr h="6475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Monday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(Nov 07)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Tuesday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(Nov 08)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Wednesday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(Nov 09)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Thursday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(Nov 10)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3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AM-1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8:00-10:00a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NA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Comment resolution- 802.21a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Comment resolution- 802.21b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Comment resolution- 802.21a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8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AM-2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10:30-12:30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NA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SRHO TG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SRHO TG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Future Project Planning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29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PM-1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1:30 – 3:30p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802.21 WG Opening Plenary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Comment resolution- 802.21b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Comment resolution- 802.21a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 SRHO TG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1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PM-2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4:00 – 6:00p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Comment resolution- 802.21a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Future Project Planning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SRHO TG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802.21 WG Closing Plenary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1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Eve 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6:30 – 7:30p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Comment resolution- 802.21b /Tutorial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Future Project Planning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Social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6" name="Date Placeholder 3"/>
          <p:cNvSpPr txBox="1">
            <a:spLocks/>
          </p:cNvSpPr>
          <p:nvPr/>
        </p:nvSpPr>
        <p:spPr>
          <a:xfrm>
            <a:off x="685800" y="6477000"/>
            <a:ext cx="1371600" cy="2159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Nov</a:t>
            </a:r>
            <a:r>
              <a:rPr lang="en-US" dirty="0" smtClean="0"/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802.21 WG Charter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IEEE 802.21 is developing standards to enable handover and interoperability between heterogeneous networks  including both 802 and non-802 networks </a:t>
            </a:r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9" name="Date Placeholder 3"/>
          <p:cNvSpPr txBox="1">
            <a:spLocks/>
          </p:cNvSpPr>
          <p:nvPr/>
        </p:nvSpPr>
        <p:spPr>
          <a:xfrm>
            <a:off x="685800" y="6477000"/>
            <a:ext cx="1371600" cy="2159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Nov</a:t>
            </a:r>
            <a:r>
              <a:rPr lang="en-US" dirty="0" smtClean="0"/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490538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Work Status 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86800" cy="46482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endParaRPr lang="en-US" sz="20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Working Group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latin typeface="Arial" charset="0"/>
              </a:rPr>
              <a:t>Completed  IEEE 802.21a  and IEEE 802.21b ballots</a:t>
            </a:r>
          </a:p>
          <a:p>
            <a:pPr>
              <a:lnSpc>
                <a:spcPct val="80000"/>
              </a:lnSpc>
            </a:pPr>
            <a:endParaRPr lang="en-US" sz="20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Task Group Status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latin typeface="Arial" charset="0"/>
              </a:rPr>
              <a:t>802.21a Security TG: work  completed </a:t>
            </a:r>
            <a:endParaRPr lang="en-US" sz="1200" dirty="0" smtClean="0">
              <a:latin typeface="Arial" charset="0"/>
            </a:endParaRPr>
          </a:p>
          <a:p>
            <a:pPr lvl="2">
              <a:lnSpc>
                <a:spcPct val="80000"/>
              </a:lnSpc>
              <a:buNone/>
            </a:pPr>
            <a:endParaRPr lang="en-US" sz="1200" dirty="0" smtClean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sz="1600" dirty="0" smtClean="0">
                <a:latin typeface="Arial" charset="0"/>
              </a:rPr>
              <a:t>802.21b Handover with Broadcast Services TG; Work completed</a:t>
            </a:r>
          </a:p>
          <a:p>
            <a:pPr lvl="2">
              <a:lnSpc>
                <a:spcPct val="80000"/>
              </a:lnSpc>
              <a:buNone/>
            </a:pPr>
            <a:endParaRPr lang="en-US" sz="1200" dirty="0" smtClean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sz="1600" dirty="0" smtClean="0">
                <a:latin typeface="Arial" charset="0"/>
              </a:rPr>
              <a:t>802.21c Single Radio Handovers: Proposals updated; Draft specification is underway</a:t>
            </a:r>
          </a:p>
          <a:p>
            <a:pPr>
              <a:lnSpc>
                <a:spcPct val="80000"/>
              </a:lnSpc>
              <a:buNone/>
            </a:pPr>
            <a:r>
              <a:rPr lang="en-US" sz="1600" dirty="0" smtClean="0">
                <a:latin typeface="Arial" charset="0"/>
              </a:rPr>
              <a:t> </a:t>
            </a:r>
          </a:p>
          <a:p>
            <a:pPr lvl="1">
              <a:lnSpc>
                <a:spcPct val="80000"/>
              </a:lnSpc>
            </a:pPr>
            <a:endParaRPr lang="en-US" sz="1800" dirty="0" smtClean="0">
              <a:latin typeface="Arial" charset="0"/>
            </a:endParaRPr>
          </a:p>
          <a:p>
            <a:pPr lvl="2">
              <a:lnSpc>
                <a:spcPct val="80000"/>
              </a:lnSpc>
            </a:pPr>
            <a:endParaRPr lang="en-US" sz="1600" dirty="0" smtClean="0">
              <a:latin typeface="Arial" charset="0"/>
              <a:cs typeface="Arial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00" y="6477000"/>
            <a:ext cx="1295400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</a:t>
            </a:r>
            <a:r>
              <a:rPr lang="en-US" dirty="0" smtClean="0"/>
              <a:t> </a:t>
            </a:r>
            <a:r>
              <a:rPr lang="en-US" dirty="0" smtClean="0"/>
              <a:t>2011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490538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IEEE 802.21a Sponsor Ballot Result 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686800" cy="480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</a:rPr>
              <a:t>SB started on August 2nd,  2011 and ended on August 31st, 2011</a:t>
            </a:r>
            <a:endParaRPr lang="en-US" sz="24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Result announced on September 01,  2011</a:t>
            </a:r>
            <a:r>
              <a:rPr lang="en-US" sz="2000" dirty="0" smtClean="0">
                <a:latin typeface="Arial" charset="0"/>
                <a:cs typeface="Arial" charset="0"/>
              </a:rPr>
              <a:t/>
            </a:r>
            <a:br>
              <a:rPr lang="en-US" sz="2000" dirty="0" smtClean="0">
                <a:latin typeface="Arial" charset="0"/>
                <a:cs typeface="Arial" charset="0"/>
              </a:rPr>
            </a:br>
            <a:r>
              <a:rPr lang="en-US" sz="2000" dirty="0" smtClean="0">
                <a:latin typeface="Arial" charset="0"/>
                <a:cs typeface="Arial" charset="0"/>
              </a:rPr>
              <a:t>	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Summary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Approve : 59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Disapprove :03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Abstain: 03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Return ratio : 81 %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Approval ratio : 96% </a:t>
            </a:r>
          </a:p>
          <a:p>
            <a:pPr lvl="1">
              <a:lnSpc>
                <a:spcPct val="80000"/>
              </a:lnSpc>
            </a:pPr>
            <a:endParaRPr lang="en-US" sz="20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 The ballot is  approved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Received 93 comments of which 28 must be </a:t>
            </a:r>
            <a:r>
              <a:rPr lang="en-US" sz="2000" dirty="0" smtClean="0">
                <a:latin typeface="Arial" charset="0"/>
                <a:cs typeface="Arial" charset="0"/>
              </a:rPr>
              <a:t>satisfied</a:t>
            </a:r>
          </a:p>
          <a:p>
            <a:pPr>
              <a:lnSpc>
                <a:spcPct val="80000"/>
              </a:lnSpc>
            </a:pPr>
            <a:endParaRPr lang="en-US" sz="24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10-day SB re-circulation will end on Nov 04, 2011</a:t>
            </a:r>
            <a:endParaRPr lang="en-US" sz="24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 sz="2400" dirty="0" smtClean="0">
              <a:latin typeface="Arial" charset="0"/>
              <a:cs typeface="Arial" charset="0"/>
            </a:endParaRPr>
          </a:p>
          <a:p>
            <a:pPr lvl="1">
              <a:lnSpc>
                <a:spcPct val="80000"/>
              </a:lnSpc>
              <a:buNone/>
            </a:pPr>
            <a:endParaRPr lang="en-US" sz="20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 sz="24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 sz="2200" dirty="0" smtClean="0">
              <a:latin typeface="Arial" charset="0"/>
            </a:endParaRPr>
          </a:p>
        </p:txBody>
      </p:sp>
      <p:sp>
        <p:nvSpPr>
          <p:cNvPr id="7" name="Date Placeholder 3"/>
          <p:cNvSpPr txBox="1">
            <a:spLocks/>
          </p:cNvSpPr>
          <p:nvPr/>
        </p:nvSpPr>
        <p:spPr>
          <a:xfrm>
            <a:off x="685800" y="6477000"/>
            <a:ext cx="1371600" cy="2159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Nov</a:t>
            </a:r>
            <a:r>
              <a:rPr lang="en-US" dirty="0" smtClean="0"/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490538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IEEE 802.21b Sponsor Ballot Result 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6868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</a:rPr>
              <a:t>SB started on August 2nd,  2011 and ended on August 31st, 2011</a:t>
            </a:r>
            <a:endParaRPr lang="en-US" sz="24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Result announced on  September 01,  2011</a:t>
            </a:r>
            <a:r>
              <a:rPr lang="en-US" sz="2000" dirty="0" smtClean="0">
                <a:latin typeface="Arial" charset="0"/>
                <a:cs typeface="Arial" charset="0"/>
              </a:rPr>
              <a:t/>
            </a:r>
            <a:br>
              <a:rPr lang="en-US" sz="2000" dirty="0" smtClean="0">
                <a:latin typeface="Arial" charset="0"/>
                <a:cs typeface="Arial" charset="0"/>
              </a:rPr>
            </a:br>
            <a:r>
              <a:rPr lang="en-US" sz="2000" dirty="0" smtClean="0">
                <a:latin typeface="Arial" charset="0"/>
                <a:cs typeface="Arial" charset="0"/>
              </a:rPr>
              <a:t>	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Summary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Approve : 57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Disapprove :03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Abstain: 02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Return ratio : 82 %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Approval ratio : 95% </a:t>
            </a:r>
          </a:p>
          <a:p>
            <a:pPr lvl="1">
              <a:lnSpc>
                <a:spcPct val="80000"/>
              </a:lnSpc>
            </a:pPr>
            <a:endParaRPr lang="en-US" sz="20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 The ballot is  approved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Received 41 comments of which 19 must be satisfied </a:t>
            </a:r>
          </a:p>
          <a:p>
            <a:pPr lvl="1">
              <a:lnSpc>
                <a:spcPct val="80000"/>
              </a:lnSpc>
              <a:buNone/>
            </a:pPr>
            <a:endParaRPr lang="en-US" sz="20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10-day SB re-circulation will end on </a:t>
            </a:r>
            <a:r>
              <a:rPr lang="en-US" sz="2400" dirty="0" smtClean="0">
                <a:latin typeface="Arial" charset="0"/>
                <a:cs typeface="Arial" charset="0"/>
              </a:rPr>
              <a:t>Nov </a:t>
            </a:r>
            <a:r>
              <a:rPr lang="en-US" sz="2400" dirty="0" smtClean="0">
                <a:latin typeface="Arial" charset="0"/>
                <a:cs typeface="Arial" charset="0"/>
              </a:rPr>
              <a:t>04, 2011</a:t>
            </a:r>
            <a:endParaRPr lang="en-US" sz="24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 sz="2200" dirty="0" smtClean="0">
              <a:latin typeface="Arial" charset="0"/>
            </a:endParaRPr>
          </a:p>
        </p:txBody>
      </p:sp>
      <p:sp>
        <p:nvSpPr>
          <p:cNvPr id="7" name="Date Placeholder 3"/>
          <p:cNvSpPr txBox="1">
            <a:spLocks/>
          </p:cNvSpPr>
          <p:nvPr/>
        </p:nvSpPr>
        <p:spPr>
          <a:xfrm>
            <a:off x="685800" y="6477000"/>
            <a:ext cx="1371600" cy="2159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Nov </a:t>
            </a:r>
            <a:r>
              <a:rPr lang="en-US" dirty="0" smtClean="0"/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5800" y="6477000"/>
            <a:ext cx="1219200" cy="215900"/>
          </a:xfrm>
          <a:noFill/>
        </p:spPr>
        <p:txBody>
          <a:bodyPr/>
          <a:lstStyle/>
          <a:p>
            <a:r>
              <a:rPr lang="en-US" dirty="0" smtClean="0"/>
              <a:t>Nov </a:t>
            </a:r>
            <a:r>
              <a:rPr lang="en-US" dirty="0" smtClean="0"/>
              <a:t> </a:t>
            </a:r>
            <a:r>
              <a:rPr lang="en-US" dirty="0" smtClean="0"/>
              <a:t>2011</a:t>
            </a:r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Objectives for the 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November 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Meeting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58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>
                <a:latin typeface="Arial" charset="0"/>
              </a:rPr>
              <a:t>Working Group Activities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IEEE 802.21a: Security Extensions to MIH Services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Sponsor Ballot comment resolution by BRC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IEEE 802.21b: Handovers with Broadcast Services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Sponsor Ballot comment resolution by BRC</a:t>
            </a:r>
          </a:p>
          <a:p>
            <a:pPr lvl="2">
              <a:lnSpc>
                <a:spcPct val="90000"/>
              </a:lnSpc>
              <a:buNone/>
            </a:pPr>
            <a:endParaRPr lang="en-US" sz="18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600" dirty="0" smtClean="0">
                <a:latin typeface="Arial" charset="0"/>
              </a:rPr>
              <a:t>Task Group Activities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802.21c: Single Radio Handovers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Draft document discussion </a:t>
            </a:r>
          </a:p>
          <a:p>
            <a:pPr lvl="2">
              <a:lnSpc>
                <a:spcPct val="90000"/>
              </a:lnSpc>
            </a:pPr>
            <a:endParaRPr lang="en-US" sz="1800" dirty="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600" dirty="0" smtClean="0">
                <a:latin typeface="Arial" charset="0"/>
                <a:cs typeface="Arial" charset="0"/>
              </a:rPr>
              <a:t>Future Project Planning Discussion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>
                <a:latin typeface="Arial" charset="0"/>
                <a:cs typeface="Arial" charset="0"/>
              </a:rPr>
              <a:t>Tuesday evening </a:t>
            </a:r>
          </a:p>
          <a:p>
            <a:pPr lvl="1">
              <a:lnSpc>
                <a:spcPct val="90000"/>
              </a:lnSpc>
            </a:pPr>
            <a:endParaRPr lang="en-US" sz="2200" dirty="0" smtClean="0">
              <a:latin typeface="Arial" charset="0"/>
              <a:cs typeface="Arial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>
                <a:latin typeface="Arial" charset="0"/>
              </a:rPr>
              <a:t>	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28367</TotalTime>
  <Words>658</Words>
  <Application>Microsoft Office PowerPoint</Application>
  <PresentationFormat>On-screen Show (4:3)</PresentationFormat>
  <Paragraphs>206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802.11PowerPointTemplate-Landscape</vt:lpstr>
      <vt:lpstr>1_Custom Design</vt:lpstr>
      <vt:lpstr>2_Custom Design</vt:lpstr>
      <vt:lpstr>3_Custom Design</vt:lpstr>
      <vt:lpstr>Custom Design</vt:lpstr>
      <vt:lpstr>Joint Opening Plenary  IEEE 802.21  Media Independent Handover Services Session #47 Atlanta</vt:lpstr>
      <vt:lpstr>WG Officers</vt:lpstr>
      <vt:lpstr>IEEE 802.21 Meeting Server Details</vt:lpstr>
      <vt:lpstr>Session Time and Location   </vt:lpstr>
      <vt:lpstr>802.21 WG Charter</vt:lpstr>
      <vt:lpstr>Work Status </vt:lpstr>
      <vt:lpstr>IEEE 802.21a Sponsor Ballot Result </vt:lpstr>
      <vt:lpstr>IEEE 802.21b Sponsor Ballot Result </vt:lpstr>
      <vt:lpstr>Objectives for the November Meeting</vt:lpstr>
      <vt:lpstr>Future Sessions – 2012 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subject/>
  <dc:creator>Subir Das</dc:creator>
  <cp:keywords/>
  <cp:lastModifiedBy>Subir Das</cp:lastModifiedBy>
  <cp:revision>440</cp:revision>
  <cp:lastPrinted>1998-02-10T13:28:06Z</cp:lastPrinted>
  <dcterms:created xsi:type="dcterms:W3CDTF">2002-07-08T22:03:28Z</dcterms:created>
  <dcterms:modified xsi:type="dcterms:W3CDTF">2011-11-04T13:38:12Z</dcterms:modified>
</cp:coreProperties>
</file>