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866" r:id="rId2"/>
    <p:sldMasterId id="2147483878" r:id="rId3"/>
    <p:sldMasterId id="2147483890" r:id="rId4"/>
    <p:sldMasterId id="2147483734" r:id="rId5"/>
  </p:sldMasterIdLst>
  <p:notesMasterIdLst>
    <p:notesMasterId r:id="rId30"/>
  </p:notesMasterIdLst>
  <p:handoutMasterIdLst>
    <p:handoutMasterId r:id="rId31"/>
  </p:handoutMasterIdLst>
  <p:sldIdLst>
    <p:sldId id="413" r:id="rId6"/>
    <p:sldId id="357" r:id="rId7"/>
    <p:sldId id="311" r:id="rId8"/>
    <p:sldId id="38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393" r:id="rId23"/>
    <p:sldId id="394" r:id="rId24"/>
    <p:sldId id="415" r:id="rId25"/>
    <p:sldId id="416" r:id="rId26"/>
    <p:sldId id="414" r:id="rId27"/>
    <p:sldId id="386" r:id="rId28"/>
    <p:sldId id="417"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7" autoAdjust="0"/>
    <p:restoredTop sz="86455" autoAdjust="0"/>
  </p:normalViewPr>
  <p:slideViewPr>
    <p:cSldViewPr>
      <p:cViewPr varScale="1">
        <p:scale>
          <a:sx n="110" d="100"/>
          <a:sy n="110" d="100"/>
        </p:scale>
        <p:origin x="-870" y="-78"/>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Nov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Nov 2011</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Nov 2011</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Nov 2011</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Nov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Nov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Nov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Nov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Nov 2011</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Nov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Nov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Nov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Nov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Nov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Nov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Nov 2011</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Nov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Nov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Nov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Nov 2011</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Nov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Nov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Nov 2011</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Nov 2011</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Nov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15214" y="394156"/>
            <a:ext cx="5060424"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21-11-0174-00-0000-Session#47-Opening_Plenary_Notes.ppt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Nov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Nov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Nov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Nov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#47</a:t>
            </a:r>
            <a:br>
              <a:rPr lang="en-US" b="1" dirty="0" smtClean="0">
                <a:latin typeface="Arial" charset="0"/>
              </a:rPr>
            </a:br>
            <a:r>
              <a:rPr lang="en-US" b="1" dirty="0" smtClean="0">
                <a:latin typeface="Arial" charset="0"/>
              </a:rPr>
              <a:t>Atlanta, USA</a:t>
            </a:r>
            <a:br>
              <a:rPr lang="en-US" b="1" dirty="0" smtClean="0">
                <a:latin typeface="Arial" charset="0"/>
              </a:rPr>
            </a:br>
            <a:r>
              <a:rPr lang="en-US" sz="3200" b="1" dirty="0" smtClean="0">
                <a:latin typeface="Arial" charset="0"/>
              </a:rPr>
              <a:t>Opening Plenary</a:t>
            </a:r>
          </a:p>
        </p:txBody>
      </p:sp>
      <p:sp>
        <p:nvSpPr>
          <p:cNvPr id="16390" name="Rectangle 3"/>
          <p:cNvSpPr>
            <a:spLocks noGrp="1" noChangeArrowheads="1"/>
          </p:cNvSpPr>
          <p:nvPr>
            <p:ph type="subTitle" idx="1"/>
          </p:nvPr>
        </p:nvSpPr>
        <p:spPr>
          <a:xfrm>
            <a:off x="1371600" y="4800600"/>
            <a:ext cx="6781800" cy="1219200"/>
          </a:xfrm>
        </p:spPr>
        <p:txBody>
          <a:bodyPr/>
          <a:lstStyle/>
          <a:p>
            <a:r>
              <a:rPr lang="en-US" sz="2800" dirty="0" smtClean="0">
                <a:latin typeface="Arial" charset="0"/>
              </a:rPr>
              <a:t>Subir Das</a:t>
            </a:r>
          </a:p>
          <a:p>
            <a:r>
              <a:rPr lang="en-US" sz="2800" dirty="0" smtClean="0">
                <a:latin typeface="Arial" charset="0"/>
              </a:rPr>
              <a:t>Subir at research dot </a:t>
            </a:r>
            <a:r>
              <a:rPr lang="en-US" sz="2800" dirty="0" err="1" smtClean="0">
                <a:latin typeface="Arial" charset="0"/>
              </a:rPr>
              <a:t>telcordia</a:t>
            </a:r>
            <a:r>
              <a:rPr lang="en-US" sz="2800" dirty="0" smtClean="0">
                <a:latin typeface="Arial" charset="0"/>
              </a:rPr>
              <a:t> dot com</a:t>
            </a:r>
          </a:p>
        </p:txBody>
      </p:sp>
      <p:sp>
        <p:nvSpPr>
          <p:cNvPr id="7"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Nov</a:t>
            </a:r>
            <a:r>
              <a:rPr kumimoji="0" lang="en-US" sz="1200" b="0" i="0" u="none" strike="noStrike" kern="1200" cap="none" spc="0" normalizeH="0" noProof="0" dirty="0" smtClean="0">
                <a:ln>
                  <a:noFill/>
                </a:ln>
                <a:solidFill>
                  <a:schemeClr val="tx1"/>
                </a:solidFill>
                <a:effectLst/>
                <a:uLnTx/>
                <a:uFillTx/>
                <a:latin typeface="Times New Roman" pitchFamily="18" charset="0"/>
                <a:ea typeface="+mn-ea"/>
                <a:cs typeface="+mn-cs"/>
              </a:rPr>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1219200" cy="215444"/>
          </a:xfrm>
          <a:noFill/>
        </p:spPr>
        <p:txBody>
          <a:bodyPr/>
          <a:lstStyle/>
          <a:p>
            <a:r>
              <a:rPr lang="en-US" smtClean="0"/>
              <a:t>Nov 2011</a:t>
            </a:r>
            <a:endParaRPr lang="en-US" dirty="0"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10</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1295400" cy="215444"/>
          </a:xfrm>
          <a:noFill/>
        </p:spPr>
        <p:txBody>
          <a:bodyPr/>
          <a:lstStyle/>
          <a:p>
            <a:r>
              <a:rPr lang="en-US" smtClean="0"/>
              <a:t>Nov 2011</a:t>
            </a:r>
            <a:endParaRPr lang="en-US" dirty="0"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11</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1295400" cy="215444"/>
          </a:xfrm>
          <a:noFill/>
        </p:spPr>
        <p:txBody>
          <a:bodyPr/>
          <a:lstStyle/>
          <a:p>
            <a:r>
              <a:rPr lang="en-US" smtClean="0"/>
              <a:t>Nov 2011</a:t>
            </a:r>
            <a:endParaRPr lang="en-US" dirty="0"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12</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1295400" cy="215444"/>
          </a:xfrm>
          <a:noFill/>
        </p:spPr>
        <p:txBody>
          <a:bodyPr/>
          <a:lstStyle/>
          <a:p>
            <a:r>
              <a:rPr lang="en-US" smtClean="0"/>
              <a:t>Nov 2011</a:t>
            </a:r>
            <a:endParaRPr lang="en-US" dirty="0"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8" name="Slide Number Placeholder 7"/>
          <p:cNvSpPr>
            <a:spLocks noGrp="1"/>
          </p:cNvSpPr>
          <p:nvPr>
            <p:ph type="sldNum" sz="quarter" idx="12"/>
          </p:nvPr>
        </p:nvSpPr>
        <p:spPr/>
        <p:txBody>
          <a:bodyPr/>
          <a:lstStyle/>
          <a:p>
            <a:pPr>
              <a:defRPr/>
            </a:pPr>
            <a:r>
              <a:rPr lang="en-US" smtClean="0"/>
              <a:t>Slide </a:t>
            </a:r>
            <a:fld id="{55EAE60E-B8AB-4C07-8727-0B4A640A876B}" type="slidenum">
              <a:rPr lang="en-US" smtClean="0"/>
              <a:pPr>
                <a:defRPr/>
              </a:pPr>
              <a:t>13</a:t>
            </a:fld>
            <a:endParaRPr lang="en-US"/>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1295400" cy="215444"/>
          </a:xfrm>
          <a:noFill/>
        </p:spPr>
        <p:txBody>
          <a:bodyPr/>
          <a:lstStyle/>
          <a:p>
            <a:r>
              <a:rPr lang="en-US" smtClean="0"/>
              <a:t>Nov 2011</a:t>
            </a:r>
            <a:endParaRPr lang="en-US" dirty="0"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14</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1524000" cy="215444"/>
          </a:xfrm>
          <a:noFill/>
        </p:spPr>
        <p:txBody>
          <a:bodyPr/>
          <a:lstStyle/>
          <a:p>
            <a:r>
              <a:rPr lang="en-US" smtClean="0"/>
              <a:t>Nov 2011</a:t>
            </a:r>
            <a:endParaRPr lang="en-US" dirty="0" smtClean="0"/>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15</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1219200" cy="215444"/>
          </a:xfrm>
          <a:noFill/>
        </p:spPr>
        <p:txBody>
          <a:bodyPr/>
          <a:lstStyle/>
          <a:p>
            <a:r>
              <a:rPr lang="en-US" smtClean="0"/>
              <a:t>Nov 2011</a:t>
            </a:r>
            <a:endParaRPr lang="en-US" dirty="0"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16</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1371600" cy="215444"/>
          </a:xfrm>
          <a:noFill/>
        </p:spPr>
        <p:txBody>
          <a:bodyPr/>
          <a:lstStyle/>
          <a:p>
            <a:r>
              <a:rPr lang="en-US" smtClean="0"/>
              <a:t>Nov 2011</a:t>
            </a:r>
            <a:endParaRPr lang="en-US" dirty="0"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17</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371600"/>
            <a:ext cx="8686800" cy="4648200"/>
          </a:xfrm>
        </p:spPr>
        <p:txBody>
          <a:bodyPr/>
          <a:lstStyle/>
          <a:p>
            <a:pPr>
              <a:lnSpc>
                <a:spcPct val="80000"/>
              </a:lnSpc>
              <a:buNone/>
            </a:pPr>
            <a:endParaRPr lang="en-US" sz="2000" dirty="0" smtClean="0">
              <a:latin typeface="Arial" charset="0"/>
            </a:endParaRPr>
          </a:p>
          <a:p>
            <a:pPr>
              <a:lnSpc>
                <a:spcPct val="80000"/>
              </a:lnSpc>
            </a:pPr>
            <a:r>
              <a:rPr lang="en-US" sz="2000" dirty="0" smtClean="0">
                <a:latin typeface="Arial" charset="0"/>
              </a:rPr>
              <a:t>Working Group</a:t>
            </a:r>
          </a:p>
          <a:p>
            <a:pPr lvl="1">
              <a:lnSpc>
                <a:spcPct val="80000"/>
              </a:lnSpc>
            </a:pPr>
            <a:r>
              <a:rPr lang="en-US" sz="1600" dirty="0" smtClean="0">
                <a:latin typeface="Arial" charset="0"/>
              </a:rPr>
              <a:t>Completed  IEEE 802.21a  and IEEE 802.21b ballots</a:t>
            </a:r>
          </a:p>
          <a:p>
            <a:pPr>
              <a:lnSpc>
                <a:spcPct val="80000"/>
              </a:lnSpc>
            </a:pPr>
            <a:endParaRPr lang="en-US" sz="2000" dirty="0" smtClean="0">
              <a:latin typeface="Arial" charset="0"/>
            </a:endParaRPr>
          </a:p>
          <a:p>
            <a:pPr>
              <a:lnSpc>
                <a:spcPct val="80000"/>
              </a:lnSpc>
            </a:pPr>
            <a:r>
              <a:rPr lang="en-US" sz="2000" dirty="0" smtClean="0">
                <a:latin typeface="Arial" charset="0"/>
              </a:rPr>
              <a:t>Task Group Status</a:t>
            </a:r>
          </a:p>
          <a:p>
            <a:pPr lvl="1">
              <a:lnSpc>
                <a:spcPct val="80000"/>
              </a:lnSpc>
            </a:pPr>
            <a:r>
              <a:rPr lang="en-US" sz="1600" dirty="0" smtClean="0">
                <a:latin typeface="Arial" charset="0"/>
              </a:rPr>
              <a:t>802.21a Security TG: work  completed </a:t>
            </a:r>
            <a:endParaRPr lang="en-US" sz="1200" dirty="0" smtClean="0">
              <a:latin typeface="Arial" charset="0"/>
            </a:endParaRP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802.21b Handover with Broadcast Services TG; Work completed</a:t>
            </a: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802.21c Single Radio Handovers: Proposals updated; Draft specification is underway</a:t>
            </a:r>
          </a:p>
          <a:p>
            <a:pPr>
              <a:lnSpc>
                <a:spcPct val="80000"/>
              </a:lnSpc>
              <a:buNone/>
            </a:pPr>
            <a:r>
              <a:rPr lang="en-US" sz="1600" dirty="0" smtClean="0">
                <a:latin typeface="Arial" charset="0"/>
              </a:rPr>
              <a:t> </a:t>
            </a:r>
          </a:p>
          <a:p>
            <a:pPr lvl="1">
              <a:lnSpc>
                <a:spcPct val="80000"/>
              </a:lnSpc>
            </a:pPr>
            <a:endParaRPr lang="en-US" sz="1800" dirty="0" smtClean="0">
              <a:latin typeface="Arial" charset="0"/>
            </a:endParaRPr>
          </a:p>
          <a:p>
            <a:pPr lvl="2">
              <a:lnSpc>
                <a:spcPct val="80000"/>
              </a:lnSpc>
            </a:pPr>
            <a:endParaRPr lang="en-US" sz="1600" dirty="0" smtClean="0">
              <a:latin typeface="Arial" charset="0"/>
              <a:cs typeface="Arial" charset="0"/>
            </a:endParaRPr>
          </a:p>
        </p:txBody>
      </p:sp>
      <p:sp>
        <p:nvSpPr>
          <p:cNvPr id="6" name="Date Placeholder 5"/>
          <p:cNvSpPr>
            <a:spLocks noGrp="1"/>
          </p:cNvSpPr>
          <p:nvPr>
            <p:ph type="dt" sz="half" idx="10"/>
          </p:nvPr>
        </p:nvSpPr>
        <p:spPr>
          <a:xfrm>
            <a:off x="609600" y="6477000"/>
            <a:ext cx="1295400" cy="215444"/>
          </a:xfrm>
        </p:spPr>
        <p:txBody>
          <a:bodyPr/>
          <a:lstStyle/>
          <a:p>
            <a:pPr>
              <a:defRPr/>
            </a:pPr>
            <a:r>
              <a:rPr lang="en-US" smtClean="0"/>
              <a:t>Nov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IEEE 802.21a Sponsor Ballot 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SB started on August 2nd,  2011 and ended on August 31st, 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announced on September 01,  2011</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59</a:t>
            </a:r>
          </a:p>
          <a:p>
            <a:pPr lvl="1">
              <a:lnSpc>
                <a:spcPct val="80000"/>
              </a:lnSpc>
            </a:pPr>
            <a:r>
              <a:rPr lang="en-US" sz="2000" dirty="0" smtClean="0">
                <a:latin typeface="Arial" charset="0"/>
                <a:cs typeface="Arial" charset="0"/>
              </a:rPr>
              <a:t>Disapprove :03</a:t>
            </a:r>
          </a:p>
          <a:p>
            <a:pPr lvl="1">
              <a:lnSpc>
                <a:spcPct val="80000"/>
              </a:lnSpc>
            </a:pPr>
            <a:r>
              <a:rPr lang="en-US" sz="2000" dirty="0" smtClean="0">
                <a:latin typeface="Arial" charset="0"/>
                <a:cs typeface="Arial" charset="0"/>
              </a:rPr>
              <a:t>Abstain: 03 </a:t>
            </a:r>
          </a:p>
          <a:p>
            <a:pPr lvl="1">
              <a:lnSpc>
                <a:spcPct val="80000"/>
              </a:lnSpc>
            </a:pPr>
            <a:r>
              <a:rPr lang="en-US" sz="2000" dirty="0" smtClean="0">
                <a:latin typeface="Arial" charset="0"/>
                <a:cs typeface="Arial" charset="0"/>
              </a:rPr>
              <a:t>Return ratio : 81 %</a:t>
            </a:r>
          </a:p>
          <a:p>
            <a:pPr lvl="1">
              <a:lnSpc>
                <a:spcPct val="80000"/>
              </a:lnSpc>
            </a:pPr>
            <a:r>
              <a:rPr lang="en-US" sz="2000" dirty="0" smtClean="0">
                <a:latin typeface="Arial" charset="0"/>
                <a:cs typeface="Arial" charset="0"/>
              </a:rPr>
              <a:t>Approval ratio : 96%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p>
          <a:p>
            <a:pPr lvl="1">
              <a:lnSpc>
                <a:spcPct val="80000"/>
              </a:lnSpc>
            </a:pPr>
            <a:r>
              <a:rPr lang="en-US" sz="2000" dirty="0" smtClean="0">
                <a:latin typeface="Arial" charset="0"/>
                <a:cs typeface="Arial" charset="0"/>
              </a:rPr>
              <a:t>Received 93 comments of which 28 must be satisfied</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3716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Nov</a:t>
            </a:r>
            <a:r>
              <a:rPr kumimoji="0" lang="en-US" sz="1200" b="0" i="0" u="none" strike="noStrike" kern="1200" cap="none" spc="0" normalizeH="0" noProof="0" dirty="0" smtClean="0">
                <a:ln>
                  <a:noFill/>
                </a:ln>
                <a:solidFill>
                  <a:schemeClr val="tx1"/>
                </a:solidFill>
                <a:effectLst/>
                <a:uLnTx/>
                <a:uFillTx/>
                <a:latin typeface="Times New Roman" pitchFamily="18" charset="0"/>
                <a:ea typeface="+mn-ea"/>
                <a:cs typeface="+mn-cs"/>
              </a:rPr>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19</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4294967295"/>
          </p:nvPr>
        </p:nvSpPr>
        <p:spPr>
          <a:xfrm>
            <a:off x="685800" y="6477000"/>
            <a:ext cx="1447800" cy="228600"/>
          </a:xfrm>
          <a:prstGeom prst="rect">
            <a:avLst/>
          </a:prstGeom>
          <a:noFill/>
        </p:spPr>
        <p:txBody>
          <a:bodyPr/>
          <a:lstStyle/>
          <a:p>
            <a:r>
              <a:rPr lang="en-US" smtClean="0"/>
              <a:t>Nov 2011</a:t>
            </a:r>
            <a:endParaRPr lang="en-US" dirty="0"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28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IEEE 802.21a SB Re-circulation 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SB-</a:t>
            </a:r>
            <a:r>
              <a:rPr lang="en-US" sz="2400" dirty="0" err="1" smtClean="0">
                <a:latin typeface="Arial" charset="0"/>
              </a:rPr>
              <a:t>recirc</a:t>
            </a:r>
            <a:r>
              <a:rPr lang="en-US" sz="2400" dirty="0" smtClean="0">
                <a:latin typeface="Arial" charset="0"/>
              </a:rPr>
              <a:t> started on October 25</a:t>
            </a:r>
            <a:r>
              <a:rPr lang="en-US" sz="2400" baseline="30000" dirty="0" smtClean="0">
                <a:latin typeface="Arial" charset="0"/>
              </a:rPr>
              <a:t>th</a:t>
            </a:r>
            <a:r>
              <a:rPr lang="en-US" sz="2400" dirty="0" smtClean="0">
                <a:latin typeface="Arial" charset="0"/>
              </a:rPr>
              <a:t>,  2011 and ended on November 4</a:t>
            </a:r>
            <a:r>
              <a:rPr lang="en-US" sz="2400" baseline="30000" dirty="0" smtClean="0">
                <a:latin typeface="Arial" charset="0"/>
              </a:rPr>
              <a:t>th</a:t>
            </a:r>
            <a:r>
              <a:rPr lang="en-US" sz="2400" dirty="0" smtClean="0">
                <a:latin typeface="Arial" charset="0"/>
              </a:rPr>
              <a:t> , 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announced on November 5</a:t>
            </a:r>
            <a:r>
              <a:rPr lang="en-US" sz="2400" baseline="30000" dirty="0" smtClean="0">
                <a:latin typeface="Arial" charset="0"/>
                <a:cs typeface="Arial" charset="0"/>
              </a:rPr>
              <a:t>th</a:t>
            </a:r>
            <a:r>
              <a:rPr lang="en-US" sz="2400" dirty="0" smtClean="0">
                <a:latin typeface="Arial" charset="0"/>
                <a:cs typeface="Arial" charset="0"/>
              </a:rPr>
              <a:t>,  2011</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a:t>
            </a:r>
            <a:r>
              <a:rPr lang="en-US" sz="2000" dirty="0" smtClean="0">
                <a:latin typeface="Arial" charset="0"/>
                <a:cs typeface="Arial" charset="0"/>
              </a:rPr>
              <a:t>62</a:t>
            </a:r>
            <a:endParaRPr lang="en-US" sz="2000" dirty="0" smtClean="0">
              <a:latin typeface="Arial" charset="0"/>
              <a:cs typeface="Arial" charset="0"/>
            </a:endParaRPr>
          </a:p>
          <a:p>
            <a:pPr lvl="1">
              <a:lnSpc>
                <a:spcPct val="80000"/>
              </a:lnSpc>
            </a:pPr>
            <a:r>
              <a:rPr lang="en-US" sz="2000" dirty="0" smtClean="0">
                <a:latin typeface="Arial" charset="0"/>
                <a:cs typeface="Arial" charset="0"/>
              </a:rPr>
              <a:t>Disapprove </a:t>
            </a:r>
            <a:r>
              <a:rPr lang="en-US" sz="2000" dirty="0" smtClean="0">
                <a:latin typeface="Arial" charset="0"/>
                <a:cs typeface="Arial" charset="0"/>
              </a:rPr>
              <a:t>: 02</a:t>
            </a:r>
            <a:endParaRPr lang="en-US" sz="2000" dirty="0" smtClean="0">
              <a:latin typeface="Arial" charset="0"/>
              <a:cs typeface="Arial" charset="0"/>
            </a:endParaRPr>
          </a:p>
          <a:p>
            <a:pPr lvl="1">
              <a:lnSpc>
                <a:spcPct val="80000"/>
              </a:lnSpc>
            </a:pPr>
            <a:r>
              <a:rPr lang="en-US" sz="2000" dirty="0" smtClean="0">
                <a:latin typeface="Arial" charset="0"/>
                <a:cs typeface="Arial" charset="0"/>
              </a:rPr>
              <a:t>Abstain:  </a:t>
            </a:r>
            <a:r>
              <a:rPr lang="en-US" sz="2000" dirty="0" smtClean="0">
                <a:latin typeface="Arial" charset="0"/>
                <a:cs typeface="Arial" charset="0"/>
              </a:rPr>
              <a:t>04</a:t>
            </a:r>
            <a:endParaRPr lang="en-US" sz="2000" dirty="0" smtClean="0">
              <a:latin typeface="Arial" charset="0"/>
              <a:cs typeface="Arial" charset="0"/>
            </a:endParaRPr>
          </a:p>
          <a:p>
            <a:pPr lvl="1">
              <a:lnSpc>
                <a:spcPct val="80000"/>
              </a:lnSpc>
            </a:pPr>
            <a:r>
              <a:rPr lang="en-US" sz="2000" dirty="0" smtClean="0">
                <a:latin typeface="Arial" charset="0"/>
                <a:cs typeface="Arial" charset="0"/>
              </a:rPr>
              <a:t>Return ratio : </a:t>
            </a:r>
            <a:r>
              <a:rPr lang="en-US" sz="2000" dirty="0" smtClean="0">
                <a:latin typeface="Arial" charset="0"/>
                <a:cs typeface="Arial" charset="0"/>
              </a:rPr>
              <a:t>85 </a:t>
            </a:r>
            <a:r>
              <a:rPr lang="en-US" sz="2000" dirty="0" smtClean="0">
                <a:latin typeface="Arial" charset="0"/>
                <a:cs typeface="Arial" charset="0"/>
              </a:rPr>
              <a:t>%</a:t>
            </a:r>
          </a:p>
          <a:p>
            <a:pPr lvl="1">
              <a:lnSpc>
                <a:spcPct val="80000"/>
              </a:lnSpc>
            </a:pPr>
            <a:r>
              <a:rPr lang="en-US" sz="2000" dirty="0" smtClean="0">
                <a:latin typeface="Arial" charset="0"/>
                <a:cs typeface="Arial" charset="0"/>
              </a:rPr>
              <a:t>Approval ratio : </a:t>
            </a:r>
            <a:r>
              <a:rPr lang="en-US" sz="2000" dirty="0" smtClean="0">
                <a:latin typeface="Arial" charset="0"/>
                <a:cs typeface="Arial" charset="0"/>
              </a:rPr>
              <a:t>96% </a:t>
            </a:r>
            <a:endParaRPr lang="en-US" sz="2000" dirty="0" smtClean="0">
              <a:latin typeface="Arial" charset="0"/>
              <a:cs typeface="Arial" charset="0"/>
            </a:endParaRP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p>
          <a:p>
            <a:pPr lvl="1">
              <a:lnSpc>
                <a:spcPct val="80000"/>
              </a:lnSpc>
            </a:pPr>
            <a:r>
              <a:rPr lang="en-US" sz="2000" dirty="0" smtClean="0">
                <a:latin typeface="Arial" charset="0"/>
                <a:cs typeface="Arial" charset="0"/>
              </a:rPr>
              <a:t>Received </a:t>
            </a:r>
            <a:r>
              <a:rPr lang="en-US" sz="2000" dirty="0" smtClean="0">
                <a:latin typeface="Arial" charset="0"/>
                <a:cs typeface="Arial" charset="0"/>
              </a:rPr>
              <a:t>16</a:t>
            </a:r>
            <a:r>
              <a:rPr lang="en-US" sz="2000" dirty="0" smtClean="0">
                <a:latin typeface="Arial" charset="0"/>
                <a:cs typeface="Arial" charset="0"/>
              </a:rPr>
              <a:t> </a:t>
            </a:r>
            <a:r>
              <a:rPr lang="en-US" sz="2000" dirty="0" smtClean="0">
                <a:latin typeface="Arial" charset="0"/>
                <a:cs typeface="Arial" charset="0"/>
              </a:rPr>
              <a:t>comments of which </a:t>
            </a:r>
            <a:r>
              <a:rPr lang="en-US" sz="2000" dirty="0" smtClean="0">
                <a:latin typeface="Arial" charset="0"/>
                <a:cs typeface="Arial" charset="0"/>
              </a:rPr>
              <a:t>03</a:t>
            </a:r>
            <a:r>
              <a:rPr lang="en-US" sz="2000" dirty="0" smtClean="0">
                <a:latin typeface="Arial" charset="0"/>
                <a:cs typeface="Arial" charset="0"/>
              </a:rPr>
              <a:t> </a:t>
            </a:r>
            <a:r>
              <a:rPr lang="en-US" sz="2000" dirty="0" smtClean="0">
                <a:latin typeface="Arial" charset="0"/>
                <a:cs typeface="Arial" charset="0"/>
              </a:rPr>
              <a:t>must be satisfied</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3716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Nov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20</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IEEE 802.21b </a:t>
            </a:r>
            <a:r>
              <a:rPr lang="en-US" sz="3200" dirty="0" smtClean="0">
                <a:solidFill>
                  <a:schemeClr val="accent2"/>
                </a:solidFill>
                <a:latin typeface="Arial" charset="0"/>
              </a:rPr>
              <a:t>Sponsor Ballot Result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SB started on August 2nd,  2011 and ended on August 31st, 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announced on  September 01,  2011 </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57</a:t>
            </a:r>
          </a:p>
          <a:p>
            <a:pPr lvl="1">
              <a:lnSpc>
                <a:spcPct val="80000"/>
              </a:lnSpc>
            </a:pPr>
            <a:r>
              <a:rPr lang="en-US" sz="2000" dirty="0" smtClean="0">
                <a:latin typeface="Arial" charset="0"/>
                <a:cs typeface="Arial" charset="0"/>
              </a:rPr>
              <a:t>Disapprove :03</a:t>
            </a:r>
          </a:p>
          <a:p>
            <a:pPr lvl="1">
              <a:lnSpc>
                <a:spcPct val="80000"/>
              </a:lnSpc>
            </a:pPr>
            <a:r>
              <a:rPr lang="en-US" sz="2000" dirty="0" smtClean="0">
                <a:latin typeface="Arial" charset="0"/>
                <a:cs typeface="Arial" charset="0"/>
              </a:rPr>
              <a:t>Abstain: 02 </a:t>
            </a:r>
          </a:p>
          <a:p>
            <a:pPr lvl="1">
              <a:lnSpc>
                <a:spcPct val="80000"/>
              </a:lnSpc>
            </a:pPr>
            <a:r>
              <a:rPr lang="en-US" sz="2000" dirty="0" smtClean="0">
                <a:latin typeface="Arial" charset="0"/>
                <a:cs typeface="Arial" charset="0"/>
              </a:rPr>
              <a:t>Return ratio : 82 %</a:t>
            </a:r>
          </a:p>
          <a:p>
            <a:pPr lvl="1">
              <a:lnSpc>
                <a:spcPct val="80000"/>
              </a:lnSpc>
            </a:pPr>
            <a:r>
              <a:rPr lang="en-US" sz="2000" dirty="0" smtClean="0">
                <a:latin typeface="Arial" charset="0"/>
                <a:cs typeface="Arial" charset="0"/>
              </a:rPr>
              <a:t>Approval ratio : 95%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p>
          <a:p>
            <a:pPr lvl="1">
              <a:lnSpc>
                <a:spcPct val="80000"/>
              </a:lnSpc>
            </a:pPr>
            <a:r>
              <a:rPr lang="en-US" sz="2000" dirty="0" smtClean="0">
                <a:latin typeface="Arial" charset="0"/>
                <a:cs typeface="Arial" charset="0"/>
              </a:rPr>
              <a:t>Received 41 comments of which 19 must be satisfied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3716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Nov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21</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IEEE 802.21b </a:t>
            </a:r>
            <a:r>
              <a:rPr lang="en-US" sz="3200" dirty="0" smtClean="0">
                <a:solidFill>
                  <a:schemeClr val="accent2"/>
                </a:solidFill>
                <a:latin typeface="Arial" charset="0"/>
              </a:rPr>
              <a:t>SB Re-Circulation </a:t>
            </a:r>
            <a:r>
              <a:rPr lang="en-US" sz="3200" dirty="0" smtClean="0">
                <a:solidFill>
                  <a:schemeClr val="accent2"/>
                </a:solidFill>
                <a:latin typeface="Arial" charset="0"/>
              </a:rPr>
              <a:t>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SB-</a:t>
            </a:r>
            <a:r>
              <a:rPr lang="en-US" sz="2400" dirty="0" err="1" smtClean="0">
                <a:latin typeface="Arial" charset="0"/>
              </a:rPr>
              <a:t>recirc</a:t>
            </a:r>
            <a:r>
              <a:rPr lang="en-US" sz="2400" dirty="0" smtClean="0">
                <a:latin typeface="Arial" charset="0"/>
              </a:rPr>
              <a:t> started on October 25</a:t>
            </a:r>
            <a:r>
              <a:rPr lang="en-US" sz="2400" baseline="30000" dirty="0" smtClean="0">
                <a:latin typeface="Arial" charset="0"/>
              </a:rPr>
              <a:t>th</a:t>
            </a:r>
            <a:r>
              <a:rPr lang="en-US" sz="2400" dirty="0" smtClean="0">
                <a:latin typeface="Arial" charset="0"/>
              </a:rPr>
              <a:t>,  2011 and ended on November 4</a:t>
            </a:r>
            <a:r>
              <a:rPr lang="en-US" sz="2400" baseline="30000" dirty="0" smtClean="0">
                <a:latin typeface="Arial" charset="0"/>
              </a:rPr>
              <a:t>th</a:t>
            </a:r>
            <a:r>
              <a:rPr lang="en-US" sz="2400" dirty="0" smtClean="0">
                <a:latin typeface="Arial" charset="0"/>
              </a:rPr>
              <a:t>, 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announced on  November 5</a:t>
            </a:r>
            <a:r>
              <a:rPr lang="en-US" sz="2400" baseline="30000" dirty="0" smtClean="0">
                <a:latin typeface="Arial" charset="0"/>
                <a:cs typeface="Arial" charset="0"/>
              </a:rPr>
              <a:t>th</a:t>
            </a:r>
            <a:r>
              <a:rPr lang="en-US" sz="2400" dirty="0" smtClean="0">
                <a:latin typeface="Arial" charset="0"/>
                <a:cs typeface="Arial" charset="0"/>
              </a:rPr>
              <a:t>,  2011 </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a:t>
            </a:r>
            <a:r>
              <a:rPr lang="en-US" sz="2000" dirty="0" smtClean="0">
                <a:latin typeface="Arial" charset="0"/>
                <a:cs typeface="Arial" charset="0"/>
              </a:rPr>
              <a:t>60</a:t>
            </a:r>
            <a:endParaRPr lang="en-US" sz="2000" dirty="0" smtClean="0">
              <a:latin typeface="Arial" charset="0"/>
              <a:cs typeface="Arial" charset="0"/>
            </a:endParaRPr>
          </a:p>
          <a:p>
            <a:pPr lvl="1">
              <a:lnSpc>
                <a:spcPct val="80000"/>
              </a:lnSpc>
            </a:pPr>
            <a:r>
              <a:rPr lang="en-US" sz="2000" dirty="0" smtClean="0">
                <a:latin typeface="Arial" charset="0"/>
                <a:cs typeface="Arial" charset="0"/>
              </a:rPr>
              <a:t>Disapprove </a:t>
            </a:r>
            <a:r>
              <a:rPr lang="en-US" sz="2000" dirty="0" smtClean="0">
                <a:latin typeface="Arial" charset="0"/>
                <a:cs typeface="Arial" charset="0"/>
              </a:rPr>
              <a:t>: 02</a:t>
            </a:r>
            <a:endParaRPr lang="en-US" sz="2000" dirty="0" smtClean="0">
              <a:latin typeface="Arial" charset="0"/>
              <a:cs typeface="Arial" charset="0"/>
            </a:endParaRPr>
          </a:p>
          <a:p>
            <a:pPr lvl="1">
              <a:lnSpc>
                <a:spcPct val="80000"/>
              </a:lnSpc>
            </a:pPr>
            <a:r>
              <a:rPr lang="en-US" sz="2000" dirty="0" smtClean="0">
                <a:latin typeface="Arial" charset="0"/>
                <a:cs typeface="Arial" charset="0"/>
              </a:rPr>
              <a:t>Abstain: </a:t>
            </a:r>
            <a:r>
              <a:rPr lang="en-US" sz="2000" dirty="0" smtClean="0">
                <a:latin typeface="Arial" charset="0"/>
                <a:cs typeface="Arial" charset="0"/>
              </a:rPr>
              <a:t>03</a:t>
            </a:r>
            <a:endParaRPr lang="en-US" sz="2000" dirty="0" smtClean="0">
              <a:latin typeface="Arial" charset="0"/>
              <a:cs typeface="Arial" charset="0"/>
            </a:endParaRPr>
          </a:p>
          <a:p>
            <a:pPr lvl="1">
              <a:lnSpc>
                <a:spcPct val="80000"/>
              </a:lnSpc>
            </a:pPr>
            <a:r>
              <a:rPr lang="en-US" sz="2000" dirty="0" smtClean="0">
                <a:latin typeface="Arial" charset="0"/>
                <a:cs typeface="Arial" charset="0"/>
              </a:rPr>
              <a:t>Return ratio :  </a:t>
            </a:r>
            <a:r>
              <a:rPr lang="en-US" sz="2000" dirty="0" smtClean="0">
                <a:latin typeface="Arial" charset="0"/>
                <a:cs typeface="Arial" charset="0"/>
              </a:rPr>
              <a:t>86%</a:t>
            </a:r>
            <a:endParaRPr lang="en-US" sz="2000" dirty="0" smtClean="0">
              <a:latin typeface="Arial" charset="0"/>
              <a:cs typeface="Arial" charset="0"/>
            </a:endParaRPr>
          </a:p>
          <a:p>
            <a:pPr lvl="1">
              <a:lnSpc>
                <a:spcPct val="80000"/>
              </a:lnSpc>
            </a:pPr>
            <a:r>
              <a:rPr lang="en-US" sz="2000" dirty="0" smtClean="0">
                <a:latin typeface="Arial" charset="0"/>
                <a:cs typeface="Arial" charset="0"/>
              </a:rPr>
              <a:t>Approval ratio : </a:t>
            </a:r>
            <a:r>
              <a:rPr lang="en-US" sz="2000" dirty="0" smtClean="0">
                <a:latin typeface="Arial" charset="0"/>
                <a:cs typeface="Arial" charset="0"/>
              </a:rPr>
              <a:t>96% </a:t>
            </a:r>
            <a:endParaRPr lang="en-US" sz="2000" dirty="0" smtClean="0">
              <a:latin typeface="Arial" charset="0"/>
              <a:cs typeface="Arial" charset="0"/>
            </a:endParaRP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p>
          <a:p>
            <a:pPr lvl="1">
              <a:lnSpc>
                <a:spcPct val="80000"/>
              </a:lnSpc>
            </a:pPr>
            <a:r>
              <a:rPr lang="en-US" sz="2000" dirty="0" smtClean="0">
                <a:latin typeface="Arial" charset="0"/>
                <a:cs typeface="Arial" charset="0"/>
              </a:rPr>
              <a:t>Received </a:t>
            </a:r>
            <a:r>
              <a:rPr lang="en-US" sz="2000" dirty="0" smtClean="0">
                <a:latin typeface="Arial" charset="0"/>
                <a:cs typeface="Arial" charset="0"/>
              </a:rPr>
              <a:t>04</a:t>
            </a:r>
            <a:r>
              <a:rPr lang="en-US" sz="2000" dirty="0" smtClean="0">
                <a:latin typeface="Arial" charset="0"/>
                <a:cs typeface="Arial" charset="0"/>
              </a:rPr>
              <a:t> </a:t>
            </a:r>
            <a:r>
              <a:rPr lang="en-US" sz="2000" dirty="0" smtClean="0">
                <a:latin typeface="Arial" charset="0"/>
                <a:cs typeface="Arial" charset="0"/>
              </a:rPr>
              <a:t>comments of which </a:t>
            </a:r>
            <a:r>
              <a:rPr lang="en-US" sz="2000" dirty="0" smtClean="0">
                <a:latin typeface="Arial" charset="0"/>
                <a:cs typeface="Arial" charset="0"/>
              </a:rPr>
              <a:t>02</a:t>
            </a:r>
            <a:r>
              <a:rPr lang="en-US" sz="2000" dirty="0" smtClean="0">
                <a:latin typeface="Arial" charset="0"/>
                <a:cs typeface="Arial" charset="0"/>
              </a:rPr>
              <a:t> </a:t>
            </a:r>
            <a:r>
              <a:rPr lang="en-US" sz="2000" dirty="0" smtClean="0">
                <a:latin typeface="Arial" charset="0"/>
                <a:cs typeface="Arial" charset="0"/>
              </a:rPr>
              <a:t>must be satisfied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3716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Nov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22</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1219200" cy="215900"/>
          </a:xfrm>
          <a:noFill/>
        </p:spPr>
        <p:txBody>
          <a:bodyPr/>
          <a:lstStyle/>
          <a:p>
            <a:r>
              <a:rPr lang="en-US" smtClean="0"/>
              <a:t>Nov 2011</a:t>
            </a:r>
            <a:endParaRPr lang="en-US" dirty="0"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November Meeting</a:t>
            </a:r>
          </a:p>
        </p:txBody>
      </p:sp>
      <p:sp>
        <p:nvSpPr>
          <p:cNvPr id="34822" name="Rectangle 3"/>
          <p:cNvSpPr>
            <a:spLocks noGrp="1" noChangeArrowheads="1"/>
          </p:cNvSpPr>
          <p:nvPr>
            <p:ph type="body" idx="1"/>
          </p:nvPr>
        </p:nvSpPr>
        <p:spPr>
          <a:xfrm>
            <a:off x="533400" y="1524000"/>
            <a:ext cx="8305800" cy="4343400"/>
          </a:xfrm>
        </p:spPr>
        <p:txBody>
          <a:bodyPr/>
          <a:lstStyle/>
          <a:p>
            <a:pPr>
              <a:lnSpc>
                <a:spcPct val="90000"/>
              </a:lnSpc>
            </a:pPr>
            <a:r>
              <a:rPr lang="en-US" sz="2400" dirty="0" smtClean="0">
                <a:latin typeface="Arial" charset="0"/>
              </a:rPr>
              <a:t>Working Group Activities</a:t>
            </a:r>
          </a:p>
          <a:p>
            <a:pPr lvl="1">
              <a:lnSpc>
                <a:spcPct val="90000"/>
              </a:lnSpc>
            </a:pPr>
            <a:r>
              <a:rPr lang="en-US" sz="2000" dirty="0" smtClean="0">
                <a:latin typeface="Arial" charset="0"/>
              </a:rPr>
              <a:t>IEEE 802.21a: Security Extensions to MIH Services</a:t>
            </a:r>
          </a:p>
          <a:p>
            <a:pPr lvl="2">
              <a:lnSpc>
                <a:spcPct val="90000"/>
              </a:lnSpc>
            </a:pPr>
            <a:r>
              <a:rPr lang="en-US" sz="1800" dirty="0" smtClean="0">
                <a:latin typeface="Arial" charset="0"/>
              </a:rPr>
              <a:t>Sponsor Ballot comment resolution by BRC</a:t>
            </a:r>
          </a:p>
          <a:p>
            <a:pPr lvl="1">
              <a:lnSpc>
                <a:spcPct val="90000"/>
              </a:lnSpc>
            </a:pPr>
            <a:r>
              <a:rPr lang="en-US" sz="2000" dirty="0" smtClean="0">
                <a:latin typeface="Arial" charset="0"/>
              </a:rPr>
              <a:t>IEEE 802.21b: Handovers with Broadcast Services</a:t>
            </a:r>
          </a:p>
          <a:p>
            <a:pPr lvl="2">
              <a:lnSpc>
                <a:spcPct val="90000"/>
              </a:lnSpc>
            </a:pPr>
            <a:r>
              <a:rPr lang="en-US" sz="1800" dirty="0" smtClean="0">
                <a:latin typeface="Arial" charset="0"/>
              </a:rPr>
              <a:t>Sponsor Ballot comment resolution by BRC</a:t>
            </a:r>
          </a:p>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t>
            </a:r>
          </a:p>
          <a:p>
            <a:pPr lvl="2">
              <a:lnSpc>
                <a:spcPct val="90000"/>
              </a:lnSpc>
            </a:pPr>
            <a:endParaRPr lang="en-US" sz="1800" dirty="0" smtClean="0">
              <a:latin typeface="Arial" charset="0"/>
              <a:cs typeface="Arial" charset="0"/>
            </a:endParaRPr>
          </a:p>
          <a:p>
            <a:pPr>
              <a:lnSpc>
                <a:spcPct val="90000"/>
              </a:lnSpc>
            </a:pPr>
            <a:r>
              <a:rPr lang="en-US" sz="2600" dirty="0" smtClean="0">
                <a:latin typeface="Arial" charset="0"/>
                <a:cs typeface="Arial" charset="0"/>
              </a:rPr>
              <a:t>Future Project Planning Discussion</a:t>
            </a:r>
          </a:p>
          <a:p>
            <a:pPr lvl="1">
              <a:lnSpc>
                <a:spcPct val="90000"/>
              </a:lnSpc>
            </a:pPr>
            <a:r>
              <a:rPr lang="en-US" sz="2200" dirty="0" smtClean="0">
                <a:latin typeface="Arial" charset="0"/>
                <a:cs typeface="Arial" charset="0"/>
              </a:rPr>
              <a:t>Tuesday evening and Thursday evening  </a:t>
            </a:r>
          </a:p>
          <a:p>
            <a:pPr lvl="1">
              <a:lnSpc>
                <a:spcPct val="90000"/>
              </a:lnSpc>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23</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4294967295"/>
          </p:nvPr>
        </p:nvSpPr>
        <p:spPr>
          <a:xfrm>
            <a:off x="685800" y="6477000"/>
            <a:ext cx="1295400" cy="215900"/>
          </a:xfrm>
          <a:prstGeom prst="rect">
            <a:avLst/>
          </a:prstGeom>
          <a:noFill/>
        </p:spPr>
        <p:txBody>
          <a:bodyPr/>
          <a:lstStyle/>
          <a:p>
            <a:r>
              <a:rPr lang="en-US" dirty="0" smtClean="0"/>
              <a:t>Nov 2011</a:t>
            </a:r>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447800"/>
            <a:ext cx="8305800" cy="4724400"/>
          </a:xfrm>
        </p:spPr>
        <p:txBody>
          <a:bodyPr/>
          <a:lstStyle/>
          <a:p>
            <a:pPr>
              <a:lnSpc>
                <a:spcPct val="90000"/>
              </a:lnSpc>
            </a:pPr>
            <a:r>
              <a:rPr lang="en-US" sz="2400" b="1" dirty="0" smtClean="0">
                <a:solidFill>
                  <a:srgbClr val="0000FF"/>
                </a:solidFill>
              </a:rPr>
              <a:t>Interim: 15-20 January 2012,  Jacksonville, Florida, US</a:t>
            </a:r>
          </a:p>
          <a:p>
            <a:pPr lvl="1">
              <a:lnSpc>
                <a:spcPct val="90000"/>
              </a:lnSpc>
            </a:pPr>
            <a:r>
              <a:rPr lang="en-US" sz="2000" dirty="0" smtClean="0">
                <a:solidFill>
                  <a:srgbClr val="0000FF"/>
                </a:solidFill>
              </a:rPr>
              <a:t>Co-located  with all 802 wireless groups </a:t>
            </a:r>
            <a:endParaRPr lang="en-US" sz="2400" b="1" dirty="0" smtClean="0">
              <a:solidFill>
                <a:srgbClr val="FF0000"/>
              </a:solidFill>
            </a:endParaRPr>
          </a:p>
          <a:p>
            <a:pPr>
              <a:lnSpc>
                <a:spcPct val="90000"/>
              </a:lnSpc>
            </a:pPr>
            <a:r>
              <a:rPr lang="en-US" sz="2400" b="1" dirty="0" smtClean="0">
                <a:solidFill>
                  <a:srgbClr val="FF0000"/>
                </a:solidFill>
              </a:rPr>
              <a:t>Plenary: 11-16 March 2012,  Big Island, Hawaii </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14-17 May 2012 (Target),  TBD </a:t>
            </a:r>
          </a:p>
          <a:p>
            <a:pPr lvl="1">
              <a:lnSpc>
                <a:spcPct val="90000"/>
              </a:lnSpc>
            </a:pPr>
            <a:r>
              <a:rPr lang="en-US" sz="2000" dirty="0" smtClean="0">
                <a:solidFill>
                  <a:srgbClr val="0000FF"/>
                </a:solidFill>
              </a:rPr>
              <a:t>Co-located with 802.16 or with other wireless groups (possibility)</a:t>
            </a: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10-13 September (Target) 2012, TBD </a:t>
            </a:r>
          </a:p>
          <a:p>
            <a:pPr lvl="1">
              <a:lnSpc>
                <a:spcPct val="90000"/>
              </a:lnSpc>
            </a:pPr>
            <a:r>
              <a:rPr lang="en-US" sz="2000" dirty="0" smtClean="0">
                <a:solidFill>
                  <a:srgbClr val="0000FF"/>
                </a:solidFill>
              </a:rPr>
              <a:t>Co-located with 802.16 or with other wireless groups (possibility)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p:txBody>
      </p:sp>
      <p:sp>
        <p:nvSpPr>
          <p:cNvPr id="7" name="Slide Number Placeholder 5"/>
          <p:cNvSpPr txBox="1">
            <a:spLocks/>
          </p:cNvSpPr>
          <p:nvPr/>
        </p:nvSpPr>
        <p:spPr bwMode="auto">
          <a:xfrm>
            <a:off x="4191000" y="6477000"/>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742BCC51-E7F8-4B59-97C5-0AF7925240C8}"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4" name="Date Placeholder 3"/>
          <p:cNvSpPr txBox="1">
            <a:spLocks/>
          </p:cNvSpPr>
          <p:nvPr/>
        </p:nvSpPr>
        <p:spPr>
          <a:xfrm>
            <a:off x="685800" y="6477000"/>
            <a:ext cx="12954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Nov</a:t>
            </a:r>
            <a:r>
              <a:rPr kumimoji="0" lang="en-US" sz="1200" b="0" i="0" u="none" strike="noStrike" kern="1200" cap="none" spc="0" normalizeH="0" noProof="0" dirty="0" smtClean="0">
                <a:ln>
                  <a:noFill/>
                </a:ln>
                <a:solidFill>
                  <a:schemeClr val="tx1"/>
                </a:solidFill>
                <a:effectLst/>
                <a:uLnTx/>
                <a:uFillTx/>
                <a:latin typeface="Times New Roman" pitchFamily="18" charset="0"/>
                <a:ea typeface="+mn-ea"/>
                <a:cs typeface="+mn-cs"/>
              </a:rPr>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4294967295"/>
          </p:nvPr>
        </p:nvSpPr>
        <p:spPr>
          <a:xfrm>
            <a:off x="685800" y="6477000"/>
            <a:ext cx="1447800" cy="215900"/>
          </a:xfrm>
          <a:prstGeom prst="rect">
            <a:avLst/>
          </a:prstGeom>
          <a:noFill/>
        </p:spPr>
        <p:txBody>
          <a:bodyPr/>
          <a:lstStyle/>
          <a:p>
            <a:r>
              <a:rPr lang="en-US" smtClean="0"/>
              <a:t>Nov 2011</a:t>
            </a:r>
            <a:endParaRPr lang="en-US" dirty="0" smtClean="0"/>
          </a:p>
        </p:txBody>
      </p:sp>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791200"/>
            <a:ext cx="7315200" cy="307777"/>
          </a:xfrm>
          <a:prstGeom prst="rect">
            <a:avLst/>
          </a:prstGeom>
          <a:noFill/>
          <a:ln w="9525">
            <a:noFill/>
            <a:miter lim="800000"/>
            <a:headEnd/>
            <a:tailEnd/>
          </a:ln>
        </p:spPr>
        <p:txBody>
          <a:bodyPr wrap="square">
            <a:spAutoFit/>
          </a:bodyPr>
          <a:lstStyle/>
          <a:p>
            <a:pPr eaLnBrk="1" hangingPunct="1"/>
            <a:r>
              <a:rPr lang="en-US" sz="1400" dirty="0" smtClean="0"/>
              <a:t>SRHO: Single Radio Handovers;  </a:t>
            </a:r>
            <a:r>
              <a:rPr lang="en-US" sz="1400" b="1" dirty="0" smtClean="0"/>
              <a:t>Default </a:t>
            </a:r>
            <a:r>
              <a:rPr lang="en-US" sz="1400" b="1" dirty="0"/>
              <a:t>Location</a:t>
            </a:r>
            <a:r>
              <a:rPr lang="en-US" sz="1400" dirty="0" smtClean="0"/>
              <a:t>: </a:t>
            </a:r>
            <a:r>
              <a:rPr lang="en-US" sz="1400" dirty="0" err="1" smtClean="0"/>
              <a:t>Techwood</a:t>
            </a:r>
            <a:r>
              <a:rPr lang="en-US" sz="1400" dirty="0" smtClean="0"/>
              <a:t>, Atlanta Level </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419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5" name="Slide Number Placeholder 14"/>
          <p:cNvSpPr>
            <a:spLocks noGrp="1"/>
          </p:cNvSpPr>
          <p:nvPr>
            <p:ph type="sldNum" sz="quarter" idx="10"/>
          </p:nvPr>
        </p:nvSpPr>
        <p:spPr/>
        <p:txBody>
          <a:bodyPr/>
          <a:lstStyle/>
          <a:p>
            <a:pPr>
              <a:defRPr/>
            </a:pPr>
            <a:r>
              <a:rPr lang="en-US" smtClean="0"/>
              <a:t>Slide </a:t>
            </a:r>
            <a:fld id="{F3D7A4F0-0FCF-4224-B81A-51E9E7009AFE}" type="slidenum">
              <a:rPr lang="en-US" smtClean="0"/>
              <a:pPr>
                <a:defRPr/>
              </a:pPr>
              <a:t>4</a:t>
            </a:fld>
            <a:endParaRPr lang="en-US"/>
          </a:p>
        </p:txBody>
      </p:sp>
      <p:sp>
        <p:nvSpPr>
          <p:cNvPr id="419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aphicFrame>
        <p:nvGraphicFramePr>
          <p:cNvPr id="17" name="Table 16"/>
          <p:cNvGraphicFramePr>
            <a:graphicFrameLocks noGrp="1"/>
          </p:cNvGraphicFramePr>
          <p:nvPr/>
        </p:nvGraphicFramePr>
        <p:xfrm>
          <a:off x="838200" y="1773554"/>
          <a:ext cx="7239000" cy="3789045"/>
        </p:xfrm>
        <a:graphic>
          <a:graphicData uri="http://schemas.openxmlformats.org/drawingml/2006/table">
            <a:tbl>
              <a:tblPr/>
              <a:tblGrid>
                <a:gridCol w="1086026"/>
                <a:gridCol w="1301574"/>
                <a:gridCol w="1566863"/>
                <a:gridCol w="1492250"/>
                <a:gridCol w="1792287"/>
              </a:tblGrid>
              <a:tr h="673589">
                <a:tc>
                  <a:txBody>
                    <a:bodyPr/>
                    <a:lstStyle/>
                    <a:p>
                      <a:pPr marL="0" marR="0">
                        <a:spcBef>
                          <a:spcPts val="0"/>
                        </a:spcBef>
                        <a:spcAft>
                          <a:spcPts val="0"/>
                        </a:spcAft>
                      </a:pPr>
                      <a:r>
                        <a:rPr lang="en-US" sz="120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Monday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(Nov 07)</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Tuesday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(Nov 08)</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Wednesday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(Nov 09)</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Thursday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(Nov 10)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497">
                <a:tc>
                  <a:txBody>
                    <a:bodyPr/>
                    <a:lstStyle/>
                    <a:p>
                      <a:pPr marL="0" marR="0">
                        <a:spcBef>
                          <a:spcPts val="0"/>
                        </a:spcBef>
                        <a:spcAft>
                          <a:spcPts val="0"/>
                        </a:spcAft>
                      </a:pPr>
                      <a:r>
                        <a:rPr lang="en-US" sz="1200" b="1">
                          <a:latin typeface="Times New Roman"/>
                          <a:ea typeface="Times New Roman"/>
                        </a:rPr>
                        <a:t>AM-1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8:00-10:00a</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915">
                <a:tc>
                  <a:txBody>
                    <a:bodyPr/>
                    <a:lstStyle/>
                    <a:p>
                      <a:pPr marL="0" marR="0">
                        <a:spcBef>
                          <a:spcPts val="0"/>
                        </a:spcBef>
                        <a:spcAft>
                          <a:spcPts val="0"/>
                        </a:spcAft>
                      </a:pPr>
                      <a:r>
                        <a:rPr lang="en-US" sz="1200" b="1">
                          <a:latin typeface="Times New Roman"/>
                          <a:ea typeface="Times New Roman"/>
                        </a:rPr>
                        <a:t>AM-2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10:30-12:30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Future Project Planning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204">
                <a:tc>
                  <a:txBody>
                    <a:bodyPr/>
                    <a:lstStyle/>
                    <a:p>
                      <a:pPr marL="0" marR="0">
                        <a:spcBef>
                          <a:spcPts val="0"/>
                        </a:spcBef>
                        <a:spcAft>
                          <a:spcPts val="0"/>
                        </a:spcAft>
                      </a:pPr>
                      <a:r>
                        <a:rPr lang="en-US" sz="1200" b="1">
                          <a:latin typeface="Times New Roman"/>
                          <a:ea typeface="Times New Roman"/>
                        </a:rPr>
                        <a:t>PM-1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1:30 – 3:30p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788">
                <a:tc>
                  <a:txBody>
                    <a:bodyPr/>
                    <a:lstStyle/>
                    <a:p>
                      <a:pPr marL="0" marR="0">
                        <a:spcBef>
                          <a:spcPts val="0"/>
                        </a:spcBef>
                        <a:spcAft>
                          <a:spcPts val="0"/>
                        </a:spcAft>
                      </a:pPr>
                      <a:r>
                        <a:rPr lang="en-US" sz="1200" b="1">
                          <a:latin typeface="Times New Roman"/>
                          <a:ea typeface="Times New Roman"/>
                        </a:rPr>
                        <a:t>PM-2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4:00 – 6:00p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Future Project Planning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2052">
                <a:tc>
                  <a:txBody>
                    <a:bodyPr/>
                    <a:lstStyle/>
                    <a:p>
                      <a:pPr marL="0" marR="0">
                        <a:spcBef>
                          <a:spcPts val="0"/>
                        </a:spcBef>
                        <a:spcAft>
                          <a:spcPts val="0"/>
                        </a:spcAft>
                      </a:pPr>
                      <a:r>
                        <a:rPr lang="en-US" sz="1200" b="1">
                          <a:latin typeface="Times New Roman"/>
                          <a:ea typeface="Times New Roman"/>
                        </a:rPr>
                        <a:t>Eve </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6:30 – 7:30p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resolution- 802.21b /Tutorial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Future Project Planning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Social</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40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456"/>
            <a:ext cx="1447800" cy="215444"/>
          </a:xfrm>
          <a:noFill/>
        </p:spPr>
        <p:txBody>
          <a:bodyPr/>
          <a:lstStyle/>
          <a:p>
            <a:r>
              <a:rPr lang="en-US" smtClean="0"/>
              <a:t>Nov 2011</a:t>
            </a:r>
            <a:endParaRPr lang="en-US" dirty="0"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1">
              <a:lnSpc>
                <a:spcPct val="80000"/>
              </a:lnSpc>
              <a:defRPr/>
            </a:pPr>
            <a:r>
              <a:rPr lang="en-US" sz="2000" dirty="0" smtClean="0">
                <a:ln w="18415" cmpd="sng">
                  <a:solidFill>
                    <a:schemeClr val="tx1"/>
                  </a:solidFill>
                  <a:prstDash val="solid"/>
                </a:ln>
                <a:solidFill>
                  <a:srgbClr val="FFFFFF"/>
                </a:solidFill>
              </a:rPr>
              <a:t>https://murphy.events.ieee.org/imat</a:t>
            </a:r>
            <a:endParaRPr lang="en-US" altLang="ja-JP" sz="2000" dirty="0" smtClean="0">
              <a:ea typeface="ＭＳ Ｐゴシック" charset="-128"/>
            </a:endParaRP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16</a:t>
            </a:r>
          </a:p>
          <a:p>
            <a:pPr>
              <a:lnSpc>
                <a:spcPct val="80000"/>
              </a:lnSpc>
              <a:defRPr/>
            </a:pPr>
            <a:r>
              <a:rPr lang="en-US" sz="2000" dirty="0" smtClean="0">
                <a:latin typeface="Arial" charset="0"/>
              </a:rPr>
              <a:t>12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5</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524000" cy="215444"/>
          </a:xfrm>
          <a:noFill/>
        </p:spPr>
        <p:txBody>
          <a:bodyPr/>
          <a:lstStyle/>
          <a:p>
            <a:r>
              <a:rPr lang="en-US" smtClean="0"/>
              <a:t>Nov 2011</a:t>
            </a:r>
            <a:endParaRPr lang="en-US" dirty="0" smtClean="0"/>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6</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295400" cy="215444"/>
          </a:xfrm>
          <a:noFill/>
        </p:spPr>
        <p:txBody>
          <a:bodyPr/>
          <a:lstStyle/>
          <a:p>
            <a:r>
              <a:rPr lang="en-US" smtClean="0"/>
              <a:t>Nov 2011</a:t>
            </a:r>
            <a:endParaRPr lang="en-US" dirty="0" smtClean="0"/>
          </a:p>
        </p:txBody>
      </p:sp>
      <p:sp>
        <p:nvSpPr>
          <p:cNvPr id="22533" name="Rectangle 2"/>
          <p:cNvSpPr>
            <a:spLocks noGrp="1" noChangeArrowheads="1"/>
          </p:cNvSpPr>
          <p:nvPr>
            <p:ph type="title"/>
          </p:nvPr>
        </p:nvSpPr>
        <p:spPr>
          <a:xfrm>
            <a:off x="685800" y="685800"/>
            <a:ext cx="7772400" cy="7620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85800" y="1371600"/>
            <a:ext cx="7848600" cy="4953000"/>
          </a:xfrm>
        </p:spPr>
        <p:txBody>
          <a:bodyPr/>
          <a:lstStyle/>
          <a:p>
            <a:pPr>
              <a:lnSpc>
                <a:spcPct val="90000"/>
              </a:lnSpc>
            </a:pPr>
            <a:r>
              <a:rPr lang="en-US" sz="2800" dirty="0" smtClean="0">
                <a:latin typeface="Arial" charset="0"/>
              </a:rPr>
              <a:t>Network Information</a:t>
            </a:r>
          </a:p>
          <a:p>
            <a:pPr lvl="1">
              <a:lnSpc>
                <a:spcPct val="90000"/>
              </a:lnSpc>
            </a:pPr>
            <a:r>
              <a:rPr lang="en-US" sz="2400" dirty="0" smtClean="0">
                <a:latin typeface="Arial" charset="0"/>
              </a:rPr>
              <a:t>Network Name: </a:t>
            </a:r>
            <a:r>
              <a:rPr lang="en-US" sz="2400" dirty="0" err="1" smtClean="0">
                <a:latin typeface="Arial" charset="0"/>
              </a:rPr>
              <a:t>veriLAN</a:t>
            </a:r>
            <a:r>
              <a:rPr lang="en-US" sz="2400" dirty="0" smtClean="0">
                <a:latin typeface="Arial" charset="0"/>
              </a:rPr>
              <a:t> (Open), veriLAN.1x(</a:t>
            </a:r>
            <a:r>
              <a:rPr lang="en-US" sz="2400" dirty="0" err="1" smtClean="0">
                <a:latin typeface="Arial" charset="0"/>
              </a:rPr>
              <a:t>passwd</a:t>
            </a:r>
            <a:r>
              <a:rPr lang="en-US" sz="2400" dirty="0" smtClean="0">
                <a:latin typeface="Arial" charset="0"/>
              </a:rPr>
              <a:t> </a:t>
            </a:r>
            <a:r>
              <a:rPr lang="en-US" sz="2400" dirty="0" smtClean="0">
                <a:latin typeface="Arial" charset="0"/>
              </a:rPr>
              <a:t>required</a:t>
            </a:r>
            <a:r>
              <a:rPr lang="en-US" sz="2400" dirty="0" smtClean="0">
                <a:latin typeface="Arial" charset="0"/>
              </a:rPr>
              <a:t>)</a:t>
            </a:r>
          </a:p>
          <a:p>
            <a:pPr>
              <a:lnSpc>
                <a:spcPct val="90000"/>
              </a:lnSpc>
            </a:pPr>
            <a:r>
              <a:rPr lang="en-US" sz="2800" dirty="0" smtClean="0">
                <a:latin typeface="Arial" charset="0"/>
              </a:rPr>
              <a:t>Breaks</a:t>
            </a:r>
            <a:endParaRPr lang="en-US" sz="2800" dirty="0" smtClean="0">
              <a:latin typeface="Arial" charset="0"/>
            </a:endParaRP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800" dirty="0" smtClean="0">
                <a:latin typeface="Arial" charset="0"/>
              </a:rPr>
              <a:t>Default Location</a:t>
            </a:r>
          </a:p>
          <a:p>
            <a:pPr lvl="1">
              <a:lnSpc>
                <a:spcPct val="90000"/>
              </a:lnSpc>
            </a:pPr>
            <a:r>
              <a:rPr lang="en-US" dirty="0" smtClean="0">
                <a:latin typeface="Arial" charset="0"/>
              </a:rPr>
              <a:t> </a:t>
            </a:r>
            <a:r>
              <a:rPr lang="en-US" sz="2400" dirty="0" err="1" smtClean="0">
                <a:latin typeface="Arial" charset="0"/>
              </a:rPr>
              <a:t>Techwood</a:t>
            </a:r>
            <a:r>
              <a:rPr lang="en-US" sz="2400" dirty="0" smtClean="0">
                <a:latin typeface="Arial" charset="0"/>
              </a:rPr>
              <a:t>, Atlanta Level </a:t>
            </a:r>
          </a:p>
          <a:p>
            <a:pPr>
              <a:lnSpc>
                <a:spcPct val="90000"/>
              </a:lnSpc>
            </a:pPr>
            <a:r>
              <a:rPr lang="en-US" sz="2800" dirty="0" smtClean="0">
                <a:latin typeface="Arial" charset="0"/>
              </a:rPr>
              <a:t>Wednesday Night Social </a:t>
            </a:r>
          </a:p>
          <a:p>
            <a:pPr lvl="1"/>
            <a:r>
              <a:rPr lang="en-US" sz="2400" dirty="0" smtClean="0"/>
              <a:t>Grand Hall, Exhibit Level: 6:30 pm Onwards</a:t>
            </a:r>
            <a:endParaRPr lang="en-US" sz="2400" dirty="0" smtClean="0">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7</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524000" cy="215444"/>
          </a:xfrm>
          <a:noFill/>
        </p:spPr>
        <p:txBody>
          <a:bodyPr/>
          <a:lstStyle/>
          <a:p>
            <a:r>
              <a:rPr lang="en-US" smtClean="0"/>
              <a:t>Nov 2011</a:t>
            </a:r>
            <a:endParaRPr lang="en-US" dirty="0"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8</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1219200" cy="215444"/>
          </a:xfrm>
          <a:noFill/>
        </p:spPr>
        <p:txBody>
          <a:bodyPr/>
          <a:lstStyle/>
          <a:p>
            <a:r>
              <a:rPr lang="en-US" smtClean="0"/>
              <a:t>Nov 2011</a:t>
            </a:r>
            <a:endParaRPr lang="en-US" dirty="0"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9</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32375</TotalTime>
  <Words>2005</Words>
  <Application>Microsoft Office PowerPoint</Application>
  <PresentationFormat>On-screen Show (4:3)</PresentationFormat>
  <Paragraphs>450</Paragraphs>
  <Slides>24</Slides>
  <Notes>24</Notes>
  <HiddenSlides>0</HiddenSlides>
  <MMClips>0</MMClips>
  <ScaleCrop>false</ScaleCrop>
  <HeadingPairs>
    <vt:vector size="4" baseType="variant">
      <vt:variant>
        <vt:lpstr>Theme</vt:lpstr>
      </vt:variant>
      <vt:variant>
        <vt:i4>5</vt:i4>
      </vt:variant>
      <vt:variant>
        <vt:lpstr>Slide Titles</vt:lpstr>
      </vt:variant>
      <vt:variant>
        <vt:i4>24</vt:i4>
      </vt:variant>
    </vt:vector>
  </HeadingPairs>
  <TitlesOfParts>
    <vt:vector size="29" baseType="lpstr">
      <vt:lpstr>802.11PowerPointTemplate-Landscape</vt:lpstr>
      <vt:lpstr>1_Custom Design</vt:lpstr>
      <vt:lpstr>2_Custom Design</vt:lpstr>
      <vt:lpstr>3_Custom Design</vt:lpstr>
      <vt:lpstr>Custom Design</vt:lpstr>
      <vt:lpstr>IEEE 802.21 Session #47 Atlanta, USA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Work Status </vt:lpstr>
      <vt:lpstr>IEEE 802.21a Sponsor Ballot Result </vt:lpstr>
      <vt:lpstr>IEEE 802.21a SB Re-circulation Result </vt:lpstr>
      <vt:lpstr>IEEE 802.21b Sponsor Ballot Result </vt:lpstr>
      <vt:lpstr>IEEE 802.21b SB Re-Circulation Result </vt:lpstr>
      <vt:lpstr>Objectives for the November Meeting</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458</cp:revision>
  <cp:lastPrinted>1998-02-10T13:28:06Z</cp:lastPrinted>
  <dcterms:created xsi:type="dcterms:W3CDTF">2002-07-08T22:03:28Z</dcterms:created>
  <dcterms:modified xsi:type="dcterms:W3CDTF">2011-11-07T13:52:45Z</dcterms:modified>
</cp:coreProperties>
</file>