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900" r:id="rId2"/>
    <p:sldMasterId id="2147483734" r:id="rId3"/>
  </p:sldMasterIdLst>
  <p:notesMasterIdLst>
    <p:notesMasterId r:id="rId13"/>
  </p:notesMasterIdLst>
  <p:handoutMasterIdLst>
    <p:handoutMasterId r:id="rId14"/>
  </p:handoutMasterIdLst>
  <p:sldIdLst>
    <p:sldId id="260" r:id="rId4"/>
    <p:sldId id="261" r:id="rId5"/>
    <p:sldId id="262" r:id="rId6"/>
    <p:sldId id="287" r:id="rId7"/>
    <p:sldId id="285" r:id="rId8"/>
    <p:sldId id="286" r:id="rId9"/>
    <p:sldId id="264" r:id="rId10"/>
    <p:sldId id="267" r:id="rId11"/>
    <p:sldId id="28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47" autoAdjust="0"/>
    <p:restoredTop sz="99668" autoAdjust="0"/>
  </p:normalViewPr>
  <p:slideViewPr>
    <p:cSldViewPr>
      <p:cViewPr varScale="1">
        <p:scale>
          <a:sx n="110" d="100"/>
          <a:sy n="110" d="100"/>
        </p:scale>
        <p:origin x="-2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60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09600"/>
            <a:ext cx="77724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SimSun" pitchFamily="2" charset="-122"/>
                <a:cs typeface="+mj-cs"/>
              </a:rPr>
              <a:t>July Plenary Meeting Updates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SimSun" pitchFamily="2" charset="-122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81000" y="1524000"/>
            <a:ext cx="8470900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SB Comment Resolution Updates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Teleconference update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Future Locations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3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4267200" y="6477000"/>
            <a:ext cx="528637" cy="1825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dirty="0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21-11-0191-00-0000-WG_Session_46_Closing_Plenary_report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21-11-062-00-0000-WG_Session_46_Closing_Plenary_report</a:t>
            </a: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55885" y="394156"/>
            <a:ext cx="541975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21-10-062-00-0000-WG_Session-46_Closing_Plenary_Report.ppt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C6F3-61B3-405B-87AB-3777A5C4B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1/21-11-0181-01-bcst-802-21b-sbr1-comments.xls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#47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Atlanta, USA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 at research dot </a:t>
            </a:r>
            <a:r>
              <a:rPr lang="en-US" sz="2000" dirty="0" err="1" smtClean="0">
                <a:latin typeface="Arial" charset="0"/>
              </a:rPr>
              <a:t>telcordia</a:t>
            </a:r>
            <a:r>
              <a:rPr lang="en-US" sz="2000" dirty="0" smtClean="0">
                <a:latin typeface="Arial" charset="0"/>
              </a:rPr>
              <a:t> dot com</a:t>
            </a: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6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November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SB Re-circ Comment Resolution Updates</a:t>
            </a:r>
          </a:p>
          <a:p>
            <a:r>
              <a:rPr lang="en-US" sz="2800" dirty="0" smtClean="0">
                <a:latin typeface="Arial" charset="0"/>
              </a:rPr>
              <a:t>Motions 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096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November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WG and 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IEEE 802.21a </a:t>
            </a:r>
          </a:p>
          <a:p>
            <a:pPr lvl="1"/>
            <a:r>
              <a:rPr lang="en-US" sz="2400" dirty="0" smtClean="0"/>
              <a:t>Resolved all comments except one and  it is available at:</a:t>
            </a:r>
          </a:p>
          <a:p>
            <a:pPr lvl="2"/>
            <a:r>
              <a:rPr lang="en-US" altLang="ja-JP" sz="2000" dirty="0" smtClean="0"/>
              <a:t>https://mentor.ieee.org/802.21/dcn/11/21-11-0175-02-0sec-802-21a-sbr1-comments.xls</a:t>
            </a:r>
            <a:endParaRPr lang="en-US" sz="2000" dirty="0" smtClean="0"/>
          </a:p>
          <a:p>
            <a:r>
              <a:rPr lang="en-US" dirty="0" smtClean="0"/>
              <a:t>IEEE 802.21b</a:t>
            </a:r>
          </a:p>
          <a:p>
            <a:pPr lvl="1"/>
            <a:r>
              <a:rPr lang="en-US" sz="2400" dirty="0" smtClean="0"/>
              <a:t>Resolved all comments  except one and  it is available at:</a:t>
            </a:r>
          </a:p>
          <a:p>
            <a:pPr lvl="2"/>
            <a:r>
              <a:rPr lang="en-US" sz="2000" dirty="0" smtClean="0">
                <a:hlinkClick r:id="rId2"/>
              </a:rPr>
              <a:t>https://mentor.ieee.org/802.21/dcn/11/</a:t>
            </a:r>
            <a:r>
              <a:rPr lang="fr-FR" sz="2000" dirty="0" smtClean="0">
                <a:hlinkClick r:id="rId2"/>
              </a:rPr>
              <a:t>21-11-0181-01-bcst-802-21b-sbr1-comments.xls</a:t>
            </a:r>
            <a:r>
              <a:rPr lang="fr-FR" sz="2000" dirty="0" smtClean="0"/>
              <a:t> </a:t>
            </a:r>
            <a:endParaRPr lang="en-US" sz="2000" dirty="0" smtClean="0"/>
          </a:p>
          <a:p>
            <a:r>
              <a:rPr lang="en-US" dirty="0" smtClean="0"/>
              <a:t>802.21c Single Radio Handovers Task Group</a:t>
            </a:r>
          </a:p>
          <a:p>
            <a:pPr lvl="1"/>
            <a:r>
              <a:rPr lang="en-US" sz="2000" dirty="0" smtClean="0"/>
              <a:t>https://mentor.ieee.org/802.21/dcn/11/21-11-0167-01-srho-ieee-802-21c-tg-november-report-and-agenda.ppt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4572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November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Straw Poll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31304"/>
            <a:ext cx="8686800" cy="403251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sz="2800" b="1" dirty="0" smtClean="0"/>
              <a:t>Which Lunch option would you prefer at the March 2012 Plenary Session in Waikoloa, Hawaii?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 smtClean="0"/>
          </a:p>
          <a:p>
            <a:pPr>
              <a:tabLst>
                <a:tab pos="1271588" algn="l"/>
              </a:tabLst>
              <a:defRPr/>
            </a:pPr>
            <a:r>
              <a:rPr lang="en-US" sz="2000" b="1" dirty="0" smtClean="0"/>
              <a:t>Choice 1</a:t>
            </a:r>
            <a:r>
              <a:rPr lang="en-US" sz="2000" dirty="0" smtClean="0"/>
              <a:t>: Lunch provided, ($200 </a:t>
            </a:r>
            <a:r>
              <a:rPr lang="en-US" sz="2000" dirty="0" err="1" smtClean="0"/>
              <a:t>mtg</a:t>
            </a:r>
            <a:r>
              <a:rPr lang="en-US" sz="2000" dirty="0" smtClean="0"/>
              <a:t> fee increase) : Support:    0(Y)   12 (N)   </a:t>
            </a:r>
          </a:p>
          <a:p>
            <a:pPr>
              <a:tabLst>
                <a:tab pos="1271588" algn="l"/>
              </a:tabLst>
              <a:defRPr/>
            </a:pPr>
            <a:r>
              <a:rPr lang="en-US" sz="2000" b="1" dirty="0" smtClean="0"/>
              <a:t>Choice 2</a:t>
            </a:r>
            <a:r>
              <a:rPr lang="en-US" sz="2000" dirty="0" smtClean="0"/>
              <a:t>: Lunch provided, ($100 </a:t>
            </a:r>
            <a:r>
              <a:rPr lang="en-US" sz="2000" dirty="0" err="1" smtClean="0"/>
              <a:t>mtg</a:t>
            </a:r>
            <a:r>
              <a:rPr lang="en-US" sz="2000" dirty="0" smtClean="0"/>
              <a:t> fee increase, plus subsidy from the 802 Operating Reserve) (Buffet style -- similar to what has been done during the Wireless Interims):  Support:  07 (Y)  03 (N) </a:t>
            </a:r>
          </a:p>
          <a:p>
            <a:pPr>
              <a:tabLst>
                <a:tab pos="1271588" algn="l"/>
              </a:tabLst>
              <a:defRPr/>
            </a:pPr>
            <a:r>
              <a:rPr lang="en-US" sz="2000" b="1" dirty="0" smtClean="0"/>
              <a:t>Choice 3</a:t>
            </a:r>
            <a:r>
              <a:rPr lang="en-US" sz="2000" dirty="0" smtClean="0"/>
              <a:t>: Grab and go lunch - paid for by the attendee -- (unknown specific cost -- 802 minimum guarantee ): Support: 0 (Y)  12 (N) </a:t>
            </a:r>
          </a:p>
          <a:p>
            <a:pPr>
              <a:tabLst>
                <a:tab pos="1271588" algn="l"/>
              </a:tabLst>
              <a:defRPr/>
            </a:pPr>
            <a:r>
              <a:rPr lang="en-US" sz="2000" b="1" dirty="0" smtClean="0"/>
              <a:t>Choice 4</a:t>
            </a:r>
            <a:r>
              <a:rPr lang="en-US" sz="2000" dirty="0" smtClean="0"/>
              <a:t>: Extend lunch time (WG basis/choice) to allow folks to go to the hotel restaurants or malls that are about 1 mile away: Support :  05(Y),  0(N) </a:t>
            </a:r>
          </a:p>
          <a:p>
            <a:pPr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4294967295"/>
          </p:nvPr>
        </p:nvSpPr>
        <p:spPr>
          <a:xfrm>
            <a:off x="381000" y="6477000"/>
            <a:ext cx="118910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0" dirty="0" smtClean="0"/>
              <a:t>November 2011</a:t>
            </a:r>
            <a:endParaRPr lang="en-US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6208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conditional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802.21a Draft to the IEEE-SA </a:t>
            </a:r>
            <a:r>
              <a:rPr lang="en-GB" sz="2400" dirty="0" err="1" smtClean="0">
                <a:ea typeface="PMingLiU" charset="-120"/>
              </a:rPr>
              <a:t>RevCom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Anthony Chan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</a:t>
            </a:r>
            <a:endParaRPr lang="en-US" altLang="zh-HK" sz="4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4294967295"/>
          </p:nvPr>
        </p:nvSpPr>
        <p:spPr>
          <a:xfrm>
            <a:off x="381000" y="6538555"/>
            <a:ext cx="1200393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0" dirty="0" smtClean="0"/>
              <a:t>Nov </a:t>
            </a:r>
            <a:r>
              <a:rPr lang="en-US" b="0" dirty="0" smtClean="0"/>
              <a:t>ember 2011</a:t>
            </a:r>
            <a:endParaRPr lang="en-US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6208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conditional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802.21b Draft to the IEEE-SA </a:t>
            </a:r>
            <a:r>
              <a:rPr lang="en-GB" sz="2400" dirty="0" err="1" smtClean="0">
                <a:ea typeface="PMingLiU" charset="-120"/>
              </a:rPr>
              <a:t>RevCom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Antonio de la Oliva 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</a:t>
            </a:r>
            <a:endParaRPr lang="en-US" altLang="zh-HK" sz="4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4294967295"/>
          </p:nvPr>
        </p:nvSpPr>
        <p:spPr>
          <a:xfrm>
            <a:off x="228600" y="6477000"/>
            <a:ext cx="1155509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b="0" dirty="0" smtClean="0"/>
              <a:t>November 2011</a:t>
            </a:r>
            <a:endParaRPr lang="en-US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5029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SB BRC  Teleconferences:</a:t>
            </a:r>
          </a:p>
          <a:p>
            <a:pPr lvl="1"/>
            <a:r>
              <a:rPr lang="en-US" sz="2000" dirty="0" smtClean="0"/>
              <a:t>IEEE 802.21a:  Dec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Dec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 - 10:00 am, EST</a:t>
            </a:r>
          </a:p>
          <a:p>
            <a:pPr lvl="1"/>
            <a:r>
              <a:rPr lang="en-US" sz="2000" dirty="0" smtClean="0"/>
              <a:t>IEEE 802.21b: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sz="2000" dirty="0" smtClean="0"/>
              <a:t>Dec 13th, 2011 –  22:00 EST </a:t>
            </a:r>
          </a:p>
          <a:p>
            <a:pPr lvl="1"/>
            <a:r>
              <a:rPr lang="en-US" sz="2000" dirty="0" smtClean="0"/>
              <a:t>Jan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 2012  - 10:00 EST 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Future Project Planning and 3GPP related discussion </a:t>
            </a:r>
          </a:p>
          <a:p>
            <a:pPr lvl="1"/>
            <a:r>
              <a:rPr lang="en-US" sz="2000" dirty="0" smtClean="0"/>
              <a:t>Will be announced later on 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November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November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15-20 January 2012,  Jacksonville, Florida, US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 with all 802 wireless groups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Big Island, Hawaii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May 2012 (Target), 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September (Target) 2012, TBD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32880</TotalTime>
  <Words>623</Words>
  <Application>Microsoft Office PowerPoint</Application>
  <PresentationFormat>On-screen Show (4:3)</PresentationFormat>
  <Paragraphs>111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802.11PowerPointTemplate-Landscape</vt:lpstr>
      <vt:lpstr>1_Custom Design</vt:lpstr>
      <vt:lpstr>Custom Design</vt:lpstr>
      <vt:lpstr>IEEE 802.21 Session #47 Atlanta, USA Closing Plenary</vt:lpstr>
      <vt:lpstr>Meeting Updates</vt:lpstr>
      <vt:lpstr>802.21 WG and TG Reports </vt:lpstr>
      <vt:lpstr>P802.21 Straw Poll </vt:lpstr>
      <vt:lpstr>P802.21 WG Motion</vt:lpstr>
      <vt:lpstr>P802.21 WG Motion</vt:lpstr>
      <vt:lpstr>Teleconferences </vt:lpstr>
      <vt:lpstr>Future Sessions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459</cp:revision>
  <cp:lastPrinted>1998-02-10T13:28:06Z</cp:lastPrinted>
  <dcterms:created xsi:type="dcterms:W3CDTF">2002-07-08T22:03:28Z</dcterms:created>
  <dcterms:modified xsi:type="dcterms:W3CDTF">2011-11-11T20:28:28Z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