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0" r:id="rId23"/>
    <p:sldId id="421" r:id="rId24"/>
    <p:sldId id="422" r:id="rId25"/>
    <p:sldId id="424" r:id="rId26"/>
    <p:sldId id="4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March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March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March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21-12-0022-00-0000-Session#49-Opening_Plenary_Notes.ppt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March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#49</a:t>
            </a:r>
            <a:br>
              <a:rPr lang="en-US" b="1" dirty="0" smtClean="0">
                <a:latin typeface="Arial" charset="0"/>
              </a:rPr>
            </a:br>
            <a:r>
              <a:rPr lang="en-US" b="1" dirty="0" smtClean="0">
                <a:latin typeface="Arial" charset="0"/>
              </a:rPr>
              <a:t>Big island, Hawaii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a:t>
            </a:r>
            <a:r>
              <a:rPr lang="en-US" sz="2800" b="1" dirty="0" err="1" smtClean="0">
                <a:latin typeface="Arial" charset="0"/>
              </a:rPr>
              <a:t>das</a:t>
            </a:r>
            <a:r>
              <a:rPr lang="en-US" sz="2800" b="1" dirty="0" smtClean="0">
                <a:latin typeface="Arial" charset="0"/>
              </a:rPr>
              <a:t> </a:t>
            </a:r>
            <a:r>
              <a:rPr lang="en-US" sz="2800" b="1" dirty="0" smtClean="0">
                <a:latin typeface="Arial" charset="0"/>
              </a:rPr>
              <a:t>at </a:t>
            </a:r>
            <a:r>
              <a:rPr lang="en-US" sz="2800" b="1" dirty="0" err="1" smtClean="0">
                <a:latin typeface="Arial" charset="0"/>
              </a:rPr>
              <a:t>appcomsci</a:t>
            </a:r>
            <a:r>
              <a:rPr lang="en-US" sz="2800" b="1" dirty="0" smtClean="0">
                <a:latin typeface="Arial" charset="0"/>
              </a:rPr>
              <a:t> </a:t>
            </a:r>
            <a:r>
              <a:rPr lang="en-US" sz="2800" b="1" dirty="0" smtClean="0">
                <a:latin typeface="Arial" charset="0"/>
              </a:rPr>
              <a:t>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March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March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990600" cy="180975"/>
          </a:xfrm>
        </p:spPr>
        <p:txBody>
          <a:bodyPr/>
          <a:lstStyle/>
          <a:p>
            <a:pPr>
              <a:defRPr/>
            </a:pPr>
            <a:r>
              <a:rPr lang="en-US" dirty="0" smtClean="0"/>
              <a:t>Slide </a:t>
            </a:r>
            <a:fld id="{F3D7A4F0-0FCF-4224-B81A-51E9E7009AFE}" type="slidenum">
              <a:rPr lang="en-US" smtClean="0"/>
              <a:pPr>
                <a:defRPr/>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838200" cy="180975"/>
          </a:xfrm>
        </p:spPr>
        <p:txBody>
          <a:bodyPr/>
          <a:lstStyle/>
          <a:p>
            <a:pPr>
              <a:defRPr/>
            </a:pPr>
            <a:r>
              <a:rPr lang="en-US" dirty="0" smtClean="0"/>
              <a:t>Slide </a:t>
            </a:r>
            <a:fld id="{F3D7A4F0-0FCF-4224-B81A-51E9E7009AFE}"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draft specifications </a:t>
            </a:r>
          </a:p>
          <a:p>
            <a:pPr lvl="1">
              <a:lnSpc>
                <a:spcPct val="80000"/>
              </a:lnSpc>
            </a:pPr>
            <a:r>
              <a:rPr lang="en-US" sz="1600" dirty="0" smtClean="0">
                <a:latin typeface="Arial" charset="0"/>
              </a:rPr>
              <a:t>Submitted to </a:t>
            </a:r>
            <a:r>
              <a:rPr lang="en-US" sz="1600" dirty="0" err="1" smtClean="0">
                <a:latin typeface="Arial" charset="0"/>
              </a:rPr>
              <a:t>RevCom</a:t>
            </a:r>
            <a:r>
              <a:rPr lang="en-US" sz="1600" dirty="0" smtClean="0">
                <a:latin typeface="Arial" charset="0"/>
              </a:rPr>
              <a:t> </a:t>
            </a:r>
            <a:r>
              <a:rPr lang="en-US" sz="1600" dirty="0" smtClean="0">
                <a:latin typeface="Arial" charset="0"/>
              </a:rPr>
              <a:t>for consideration </a:t>
            </a: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work  completed </a:t>
            </a:r>
            <a:endParaRPr lang="en-US" sz="12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802.21b Handover with Broadcast Services TG; Work completed</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Proposals updated; Draft specification is underway</a:t>
            </a:r>
          </a:p>
          <a:p>
            <a:pPr lvl="1">
              <a:lnSpc>
                <a:spcPct val="80000"/>
              </a:lnSpc>
            </a:pPr>
            <a:endParaRPr lang="en-US" sz="1600" dirty="0" smtClean="0">
              <a:latin typeface="Arial" charset="0"/>
            </a:endParaRPr>
          </a:p>
          <a:p>
            <a:pPr>
              <a:lnSpc>
                <a:spcPct val="80000"/>
              </a:lnSpc>
            </a:pPr>
            <a:r>
              <a:rPr lang="en-US" sz="2000" dirty="0" smtClean="0">
                <a:latin typeface="Arial" charset="0"/>
              </a:rPr>
              <a:t>New PAR proposed </a:t>
            </a:r>
          </a:p>
          <a:p>
            <a:pPr lvl="1">
              <a:lnSpc>
                <a:spcPct val="80000"/>
              </a:lnSpc>
            </a:pPr>
            <a:r>
              <a:rPr lang="en-US" sz="1600" dirty="0" smtClean="0">
                <a:latin typeface="Arial" charset="0"/>
              </a:rPr>
              <a:t>802.21d  Multicast Group Management </a:t>
            </a: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March  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Proposed PAR discussion</a:t>
            </a:r>
          </a:p>
          <a:p>
            <a:pPr>
              <a:lnSpc>
                <a:spcPct val="90000"/>
              </a:lnSpc>
              <a:buNone/>
            </a:pPr>
            <a:endParaRPr lang="en-US" sz="26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dirty="0" smtClean="0"/>
              <a:t>March 2012</a:t>
            </a:r>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28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344988" y="6475413"/>
            <a:ext cx="528637" cy="182562"/>
          </a:xfrm>
        </p:spPr>
        <p:txBody>
          <a:bodyPr/>
          <a:lstStyle/>
          <a:p>
            <a:pPr>
              <a:defRPr/>
            </a:pPr>
            <a:r>
              <a:rPr lang="en-US" dirty="0" smtClean="0"/>
              <a:t>Slide </a:t>
            </a:r>
            <a:fld id="{F3D7A4F0-0FCF-4224-B81A-51E9E7009AFE}"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May 2012 Session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49530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13-18 May 2012, Hyatt Regency, Atlanta, GA, USA   </a:t>
            </a:r>
          </a:p>
          <a:p>
            <a:pPr lvl="1">
              <a:lnSpc>
                <a:spcPct val="90000"/>
              </a:lnSpc>
            </a:pPr>
            <a:r>
              <a:rPr lang="en-US" sz="2000" dirty="0" smtClean="0">
                <a:solidFill>
                  <a:srgbClr val="0000FF"/>
                </a:solidFill>
              </a:rPr>
              <a:t>Co-located with all wireless groups </a:t>
            </a:r>
            <a:endParaRPr lang="en-US" sz="2000" dirty="0" smtClean="0">
              <a:solidFill>
                <a:srgbClr val="0000FF"/>
              </a:solidFill>
            </a:endParaRPr>
          </a:p>
          <a:p>
            <a:r>
              <a:rPr lang="en-US" sz="1800" b="1" dirty="0" smtClean="0"/>
              <a:t>EVENT WEBSITE:  </a:t>
            </a:r>
            <a:r>
              <a:rPr lang="en-US" sz="1800" b="1" dirty="0" smtClean="0"/>
              <a:t>http://802world.org/wireless</a:t>
            </a:r>
          </a:p>
          <a:p>
            <a:r>
              <a:rPr lang="en-US" sz="1800" b="1" dirty="0" smtClean="0"/>
              <a:t>HYATT REGENCY ATLANTA: </a:t>
            </a:r>
            <a:r>
              <a:rPr lang="en-US" sz="1800" dirty="0" smtClean="0"/>
              <a:t>265 Peachtree Street NE, Atlanta, Georgia, USA 30303; </a:t>
            </a:r>
            <a:r>
              <a:rPr lang="de-DE" sz="1800" dirty="0" smtClean="0"/>
              <a:t>Tel: +1 404 577 1234</a:t>
            </a:r>
          </a:p>
          <a:p>
            <a:r>
              <a:rPr lang="en-US" sz="1800" dirty="0" smtClean="0"/>
              <a:t>Hotel Website: http://www.hyattregencyatlanta.com</a:t>
            </a:r>
          </a:p>
          <a:p>
            <a:r>
              <a:rPr lang="en-US" sz="1800" b="1" dirty="0" smtClean="0"/>
              <a:t>REGISTRATION </a:t>
            </a:r>
            <a:r>
              <a:rPr lang="en-US" sz="1800" b="1" dirty="0" smtClean="0"/>
              <a:t>RATES &amp; </a:t>
            </a:r>
            <a:r>
              <a:rPr lang="en-US" sz="1800" b="1" dirty="0" smtClean="0"/>
              <a:t>DATES</a:t>
            </a:r>
          </a:p>
          <a:p>
            <a:pPr lvl="1"/>
            <a:r>
              <a:rPr lang="en-US" sz="1200" b="1" dirty="0" smtClean="0"/>
              <a:t>EARLY </a:t>
            </a:r>
            <a:r>
              <a:rPr lang="en-US" sz="1200" b="1" dirty="0" smtClean="0"/>
              <a:t>($600/$900* </a:t>
            </a:r>
            <a:r>
              <a:rPr lang="en-US" sz="1200" b="1" dirty="0" smtClean="0"/>
              <a:t>US);  </a:t>
            </a:r>
            <a:r>
              <a:rPr lang="en-US" sz="1200" dirty="0" smtClean="0"/>
              <a:t>BEFORE </a:t>
            </a:r>
            <a:r>
              <a:rPr lang="en-US" sz="1200" dirty="0" smtClean="0"/>
              <a:t>6 PM PT APRIL 13, </a:t>
            </a:r>
            <a:r>
              <a:rPr lang="en-US" sz="1200" dirty="0" smtClean="0"/>
              <a:t>2012, </a:t>
            </a:r>
            <a:endParaRPr lang="de-DE" sz="1400" dirty="0" smtClean="0"/>
          </a:p>
          <a:p>
            <a:pPr lvl="1"/>
            <a:r>
              <a:rPr lang="en-US" sz="1200" b="1" dirty="0" smtClean="0"/>
              <a:t>STANDARD ($750/$1150* </a:t>
            </a:r>
            <a:r>
              <a:rPr lang="en-US" sz="1200" b="1" dirty="0" smtClean="0"/>
              <a:t>US): </a:t>
            </a:r>
            <a:r>
              <a:rPr lang="en-US" sz="1200" dirty="0" smtClean="0"/>
              <a:t>AFTER </a:t>
            </a:r>
            <a:r>
              <a:rPr lang="en-US" sz="1200" dirty="0" smtClean="0"/>
              <a:t>6 PM PT APRIL 13, 2012 </a:t>
            </a:r>
            <a:r>
              <a:rPr lang="en-US" sz="1200" dirty="0" smtClean="0"/>
              <a:t>and BEFORE </a:t>
            </a:r>
            <a:r>
              <a:rPr lang="en-US" sz="1200" dirty="0" smtClean="0"/>
              <a:t>6 PM PT MAY 4, 2012</a:t>
            </a:r>
          </a:p>
          <a:p>
            <a:pPr lvl="1"/>
            <a:r>
              <a:rPr lang="en-US" sz="1200" b="1" dirty="0" smtClean="0"/>
              <a:t>ONSITE </a:t>
            </a:r>
            <a:r>
              <a:rPr lang="en-US" sz="1200" b="1" dirty="0" smtClean="0"/>
              <a:t>($900/$1200* </a:t>
            </a:r>
            <a:r>
              <a:rPr lang="en-US" sz="1200" b="1" dirty="0" smtClean="0"/>
              <a:t>US): </a:t>
            </a:r>
            <a:r>
              <a:rPr lang="en-US" sz="1200" dirty="0" smtClean="0"/>
              <a:t>AFTER </a:t>
            </a:r>
            <a:r>
              <a:rPr lang="en-US" sz="1200" dirty="0" smtClean="0"/>
              <a:t>6 PM PT MAY 4, 2012</a:t>
            </a:r>
          </a:p>
          <a:p>
            <a:r>
              <a:rPr lang="en-US" sz="1800" dirty="0" smtClean="0"/>
              <a:t>The </a:t>
            </a:r>
            <a:r>
              <a:rPr lang="en-US" sz="1800" dirty="0" smtClean="0"/>
              <a:t>Registration Fee will be discounted by $</a:t>
            </a:r>
            <a:r>
              <a:rPr lang="en-US" sz="1800" dirty="0" smtClean="0"/>
              <a:t>300 US </a:t>
            </a:r>
            <a:r>
              <a:rPr lang="en-US" sz="1800" dirty="0" smtClean="0"/>
              <a:t>for attendees staying 2 or more nights at </a:t>
            </a:r>
            <a:r>
              <a:rPr lang="en-US" sz="1800" dirty="0" smtClean="0"/>
              <a:t>the: IEEE </a:t>
            </a:r>
            <a:r>
              <a:rPr lang="en-US" sz="1800" dirty="0" smtClean="0"/>
              <a:t>802W Group Hotel: Hyatt Regency Atlanta</a:t>
            </a:r>
            <a:r>
              <a:rPr lang="en-US" sz="1800" dirty="0" smtClean="0"/>
              <a:t>.</a:t>
            </a:r>
            <a:endParaRPr lang="en-US" sz="1800" dirty="0" smtClean="0">
              <a:solidFill>
                <a:srgbClr val="0000FF"/>
              </a:solidFill>
            </a:endParaRPr>
          </a:p>
          <a:p>
            <a:r>
              <a:rPr lang="en-US" sz="1800" b="1" dirty="0" smtClean="0"/>
              <a:t>CANCELLATION DEADLINES</a:t>
            </a:r>
          </a:p>
          <a:p>
            <a:pPr lvl="1"/>
            <a:r>
              <a:rPr lang="en-US" sz="1400" dirty="0" smtClean="0"/>
              <a:t>EARLY (Full Refund) – April 13, 2012</a:t>
            </a:r>
          </a:p>
          <a:p>
            <a:pPr lvl="1"/>
            <a:r>
              <a:rPr lang="en-US" sz="1400" dirty="0" smtClean="0"/>
              <a:t>LATE ($150 Cancellation Fee) – May 4, </a:t>
            </a:r>
            <a:r>
              <a:rPr lang="en-US" sz="1400" dirty="0" smtClean="0"/>
              <a:t>2012</a:t>
            </a:r>
            <a:endParaRPr lang="en-US" sz="1400" dirty="0" smtClean="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 USA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Palm Springs, CA, </a:t>
            </a:r>
            <a:r>
              <a:rPr lang="en-US" sz="2400" b="1" i="1" dirty="0" smtClean="0">
                <a:solidFill>
                  <a:schemeClr val="accent2"/>
                </a:solidFill>
              </a:rPr>
              <a:t>USA</a:t>
            </a:r>
            <a:endParaRPr lang="en-US" sz="2400" b="1" dirty="0" smtClean="0">
              <a:solidFill>
                <a:schemeClr val="accent2"/>
              </a:solidFill>
            </a:endParaRPr>
          </a:p>
          <a:p>
            <a:pPr lvl="1">
              <a:lnSpc>
                <a:spcPct val="90000"/>
              </a:lnSpc>
            </a:pPr>
            <a:r>
              <a:rPr lang="en-US" sz="2000" dirty="0" smtClean="0">
                <a:solidFill>
                  <a:srgbClr val="0000FF"/>
                </a:solidFill>
              </a:rPr>
              <a:t>Co-located with 802 wireless groups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a:t>
            </a:r>
            <a:r>
              <a:rPr lang="en-US" sz="2400" b="1" dirty="0" smtClean="0">
                <a:solidFill>
                  <a:schemeClr val="accent2"/>
                </a:solidFill>
              </a:rPr>
              <a:t>(</a:t>
            </a:r>
            <a:r>
              <a:rPr lang="en-US" sz="2400" b="1" dirty="0" smtClean="0">
                <a:solidFill>
                  <a:schemeClr val="accent2"/>
                </a:solidFill>
              </a:rPr>
              <a:t>tentative</a:t>
            </a:r>
            <a:r>
              <a:rPr lang="en-US" sz="2400" b="1" dirty="0" smtClean="0">
                <a:solidFill>
                  <a:schemeClr val="accent2"/>
                </a:solidFill>
              </a:rPr>
              <a:t>), </a:t>
            </a:r>
            <a:r>
              <a:rPr lang="en-US" sz="2400" b="1" dirty="0" smtClean="0">
                <a:solidFill>
                  <a:schemeClr val="accent2"/>
                </a:solidFill>
              </a:rPr>
              <a:t>China</a:t>
            </a:r>
          </a:p>
          <a:p>
            <a:pPr lvl="1">
              <a:lnSpc>
                <a:spcPct val="90000"/>
              </a:lnSpc>
            </a:pPr>
            <a:r>
              <a:rPr lang="en-US" sz="2000" dirty="0" smtClean="0">
                <a:solidFill>
                  <a:srgbClr val="0000FF"/>
                </a:solidFill>
              </a:rPr>
              <a:t>Co-located with 802.16 or with other wireless groups (possibility)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txBox="1">
            <a:spLocks/>
          </p:cNvSpPr>
          <p:nvPr/>
        </p:nvSpPr>
        <p:spPr>
          <a:xfrm>
            <a:off x="685800" y="6477000"/>
            <a:ext cx="1447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Palm Terrace </a:t>
            </a:r>
            <a:r>
              <a:rPr lang="en-US" sz="1400" dirty="0" smtClean="0"/>
              <a:t>B (Ocean Tower);   </a:t>
            </a:r>
            <a:r>
              <a:rPr lang="en-US" sz="1400" dirty="0" smtClean="0"/>
              <a:t>802.15 WNG – </a:t>
            </a:r>
            <a:r>
              <a:rPr lang="en-US" sz="1400" dirty="0" err="1" smtClean="0"/>
              <a:t>Kohala</a:t>
            </a:r>
            <a:r>
              <a:rPr lang="en-US" sz="1400" dirty="0" smtClean="0"/>
              <a:t> 1;   </a:t>
            </a:r>
            <a:endParaRPr lang="en-US" sz="1400" dirty="0" smtClean="0"/>
          </a:p>
          <a:p>
            <a:pPr eaLnBrk="1" hangingPunct="1"/>
            <a:r>
              <a:rPr lang="en-US" sz="1400" dirty="0" smtClean="0"/>
              <a:t>SRHO</a:t>
            </a:r>
            <a:r>
              <a:rPr lang="en-US" sz="1400" dirty="0"/>
              <a:t>: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graphicFrame>
        <p:nvGraphicFramePr>
          <p:cNvPr id="17" name="Table 16"/>
          <p:cNvGraphicFramePr>
            <a:graphicFrameLocks noGrp="1"/>
          </p:cNvGraphicFramePr>
          <p:nvPr/>
        </p:nvGraphicFramePr>
        <p:xfrm>
          <a:off x="1066797" y="1676400"/>
          <a:ext cx="6934202" cy="3886199"/>
        </p:xfrm>
        <a:graphic>
          <a:graphicData uri="http://schemas.openxmlformats.org/drawingml/2006/table">
            <a:tbl>
              <a:tblPr/>
              <a:tblGrid>
                <a:gridCol w="1155700"/>
                <a:gridCol w="1155700"/>
                <a:gridCol w="1516857"/>
                <a:gridCol w="1444625"/>
                <a:gridCol w="1661320"/>
              </a:tblGrid>
              <a:tr h="656508">
                <a:tc>
                  <a:txBody>
                    <a:bodyPr/>
                    <a:lstStyle/>
                    <a:p>
                      <a:pPr marL="0" marR="0" algn="ctr">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 12)</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 13)</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 14)</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(Mar15)</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638">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PAR Comment Discussion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413">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802.15 WNG (TBD)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2663">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PAR Comment discussion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318">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WG Election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PAR Comment discussion/</a:t>
                      </a:r>
                    </a:p>
                    <a:p>
                      <a:pPr marL="0" marR="0">
                        <a:spcBef>
                          <a:spcPts val="0"/>
                        </a:spcBef>
                        <a:spcAft>
                          <a:spcPts val="0"/>
                        </a:spcAft>
                      </a:pPr>
                      <a:r>
                        <a:rPr lang="en-US" sz="1200">
                          <a:latin typeface="Times New Roman"/>
                          <a:ea typeface="Times New Roman"/>
                        </a:rPr>
                        <a:t>802.15 WNG presentation (TBD)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659">
                <a:tc>
                  <a:txBody>
                    <a:bodyPr/>
                    <a:lstStyle/>
                    <a:p>
                      <a:pPr marL="0" marR="0">
                        <a:spcBef>
                          <a:spcPts val="0"/>
                        </a:spcBef>
                        <a:spcAft>
                          <a:spcPts val="0"/>
                        </a:spcAft>
                      </a:pPr>
                      <a:r>
                        <a:rPr lang="en-US" sz="1200" b="1">
                          <a:latin typeface="Times New Roman"/>
                          <a:ea typeface="Times New Roman"/>
                        </a:rPr>
                        <a:t>Eve 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 – 10:00p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Slide Number Placeholder 18"/>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12" name="Date Placeholder 3"/>
          <p:cNvSpPr txBox="1">
            <a:spLocks/>
          </p:cNvSpPr>
          <p:nvPr/>
        </p:nvSpPr>
        <p:spPr>
          <a:xfrm>
            <a:off x="685800" y="6477000"/>
            <a:ext cx="1447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March 2012</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a:t>
            </a:r>
            <a:r>
              <a:rPr lang="en-US" altLang="ja-JP" sz="2000" dirty="0" smtClean="0">
                <a:ea typeface="ＭＳ Ｐゴシック" charset="-128"/>
              </a:rPr>
              <a:t>System</a:t>
            </a:r>
          </a:p>
          <a:p>
            <a:pPr lvl="1">
              <a:lnSpc>
                <a:spcPct val="80000"/>
              </a:lnSpc>
              <a:defRPr/>
            </a:pPr>
            <a:r>
              <a:rPr lang="en-US" altLang="ja-JP" sz="2000" b="1" dirty="0" smtClean="0">
                <a:ea typeface="ＭＳ Ｐゴシック" charset="-128"/>
              </a:rPr>
              <a:t>http://newton.events.ieee.org</a:t>
            </a:r>
            <a:endParaRPr lang="en-US" altLang="ja-JP" sz="2000" b="1" dirty="0" smtClean="0">
              <a:ea typeface="ＭＳ Ｐゴシック" charset="-128"/>
            </a:endParaRPr>
          </a:p>
          <a:p>
            <a:pPr lvl="1">
              <a:lnSpc>
                <a:spcPct val="80000"/>
              </a:lnSpc>
              <a:defRPr/>
            </a:pPr>
            <a:r>
              <a:rPr lang="en-US" sz="2000" dirty="0" smtClean="0">
                <a:latin typeface="Arial" charset="0"/>
              </a:rPr>
              <a:t>Enter </a:t>
            </a:r>
            <a:r>
              <a:rPr lang="en-US" sz="2000" dirty="0" smtClean="0">
                <a:latin typeface="Arial" charset="0"/>
              </a:rPr>
              <a:t>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11</a:t>
            </a:r>
            <a:r>
              <a:rPr lang="en-US" sz="2000" dirty="0" smtClean="0">
                <a:latin typeface="Arial" charset="0"/>
              </a:rPr>
              <a:t>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4"/>
          </a:xfrm>
        </p:spPr>
        <p:txBody>
          <a:bodyPr/>
          <a:lstStyle/>
          <a:p>
            <a:pPr>
              <a:defRPr/>
            </a:pPr>
            <a:r>
              <a:rPr lang="en-US" dirty="0" smtClean="0"/>
              <a:t>Slide </a:t>
            </a:r>
            <a:fld id="{F3D7A4F0-0FCF-4224-B81A-51E9E7009AFE}"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March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a:t>
            </a:r>
            <a:r>
              <a:rPr lang="en-US" sz="2400" dirty="0" smtClean="0">
                <a:latin typeface="Arial" charset="0"/>
              </a:rPr>
              <a:t>Information: </a:t>
            </a:r>
            <a:r>
              <a:rPr lang="en-US" sz="2400" dirty="0" smtClean="0">
                <a:latin typeface="Arial" charset="0"/>
                <a:hlinkClick r:id="rId3"/>
              </a:rPr>
              <a:t>http</a:t>
            </a:r>
            <a:r>
              <a:rPr lang="en-US" sz="2400" dirty="0" smtClean="0">
                <a:latin typeface="Arial" charset="0"/>
                <a:hlinkClick r:id="rId3"/>
              </a:rPr>
              <a:t>://</a:t>
            </a:r>
            <a:r>
              <a:rPr lang="en-US" sz="2400" dirty="0" smtClean="0">
                <a:latin typeface="Arial" charset="0"/>
                <a:hlinkClick r:id="rId3"/>
              </a:rPr>
              <a:t>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a:t>
            </a:r>
            <a:r>
              <a:rPr lang="en-US" sz="2400" dirty="0" smtClean="0"/>
              <a:t>IEEE802Group  (case sensitive</a:t>
            </a:r>
            <a:r>
              <a:rPr lang="en-US" sz="2400" dirty="0" smtClean="0"/>
              <a:t>)</a:t>
            </a:r>
          </a:p>
          <a:p>
            <a:r>
              <a:rPr lang="en-US" sz="2400" dirty="0" smtClean="0">
                <a:latin typeface="Arial" pitchFamily="34" charset="0"/>
                <a:cs typeface="Arial" pitchFamily="34" charset="0"/>
              </a:rPr>
              <a:t>Network Help Desk: </a:t>
            </a:r>
            <a:r>
              <a:rPr lang="en-US" sz="2000" dirty="0" smtClean="0"/>
              <a:t>Grand </a:t>
            </a:r>
            <a:r>
              <a:rPr lang="en-US" sz="2000" dirty="0" smtClean="0"/>
              <a:t>Promenade </a:t>
            </a:r>
            <a:r>
              <a:rPr lang="en-US" sz="2000" dirty="0" smtClean="0"/>
              <a:t>near the Kona Rooms</a:t>
            </a:r>
            <a:endParaRPr lang="en-US" sz="6600" dirty="0" smtClean="0"/>
          </a:p>
          <a:p>
            <a:r>
              <a:rPr lang="en-US" sz="2400" dirty="0" smtClean="0">
                <a:latin typeface="Arial" charset="0"/>
              </a:rPr>
              <a:t>Breakfast, lunch, Coffe</a:t>
            </a:r>
            <a:r>
              <a:rPr lang="en-US" sz="2400" dirty="0" smtClean="0">
                <a:latin typeface="Arial" charset="0"/>
              </a:rPr>
              <a:t>e/</a:t>
            </a:r>
            <a:r>
              <a:rPr lang="en-US" sz="2400" dirty="0" smtClean="0">
                <a:latin typeface="Arial" charset="0"/>
              </a:rPr>
              <a:t>Snacks (Monday)</a:t>
            </a:r>
          </a:p>
          <a:p>
            <a:pPr lvl="1"/>
            <a:r>
              <a:rPr lang="en-US" sz="2400" dirty="0" smtClean="0"/>
              <a:t>Location: Lagoon Lanai</a:t>
            </a:r>
          </a:p>
          <a:p>
            <a:r>
              <a:rPr lang="en-US" sz="2400" dirty="0" smtClean="0">
                <a:latin typeface="Arial" charset="0"/>
              </a:rPr>
              <a:t>Coffee/Snacks (Tue, Wed, Thurs)</a:t>
            </a:r>
          </a:p>
          <a:p>
            <a:pPr lvl="1"/>
            <a:r>
              <a:rPr lang="en-US" sz="2000" dirty="0" smtClean="0">
                <a:latin typeface="Arial" charset="0"/>
              </a:rPr>
              <a:t>Location: Near Kirin (Chinese) Restaurant</a:t>
            </a:r>
            <a:endParaRPr lang="en-US" sz="20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a:t>
            </a:r>
            <a:r>
              <a:rPr lang="en-US" sz="2000" dirty="0" smtClean="0">
                <a:latin typeface="Arial" charset="0"/>
              </a:rPr>
              <a:t>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a:t>
            </a:r>
            <a:r>
              <a:rPr lang="en-US" sz="2400" dirty="0" smtClean="0">
                <a:latin typeface="Arial" charset="0"/>
              </a:rPr>
              <a:t>Night Social </a:t>
            </a:r>
            <a:endParaRPr lang="en-US" sz="2400" dirty="0" smtClean="0">
              <a:latin typeface="Arial" charset="0"/>
            </a:endParaRPr>
          </a:p>
          <a:p>
            <a:pPr lvl="1">
              <a:lnSpc>
                <a:spcPct val="90000"/>
              </a:lnSpc>
            </a:pPr>
            <a:r>
              <a:rPr lang="en-US" sz="2400" dirty="0" smtClean="0">
                <a:latin typeface="Arial" charset="0"/>
              </a:rPr>
              <a:t>6:30 onwards; confirm location onsite</a:t>
            </a: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March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228600"/>
          </a:xfrm>
        </p:spPr>
        <p:txBody>
          <a:bodyPr/>
          <a:lstStyle/>
          <a:p>
            <a:pPr>
              <a:defRPr/>
            </a:pPr>
            <a:r>
              <a:rPr lang="en-US" dirty="0" smtClean="0"/>
              <a:t>Slide </a:t>
            </a:r>
            <a:fld id="{F3D7A4F0-0FCF-4224-B81A-51E9E7009AFE}"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37877</TotalTime>
  <Words>2037</Words>
  <Application>Microsoft Office PowerPoint</Application>
  <PresentationFormat>On-screen Show (4:3)</PresentationFormat>
  <Paragraphs>406</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#49 Big island, Hawaii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Objectives for the March  Meeting</vt:lpstr>
      <vt:lpstr>May 2012 Session Details  </vt:lpstr>
      <vt:lpstr>Future Sessions – 2012 </vt:lpstr>
      <vt:lpstr>Future Sessions – 2013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485</cp:revision>
  <cp:lastPrinted>1998-02-10T13:28:06Z</cp:lastPrinted>
  <dcterms:created xsi:type="dcterms:W3CDTF">2002-07-08T22:03:28Z</dcterms:created>
  <dcterms:modified xsi:type="dcterms:W3CDTF">2012-03-12T09:03:47Z</dcterms:modified>
</cp:coreProperties>
</file>